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81" r:id="rId4"/>
    <p:sldId id="290" r:id="rId5"/>
    <p:sldId id="295" r:id="rId6"/>
    <p:sldId id="283" r:id="rId7"/>
    <p:sldId id="287" r:id="rId8"/>
    <p:sldId id="298" r:id="rId9"/>
    <p:sldId id="301" r:id="rId10"/>
    <p:sldId id="300" r:id="rId11"/>
    <p:sldId id="302" r:id="rId12"/>
    <p:sldId id="303" r:id="rId13"/>
    <p:sldId id="296" r:id="rId14"/>
    <p:sldId id="299" r:id="rId15"/>
    <p:sldId id="297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1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3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6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4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90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1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5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2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4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FABF-81B9-4CFC-8D60-278CF053A2FB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yoogle.dev/blog/computer-science/network/%ED%9D%90%EB%A6%84%EC%A0%9C%EC%96%B4%20&amp;%20%ED%98%BC%EC%9E%A1%EC%A0%9C%EC%96%B4.html" TargetMode="External"/><Relationship Id="rId3" Type="http://schemas.openxmlformats.org/officeDocument/2006/relationships/hyperlink" Target="https://aws-hyoh.tistory.com/entry/TCPIP-%EC%89%BD%EA%B2%8C-%EC%9D%B4%ED%95%B4%ED%95%98%EA%B8%B0" TargetMode="External"/><Relationship Id="rId7" Type="http://schemas.openxmlformats.org/officeDocument/2006/relationships/hyperlink" Target="https://blog.naver.com/is_king/221570764551" TargetMode="External"/><Relationship Id="rId2" Type="http://schemas.openxmlformats.org/officeDocument/2006/relationships/hyperlink" Target="http://wiki.hash.kr/index.php/%EA%B2%8C%EC%9D%B4%ED%8A%B8%EC%9B%A8%EC%9D%B4#cite_note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infosecinstitute.com/discussion/30013/why-does-udp-have-a-checksum" TargetMode="External"/><Relationship Id="rId5" Type="http://schemas.openxmlformats.org/officeDocument/2006/relationships/hyperlink" Target="https://velog.io/@averycode/%EB%84%A4%ED%8A%B8%EC%9B%8C%ED%81%AC-TCPUDP%EC%99%80-3-Way-Handshake4-Way-Handshake" TargetMode="External"/><Relationship Id="rId4" Type="http://schemas.openxmlformats.org/officeDocument/2006/relationships/hyperlink" Target="https://networklessons.com/cisco/ccie-routing-switching-written/tcp-window-size-scal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9600" dirty="0"/>
              <a:t>전송계층</a:t>
            </a:r>
            <a:endParaRPr lang="en-US" altLang="ko-KR" sz="9600" dirty="0"/>
          </a:p>
          <a:p>
            <a:pPr>
              <a:lnSpc>
                <a:spcPct val="150000"/>
              </a:lnSpc>
            </a:pPr>
            <a:r>
              <a:rPr lang="en-US" altLang="ko-KR" sz="7200" dirty="0"/>
              <a:t>TCP/IP 3-layer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35285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TCP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종료</a:t>
            </a:r>
            <a:r>
              <a:rPr lang="en-US" altLang="ko-KR" sz="1600" b="1" dirty="0"/>
              <a:t> 4way-handshake)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406179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B87569-F0BD-AF6A-6521-F18759A2F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189" y="1626497"/>
            <a:ext cx="48196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4AB88D-04FF-548C-4F10-C058F143F9FA}"/>
              </a:ext>
            </a:extLst>
          </p:cNvPr>
          <p:cNvSpPr txBox="1"/>
          <p:nvPr/>
        </p:nvSpPr>
        <p:spPr>
          <a:xfrm>
            <a:off x="447260" y="1690673"/>
            <a:ext cx="7071691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/>
              <a:t>client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: </a:t>
            </a:r>
            <a:r>
              <a:rPr lang="en-US" altLang="ko-KR" sz="1100" dirty="0"/>
              <a:t>Ack, Fin bit = 1</a:t>
            </a:r>
            <a:r>
              <a:rPr lang="en-US" altLang="ko-KR" sz="1100" b="1" dirty="0"/>
              <a:t> &amp; </a:t>
            </a:r>
            <a:r>
              <a:rPr lang="en-US" altLang="ko-KR" sz="1100" dirty="0"/>
              <a:t>SN = 16  </a:t>
            </a:r>
            <a:r>
              <a:rPr lang="en-US" altLang="ko-KR" sz="1100" b="1" dirty="0"/>
              <a:t>- </a:t>
            </a:r>
            <a:r>
              <a:rPr lang="ko-KR" altLang="en-US" sz="1100" b="1" dirty="0"/>
              <a:t>종료</a:t>
            </a:r>
            <a:endParaRPr lang="en-US" altLang="ko-KR" sz="11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/>
              <a:t>Server : </a:t>
            </a:r>
            <a:r>
              <a:rPr lang="en-US" altLang="ko-KR" sz="1100" dirty="0"/>
              <a:t>Ack bit = 1 </a:t>
            </a:r>
            <a:r>
              <a:rPr lang="en-US" altLang="ko-KR" sz="1100" b="1" dirty="0"/>
              <a:t>&amp; </a:t>
            </a:r>
            <a:r>
              <a:rPr lang="en-US" altLang="ko-KR" sz="1100" dirty="0"/>
              <a:t>AN = SN + 1 </a:t>
            </a:r>
            <a:r>
              <a:rPr lang="en-US" altLang="ko-KR" sz="1100" b="1" dirty="0"/>
              <a:t>– OK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b="1" dirty="0"/>
              <a:t>Server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: </a:t>
            </a:r>
            <a:r>
              <a:rPr lang="en-US" altLang="ko-KR" sz="1100" dirty="0"/>
              <a:t>Ack, Fin bit = 1</a:t>
            </a:r>
            <a:r>
              <a:rPr lang="en-US" altLang="ko-KR" sz="1100" b="1" dirty="0"/>
              <a:t> &amp; </a:t>
            </a:r>
            <a:r>
              <a:rPr lang="en-US" altLang="ko-KR" sz="1100" dirty="0"/>
              <a:t>SN = 61  </a:t>
            </a:r>
            <a:r>
              <a:rPr lang="en-US" altLang="ko-KR" sz="1100" b="1" dirty="0"/>
              <a:t>- </a:t>
            </a:r>
            <a:r>
              <a:rPr lang="ko-KR" altLang="en-US" sz="1100" b="1" dirty="0"/>
              <a:t>나도 종료</a:t>
            </a:r>
            <a:endParaRPr lang="en-US" altLang="ko-KR" sz="11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/>
              <a:t>client : </a:t>
            </a:r>
            <a:r>
              <a:rPr lang="en-US" altLang="ko-KR" sz="1100" dirty="0"/>
              <a:t>Ack bit = 1 </a:t>
            </a:r>
            <a:r>
              <a:rPr lang="en-US" altLang="ko-KR" sz="1100" b="1" dirty="0"/>
              <a:t>&amp;</a:t>
            </a:r>
            <a:r>
              <a:rPr lang="en-US" altLang="ko-KR" sz="1100" dirty="0"/>
              <a:t> AN = SN + 1 </a:t>
            </a:r>
            <a:r>
              <a:rPr lang="en-US" altLang="ko-KR" sz="1100" b="1" dirty="0"/>
              <a:t>– OK</a:t>
            </a:r>
          </a:p>
        </p:txBody>
      </p:sp>
    </p:spTree>
    <p:extLst>
      <p:ext uri="{BB962C8B-B14F-4D97-AF65-F5344CB8AC3E}">
        <p14:creationId xmlns:p14="http://schemas.microsoft.com/office/powerpoint/2010/main" val="30331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/>
              <a:t>흐름제어 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송신호스트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수신호스트</a:t>
            </a:r>
            <a:r>
              <a:rPr lang="en-US" altLang="ko-KR" sz="1400" b="1" dirty="0"/>
              <a:t>) – </a:t>
            </a:r>
            <a:r>
              <a:rPr lang="ko-KR" altLang="en-US" sz="1400" b="1" dirty="0" err="1"/>
              <a:t>수신측에서</a:t>
            </a:r>
            <a:r>
              <a:rPr lang="ko-KR" altLang="en-US" sz="1400" b="1" dirty="0"/>
              <a:t> 속도를 줄임 </a:t>
            </a:r>
            <a:endParaRPr lang="en-US" altLang="ko-KR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406179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4AB88D-04FF-548C-4F10-C058F143F9FA}"/>
              </a:ext>
            </a:extLst>
          </p:cNvPr>
          <p:cNvSpPr txBox="1"/>
          <p:nvPr/>
        </p:nvSpPr>
        <p:spPr>
          <a:xfrm>
            <a:off x="447260" y="1690673"/>
            <a:ext cx="11335578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-apple-system"/>
              </a:rPr>
              <a:t>Stop and Wait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-apple-system"/>
              </a:rPr>
              <a:t>매번 전송한 패킷에 대해 확인 응답을 받아야만 그 다음 패킷을 전송하는 방법</a:t>
            </a:r>
            <a:endParaRPr lang="en-US" altLang="ko-KR" sz="1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-apple-system"/>
              </a:rPr>
              <a:t>Sliding Window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 : (Go Back N ARQ) :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-apple-system"/>
              </a:rPr>
              <a:t>수신측에서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-apple-system"/>
              </a:rPr>
              <a:t> 설정한 윈도우 크기만큼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-apple-system"/>
              </a:rPr>
              <a:t>송신측에서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-apple-system"/>
              </a:rPr>
              <a:t> 확인응답없이 세그먼트를 전송할 수 있게 하여 데이터 흐름을 동적으로 조절하는 제어기법</a:t>
            </a:r>
            <a:endParaRPr lang="en-US" altLang="ko-KR" sz="1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endParaRPr lang="en-US" altLang="ko-KR" sz="1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i="0" dirty="0">
                <a:solidFill>
                  <a:srgbClr val="FF0000"/>
                </a:solidFill>
                <a:effectLst/>
                <a:latin typeface="-apple-system"/>
              </a:rPr>
              <a:t>-&gt; </a:t>
            </a:r>
            <a:r>
              <a:rPr lang="ko-KR" altLang="en-US" sz="1400" b="1" i="0" dirty="0" err="1">
                <a:solidFill>
                  <a:srgbClr val="FF0000"/>
                </a:solidFill>
                <a:effectLst/>
                <a:latin typeface="-apple-system"/>
              </a:rPr>
              <a:t>수신측에서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-apple-system"/>
              </a:rPr>
              <a:t> 제공한 </a:t>
            </a:r>
            <a:r>
              <a:rPr lang="ko-KR" altLang="en-US" sz="1400" b="1" dirty="0">
                <a:solidFill>
                  <a:srgbClr val="FF0000"/>
                </a:solidFill>
                <a:latin typeface="-apple-system"/>
              </a:rPr>
              <a:t>윈도우 사이즈 만큼 응답을 여러 번 받을 수 있음</a:t>
            </a:r>
            <a:r>
              <a:rPr lang="en-US" altLang="ko-KR" sz="1400" b="1" dirty="0">
                <a:solidFill>
                  <a:srgbClr val="FF0000"/>
                </a:solidFill>
                <a:latin typeface="-apple-system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sz="1400" b="1" i="0" strike="sngStrike" dirty="0">
                <a:solidFill>
                  <a:srgbClr val="000000"/>
                </a:solidFill>
                <a:effectLst/>
                <a:latin typeface="-apple-system"/>
              </a:rPr>
              <a:t>Window</a:t>
            </a:r>
            <a:r>
              <a:rPr lang="ko-KR" altLang="en-US" sz="1400" b="0" i="0" strike="sngStrike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ko-KR" sz="1400" b="0" i="0" strike="sngStrike" dirty="0">
                <a:solidFill>
                  <a:srgbClr val="000000"/>
                </a:solidFill>
                <a:effectLst/>
                <a:latin typeface="-apple-system"/>
              </a:rPr>
              <a:t>: TCP/IP</a:t>
            </a:r>
            <a:r>
              <a:rPr lang="ko-KR" altLang="en-US" sz="1400" b="0" i="0" strike="sngStrike" dirty="0">
                <a:solidFill>
                  <a:srgbClr val="000000"/>
                </a:solidFill>
                <a:effectLst/>
                <a:latin typeface="-apple-system"/>
              </a:rPr>
              <a:t>를 사용하는 모든 호스트들은 송신하기 위한 것과 수신하기 위한 </a:t>
            </a:r>
            <a:r>
              <a:rPr lang="en-US" altLang="ko-KR" sz="1400" b="0" i="0" strike="sngStrike" dirty="0">
                <a:solidFill>
                  <a:srgbClr val="000000"/>
                </a:solidFill>
                <a:effectLst/>
                <a:latin typeface="-apple-system"/>
              </a:rPr>
              <a:t>2</a:t>
            </a:r>
            <a:r>
              <a:rPr lang="ko-KR" altLang="en-US" sz="1400" b="0" i="0" strike="sngStrike" dirty="0">
                <a:solidFill>
                  <a:srgbClr val="000000"/>
                </a:solidFill>
                <a:effectLst/>
                <a:latin typeface="-apple-system"/>
              </a:rPr>
              <a:t>개의 </a:t>
            </a:r>
            <a:r>
              <a:rPr lang="en-US" altLang="ko-KR" sz="1400" b="0" i="0" strike="sngStrike" dirty="0">
                <a:solidFill>
                  <a:srgbClr val="000000"/>
                </a:solidFill>
                <a:effectLst/>
                <a:latin typeface="-apple-system"/>
              </a:rPr>
              <a:t>Window</a:t>
            </a:r>
            <a:r>
              <a:rPr lang="ko-KR" altLang="en-US" sz="1400" b="0" i="0" strike="sngStrike" dirty="0">
                <a:solidFill>
                  <a:srgbClr val="000000"/>
                </a:solidFill>
                <a:effectLst/>
                <a:latin typeface="-apple-system"/>
              </a:rPr>
              <a:t>를 가지고 있다</a:t>
            </a:r>
            <a:r>
              <a:rPr lang="en-US" altLang="ko-KR" sz="1400" b="0" i="0" strike="sngStrike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1400" b="0" i="0" strike="sngStrike" dirty="0">
                <a:solidFill>
                  <a:srgbClr val="000000"/>
                </a:solidFill>
                <a:effectLst/>
                <a:latin typeface="-apple-system"/>
              </a:rPr>
              <a:t>호스트들은 실제 데이터를 보내기 전에 </a:t>
            </a:r>
            <a:r>
              <a:rPr lang="en-US" altLang="ko-KR" sz="1400" b="0" i="0" strike="sngStrike" dirty="0">
                <a:solidFill>
                  <a:srgbClr val="000000"/>
                </a:solidFill>
                <a:effectLst/>
                <a:latin typeface="-apple-system"/>
              </a:rPr>
              <a:t>'3 way handshaking'</a:t>
            </a:r>
            <a:r>
              <a:rPr lang="ko-KR" altLang="en-US" sz="1400" b="0" i="0" strike="sngStrike" dirty="0">
                <a:solidFill>
                  <a:srgbClr val="000000"/>
                </a:solidFill>
                <a:effectLst/>
                <a:latin typeface="-apple-system"/>
              </a:rPr>
              <a:t>을 통해 수신 호스트의 </a:t>
            </a:r>
            <a:r>
              <a:rPr lang="en-US" altLang="ko-KR" sz="1400" b="0" i="0" strike="sngStrike" dirty="0">
                <a:solidFill>
                  <a:srgbClr val="000000"/>
                </a:solidFill>
                <a:effectLst/>
                <a:latin typeface="-apple-system"/>
              </a:rPr>
              <a:t>receive window size</a:t>
            </a:r>
            <a:r>
              <a:rPr lang="ko-KR" altLang="en-US" sz="1400" b="0" i="0" strike="sngStrike" dirty="0">
                <a:solidFill>
                  <a:srgbClr val="000000"/>
                </a:solidFill>
                <a:effectLst/>
                <a:latin typeface="-apple-system"/>
              </a:rPr>
              <a:t>에 자신의 </a:t>
            </a:r>
            <a:r>
              <a:rPr lang="en-US" altLang="ko-KR" sz="1400" b="0" i="0" strike="sngStrike" dirty="0">
                <a:solidFill>
                  <a:srgbClr val="000000"/>
                </a:solidFill>
                <a:effectLst/>
                <a:latin typeface="-apple-system"/>
              </a:rPr>
              <a:t>send window size</a:t>
            </a:r>
            <a:r>
              <a:rPr lang="ko-KR" altLang="en-US" sz="1400" b="0" i="0" strike="sngStrike" dirty="0">
                <a:solidFill>
                  <a:srgbClr val="000000"/>
                </a:solidFill>
                <a:effectLst/>
                <a:latin typeface="-apple-system"/>
              </a:rPr>
              <a:t>를 맞추게 된다</a:t>
            </a:r>
            <a:r>
              <a:rPr lang="en-US" altLang="ko-KR" sz="1400" b="0" i="0" strike="sngStrike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i="0" dirty="0">
                <a:solidFill>
                  <a:srgbClr val="FF0000"/>
                </a:solidFill>
                <a:effectLst/>
                <a:latin typeface="-apple-system"/>
              </a:rPr>
              <a:t>-&gt; </a:t>
            </a:r>
            <a:r>
              <a:rPr lang="ko-KR" altLang="en-US" sz="1400" b="1" dirty="0" err="1">
                <a:solidFill>
                  <a:srgbClr val="FF0000"/>
                </a:solidFill>
                <a:latin typeface="-apple-system"/>
              </a:rPr>
              <a:t>송신버퍼라는</a:t>
            </a:r>
            <a:r>
              <a:rPr lang="ko-KR" altLang="en-US" sz="1400" b="1" dirty="0">
                <a:solidFill>
                  <a:srgbClr val="FF0000"/>
                </a:solidFill>
                <a:latin typeface="-apple-system"/>
              </a:rPr>
              <a:t> 개념이 도입되고 </a:t>
            </a:r>
            <a:r>
              <a:rPr lang="ko-KR" altLang="en-US" sz="1400" b="1" dirty="0" err="1">
                <a:solidFill>
                  <a:srgbClr val="FF0000"/>
                </a:solidFill>
                <a:latin typeface="-apple-system"/>
              </a:rPr>
              <a:t>송신버퍼를</a:t>
            </a:r>
            <a:r>
              <a:rPr lang="ko-KR" altLang="en-US" sz="1400" b="1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latin typeface="-apple-system"/>
              </a:rPr>
              <a:t>수신측에서</a:t>
            </a:r>
            <a:r>
              <a:rPr lang="ko-KR" altLang="en-US" sz="1400" b="1" dirty="0">
                <a:solidFill>
                  <a:srgbClr val="FF0000"/>
                </a:solidFill>
                <a:latin typeface="-apple-system"/>
              </a:rPr>
              <a:t> 제공한 윈도우 크기에 맞춤 </a:t>
            </a:r>
            <a:r>
              <a:rPr lang="en-US" altLang="ko-KR" sz="1400" b="1" dirty="0">
                <a:highlight>
                  <a:srgbClr val="FFFF00"/>
                </a:highlight>
                <a:latin typeface="-apple-system"/>
              </a:rPr>
              <a:t>--- </a:t>
            </a:r>
            <a:r>
              <a:rPr lang="ko-KR" altLang="en-US" sz="1400" b="1" dirty="0">
                <a:highlight>
                  <a:srgbClr val="FFFF00"/>
                </a:highlight>
                <a:latin typeface="-apple-system"/>
              </a:rPr>
              <a:t>그냥 </a:t>
            </a:r>
            <a:r>
              <a:rPr lang="en-US" altLang="ko-KR" sz="1400" b="1" dirty="0">
                <a:highlight>
                  <a:srgbClr val="FFFF00"/>
                </a:highlight>
                <a:latin typeface="-apple-system"/>
              </a:rPr>
              <a:t>Sliding window </a:t>
            </a:r>
            <a:r>
              <a:rPr lang="ko-KR" altLang="en-US" sz="1400" b="1" dirty="0">
                <a:highlight>
                  <a:srgbClr val="FFFF00"/>
                </a:highlight>
                <a:latin typeface="-apple-system"/>
              </a:rPr>
              <a:t>까지만 알고 </a:t>
            </a:r>
            <a:r>
              <a:rPr lang="en-US" altLang="ko-KR" sz="1400" b="1" dirty="0">
                <a:highlight>
                  <a:srgbClr val="FFFF00"/>
                </a:highlight>
                <a:latin typeface="-apple-system"/>
              </a:rPr>
              <a:t>3</a:t>
            </a:r>
            <a:r>
              <a:rPr lang="ko-KR" altLang="en-US" sz="1400" b="1" dirty="0">
                <a:highlight>
                  <a:srgbClr val="FFFF00"/>
                </a:highlight>
                <a:latin typeface="-apple-system"/>
              </a:rPr>
              <a:t>번은 없애도 </a:t>
            </a:r>
            <a:r>
              <a:rPr lang="ko-KR" altLang="en-US" sz="1400" b="1" dirty="0" err="1">
                <a:highlight>
                  <a:srgbClr val="FFFF00"/>
                </a:highlight>
                <a:latin typeface="-apple-system"/>
              </a:rPr>
              <a:t>될듯</a:t>
            </a:r>
            <a:endParaRPr lang="en-US" altLang="ko-KR" sz="1400" dirty="0">
              <a:highlight>
                <a:srgbClr val="FFFF00"/>
              </a:highlight>
              <a:latin typeface="-apple-system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8141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/>
              <a:t>혼잡제어 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송신호스트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라우터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네트워크</a:t>
            </a:r>
            <a:r>
              <a:rPr lang="en-US" altLang="ko-KR" sz="1400" b="1" dirty="0"/>
              <a:t>))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b="1" dirty="0" err="1"/>
              <a:t>송신측에서</a:t>
            </a:r>
            <a:r>
              <a:rPr lang="ko-KR" altLang="en-US" sz="1400" b="1" dirty="0"/>
              <a:t> 속도를 줄임</a:t>
            </a:r>
            <a:endParaRPr lang="en-US" altLang="ko-KR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406179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4AB88D-04FF-548C-4F10-C058F143F9FA}"/>
              </a:ext>
            </a:extLst>
          </p:cNvPr>
          <p:cNvSpPr txBox="1"/>
          <p:nvPr/>
        </p:nvSpPr>
        <p:spPr>
          <a:xfrm>
            <a:off x="447260" y="1690673"/>
            <a:ext cx="11335578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400" b="1" dirty="0">
                <a:solidFill>
                  <a:srgbClr val="000000"/>
                </a:solidFill>
                <a:latin typeface="-apple-system"/>
              </a:rPr>
              <a:t>AIMD : </a:t>
            </a:r>
            <a:r>
              <a:rPr lang="ko-KR" altLang="en-US" sz="1400" b="1" dirty="0">
                <a:solidFill>
                  <a:srgbClr val="000000"/>
                </a:solidFill>
                <a:latin typeface="-apple-system"/>
              </a:rPr>
              <a:t>송신 </a:t>
            </a:r>
            <a:r>
              <a:rPr lang="en-US" altLang="ko-KR" sz="1400" b="1" dirty="0">
                <a:solidFill>
                  <a:srgbClr val="000000"/>
                </a:solidFill>
                <a:latin typeface="-apple-system"/>
              </a:rPr>
              <a:t>window size</a:t>
            </a:r>
            <a:r>
              <a:rPr lang="ko-KR" altLang="en-US" sz="1400" b="1" dirty="0">
                <a:solidFill>
                  <a:srgbClr val="000000"/>
                </a:solidFill>
                <a:latin typeface="-apple-system"/>
              </a:rPr>
              <a:t>를 </a:t>
            </a:r>
            <a:r>
              <a:rPr lang="en-US" altLang="ko-KR" sz="1400" b="1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ko-KR" altLang="en-US" sz="1400" b="1" dirty="0">
                <a:solidFill>
                  <a:srgbClr val="000000"/>
                </a:solidFill>
                <a:latin typeface="-apple-system"/>
              </a:rPr>
              <a:t>씩 증가 </a:t>
            </a:r>
            <a:r>
              <a:rPr lang="en-US" altLang="ko-KR" sz="1400" b="1" dirty="0">
                <a:solidFill>
                  <a:srgbClr val="000000"/>
                </a:solidFill>
                <a:latin typeface="-apple-system"/>
              </a:rPr>
              <a:t>/ </a:t>
            </a:r>
            <a:r>
              <a:rPr lang="ko-KR" altLang="en-US" sz="1400" b="1" dirty="0">
                <a:solidFill>
                  <a:srgbClr val="000000"/>
                </a:solidFill>
                <a:latin typeface="-apple-system"/>
              </a:rPr>
              <a:t>실패하면 </a:t>
            </a:r>
            <a:r>
              <a:rPr lang="en-US" altLang="ko-KR" sz="1400" b="1" dirty="0">
                <a:solidFill>
                  <a:srgbClr val="000000"/>
                </a:solidFill>
                <a:latin typeface="-apple-system"/>
              </a:rPr>
              <a:t>Size </a:t>
            </a:r>
            <a:r>
              <a:rPr lang="ko-KR" altLang="en-US" sz="1400" b="1" dirty="0">
                <a:solidFill>
                  <a:srgbClr val="000000"/>
                </a:solidFill>
                <a:latin typeface="-apple-system"/>
              </a:rPr>
              <a:t>절반</a:t>
            </a:r>
            <a:endParaRPr lang="en-US" altLang="ko-KR" sz="14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-apple-system"/>
              </a:rPr>
              <a:t>Slow Start :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-apple-system"/>
              </a:rPr>
              <a:t>송신 </a:t>
            </a:r>
            <a:r>
              <a:rPr lang="en-US" altLang="ko-KR" sz="1400" b="1" dirty="0">
                <a:solidFill>
                  <a:srgbClr val="000000"/>
                </a:solidFill>
                <a:latin typeface="-apple-system"/>
              </a:rPr>
              <a:t>window size</a:t>
            </a:r>
            <a:r>
              <a:rPr lang="ko-KR" altLang="en-US" sz="1400" b="1" dirty="0">
                <a:solidFill>
                  <a:srgbClr val="000000"/>
                </a:solidFill>
                <a:latin typeface="-apple-system"/>
              </a:rPr>
              <a:t>를 </a:t>
            </a:r>
            <a:r>
              <a:rPr lang="en-US" altLang="ko-KR" sz="1400" b="1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ko-KR" altLang="en-US" sz="1400" b="1" dirty="0">
                <a:solidFill>
                  <a:srgbClr val="000000"/>
                </a:solidFill>
                <a:latin typeface="-apple-system"/>
              </a:rPr>
              <a:t>의 </a:t>
            </a:r>
            <a:r>
              <a:rPr lang="ko-KR" altLang="en-US" sz="1400" b="1" dirty="0" err="1">
                <a:solidFill>
                  <a:srgbClr val="000000"/>
                </a:solidFill>
                <a:latin typeface="-apple-system"/>
              </a:rPr>
              <a:t>지수승</a:t>
            </a:r>
            <a:r>
              <a:rPr lang="ko-KR" altLang="en-US" sz="1400" b="1" dirty="0">
                <a:solidFill>
                  <a:srgbClr val="000000"/>
                </a:solidFill>
                <a:latin typeface="-apple-system"/>
              </a:rPr>
              <a:t> 증가 </a:t>
            </a:r>
            <a:r>
              <a:rPr lang="en-US" altLang="ko-KR" sz="1400" b="1" dirty="0">
                <a:solidFill>
                  <a:srgbClr val="000000"/>
                </a:solidFill>
                <a:latin typeface="-apple-system"/>
              </a:rPr>
              <a:t>/ </a:t>
            </a:r>
            <a:r>
              <a:rPr lang="ko-KR" altLang="en-US" sz="1400" b="1" dirty="0">
                <a:solidFill>
                  <a:srgbClr val="000000"/>
                </a:solidFill>
                <a:latin typeface="-apple-system"/>
              </a:rPr>
              <a:t>실패하면 </a:t>
            </a:r>
            <a:r>
              <a:rPr lang="en-US" altLang="ko-KR" sz="1400" b="1" dirty="0">
                <a:solidFill>
                  <a:srgbClr val="000000"/>
                </a:solidFill>
                <a:latin typeface="-apple-system"/>
              </a:rPr>
              <a:t>Size 1 -&gt;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실패지점의 절반까지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Slow start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후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 AIMD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전환</a:t>
            </a:r>
            <a:endParaRPr lang="en-US" altLang="ko-KR" sz="140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-apple-system"/>
              </a:rPr>
              <a:t>Fast Retransmit :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-apple-system"/>
              </a:rPr>
              <a:t>실패가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-apple-system"/>
              </a:rPr>
              <a:t>3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-apple-system"/>
              </a:rPr>
              <a:t>번 일어나야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-apple-system"/>
              </a:rPr>
              <a:t>size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-apple-system"/>
              </a:rPr>
              <a:t>감소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-apple-system"/>
              </a:rPr>
              <a:t>중복된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-apple-system"/>
              </a:rPr>
              <a:t>Ack 3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-apple-system"/>
              </a:rPr>
              <a:t>회 수신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endParaRPr lang="ko-KR" altLang="en-US" sz="1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-apple-system"/>
              </a:rPr>
              <a:t>Fast Recovery :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-apple-system"/>
              </a:rPr>
              <a:t>실패하면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-apple-system"/>
              </a:rPr>
              <a:t>size </a:t>
            </a:r>
            <a:r>
              <a:rPr lang="ko-KR" altLang="en-US" sz="1400" b="1" dirty="0">
                <a:solidFill>
                  <a:srgbClr val="000000"/>
                </a:solidFill>
                <a:latin typeface="-apple-system"/>
              </a:rPr>
              <a:t>절반 </a:t>
            </a:r>
            <a:r>
              <a:rPr lang="en-US" altLang="ko-KR" sz="1400" b="1" dirty="0">
                <a:solidFill>
                  <a:srgbClr val="000000"/>
                </a:solidFill>
                <a:latin typeface="-apple-system"/>
              </a:rPr>
              <a:t>/ AIMD</a:t>
            </a:r>
            <a:r>
              <a:rPr lang="ko-KR" altLang="en-US" sz="1400" b="1" dirty="0">
                <a:solidFill>
                  <a:srgbClr val="000000"/>
                </a:solidFill>
                <a:latin typeface="-apple-system"/>
              </a:rPr>
              <a:t>로 전환</a:t>
            </a:r>
            <a:endParaRPr lang="en-US" altLang="ko-KR" sz="1400" dirty="0">
              <a:solidFill>
                <a:srgbClr val="000000"/>
              </a:solidFill>
              <a:latin typeface="-apple-system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DD100E-7687-2152-8788-82D3B5D96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07" y="3338768"/>
            <a:ext cx="8036786" cy="33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1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UDP</a:t>
            </a:r>
            <a:endParaRPr lang="en-US" altLang="ko-KR" sz="16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스크린샷 2021-04-01 오전 10 28 18">
            <a:extLst>
              <a:ext uri="{FF2B5EF4-FFF2-40B4-BE49-F238E27FC236}">
                <a16:creationId xmlns:a16="http://schemas.microsoft.com/office/drawing/2014/main" id="{080EAC15-5B96-3466-44BB-376BA7A81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11" y="2969365"/>
            <a:ext cx="7447950" cy="320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0E32D-8A39-BAFB-85E5-104AF2A860D5}"/>
              </a:ext>
            </a:extLst>
          </p:cNvPr>
          <p:cNvSpPr txBox="1"/>
          <p:nvPr/>
        </p:nvSpPr>
        <p:spPr>
          <a:xfrm>
            <a:off x="724590" y="1704230"/>
            <a:ext cx="6095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흐름제어 없음 </a:t>
            </a:r>
            <a:r>
              <a:rPr lang="en-US" altLang="ko-KR" b="1" dirty="0"/>
              <a:t>– </a:t>
            </a:r>
            <a:r>
              <a:rPr lang="en-US" altLang="ko-KR" dirty="0"/>
              <a:t>SN</a:t>
            </a:r>
            <a:r>
              <a:rPr lang="ko-KR" altLang="en-US" dirty="0"/>
              <a:t>이 없다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D71BE-367D-8DAD-A41E-BF988BDF6B4D}"/>
              </a:ext>
            </a:extLst>
          </p:cNvPr>
          <p:cNvSpPr txBox="1"/>
          <p:nvPr/>
        </p:nvSpPr>
        <p:spPr>
          <a:xfrm>
            <a:off x="724590" y="211284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혼잡제어 없음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775AF-5C4B-181C-DC8F-D5BCAB4A30FE}"/>
              </a:ext>
            </a:extLst>
          </p:cNvPr>
          <p:cNvSpPr txBox="1"/>
          <p:nvPr/>
        </p:nvSpPr>
        <p:spPr>
          <a:xfrm>
            <a:off x="724590" y="2521463"/>
            <a:ext cx="989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최소한의 무결성 </a:t>
            </a:r>
            <a:r>
              <a:rPr lang="en-US" altLang="ko-KR" b="1" dirty="0"/>
              <a:t>(checksum </a:t>
            </a:r>
            <a:r>
              <a:rPr lang="ko-KR" altLang="en-US" b="1" dirty="0"/>
              <a:t>보장</a:t>
            </a:r>
            <a:r>
              <a:rPr lang="en-US" altLang="ko-KR" b="1" dirty="0"/>
              <a:t>) – </a:t>
            </a:r>
            <a:r>
              <a:rPr lang="en-US" altLang="ko-KR" dirty="0" err="1"/>
              <a:t>tcp</a:t>
            </a:r>
            <a:r>
              <a:rPr lang="ko-KR" altLang="en-US" dirty="0"/>
              <a:t>는 오류감지 </a:t>
            </a:r>
            <a:r>
              <a:rPr lang="en-US" altLang="ko-KR" dirty="0"/>
              <a:t>– </a:t>
            </a:r>
            <a:r>
              <a:rPr lang="ko-KR" altLang="en-US" dirty="0" err="1"/>
              <a:t>재요청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err="1"/>
              <a:t>udp</a:t>
            </a:r>
            <a:r>
              <a:rPr lang="ko-KR" altLang="en-US" dirty="0"/>
              <a:t>는 오류감지 </a:t>
            </a:r>
            <a:r>
              <a:rPr lang="en-US" altLang="ko-KR" dirty="0"/>
              <a:t>– </a:t>
            </a:r>
            <a:r>
              <a:rPr lang="ko-KR" altLang="en-US" dirty="0"/>
              <a:t>폐기 </a:t>
            </a:r>
            <a:r>
              <a:rPr lang="en-US" altLang="ko-KR" b="1" dirty="0"/>
              <a:t>(</a:t>
            </a:r>
            <a:r>
              <a:rPr lang="ko-KR" altLang="en-US" b="1" dirty="0"/>
              <a:t>추측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1618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TCP vs</a:t>
            </a:r>
            <a:r>
              <a:rPr lang="ko-KR" altLang="en-US" b="1" dirty="0"/>
              <a:t> </a:t>
            </a:r>
            <a:r>
              <a:rPr lang="en-US" altLang="ko-KR" b="1" dirty="0"/>
              <a:t>UDP</a:t>
            </a:r>
            <a:endParaRPr lang="en-US" altLang="ko-KR" sz="16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C23B69E-D9C9-0A71-A109-62B85A28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399" y="2366019"/>
            <a:ext cx="6953301" cy="31099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27076E-A7AC-4F3F-BD70-1D8A464C7396}"/>
              </a:ext>
            </a:extLst>
          </p:cNvPr>
          <p:cNvSpPr txBox="1"/>
          <p:nvPr/>
        </p:nvSpPr>
        <p:spPr>
          <a:xfrm>
            <a:off x="751646" y="1511252"/>
            <a:ext cx="10976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UDP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TCP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각각 별도의 포트 주소 공간을 관리하므로 같은 포트 번호를 사용해도 무방하다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두 프로토콜에서 동일한 포트 번호를 할당해도 서로 다른 포트로 간주한다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(x) &gt;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다른 소켓에 연결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(o) -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추측</a:t>
            </a: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2689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Socket vs TCP</a:t>
            </a:r>
            <a:endParaRPr lang="en-US" altLang="ko-KR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소켓은 </a:t>
            </a:r>
            <a:r>
              <a:rPr lang="en-US" altLang="ko-KR" sz="2000" b="1" dirty="0"/>
              <a:t>5~6</a:t>
            </a:r>
            <a:r>
              <a:rPr lang="ko-KR" altLang="en-US" sz="2000" b="1" dirty="0"/>
              <a:t>계층으로 분류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TCP</a:t>
            </a:r>
            <a:r>
              <a:rPr lang="ko-KR" altLang="en-US" sz="2000" b="1" dirty="0"/>
              <a:t>와 독립적 즉 다른 프로토콜</a:t>
            </a:r>
            <a:r>
              <a:rPr lang="en-US" altLang="ko-KR" sz="2000" b="1" dirty="0"/>
              <a:t>(UDP </a:t>
            </a:r>
            <a:r>
              <a:rPr lang="ko-KR" altLang="en-US" sz="2000" b="1" dirty="0"/>
              <a:t>등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이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같은 포트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다른 소켓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으로 연결됨</a:t>
            </a:r>
            <a:r>
              <a:rPr lang="en-US" altLang="ko-KR" sz="2000" b="1" dirty="0"/>
              <a:t> </a:t>
            </a:r>
            <a:r>
              <a:rPr lang="en-US" altLang="ko-KR" sz="2000" dirty="0"/>
              <a:t>Socket = IP + PORT + 4-layer protocol(</a:t>
            </a:r>
            <a:r>
              <a:rPr lang="en-US" altLang="ko-KR" sz="2000" dirty="0" err="1"/>
              <a:t>tcp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udp</a:t>
            </a:r>
            <a:r>
              <a:rPr lang="en-US" altLang="ko-KR" sz="2000" dirty="0"/>
              <a:t> …)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데이터 암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복호화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인코딩 등을 변경</a:t>
            </a:r>
            <a:r>
              <a:rPr lang="en-US" altLang="ko-KR" sz="2000" b="1" dirty="0"/>
              <a:t>(ASCII </a:t>
            </a:r>
            <a:r>
              <a:rPr lang="ko-KR" altLang="en-US" sz="2000" b="1" dirty="0"/>
              <a:t>데이터 </a:t>
            </a:r>
            <a:r>
              <a:rPr lang="en-US" altLang="ko-KR" sz="2000" b="1" dirty="0"/>
              <a:t>&gt; UTF-8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en-US" sz="2000" b="1" dirty="0">
                <a:solidFill>
                  <a:srgbClr val="C00000"/>
                </a:solidFill>
              </a:rPr>
              <a:t>추측</a:t>
            </a:r>
            <a:r>
              <a:rPr lang="en-US" altLang="ko-KR" sz="2000" b="1" dirty="0">
                <a:solidFill>
                  <a:srgbClr val="C00000"/>
                </a:solidFill>
              </a:rPr>
              <a:t>)</a:t>
            </a:r>
            <a:endParaRPr lang="en-US" altLang="ko-KR" sz="2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42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 게이트웨이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http://wiki.hash.kr/index.php/%EA%B2%8C%EC%9D%B4%ED%8A%B8%EC%9B%A8%EC%9D%B4#cite_note-1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TCP/IP </a:t>
            </a:r>
            <a:r>
              <a:rPr lang="ko-KR" altLang="en-US" sz="1600" dirty="0"/>
              <a:t>개요 </a:t>
            </a:r>
            <a:r>
              <a:rPr lang="en-US" altLang="ko-KR" sz="16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3"/>
              </a:rPr>
              <a:t>https://aws-hyoh.tistory.com/entry/TCPIP-%EC%89%BD%EA%B2%8C-%EC%9D%B4%ED%95%B4%ED%95%98%EA%B8%B0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Window Size :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4"/>
              </a:rPr>
              <a:t>https://networklessons.com/cisco/ccie-routing-switching-written/tcp-window-size-scaling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TCP vs UDP : </a:t>
            </a:r>
            <a:r>
              <a:rPr lang="en-US" altLang="ko-KR" sz="1400" dirty="0">
                <a:hlinkClick r:id="rId5"/>
              </a:rPr>
              <a:t>https://velog.io/@averycode/%EB%84%A4%ED%8A%B8%EC%9B%8C%ED%81%AC-TCPUDP%EC%99%80-3-Way-Handshake4-Way-Handshake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UDP </a:t>
            </a:r>
            <a:r>
              <a:rPr lang="ko-KR" altLang="en-US" sz="1400" dirty="0" err="1"/>
              <a:t>체크섬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6"/>
              </a:rPr>
              <a:t>https://community.infosecinstitute.com/discussion/30013/why-does-udp-have-a-checksum</a:t>
            </a: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Handshake : </a:t>
            </a:r>
            <a:r>
              <a:rPr lang="en-US" altLang="ko-KR" sz="1400" dirty="0">
                <a:hlinkClick r:id="rId7"/>
              </a:rPr>
              <a:t>https://blog.naver.com/is_king/221570764551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흐름 </a:t>
            </a:r>
            <a:r>
              <a:rPr lang="en-US" altLang="ko-KR" sz="1400" dirty="0"/>
              <a:t>/ </a:t>
            </a:r>
            <a:r>
              <a:rPr lang="ko-KR" altLang="en-US" sz="1400" dirty="0"/>
              <a:t>혼잡 제어 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8"/>
              </a:rPr>
              <a:t>https://gyoogle.dev/blog/computer-science/network/%ED%9D%90%EB%A6%84%EC%A0%9C%EC%96%B4%20&amp;%20%ED%98%BC%EC%9E%A1%EC%A0%9C%EC%96%B4.html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70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32830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9600" dirty="0"/>
              <a:t>TCP/IP</a:t>
            </a:r>
          </a:p>
          <a:p>
            <a:pPr>
              <a:lnSpc>
                <a:spcPct val="150000"/>
              </a:lnSpc>
            </a:pPr>
            <a:r>
              <a:rPr lang="ko-KR" altLang="en-US" sz="3200" b="0" i="0" dirty="0">
                <a:solidFill>
                  <a:srgbClr val="212529"/>
                </a:solidFill>
                <a:effectLst/>
                <a:latin typeface="-apple-system"/>
              </a:rPr>
              <a:t>실제 사용되는 </a:t>
            </a:r>
            <a:r>
              <a:rPr lang="en-US" altLang="ko-KR" sz="3200" b="0" i="0" dirty="0">
                <a:solidFill>
                  <a:srgbClr val="212529"/>
                </a:solidFill>
                <a:effectLst/>
                <a:latin typeface="-apple-system"/>
              </a:rPr>
              <a:t>TCP/IP</a:t>
            </a:r>
            <a:r>
              <a:rPr lang="ko-KR" altLang="en-US" sz="3200" b="0" i="0" dirty="0">
                <a:solidFill>
                  <a:srgbClr val="212529"/>
                </a:solidFill>
                <a:effectLst/>
                <a:latin typeface="-apple-system"/>
              </a:rPr>
              <a:t>는 </a:t>
            </a:r>
            <a:r>
              <a:rPr lang="en-US" altLang="ko-KR" sz="3200" b="0" i="0" dirty="0">
                <a:solidFill>
                  <a:srgbClr val="212529"/>
                </a:solidFill>
                <a:effectLst/>
                <a:latin typeface="-apple-system"/>
              </a:rPr>
              <a:t>OSI </a:t>
            </a:r>
            <a:r>
              <a:rPr lang="ko-KR" altLang="en-US" sz="3200" b="0" i="0" dirty="0">
                <a:solidFill>
                  <a:srgbClr val="212529"/>
                </a:solidFill>
                <a:effectLst/>
                <a:latin typeface="-apple-system"/>
              </a:rPr>
              <a:t>참조 모델을 기반으로 </a:t>
            </a:r>
            <a:endParaRPr lang="en-US" altLang="ko-KR" sz="32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ko-KR" altLang="en-US" sz="3200" b="0" i="0" dirty="0">
                <a:solidFill>
                  <a:srgbClr val="FF0000"/>
                </a:solidFill>
                <a:effectLst/>
                <a:latin typeface="-apple-system"/>
              </a:rPr>
              <a:t>상업적이고 실무적으로 이용될 수 있도록 단순화</a:t>
            </a:r>
            <a:r>
              <a:rPr lang="ko-KR" altLang="en-US" sz="3200" dirty="0">
                <a:solidFill>
                  <a:srgbClr val="212529"/>
                </a:solidFill>
                <a:latin typeface="-apple-system"/>
              </a:rPr>
              <a:t>한 모형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8298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1A6D3D-6C1E-79E0-B5C4-95D91437B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8039" y="643467"/>
            <a:ext cx="801592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D7402E-CD61-938E-B046-F75C72910137}"/>
              </a:ext>
            </a:extLst>
          </p:cNvPr>
          <p:cNvSpPr/>
          <p:nvPr/>
        </p:nvSpPr>
        <p:spPr>
          <a:xfrm>
            <a:off x="1967948" y="3086100"/>
            <a:ext cx="8224630" cy="8746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3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/>
              <a:t>전송 </a:t>
            </a:r>
            <a:r>
              <a:rPr lang="en-US" altLang="ko-KR" sz="1600" b="1" dirty="0"/>
              <a:t>(Redundancy)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239367-697F-34A3-C8B3-10BE5F97D16F}"/>
              </a:ext>
            </a:extLst>
          </p:cNvPr>
          <p:cNvSpPr txBox="1"/>
          <p:nvPr/>
        </p:nvSpPr>
        <p:spPr>
          <a:xfrm>
            <a:off x="838200" y="1690688"/>
            <a:ext cx="10201102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‘</a:t>
            </a:r>
            <a:r>
              <a:rPr lang="ko-KR" altLang="en-US" sz="2000" b="1" dirty="0"/>
              <a:t>호스트</a:t>
            </a:r>
            <a:r>
              <a:rPr lang="en-US" altLang="ko-KR" sz="2000" b="1" dirty="0"/>
              <a:t>’</a:t>
            </a:r>
            <a:r>
              <a:rPr lang="ko-KR" altLang="en-US" sz="2000" b="1" dirty="0"/>
              <a:t> 간의 자료 송수신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(host == end point  == </a:t>
            </a:r>
            <a:r>
              <a:rPr lang="ko-KR" altLang="en-US" sz="2000" b="1" dirty="0"/>
              <a:t>요청을 주고받는 말단 </a:t>
            </a:r>
            <a:r>
              <a:rPr lang="en-US" altLang="ko-KR" sz="2000" b="1" dirty="0"/>
              <a:t>device or URI)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게이트웨이 </a:t>
            </a:r>
            <a:r>
              <a:rPr lang="en-US" altLang="ko-KR" sz="2000" b="1" dirty="0"/>
              <a:t>(4</a:t>
            </a:r>
            <a:r>
              <a:rPr lang="ko-KR" altLang="en-US" sz="2000" b="1" dirty="0"/>
              <a:t>계층 장비</a:t>
            </a:r>
            <a:r>
              <a:rPr lang="en-US" altLang="ko-KR" sz="2000" b="1" dirty="0"/>
              <a:t>? &gt; </a:t>
            </a:r>
            <a:r>
              <a:rPr lang="ko-KR" altLang="en-US" sz="2000" b="1" dirty="0"/>
              <a:t>그냥 </a:t>
            </a:r>
            <a:r>
              <a:rPr lang="en-US" altLang="ko-KR" sz="2000" b="1" dirty="0"/>
              <a:t>‘</a:t>
            </a:r>
            <a:r>
              <a:rPr lang="ko-KR" altLang="en-US" sz="2000" b="1" dirty="0">
                <a:solidFill>
                  <a:srgbClr val="FF0000"/>
                </a:solidFill>
              </a:rPr>
              <a:t>다른 인터넷망</a:t>
            </a:r>
            <a:r>
              <a:rPr lang="en-US" altLang="ko-KR" sz="2000" b="1" dirty="0"/>
              <a:t>‘ </a:t>
            </a:r>
            <a:r>
              <a:rPr lang="ko-KR" altLang="en-US" sz="2000" b="1" dirty="0"/>
              <a:t>으로 가기 위한 장비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3DB4CE-B56C-0C1A-DA0F-12AC64F3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72" y="3183006"/>
            <a:ext cx="10863342" cy="14335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C63455-A2EF-2A7A-D86A-7BBCDAC7D584}"/>
              </a:ext>
            </a:extLst>
          </p:cNvPr>
          <p:cNvSpPr/>
          <p:nvPr/>
        </p:nvSpPr>
        <p:spPr>
          <a:xfrm>
            <a:off x="1610198" y="3232692"/>
            <a:ext cx="5148470" cy="183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B27718-D3C7-8620-B501-4AA08299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343" y="4752671"/>
            <a:ext cx="3793314" cy="19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2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/>
              <a:t>인터넷망</a:t>
            </a:r>
            <a:endParaRPr lang="en-US" altLang="ko-KR" sz="16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239367-697F-34A3-C8B3-10BE5F97D16F}"/>
              </a:ext>
            </a:extLst>
          </p:cNvPr>
          <p:cNvSpPr txBox="1"/>
          <p:nvPr/>
        </p:nvSpPr>
        <p:spPr>
          <a:xfrm>
            <a:off x="838200" y="1690688"/>
            <a:ext cx="1020110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네트워크 주소 </a:t>
            </a:r>
            <a:r>
              <a:rPr lang="en-US" altLang="ko-KR" sz="2000" b="1" dirty="0"/>
              <a:t>/ </a:t>
            </a:r>
            <a:r>
              <a:rPr lang="ko-KR" altLang="en-US" sz="2000" b="1" dirty="0" err="1"/>
              <a:t>서브넷</a:t>
            </a:r>
            <a:r>
              <a:rPr lang="ko-KR" altLang="en-US" sz="2000" b="1" dirty="0"/>
              <a:t> 마스크로 결정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192.168.1.0/24 vs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192.168.2.0/24 &gt; </a:t>
            </a:r>
            <a:r>
              <a:rPr lang="ko-KR" altLang="en-US" sz="2000" b="1" dirty="0"/>
              <a:t>앞에서 </a:t>
            </a:r>
            <a:r>
              <a:rPr lang="en-US" altLang="ko-KR" sz="2000" b="1" dirty="0"/>
              <a:t>24bit</a:t>
            </a:r>
            <a:r>
              <a:rPr lang="ko-KR" altLang="en-US" sz="2000" b="1" dirty="0"/>
              <a:t>가 같아야 같은 인터넷망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1841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TCP</a:t>
            </a:r>
            <a:r>
              <a:rPr lang="ko-KR" altLang="en-US" b="1" dirty="0"/>
              <a:t> </a:t>
            </a:r>
            <a:r>
              <a:rPr lang="en-US" altLang="ko-KR" sz="2000" b="1" dirty="0"/>
              <a:t>vs</a:t>
            </a:r>
            <a:r>
              <a:rPr lang="en-US" altLang="ko-KR" b="1" dirty="0"/>
              <a:t> IP</a:t>
            </a:r>
            <a:r>
              <a:rPr lang="ko-KR" altLang="en-US" b="1" dirty="0"/>
              <a:t> </a:t>
            </a:r>
            <a:endParaRPr lang="en-US" altLang="ko-KR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 IP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‘</a:t>
            </a:r>
            <a:r>
              <a:rPr lang="ko-KR" altLang="en-US" sz="2000" b="1" dirty="0"/>
              <a:t>인터넷망</a:t>
            </a:r>
            <a:r>
              <a:rPr lang="en-US" altLang="ko-KR" sz="2000" b="1" dirty="0"/>
              <a:t>‘ </a:t>
            </a:r>
            <a:r>
              <a:rPr lang="ko-KR" altLang="en-US" sz="2000" b="1" dirty="0"/>
              <a:t>결정 </a:t>
            </a:r>
            <a:r>
              <a:rPr lang="en-US" altLang="ko-KR" sz="2000" b="1" dirty="0"/>
              <a:t>127.0.0.1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ko-KR" sz="2000" b="1" dirty="0"/>
              <a:t>TCP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‘</a:t>
            </a:r>
            <a:r>
              <a:rPr lang="ko-KR" altLang="en-US" sz="2000" b="1" dirty="0"/>
              <a:t>서비스</a:t>
            </a:r>
            <a:r>
              <a:rPr lang="en-US" altLang="ko-KR" sz="2000" b="1" dirty="0"/>
              <a:t>‘ </a:t>
            </a:r>
            <a:r>
              <a:rPr lang="ko-KR" altLang="en-US" sz="2000" b="1" dirty="0"/>
              <a:t>결정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포트번호</a:t>
            </a:r>
            <a:r>
              <a:rPr lang="en-US" altLang="ko-KR" sz="2000" b="1" dirty="0"/>
              <a:t>) 127.0.0.1:80 (127.0.0.1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80</a:t>
            </a:r>
            <a:r>
              <a:rPr lang="ko-KR" altLang="en-US" sz="2000" b="1" dirty="0"/>
              <a:t>번 서비스로 데이터전송 </a:t>
            </a:r>
            <a:r>
              <a:rPr lang="en-US" altLang="ko-KR" sz="2000" b="1" dirty="0"/>
              <a:t>&gt; 80</a:t>
            </a:r>
            <a:r>
              <a:rPr lang="ko-KR" altLang="en-US" sz="2000" b="1" dirty="0"/>
              <a:t>번 포트에 데이터 전송되면 브라우저에서 처리 </a:t>
            </a:r>
            <a:r>
              <a:rPr lang="en-US" altLang="ko-KR" sz="2000" b="1" dirty="0"/>
              <a:t>by OS)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ko-KR" sz="2000" b="1" dirty="0"/>
              <a:t>TCP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IP </a:t>
            </a:r>
            <a:r>
              <a:rPr lang="ko-KR" altLang="en-US" sz="2000" b="1" dirty="0"/>
              <a:t>위에서 동작 </a:t>
            </a:r>
            <a:r>
              <a:rPr lang="en-US" altLang="ko-KR" sz="2000" b="1" dirty="0"/>
              <a:t>(IP</a:t>
            </a:r>
            <a:r>
              <a:rPr lang="ko-KR" altLang="en-US" sz="2000" b="1" dirty="0"/>
              <a:t>없이 사용불가 </a:t>
            </a:r>
            <a:r>
              <a:rPr lang="en-US" altLang="ko-KR" sz="2000" b="1" dirty="0"/>
              <a:t>- TCP</a:t>
            </a:r>
            <a:r>
              <a:rPr lang="ko-KR" altLang="en-US" sz="2000" b="1" dirty="0"/>
              <a:t>가 패킷 전달여부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순서를 결정</a:t>
            </a:r>
            <a:r>
              <a:rPr lang="en-US" altLang="ko-KR" sz="2000" b="1" dirty="0"/>
              <a:t>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TCP</a:t>
            </a:r>
            <a:endParaRPr lang="en-US" altLang="ko-KR" sz="16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80A520-B338-6D34-61AF-370FD2BE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795" y="2034208"/>
            <a:ext cx="7234509" cy="42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E5D659-6EE9-34A6-3988-2B850F785AD8}"/>
              </a:ext>
            </a:extLst>
          </p:cNvPr>
          <p:cNvSpPr txBox="1"/>
          <p:nvPr/>
        </p:nvSpPr>
        <p:spPr>
          <a:xfrm>
            <a:off x="9645989" y="324433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조립순서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936C885-C182-88B4-0D30-8523305A4DB3}"/>
              </a:ext>
            </a:extLst>
          </p:cNvPr>
          <p:cNvCxnSpPr>
            <a:cxnSpLocks/>
          </p:cNvCxnSpPr>
          <p:nvPr/>
        </p:nvCxnSpPr>
        <p:spPr>
          <a:xfrm flipV="1">
            <a:off x="8289799" y="3539092"/>
            <a:ext cx="1386509" cy="724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EBA2B5-9C0E-266B-4A0F-33BA29707B97}"/>
              </a:ext>
            </a:extLst>
          </p:cNvPr>
          <p:cNvSpPr txBox="1"/>
          <p:nvPr/>
        </p:nvSpPr>
        <p:spPr>
          <a:xfrm>
            <a:off x="9383104" y="375409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수신할 바이트번호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E77C4A-B6D7-66BB-639C-0D284F14E2FB}"/>
              </a:ext>
            </a:extLst>
          </p:cNvPr>
          <p:cNvCxnSpPr>
            <a:cxnSpLocks/>
          </p:cNvCxnSpPr>
          <p:nvPr/>
        </p:nvCxnSpPr>
        <p:spPr>
          <a:xfrm flipV="1">
            <a:off x="8314648" y="4140164"/>
            <a:ext cx="1336813" cy="5036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44E0AF5-A59E-2296-B67B-F8F02282B449}"/>
              </a:ext>
            </a:extLst>
          </p:cNvPr>
          <p:cNvCxnSpPr>
            <a:cxnSpLocks/>
          </p:cNvCxnSpPr>
          <p:nvPr/>
        </p:nvCxnSpPr>
        <p:spPr>
          <a:xfrm flipH="1" flipV="1">
            <a:off x="2158886" y="4263857"/>
            <a:ext cx="553103" cy="920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CFAD13-AE60-94A9-265D-D19B14847428}"/>
              </a:ext>
            </a:extLst>
          </p:cNvPr>
          <p:cNvSpPr txBox="1"/>
          <p:nvPr/>
        </p:nvSpPr>
        <p:spPr>
          <a:xfrm>
            <a:off x="615548" y="3787593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헤더길이</a:t>
            </a:r>
            <a:r>
              <a:rPr lang="en-US" altLang="ko-KR" dirty="0"/>
              <a:t>(20~60)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E92475-3F44-E307-9829-7CBBCEBB283F}"/>
              </a:ext>
            </a:extLst>
          </p:cNvPr>
          <p:cNvSpPr txBox="1"/>
          <p:nvPr/>
        </p:nvSpPr>
        <p:spPr>
          <a:xfrm>
            <a:off x="310748" y="4922273"/>
            <a:ext cx="1946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Pseudo Header </a:t>
            </a:r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+ TCP Header </a:t>
            </a:r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+ Data </a:t>
            </a:r>
            <a:r>
              <a:rPr lang="ko-KR" altLang="en-US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값과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비교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266894-7663-AA94-0ACD-5311F2F9B23F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2257115" y="5383938"/>
            <a:ext cx="454874" cy="281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C62F63-5E93-0879-591A-BFF48AA53E7E}"/>
              </a:ext>
            </a:extLst>
          </p:cNvPr>
          <p:cNvSpPr txBox="1"/>
          <p:nvPr/>
        </p:nvSpPr>
        <p:spPr>
          <a:xfrm>
            <a:off x="4239706" y="6417401"/>
            <a:ext cx="224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헤더길이</a:t>
            </a:r>
            <a:r>
              <a:rPr lang="en-US" altLang="ko-KR" dirty="0"/>
              <a:t>(0~40byte)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A52AA75-DB9E-6953-3A70-98A1CFB63189}"/>
              </a:ext>
            </a:extLst>
          </p:cNvPr>
          <p:cNvCxnSpPr>
            <a:cxnSpLocks/>
          </p:cNvCxnSpPr>
          <p:nvPr/>
        </p:nvCxnSpPr>
        <p:spPr>
          <a:xfrm>
            <a:off x="5362161" y="6172822"/>
            <a:ext cx="0" cy="300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B741898-0AAE-40AC-26D4-DA582FDF49B8}"/>
              </a:ext>
            </a:extLst>
          </p:cNvPr>
          <p:cNvSpPr txBox="1"/>
          <p:nvPr/>
        </p:nvSpPr>
        <p:spPr>
          <a:xfrm>
            <a:off x="9495747" y="4680263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흐름제어</a:t>
            </a:r>
            <a:r>
              <a:rPr lang="en-US" altLang="ko-KR" b="1" dirty="0"/>
              <a:t>(</a:t>
            </a:r>
            <a:r>
              <a:rPr lang="ko-KR" altLang="en-US" b="1" dirty="0" err="1"/>
              <a:t>수신버퍼크기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5ABE9C3-A6CF-054C-3B2C-D3542FFF6AB4}"/>
              </a:ext>
            </a:extLst>
          </p:cNvPr>
          <p:cNvCxnSpPr>
            <a:cxnSpLocks/>
          </p:cNvCxnSpPr>
          <p:nvPr/>
        </p:nvCxnSpPr>
        <p:spPr>
          <a:xfrm flipV="1">
            <a:off x="8038594" y="4864929"/>
            <a:ext cx="1457153" cy="40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AF18F5A-2A5F-1C3B-633C-B9E3B6912AC1}"/>
              </a:ext>
            </a:extLst>
          </p:cNvPr>
          <p:cNvCxnSpPr>
            <a:cxnSpLocks/>
          </p:cNvCxnSpPr>
          <p:nvPr/>
        </p:nvCxnSpPr>
        <p:spPr>
          <a:xfrm flipV="1">
            <a:off x="8096572" y="5569571"/>
            <a:ext cx="1549417" cy="1226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399E310-DC0A-6698-14D8-B0847880C8E0}"/>
              </a:ext>
            </a:extLst>
          </p:cNvPr>
          <p:cNvSpPr txBox="1"/>
          <p:nvPr/>
        </p:nvSpPr>
        <p:spPr>
          <a:xfrm>
            <a:off x="9676308" y="5339955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우선처리할</a:t>
            </a:r>
            <a:r>
              <a:rPr lang="ko-KR" altLang="en-US" dirty="0"/>
              <a:t> 데이터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시작점</a:t>
            </a:r>
          </a:p>
        </p:txBody>
      </p:sp>
    </p:spTree>
    <p:extLst>
      <p:ext uri="{BB962C8B-B14F-4D97-AF65-F5344CB8AC3E}">
        <p14:creationId xmlns:p14="http://schemas.microsoft.com/office/powerpoint/2010/main" val="17034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TCP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연결</a:t>
            </a:r>
            <a:r>
              <a:rPr lang="en-US" altLang="ko-KR" sz="1600" b="1" dirty="0"/>
              <a:t> 3way-handshake)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7261" y="1690687"/>
            <a:ext cx="4815509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/>
              <a:t>client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: </a:t>
            </a:r>
            <a:r>
              <a:rPr lang="en-US" altLang="ko-KR" sz="1100" dirty="0"/>
              <a:t>ISN</a:t>
            </a:r>
            <a:r>
              <a:rPr lang="en-US" altLang="ko-KR" sz="1100" b="1" dirty="0"/>
              <a:t> &amp; </a:t>
            </a:r>
            <a:r>
              <a:rPr lang="en-US" altLang="ko-KR" sz="1100" dirty="0"/>
              <a:t>Syn bit = 1 </a:t>
            </a:r>
            <a:r>
              <a:rPr lang="ko-KR" altLang="en-US" sz="1100" b="1" dirty="0"/>
              <a:t>전송</a:t>
            </a:r>
            <a:endParaRPr lang="en-US" altLang="ko-KR" sz="11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/>
              <a:t>server : </a:t>
            </a:r>
            <a:r>
              <a:rPr lang="en-US" altLang="ko-KR" sz="1100" dirty="0"/>
              <a:t>ISN </a:t>
            </a:r>
            <a:r>
              <a:rPr lang="en-US" altLang="ko-KR" sz="1100" b="1" dirty="0"/>
              <a:t>&amp; </a:t>
            </a:r>
            <a:r>
              <a:rPr lang="en-US" altLang="ko-KR" sz="1100" dirty="0"/>
              <a:t>AN = SN + 1 </a:t>
            </a:r>
            <a:r>
              <a:rPr lang="en-US" altLang="ko-KR" sz="1100" b="1" dirty="0"/>
              <a:t>&amp; </a:t>
            </a:r>
            <a:r>
              <a:rPr lang="en-US" altLang="ko-KR" sz="1100" dirty="0"/>
              <a:t>Syn bit = 1 </a:t>
            </a:r>
            <a:r>
              <a:rPr lang="en-US" altLang="ko-KR" sz="1100" b="1" dirty="0"/>
              <a:t>&amp;</a:t>
            </a:r>
            <a:r>
              <a:rPr lang="en-US" altLang="ko-KR" sz="1100" dirty="0"/>
              <a:t> Ack bit = 1 </a:t>
            </a:r>
            <a:r>
              <a:rPr lang="ko-KR" altLang="en-US" sz="1100" b="1" dirty="0"/>
              <a:t>전송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3.  client : </a:t>
            </a:r>
            <a:r>
              <a:rPr lang="en-US" altLang="ko-KR" sz="1100" dirty="0"/>
              <a:t>AN = SN + 1</a:t>
            </a:r>
            <a:r>
              <a:rPr lang="en-US" altLang="ko-KR" sz="1100" b="1" dirty="0"/>
              <a:t> &amp; </a:t>
            </a:r>
            <a:r>
              <a:rPr lang="en-US" altLang="ko-KR" sz="1100" dirty="0"/>
              <a:t>SN = AN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CC87CF-53D9-BF83-99D7-22593C1C1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43501"/>
            <a:ext cx="5085522" cy="335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85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TCP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전송</a:t>
            </a:r>
            <a:r>
              <a:rPr lang="en-US" altLang="ko-KR" sz="1600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7260" y="1690673"/>
            <a:ext cx="7071691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/>
              <a:t>client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: </a:t>
            </a:r>
            <a:r>
              <a:rPr lang="en-US" altLang="ko-KR" sz="1100" dirty="0"/>
              <a:t>Ack bit = 1</a:t>
            </a:r>
            <a:r>
              <a:rPr lang="en-US" altLang="ko-KR" sz="1100" b="1" dirty="0"/>
              <a:t> &amp; </a:t>
            </a:r>
            <a:r>
              <a:rPr lang="en-US" altLang="ko-KR" sz="1100" dirty="0"/>
              <a:t>SN = 11 </a:t>
            </a:r>
            <a:r>
              <a:rPr lang="en-US" altLang="ko-KR" sz="1100" b="1" dirty="0"/>
              <a:t>&amp;</a:t>
            </a:r>
            <a:r>
              <a:rPr lang="en-US" altLang="ko-KR" sz="1100" dirty="0"/>
              <a:t> AN = 51 (5 byte </a:t>
            </a:r>
            <a:r>
              <a:rPr lang="ko-KR" altLang="en-US" sz="1100" dirty="0"/>
              <a:t>데이터 요청</a:t>
            </a:r>
            <a:r>
              <a:rPr lang="en-US" altLang="ko-KR" sz="1100" dirty="0"/>
              <a:t>) </a:t>
            </a:r>
            <a:r>
              <a:rPr lang="en-US" altLang="ko-KR" sz="1100" b="1" dirty="0"/>
              <a:t>– </a:t>
            </a:r>
            <a:r>
              <a:rPr lang="ko-KR" altLang="en-US" sz="1100" b="1" dirty="0"/>
              <a:t>내놔</a:t>
            </a:r>
            <a:endParaRPr lang="en-US" altLang="ko-KR" sz="11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/>
              <a:t>Server : </a:t>
            </a:r>
            <a:r>
              <a:rPr lang="en-US" altLang="ko-KR" sz="1100" dirty="0"/>
              <a:t>Ack bit = 1 </a:t>
            </a:r>
            <a:r>
              <a:rPr lang="en-US" altLang="ko-KR" sz="1100" b="1" dirty="0"/>
              <a:t>&amp; </a:t>
            </a:r>
            <a:r>
              <a:rPr lang="en-US" altLang="ko-KR" sz="1100" dirty="0"/>
              <a:t>SN = AN </a:t>
            </a:r>
            <a:r>
              <a:rPr lang="en-US" altLang="ko-KR" sz="1100" b="1" dirty="0"/>
              <a:t>&amp; </a:t>
            </a:r>
            <a:r>
              <a:rPr lang="en-US" altLang="ko-KR" sz="1100" dirty="0"/>
              <a:t>AN = SN + data(5) </a:t>
            </a:r>
            <a:r>
              <a:rPr lang="en-US" altLang="ko-KR" sz="1100" b="1" dirty="0"/>
              <a:t>– </a:t>
            </a:r>
            <a:r>
              <a:rPr lang="ko-KR" altLang="en-US" sz="1100" b="1" dirty="0"/>
              <a:t>줄게 </a:t>
            </a:r>
            <a:r>
              <a:rPr lang="en-US" altLang="ko-KR" sz="1100" b="1" dirty="0"/>
              <a:t>(5byte </a:t>
            </a:r>
            <a:r>
              <a:rPr lang="ko-KR" altLang="en-US" sz="1100" b="1" dirty="0" err="1"/>
              <a:t>잘줌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by AN = 16)</a:t>
            </a:r>
            <a:r>
              <a:rPr lang="en-US" altLang="ko-KR" sz="1100" dirty="0"/>
              <a:t> 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/>
              <a:t>client : </a:t>
            </a:r>
            <a:r>
              <a:rPr lang="en-US" altLang="ko-KR" sz="1100" dirty="0"/>
              <a:t>Ack bit = 1 </a:t>
            </a:r>
            <a:r>
              <a:rPr lang="en-US" altLang="ko-KR" sz="1100" b="1" dirty="0"/>
              <a:t>&amp;</a:t>
            </a:r>
            <a:r>
              <a:rPr lang="en-US" altLang="ko-KR" sz="1100" dirty="0"/>
              <a:t> SN = AN </a:t>
            </a:r>
            <a:r>
              <a:rPr lang="en-US" altLang="ko-KR" sz="1100" b="1" dirty="0"/>
              <a:t>&amp;</a:t>
            </a:r>
            <a:r>
              <a:rPr lang="en-US" altLang="ko-KR" sz="1100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dirty="0"/>
              <a:t>AN = SN + data(10) </a:t>
            </a:r>
            <a:r>
              <a:rPr lang="en-US" altLang="ko-KR" sz="1100" b="1" dirty="0"/>
              <a:t>– </a:t>
            </a:r>
            <a:r>
              <a:rPr lang="ko-KR" altLang="en-US" sz="1100" b="1" dirty="0"/>
              <a:t>받음 </a:t>
            </a:r>
            <a:r>
              <a:rPr lang="en-US" altLang="ko-KR" sz="1100" b="1" dirty="0"/>
              <a:t>(5byte </a:t>
            </a:r>
            <a:r>
              <a:rPr lang="ko-KR" altLang="en-US" sz="1100" b="1" dirty="0"/>
              <a:t>만큼 받음 </a:t>
            </a:r>
            <a:r>
              <a:rPr lang="en-US" altLang="ko-KR" sz="1100" b="1" dirty="0"/>
              <a:t>by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SN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=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16)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PSH</a:t>
            </a:r>
            <a:r>
              <a:rPr lang="ko-KR" altLang="en-US" sz="1100" b="1" dirty="0"/>
              <a:t> </a:t>
            </a:r>
            <a:r>
              <a:rPr lang="ko-KR" altLang="en-US" sz="1100" dirty="0"/>
              <a:t>비트는 마지막 데이터임을 알려주는 </a:t>
            </a:r>
            <a:r>
              <a:rPr lang="en-US" altLang="ko-KR" sz="1100" dirty="0"/>
              <a:t>flag </a:t>
            </a:r>
            <a:r>
              <a:rPr lang="en-US" altLang="ko-KR" sz="1100" b="1" dirty="0"/>
              <a:t>(window size</a:t>
            </a:r>
            <a:r>
              <a:rPr lang="ko-KR" altLang="en-US" sz="1100" b="1" dirty="0"/>
              <a:t>가 </a:t>
            </a:r>
            <a:r>
              <a:rPr lang="en-US" altLang="ko-KR" sz="1100" b="1" dirty="0"/>
              <a:t>1</a:t>
            </a:r>
            <a:r>
              <a:rPr lang="ko-KR" altLang="en-US" sz="1100" b="1" dirty="0"/>
              <a:t>회 최대전송 크기보다 충분히 </a:t>
            </a:r>
            <a:r>
              <a:rPr lang="ko-KR" altLang="en-US" sz="1100" b="1" dirty="0" err="1"/>
              <a:t>클때</a:t>
            </a:r>
            <a:r>
              <a:rPr lang="en-US" altLang="ko-KR" sz="1100" b="1" dirty="0"/>
              <a:t>) - </a:t>
            </a:r>
            <a:r>
              <a:rPr lang="ko-KR" altLang="en-US" sz="1100" b="1" dirty="0"/>
              <a:t>추측</a:t>
            </a:r>
            <a:endParaRPr lang="en-US" altLang="ko-KR" sz="11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45D035A-63F6-E810-8273-D51AFF74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235" y="1855444"/>
            <a:ext cx="36480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8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961</Words>
  <Application>Microsoft Office PowerPoint</Application>
  <PresentationFormat>와이드스크린</PresentationFormat>
  <Paragraphs>94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-apple-system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전송 (Redundancy)</vt:lpstr>
      <vt:lpstr>인터넷망</vt:lpstr>
      <vt:lpstr>TCP vs IP </vt:lpstr>
      <vt:lpstr>TCP</vt:lpstr>
      <vt:lpstr>TCP (연결 3way-handshake)</vt:lpstr>
      <vt:lpstr>TCP (전송)</vt:lpstr>
      <vt:lpstr>TCP (종료 4way-handshake)</vt:lpstr>
      <vt:lpstr>흐름제어 (송신호스트- 수신호스트) – 수신측에서 속도를 줄임 </vt:lpstr>
      <vt:lpstr>혼잡제어 (송신호스트-라우터(네트워크)) – 송신측에서 속도를 줄임</vt:lpstr>
      <vt:lpstr>UDP</vt:lpstr>
      <vt:lpstr>TCP vs UDP</vt:lpstr>
      <vt:lpstr>Socket vs TCP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PARKHYEONWOO</cp:lastModifiedBy>
  <cp:revision>510</cp:revision>
  <dcterms:created xsi:type="dcterms:W3CDTF">2023-02-21T06:31:36Z</dcterms:created>
  <dcterms:modified xsi:type="dcterms:W3CDTF">2023-03-16T13:21:13Z</dcterms:modified>
</cp:coreProperties>
</file>