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1" r:id="rId4"/>
    <p:sldId id="290" r:id="rId5"/>
    <p:sldId id="283" r:id="rId6"/>
    <p:sldId id="287" r:id="rId7"/>
    <p:sldId id="288" r:id="rId8"/>
    <p:sldId id="291" r:id="rId9"/>
    <p:sldId id="292" r:id="rId10"/>
    <p:sldId id="294" r:id="rId11"/>
    <p:sldId id="29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1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FABF-81B9-4CFC-8D60-278CF053A2FB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r.com/topics/redundancy-in-dbms/" TargetMode="External"/><Relationship Id="rId2" Type="http://schemas.openxmlformats.org/officeDocument/2006/relationships/hyperlink" Target="https://www.scaler.com/topics/anomalies-in-db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hdscor.tistory.com/m/56" TargetMode="External"/><Relationship Id="rId5" Type="http://schemas.openxmlformats.org/officeDocument/2006/relationships/hyperlink" Target="https://sodayeong.tistory.com/106" TargetMode="External"/><Relationship Id="rId4" Type="http://schemas.openxmlformats.org/officeDocument/2006/relationships/hyperlink" Target="https://korshika.tistory.com/16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34271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트랜잭션 이상</a:t>
            </a:r>
            <a:endParaRPr lang="en-US" altLang="ko-KR" sz="9600" dirty="0"/>
          </a:p>
          <a:p>
            <a:r>
              <a:rPr lang="en-US" altLang="ko-KR" sz="9600" dirty="0"/>
              <a:t>(Anomaly)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5285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75FB8-FDD5-ED16-60E4-3D6F7455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7" y="2716360"/>
            <a:ext cx="10337975" cy="1421469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4038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502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6D0CBC-CB76-78CB-36E0-10DD07CC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35" y="1729759"/>
            <a:ext cx="5129784" cy="339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0BBB96-49E8-5925-EA24-93C13905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1800294"/>
            <a:ext cx="5129784" cy="32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6096000" y="3297962"/>
            <a:ext cx="5257800" cy="760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6644A-1228-7469-76BB-AFF410F4B72D}"/>
              </a:ext>
            </a:extLst>
          </p:cNvPr>
          <p:cNvSpPr txBox="1"/>
          <p:nvPr/>
        </p:nvSpPr>
        <p:spPr>
          <a:xfrm>
            <a:off x="1964386" y="5575852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수직분할</a:t>
            </a:r>
            <a:r>
              <a:rPr lang="en-US" altLang="ko-KR" b="1" dirty="0"/>
              <a:t>(column</a:t>
            </a:r>
            <a:r>
              <a:rPr lang="ko-KR" altLang="en-US" b="1" dirty="0"/>
              <a:t>분할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CDBEB-090D-B2A8-7AFC-7D1099266736}"/>
              </a:ext>
            </a:extLst>
          </p:cNvPr>
          <p:cNvSpPr txBox="1"/>
          <p:nvPr/>
        </p:nvSpPr>
        <p:spPr>
          <a:xfrm>
            <a:off x="7709452" y="5524500"/>
            <a:ext cx="21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수평분할</a:t>
            </a:r>
            <a:r>
              <a:rPr lang="en-US" altLang="ko-KR" b="1" dirty="0"/>
              <a:t>(row</a:t>
            </a:r>
            <a:r>
              <a:rPr lang="ko-KR" altLang="en-US" b="1" dirty="0"/>
              <a:t>분할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042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이상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https://www.scaler.com/topics/anomalies-in-dbms/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중복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https://www.scaler.com/topics/redundancy-in-dbms/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이상</a:t>
            </a:r>
            <a:r>
              <a:rPr lang="en-US" altLang="ko-KR" sz="1600" dirty="0"/>
              <a:t>(</a:t>
            </a:r>
            <a:r>
              <a:rPr lang="ko-KR" altLang="en-US" sz="1600" dirty="0"/>
              <a:t>한글</a:t>
            </a:r>
            <a:r>
              <a:rPr lang="en-US" altLang="ko-KR" sz="1600" dirty="0"/>
              <a:t>) : </a:t>
            </a:r>
            <a:r>
              <a:rPr lang="en-US" altLang="ko-KR" sz="1600" dirty="0">
                <a:hlinkClick r:id="rId4"/>
              </a:rPr>
              <a:t>https://korshika.tistory.com/165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반정규화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5"/>
              </a:rPr>
              <a:t>https://sodayeong.tistory.com/106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수직</a:t>
            </a:r>
            <a:r>
              <a:rPr lang="en-US" altLang="ko-KR" sz="1600" dirty="0"/>
              <a:t>/</a:t>
            </a:r>
            <a:r>
              <a:rPr lang="ko-KR" altLang="en-US" sz="1600" dirty="0"/>
              <a:t>수평분할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6"/>
              </a:rPr>
              <a:t>https://khdscor.tistory.com/m/56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70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32830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9600" dirty="0"/>
              <a:t>이상</a:t>
            </a:r>
            <a:endParaRPr lang="en-US" altLang="ko-KR" sz="9600" dirty="0"/>
          </a:p>
          <a:p>
            <a:pPr>
              <a:lnSpc>
                <a:spcPct val="150000"/>
              </a:lnSpc>
            </a:pPr>
            <a:r>
              <a:rPr lang="ko-KR" altLang="en-US" sz="4800" dirty="0"/>
              <a:t>데이터 의존성이 높으면 생기는 문제</a:t>
            </a:r>
          </a:p>
        </p:txBody>
      </p:sp>
    </p:spTree>
    <p:extLst>
      <p:ext uri="{BB962C8B-B14F-4D97-AF65-F5344CB8AC3E}">
        <p14:creationId xmlns:p14="http://schemas.microsoft.com/office/powerpoint/2010/main" val="108298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3297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600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정규화</a:t>
            </a:r>
            <a:endParaRPr lang="en-US" altLang="ko-KR" sz="9600" dirty="0">
              <a:solidFill>
                <a:prstClr val="black"/>
              </a:solidFill>
              <a:latin typeface="맑은 고딕" panose="020F03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데이터를 독립적으로 만듦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423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중복 </a:t>
            </a:r>
            <a:r>
              <a:rPr lang="en-US" altLang="ko-KR" sz="1600" b="1" dirty="0"/>
              <a:t>(Redundancy)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동일 데이터가 여러 </a:t>
            </a:r>
            <a:r>
              <a:rPr lang="en-US" altLang="ko-KR" sz="2000" b="1" dirty="0"/>
              <a:t>row</a:t>
            </a:r>
            <a:r>
              <a:rPr lang="ko-KR" altLang="en-US" sz="2000" b="1" dirty="0"/>
              <a:t>에 </a:t>
            </a:r>
            <a:r>
              <a:rPr lang="ko-KR" altLang="en-US" sz="2000" b="1" dirty="0" err="1"/>
              <a:t>들어감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모든 이상의 시작</a:t>
            </a:r>
            <a:endParaRPr lang="en-US" altLang="ko-KR" sz="2000" b="1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9A1944E4-00D3-FECA-040A-F0241FA01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07569"/>
              </p:ext>
            </p:extLst>
          </p:nvPr>
        </p:nvGraphicFramePr>
        <p:xfrm>
          <a:off x="2032000" y="423314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527368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97804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93906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01180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268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rgbClr val="92D050"/>
                            </a:solidFill>
                          </a:ln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부서장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700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rgbClr val="92D050"/>
                            </a:solidFill>
                          </a:ln>
                        </a:rPr>
                        <a:t>디지털전략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943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rgbClr val="92D050"/>
                            </a:solidFill>
                          </a:ln>
                        </a:rPr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22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rgbClr val="92D050"/>
                            </a:solidFill>
                          </a:ln>
                        </a:rPr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386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이몽룡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24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rgbClr val="92D050"/>
                            </a:solidFill>
                          </a:ln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심청이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67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52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10FBAC6-D43B-50D7-E73E-7AC9F518B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0777"/>
              </p:ext>
            </p:extLst>
          </p:nvPr>
        </p:nvGraphicFramePr>
        <p:xfrm>
          <a:off x="2032000" y="4221725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527368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97804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93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00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43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6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이몽룡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24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67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심봉사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29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35182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30C55C-7403-44C3-00CA-CBBFF9084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9130"/>
              </p:ext>
            </p:extLst>
          </p:nvPr>
        </p:nvGraphicFramePr>
        <p:xfrm>
          <a:off x="7288764" y="4233148"/>
          <a:ext cx="325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67604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002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부서장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781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디지털전략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1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80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심청이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78814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삽입이상 </a:t>
            </a:r>
            <a:r>
              <a:rPr lang="en-US" altLang="ko-KR" sz="1600" b="1" dirty="0"/>
              <a:t>(Insert)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1.  </a:t>
            </a:r>
            <a:r>
              <a:rPr lang="ko-KR" altLang="en-US" sz="2000" b="1" dirty="0"/>
              <a:t>다른 속성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값이 </a:t>
            </a:r>
            <a:r>
              <a:rPr lang="en-US" altLang="ko-KR" sz="2000" b="1" dirty="0"/>
              <a:t>null</a:t>
            </a:r>
            <a:r>
              <a:rPr lang="ko-KR" altLang="en-US" sz="2000" b="1" dirty="0"/>
              <a:t>이어서 삽입이 불가능한 경우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</a:t>
            </a:r>
            <a:r>
              <a:rPr lang="ko-KR" altLang="en-US" sz="2000" b="1" dirty="0"/>
              <a:t>  </a:t>
            </a:r>
            <a:r>
              <a:rPr lang="en-US" altLang="ko-KR" sz="2000" b="1" dirty="0"/>
              <a:t>PK = {</a:t>
            </a:r>
            <a:r>
              <a:rPr lang="ko-KR" altLang="en-US" sz="2000" b="1" dirty="0"/>
              <a:t>사원번호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부서</a:t>
            </a:r>
            <a:r>
              <a:rPr lang="en-US" altLang="ko-KR" sz="2000" b="1" dirty="0"/>
              <a:t>} </a:t>
            </a:r>
            <a:r>
              <a:rPr lang="ko-KR" altLang="en-US" sz="2000" b="1" dirty="0"/>
              <a:t>일 때 </a:t>
            </a:r>
            <a:r>
              <a:rPr lang="en-US" altLang="ko-KR" sz="2000" b="1" dirty="0"/>
              <a:t>{4,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심봉사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29,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null, null} </a:t>
            </a:r>
            <a:r>
              <a:rPr lang="ko-KR" altLang="en-US" sz="2000" b="1" dirty="0"/>
              <a:t>데이터 삽입 불가</a:t>
            </a: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4E947A9-E406-E391-AD1C-40CF17A11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11167"/>
              </p:ext>
            </p:extLst>
          </p:nvPr>
        </p:nvGraphicFramePr>
        <p:xfrm>
          <a:off x="2032000" y="4189346"/>
          <a:ext cx="8507965" cy="200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593">
                  <a:extLst>
                    <a:ext uri="{9D8B030D-6E8A-4147-A177-3AD203B41FA5}">
                      <a16:colId xmlns:a16="http://schemas.microsoft.com/office/drawing/2014/main" val="3452736853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2829780410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3049390662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1830118034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502682138"/>
                    </a:ext>
                  </a:extLst>
                </a:gridCol>
              </a:tblGrid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부서장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7004836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디지털전략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9431876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223511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3860546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이몽룡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24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심청이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67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89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삭제이상 </a:t>
            </a:r>
            <a:r>
              <a:rPr lang="en-US" altLang="ko-KR" sz="1600" b="1" dirty="0"/>
              <a:t>(Delete)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데이터를 지우면 관련성이 없는 데이터도 지워지는 경우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{</a:t>
            </a:r>
            <a:r>
              <a:rPr lang="ko-KR" altLang="en-US" sz="2000" b="1" dirty="0"/>
              <a:t>사원번호 </a:t>
            </a:r>
            <a:r>
              <a:rPr lang="en-US" altLang="ko-KR" sz="2000" b="1" dirty="0"/>
              <a:t>3,</a:t>
            </a:r>
            <a:r>
              <a:rPr lang="ko-KR" altLang="en-US" sz="2000" b="1" dirty="0"/>
              <a:t> 개발</a:t>
            </a:r>
            <a:r>
              <a:rPr lang="en-US" altLang="ko-KR" sz="2000" b="1" dirty="0"/>
              <a:t>} </a:t>
            </a:r>
            <a:r>
              <a:rPr lang="ko-KR" altLang="en-US" sz="2000" b="1" dirty="0"/>
              <a:t>데이터를 지울 경우 부서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개발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사라진다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관련성 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사원번호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이름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나이</a:t>
            </a:r>
            <a:r>
              <a:rPr lang="en-US" altLang="ko-KR" sz="2000" b="1" dirty="0">
                <a:solidFill>
                  <a:srgbClr val="FF0000"/>
                </a:solidFill>
              </a:rPr>
              <a:t>) </a:t>
            </a:r>
            <a:r>
              <a:rPr lang="en-US" altLang="ko-KR" sz="2000" b="1" dirty="0"/>
              <a:t>&lt;&gt; </a:t>
            </a:r>
            <a:r>
              <a:rPr lang="en-US" altLang="ko-KR" sz="2000" b="1" dirty="0">
                <a:solidFill>
                  <a:schemeClr val="accent5"/>
                </a:solidFill>
              </a:rPr>
              <a:t>(</a:t>
            </a:r>
            <a:r>
              <a:rPr lang="ko-KR" altLang="en-US" sz="2000" b="1" dirty="0">
                <a:solidFill>
                  <a:schemeClr val="accent5"/>
                </a:solidFill>
              </a:rPr>
              <a:t>부서</a:t>
            </a:r>
            <a:r>
              <a:rPr lang="en-US" altLang="ko-KR" sz="2000" b="1" dirty="0">
                <a:solidFill>
                  <a:schemeClr val="accent5"/>
                </a:solidFill>
              </a:rPr>
              <a:t>, </a:t>
            </a:r>
            <a:r>
              <a:rPr lang="ko-KR" altLang="en-US" sz="2000" b="1" dirty="0">
                <a:solidFill>
                  <a:schemeClr val="accent5"/>
                </a:solidFill>
              </a:rPr>
              <a:t>부서장</a:t>
            </a:r>
            <a:r>
              <a:rPr lang="en-US" altLang="ko-KR" sz="2000" b="1" dirty="0">
                <a:solidFill>
                  <a:schemeClr val="accent5"/>
                </a:solidFill>
              </a:rPr>
              <a:t>) </a:t>
            </a:r>
            <a:r>
              <a:rPr lang="ko-KR" altLang="en-US" sz="2000" b="1" dirty="0"/>
              <a:t>로 볼 수 있다</a:t>
            </a:r>
            <a:r>
              <a:rPr lang="en-US" altLang="ko-KR" sz="2000" b="1" dirty="0"/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2465643-3A80-9831-BA29-7FE36340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50000"/>
              </p:ext>
            </p:extLst>
          </p:nvPr>
        </p:nvGraphicFramePr>
        <p:xfrm>
          <a:off x="2032000" y="4221725"/>
          <a:ext cx="487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527368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97804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93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00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43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6054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EF3E95-C2B0-CCA0-930B-66F63778B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99878"/>
              </p:ext>
            </p:extLst>
          </p:nvPr>
        </p:nvGraphicFramePr>
        <p:xfrm>
          <a:off x="7288764" y="4233148"/>
          <a:ext cx="325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67604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002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부서장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781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디지털전략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1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80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심청이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7881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B6D42CD-5909-CF94-7B10-AD4EF0F51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59637"/>
              </p:ext>
            </p:extLst>
          </p:nvPr>
        </p:nvGraphicFramePr>
        <p:xfrm>
          <a:off x="2032000" y="4163509"/>
          <a:ext cx="8507965" cy="200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593">
                  <a:extLst>
                    <a:ext uri="{9D8B030D-6E8A-4147-A177-3AD203B41FA5}">
                      <a16:colId xmlns:a16="http://schemas.microsoft.com/office/drawing/2014/main" val="1134219728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2590999365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1496442919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62567033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3732756335"/>
                    </a:ext>
                  </a:extLst>
                </a:gridCol>
              </a:tblGrid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부서장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357230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디지털전략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702220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9019021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2426427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이몽룡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24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심청이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73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2B95992-A6BD-C487-C912-89464E64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37261"/>
              </p:ext>
            </p:extLst>
          </p:nvPr>
        </p:nvGraphicFramePr>
        <p:xfrm>
          <a:off x="2032000" y="4221725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527368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97804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93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00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43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6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이몽룡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24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57960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066B3DD-88A7-2CCE-CD6A-5988D7F38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5099"/>
              </p:ext>
            </p:extLst>
          </p:nvPr>
        </p:nvGraphicFramePr>
        <p:xfrm>
          <a:off x="7288764" y="4233148"/>
          <a:ext cx="325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67604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002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부서장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781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디지털전략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1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n>
                            <a:solidFill>
                              <a:schemeClr val="accent1"/>
                            </a:solidFill>
                          </a:ln>
                        </a:rPr>
                        <a:t>김선달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80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심청이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78814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/>
              <a:t>갱신이상 </a:t>
            </a:r>
            <a:r>
              <a:rPr lang="en-US" altLang="ko-KR" sz="1600" b="1" dirty="0"/>
              <a:t>(Update)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20110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일부 데이터만 업데이트 되는 경우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디지털정제 부서의 부서장이 </a:t>
            </a:r>
            <a:r>
              <a:rPr lang="ko-KR" altLang="en-US" sz="2000" b="1" dirty="0" err="1"/>
              <a:t>김선달로</a:t>
            </a:r>
            <a:r>
              <a:rPr lang="ko-KR" altLang="en-US" sz="2000" b="1" dirty="0"/>
              <a:t> 바뀌는 경우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연산이 일부만 수행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D1FBA3F-0C18-A565-807B-A438E66F8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63488"/>
              </p:ext>
            </p:extLst>
          </p:nvPr>
        </p:nvGraphicFramePr>
        <p:xfrm>
          <a:off x="2032000" y="4189346"/>
          <a:ext cx="8507965" cy="200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593">
                  <a:extLst>
                    <a:ext uri="{9D8B030D-6E8A-4147-A177-3AD203B41FA5}">
                      <a16:colId xmlns:a16="http://schemas.microsoft.com/office/drawing/2014/main" val="3452736853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2829780410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3049390662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1830118034"/>
                    </a:ext>
                  </a:extLst>
                </a:gridCol>
                <a:gridCol w="1701593">
                  <a:extLst>
                    <a:ext uri="{9D8B030D-6E8A-4147-A177-3AD203B41FA5}">
                      <a16:colId xmlns:a16="http://schemas.microsoft.com/office/drawing/2014/main" val="502682138"/>
                    </a:ext>
                  </a:extLst>
                </a:gridCol>
              </a:tblGrid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부서장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7004836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디지털전략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9431876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n>
                            <a:solidFill>
                              <a:schemeClr val="accent1"/>
                            </a:solidFill>
                          </a:ln>
                        </a:rPr>
                        <a:t>김선달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3511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임꺽정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28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전우치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60546"/>
                  </a:ext>
                </a:extLst>
              </a:tr>
              <a:tr h="4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이몽룡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24</a:t>
                      </a:r>
                      <a:endParaRPr lang="ko-KR" alt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/>
                            </a:solidFill>
                          </a:ln>
                        </a:rPr>
                        <a:t>심청이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67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4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3297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600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반정규화</a:t>
            </a:r>
            <a:endParaRPr lang="en-US" altLang="ko-KR" sz="9600" dirty="0">
              <a:solidFill>
                <a:prstClr val="black"/>
              </a:solidFill>
              <a:latin typeface="맑은 고딕" panose="020F03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중복허용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 &amp;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성능개선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)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833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4038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600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반정규화</a:t>
            </a:r>
            <a:endParaRPr lang="en-US" altLang="ko-KR" sz="9600" dirty="0">
              <a:solidFill>
                <a:prstClr val="black"/>
              </a:solidFill>
              <a:latin typeface="맑은 고딕" panose="020F03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중복허용</a:t>
            </a:r>
            <a:r>
              <a:rPr lang="en-US" altLang="ko-KR" dirty="0">
                <a:solidFill>
                  <a:srgbClr val="C00000"/>
                </a:solidFill>
                <a:latin typeface="맑은 고딕" panose="020F0302020204030204"/>
                <a:ea typeface="맑은 고딕" panose="020B0503020000020004" pitchFamily="50" charset="-127"/>
              </a:rPr>
              <a:t> &amp;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성능개선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병합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정규화 </a:t>
            </a: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역과정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),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분할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추가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668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399</Words>
  <Application>Microsoft Office PowerPoint</Application>
  <PresentationFormat>와이드스크린</PresentationFormat>
  <Paragraphs>206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중복 (Redundancy)</vt:lpstr>
      <vt:lpstr>삽입이상 (Insert)</vt:lpstr>
      <vt:lpstr>삭제이상 (Delete)</vt:lpstr>
      <vt:lpstr>갱신이상 (Update)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PARKHYEONWOO</cp:lastModifiedBy>
  <cp:revision>413</cp:revision>
  <dcterms:created xsi:type="dcterms:W3CDTF">2023-02-21T06:31:36Z</dcterms:created>
  <dcterms:modified xsi:type="dcterms:W3CDTF">2023-03-04T08:26:59Z</dcterms:modified>
</cp:coreProperties>
</file>