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1" r:id="rId7"/>
    <p:sldId id="263" r:id="rId8"/>
    <p:sldId id="264" r:id="rId9"/>
    <p:sldId id="281" r:id="rId10"/>
    <p:sldId id="282" r:id="rId11"/>
    <p:sldId id="279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91" autoAdjust="0"/>
  </p:normalViewPr>
  <p:slideViewPr>
    <p:cSldViewPr snapToGrid="0">
      <p:cViewPr varScale="1">
        <p:scale>
          <a:sx n="120" d="100"/>
          <a:sy n="120" d="100"/>
        </p:scale>
        <p:origin x="120" y="10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189A53-E82A-40E7-A0ED-F7BD28C9FB66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3월 6일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981C-615E-4757-9A5C-942E3CF09C96}" type="datetime4">
              <a:rPr lang="ko-KR" altLang="en-US" smtClean="0"/>
              <a:pPr/>
              <a:t>2023년 3월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818732-FA64-4F57-8EE6-57AA70E1F1E0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7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91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10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87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9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2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xmlns="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맑은 고딕 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xmlns="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xmlns="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xmlns="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머리글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xmlns="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xmlns="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xmlns="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xmlns="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xmlns="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xmlns="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xmlns="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xmlns="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5" name="텍스트 상자 24">
            <a:extLst>
              <a:ext uri="{FF2B5EF4-FFF2-40B4-BE49-F238E27FC236}">
                <a16:creationId xmlns:a16="http://schemas.microsoft.com/office/drawing/2014/main" xmlns="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  <p:sp>
        <p:nvSpPr>
          <p:cNvPr id="26" name="텍스트 상자 25">
            <a:extLst>
              <a:ext uri="{FF2B5EF4-FFF2-40B4-BE49-F238E27FC236}">
                <a16:creationId xmlns:a16="http://schemas.microsoft.com/office/drawing/2014/main" xmlns="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왼쪽-오른쪽 2">
            <a:extLst>
              <a:ext uri="{FF2B5EF4-FFF2-40B4-BE49-F238E27FC236}">
                <a16:creationId xmlns:a16="http://schemas.microsoft.com/office/drawing/2014/main" xmlns="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화살표: 왼쪽-오른쪽 13">
            <a:extLst>
              <a:ext uri="{FF2B5EF4-FFF2-40B4-BE49-F238E27FC236}">
                <a16:creationId xmlns:a16="http://schemas.microsoft.com/office/drawing/2014/main" xmlns="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xmlns="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xmlns="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xmlns="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xmlns="" id="{567F4AE9-9C59-4A3C-9E27-EFC9EE499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xmlns="" id="{3DA09F5A-AF46-4646-A84F-35C1002AF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xmlns="" id="{36D8447C-AA9F-491F-8EE4-A151146D1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xmlns="" id="{826B47AC-1601-4AA8-BEB3-930A9A37FC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xmlns="" id="{EFC9E01C-1D66-47F5-B8D1-BF6041620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9" name="직사각형 6">
            <a:extLst>
              <a:ext uri="{FF2B5EF4-FFF2-40B4-BE49-F238E27FC236}">
                <a16:creationId xmlns:a16="http://schemas.microsoft.com/office/drawing/2014/main" xmlns="" id="{9F5FC000-6DCF-4A02-B144-CC77E752D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pic>
        <p:nvPicPr>
          <p:cNvPr id="20" name="그래픽 19" descr="오른쪽 화살표">
            <a:extLst>
              <a:ext uri="{FF2B5EF4-FFF2-40B4-BE49-F238E27FC236}">
                <a16:creationId xmlns:a16="http://schemas.microsoft.com/office/drawing/2014/main" xmlns="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그래픽 20" descr="오른쪽 화살표">
            <a:extLst>
              <a:ext uri="{FF2B5EF4-FFF2-40B4-BE49-F238E27FC236}">
                <a16:creationId xmlns:a16="http://schemas.microsoft.com/office/drawing/2014/main" xmlns="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36" name="텍스트 개체 틀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xmlns="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xmlns="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xmlns="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xmlns="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xmlns="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xmlns="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xmlns="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xmlns="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xmlns="" id="{A31AFB6F-80F0-4E69-8E48-7431E3898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xmlns="" id="{115CE1DD-8B35-4422-9BB1-DB18FB6B5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xmlns="" id="{C174B088-E2BB-4A47-A4CE-403CAE014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xmlns="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xmlns="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xmlns="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xmlns="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xmlns="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xmlns="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xmlns="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xmlns="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xmlns="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xmlns="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15">
            <a:extLst>
              <a:ext uri="{FF2B5EF4-FFF2-40B4-BE49-F238E27FC236}">
                <a16:creationId xmlns:a16="http://schemas.microsoft.com/office/drawing/2014/main" xmlns="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xmlns="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xmlns="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25" name="그림 개체 틀 15">
            <a:extLst>
              <a:ext uri="{FF2B5EF4-FFF2-40B4-BE49-F238E27FC236}">
                <a16:creationId xmlns:a16="http://schemas.microsoft.com/office/drawing/2014/main" xmlns="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xmlns="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xmlns="" id="{0A0FADEC-BFBD-4A6E-B51C-B0DFD4C8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xmlns="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전자 메일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구분선 슬라이드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xmlns="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xmlns="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그림 개체 틀 5">
            <a:extLst>
              <a:ext uri="{FF2B5EF4-FFF2-40B4-BE49-F238E27FC236}">
                <a16:creationId xmlns:a16="http://schemas.microsoft.com/office/drawing/2014/main" xmlns="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xmlns="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xmlns="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xmlns="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23" name="직사각형 6">
            <a:extLst>
              <a:ext uri="{FF2B5EF4-FFF2-40B4-BE49-F238E27FC236}">
                <a16:creationId xmlns:a16="http://schemas.microsoft.com/office/drawing/2014/main" xmlns="" id="{644FE3AF-A04D-4D49-BDFD-FAF66D921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xmlns="" id="{EAC46016-1B95-4163-8EAA-252BE4B86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xmlns="" id="{EC09029D-7190-452C-92D6-6B055D055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xmlns="" id="{78798274-03F6-4FD0-93AB-82A31D0A2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xmlns="" id="{1E3DDEC1-3507-486F-8CCF-7F1E9EB81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xmlns="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xmlns="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xmlns="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24" name="직사각형 6">
            <a:extLst>
              <a:ext uri="{FF2B5EF4-FFF2-40B4-BE49-F238E27FC236}">
                <a16:creationId xmlns:a16="http://schemas.microsoft.com/office/drawing/2014/main" xmlns="" id="{3E24480B-1EA1-4618-A14A-DFF8FA263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xmlns="" id="{043B620A-4118-4E00-9D79-5BD4C87DC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xmlns="" id="{612097E6-9559-4AEF-968E-6C2F89163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xmlns="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xmlns="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xmlns="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xmlns="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xmlns="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xmlns="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xmlns="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7" name="그림 개체 틀 15">
            <a:extLst>
              <a:ext uri="{FF2B5EF4-FFF2-40B4-BE49-F238E27FC236}">
                <a16:creationId xmlns:a16="http://schemas.microsoft.com/office/drawing/2014/main" xmlns="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38" name="그림 개체 틀 15">
            <a:extLst>
              <a:ext uri="{FF2B5EF4-FFF2-40B4-BE49-F238E27FC236}">
                <a16:creationId xmlns:a16="http://schemas.microsoft.com/office/drawing/2014/main" xmlns="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xmlns="" id="{CEDEC4EC-1B7D-4C30-9BDC-ED714BC0A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xmlns="" id="{61B31970-0B46-450B-916F-74D6DEF9B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xmlns="" id="{950320AF-7644-49E1-9D16-7054771391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xmlns="" id="{D36D919E-E710-495F-8E8C-3A987E502C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그림 개체 틀 10">
            <a:extLst>
              <a:ext uri="{FF2B5EF4-FFF2-40B4-BE49-F238E27FC236}">
                <a16:creationId xmlns:a16="http://schemas.microsoft.com/office/drawing/2014/main" xmlns="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화면 디자인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강조 표시된 텍스트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DFB96B7-45A3-4381-89C2-4A31A5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xmlns="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xmlns="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xmlns="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ko-KR" altLang="en-US" sz="1200" b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한미 교역</a:t>
              </a:r>
              <a:r>
                <a:rPr lang="ko-KR" altLang="en-US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i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xmlns="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sz="11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jp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7.jp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3.svg"/><Relationship Id="rId4" Type="http://schemas.openxmlformats.org/officeDocument/2006/relationships/image" Target="../media/image15.png"/><Relationship Id="rId9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81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 descr="긴 목재 터널">
            <a:extLst>
              <a:ext uri="{FF2B5EF4-FFF2-40B4-BE49-F238E27FC236}">
                <a16:creationId xmlns:a16="http://schemas.microsoft.com/office/drawing/2014/main" xmlns="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제목 21">
            <a:extLst>
              <a:ext uri="{FF2B5EF4-FFF2-40B4-BE49-F238E27FC236}">
                <a16:creationId xmlns:a16="http://schemas.microsoft.com/office/drawing/2014/main" xmlns="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이상현상</a:t>
            </a:r>
            <a:endParaRPr lang="ko-KR" altLang="en-US" dirty="0"/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 </a:t>
            </a:r>
            <a:endParaRPr lang="ko-KR" altLang="en-US" noProof="1"/>
          </a:p>
        </p:txBody>
      </p:sp>
      <p:grpSp>
        <p:nvGrpSpPr>
          <p:cNvPr id="112" name="그룹 111" descr="주목 효과 이미지 대괄호&#10;">
            <a:extLst>
              <a:ext uri="{FF2B5EF4-FFF2-40B4-BE49-F238E27FC236}">
                <a16:creationId xmlns:a16="http://schemas.microsoft.com/office/drawing/2014/main" xmlns="" id="{D624720B-51E1-474D-90C6-CD74ED1DA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직사각형 6">
              <a:extLst>
                <a:ext uri="{FF2B5EF4-FFF2-40B4-BE49-F238E27FC236}">
                  <a16:creationId xmlns:a16="http://schemas.microsoft.com/office/drawing/2014/main" xmlns="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6">
              <a:extLst>
                <a:ext uri="{FF2B5EF4-FFF2-40B4-BE49-F238E27FC236}">
                  <a16:creationId xmlns:a16="http://schemas.microsoft.com/office/drawing/2014/main" xmlns="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 descr="로고 개체 틀">
            <a:extLst>
              <a:ext uri="{FF2B5EF4-FFF2-40B4-BE49-F238E27FC236}">
                <a16:creationId xmlns:a16="http://schemas.microsoft.com/office/drawing/2014/main" xmlns="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ko-KR" sz="2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ZA" dirty="0"/>
          </a:p>
        </p:txBody>
      </p:sp>
      <p:pic>
        <p:nvPicPr>
          <p:cNvPr id="42" name="그래픽 41" descr="지도 나침반">
            <a:extLst>
              <a:ext uri="{FF2B5EF4-FFF2-40B4-BE49-F238E27FC236}">
                <a16:creationId xmlns:a16="http://schemas.microsoft.com/office/drawing/2014/main" xmlns="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 </a:t>
            </a:r>
            <a:endParaRPr lang="en-US" altLang="ko-KR" noProof="1"/>
          </a:p>
        </p:txBody>
      </p:sp>
      <p:pic>
        <p:nvPicPr>
          <p:cNvPr id="28" name="그림 개체 틀 27" descr="빌딩 청사진에 놓여 있는 연필">
            <a:extLst>
              <a:ext uri="{FF2B5EF4-FFF2-40B4-BE49-F238E27FC236}">
                <a16:creationId xmlns:a16="http://schemas.microsoft.com/office/drawing/2014/main" xmlns="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그래픽 39" descr="도서">
            <a:extLst>
              <a:ext uri="{FF2B5EF4-FFF2-40B4-BE49-F238E27FC236}">
                <a16:creationId xmlns:a16="http://schemas.microsoft.com/office/drawing/2014/main" xmlns="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18348" y="2302086"/>
            <a:ext cx="687003" cy="687003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r>
              <a:rPr lang="ko-KR" altLang="en-US" dirty="0" smtClean="0"/>
              <a:t>이상현상이란</a:t>
            </a:r>
            <a:r>
              <a:rPr lang="en-US" altLang="ko-KR" dirty="0" smtClean="0"/>
              <a:t>?</a:t>
            </a:r>
            <a:endParaRPr lang="ko-KR" altLang="en-ZA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 </a:t>
            </a:r>
            <a:endParaRPr lang="en-US" altLang="ko-KR" noProof="1"/>
          </a:p>
        </p:txBody>
      </p:sp>
      <p:pic>
        <p:nvPicPr>
          <p:cNvPr id="30" name="그림 개체 틀 29" descr="지면에서 올려다본 고층 빌딩의 기울어진 보기">
            <a:extLst>
              <a:ext uri="{FF2B5EF4-FFF2-40B4-BE49-F238E27FC236}">
                <a16:creationId xmlns:a16="http://schemas.microsoft.com/office/drawing/2014/main" xmlns="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그래픽 35" descr="눈">
            <a:extLst>
              <a:ext uri="{FF2B5EF4-FFF2-40B4-BE49-F238E27FC236}">
                <a16:creationId xmlns:a16="http://schemas.microsoft.com/office/drawing/2014/main" xmlns="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r>
              <a:rPr lang="ko-KR" altLang="en-US" dirty="0" smtClean="0"/>
              <a:t>이상현상 </a:t>
            </a:r>
            <a:r>
              <a:rPr lang="ko-KR" altLang="en-US" dirty="0"/>
              <a:t>종류</a:t>
            </a:r>
            <a:endParaRPr lang="ko-KR" altLang="en-ZA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 </a:t>
            </a:r>
            <a:endParaRPr lang="en-US" altLang="ko-KR" noProof="1"/>
          </a:p>
        </p:txBody>
      </p:sp>
      <p:pic>
        <p:nvPicPr>
          <p:cNvPr id="32" name="그림 개체 틀 31" descr="큰 도시 고속도로의 항공 뷰">
            <a:extLst>
              <a:ext uri="{FF2B5EF4-FFF2-40B4-BE49-F238E27FC236}">
                <a16:creationId xmlns:a16="http://schemas.microsoft.com/office/drawing/2014/main" xmlns="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그래픽 44" descr="야자수">
            <a:extLst>
              <a:ext uri="{FF2B5EF4-FFF2-40B4-BE49-F238E27FC236}">
                <a16:creationId xmlns:a16="http://schemas.microsoft.com/office/drawing/2014/main" xmlns="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r>
              <a:rPr lang="ko-KR" altLang="en-US" dirty="0"/>
              <a:t>이상현상 해결법</a:t>
            </a:r>
            <a:endParaRPr lang="ko-KR" altLang="en-ZA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 </a:t>
            </a:r>
            <a:endParaRPr lang="en-US" altLang="ko-KR" noProof="1"/>
          </a:p>
        </p:txBody>
      </p:sp>
      <p:pic>
        <p:nvPicPr>
          <p:cNvPr id="38" name="그래픽 37" descr="위쪽 추세">
            <a:extLst>
              <a:ext uri="{FF2B5EF4-FFF2-40B4-BE49-F238E27FC236}">
                <a16:creationId xmlns:a16="http://schemas.microsoft.com/office/drawing/2014/main" xmlns="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ko-KR" altLang="en-ZA" dirty="0" smtClean="0"/>
              <a:t> </a:t>
            </a:r>
            <a:endParaRPr lang="ko-KR" altLang="en-ZA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 </a:t>
            </a:r>
            <a:endParaRPr lang="ko-KR" altLang="en-Z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20000" y="6324677"/>
            <a:ext cx="53726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 dirty="0"/>
          </a:p>
        </p:txBody>
      </p:sp>
      <p:sp>
        <p:nvSpPr>
          <p:cNvPr id="15" name="직사각형 14"/>
          <p:cNvSpPr/>
          <p:nvPr/>
        </p:nvSpPr>
        <p:spPr>
          <a:xfrm>
            <a:off x="9652883" y="5995283"/>
            <a:ext cx="1661823" cy="49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개체 틀 17" descr="건축적으로 설계된 쇠살대와 벽의 클로즈업 이미지">
            <a:extLst>
              <a:ext uri="{FF2B5EF4-FFF2-40B4-BE49-F238E27FC236}">
                <a16:creationId xmlns:a16="http://schemas.microsoft.com/office/drawing/2014/main" xmlns="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그룹 72" descr="그림 개체 틀">
            <a:extLst>
              <a:ext uri="{FF2B5EF4-FFF2-40B4-BE49-F238E27FC236}">
                <a16:creationId xmlns:a16="http://schemas.microsoft.com/office/drawing/2014/main" xmlns="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직사각형 6">
              <a:extLst>
                <a:ext uri="{FF2B5EF4-FFF2-40B4-BE49-F238E27FC236}">
                  <a16:creationId xmlns:a16="http://schemas.microsoft.com/office/drawing/2014/main" xmlns="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6">
              <a:extLst>
                <a:ext uri="{FF2B5EF4-FFF2-40B4-BE49-F238E27FC236}">
                  <a16:creationId xmlns:a16="http://schemas.microsoft.com/office/drawing/2014/main" xmlns="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제목 36">
            <a:extLst>
              <a:ext uri="{FF2B5EF4-FFF2-40B4-BE49-F238E27FC236}">
                <a16:creationId xmlns:a16="http://schemas.microsoft.com/office/drawing/2014/main" xmlns="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499" y="501426"/>
            <a:ext cx="6660100" cy="432000"/>
          </a:xfrm>
        </p:spPr>
        <p:txBody>
          <a:bodyPr rtlCol="0"/>
          <a:lstStyle/>
          <a:p>
            <a:pPr rtl="0"/>
            <a:r>
              <a:rPr lang="ko-KR" altLang="en-US" dirty="0" smtClean="0"/>
              <a:t>이상현상이란</a:t>
            </a:r>
            <a:r>
              <a:rPr lang="en-US" altLang="ko-KR" dirty="0" smtClean="0"/>
              <a:t>?</a:t>
            </a:r>
            <a:endParaRPr lang="ko-KR" altLang="en-ZA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xmlns="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1499" y="1008000"/>
            <a:ext cx="6659814" cy="504000"/>
          </a:xfrm>
        </p:spPr>
        <p:txBody>
          <a:bodyPr rtlCol="0"/>
          <a:lstStyle/>
          <a:p>
            <a:r>
              <a:rPr lang="ko-KR" altLang="en-US" dirty="0"/>
              <a:t>불필요한 데이터 중복으로 인해 </a:t>
            </a:r>
            <a:r>
              <a:rPr lang="ko-KR" altLang="en-US" dirty="0" err="1"/>
              <a:t>릴레이션에</a:t>
            </a:r>
            <a:r>
              <a:rPr lang="ko-KR" altLang="en-US" dirty="0"/>
              <a:t> 대한 데이터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연산을 할 때 발생할 수 있는 부작용</a:t>
            </a:r>
            <a:endParaRPr lang="en-US" altLang="ko-KR" noProof="1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 dirty="0"/>
          </a:p>
        </p:txBody>
      </p:sp>
      <p:sp>
        <p:nvSpPr>
          <p:cNvPr id="23" name="직사각형 22"/>
          <p:cNvSpPr/>
          <p:nvPr/>
        </p:nvSpPr>
        <p:spPr>
          <a:xfrm>
            <a:off x="9645280" y="5967264"/>
            <a:ext cx="1661823" cy="49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39433" y="3022388"/>
            <a:ext cx="7007260" cy="154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9" y="2402122"/>
            <a:ext cx="6719621" cy="21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개체 틀 16" descr="지면에서 올려다본 고층 빌딩의 기울어진 이미지">
            <a:extLst>
              <a:ext uri="{FF2B5EF4-FFF2-40B4-BE49-F238E27FC236}">
                <a16:creationId xmlns:a16="http://schemas.microsoft.com/office/drawing/2014/main" xmlns="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그룹 18" descr="그림 개체 틀">
            <a:extLst>
              <a:ext uri="{FF2B5EF4-FFF2-40B4-BE49-F238E27FC236}">
                <a16:creationId xmlns:a16="http://schemas.microsoft.com/office/drawing/2014/main" xmlns="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직사각형 6">
              <a:extLst>
                <a:ext uri="{FF2B5EF4-FFF2-40B4-BE49-F238E27FC236}">
                  <a16:creationId xmlns:a16="http://schemas.microsoft.com/office/drawing/2014/main" xmlns="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6">
              <a:extLst>
                <a:ext uri="{FF2B5EF4-FFF2-40B4-BE49-F238E27FC236}">
                  <a16:creationId xmlns:a16="http://schemas.microsoft.com/office/drawing/2014/main" xmlns="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이상현상 종류</a:t>
            </a:r>
            <a:endParaRPr lang="ko-KR" altLang="en-ZA" dirty="0"/>
          </a:p>
        </p:txBody>
      </p:sp>
      <p:pic>
        <p:nvPicPr>
          <p:cNvPr id="47" name="그림 개체 틀 21" descr="과녁">
            <a:extLst>
              <a:ext uri="{FF2B5EF4-FFF2-40B4-BE49-F238E27FC236}">
                <a16:creationId xmlns:a16="http://schemas.microsoft.com/office/drawing/2014/main" xmlns="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</a:rPr>
              <a:t>삽입 이상 </a:t>
            </a:r>
            <a:endParaRPr lang="ko-KR" altLang="en-ZA" dirty="0">
              <a:latin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r>
              <a:rPr lang="ko-KR" altLang="en-US" sz="1200" dirty="0"/>
              <a:t>특정 데이터가 존재하지 않아 중요한 데이터를 데이터베이스에 삽입할 수 없을 때 발생</a:t>
            </a:r>
            <a:endParaRPr lang="en-US" altLang="ko-KR" sz="1200" noProof="1"/>
          </a:p>
        </p:txBody>
      </p:sp>
      <p:pic>
        <p:nvPicPr>
          <p:cNvPr id="49" name="그림 개체 틀 30" descr="네트워크">
            <a:extLst>
              <a:ext uri="{FF2B5EF4-FFF2-40B4-BE49-F238E27FC236}">
                <a16:creationId xmlns:a16="http://schemas.microsoft.com/office/drawing/2014/main" xmlns="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</a:rPr>
              <a:t>업데이트 이상</a:t>
            </a:r>
            <a:endParaRPr lang="ko-KR" altLang="en-ZA" dirty="0">
              <a:latin typeface="맑은 고딕" panose="020B0503020000020004" pitchFamily="50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r>
              <a:rPr lang="ko-KR" altLang="en-US" sz="1200" dirty="0"/>
              <a:t>특정 데이터를 업데이트했는데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정상적으로 변경되지 않은 경우 그리고 너무 많은 행을 업데이트하는 것</a:t>
            </a:r>
            <a:endParaRPr lang="en-US" altLang="ko-KR" sz="1200" noProof="1"/>
          </a:p>
        </p:txBody>
      </p:sp>
      <p:pic>
        <p:nvPicPr>
          <p:cNvPr id="48" name="그림 개체 틀 28" descr="강사">
            <a:extLst>
              <a:ext uri="{FF2B5EF4-FFF2-40B4-BE49-F238E27FC236}">
                <a16:creationId xmlns:a16="http://schemas.microsoft.com/office/drawing/2014/main" xmlns="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</a:rPr>
              <a:t>삭제 이상</a:t>
            </a:r>
            <a:endParaRPr lang="ko-KR" altLang="en-ZA" dirty="0">
              <a:latin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r>
              <a:rPr lang="ko-KR" altLang="en-US" sz="1200" dirty="0"/>
              <a:t>특정 정보를 삭제하면</a:t>
            </a:r>
            <a:r>
              <a:rPr lang="en-US" altLang="ko-KR" sz="1200" dirty="0"/>
              <a:t>, </a:t>
            </a:r>
            <a:r>
              <a:rPr lang="ko-KR" altLang="en-US" sz="1200" dirty="0"/>
              <a:t>원치 않는 정보도 삭제되는 현상</a:t>
            </a:r>
            <a:r>
              <a:rPr lang="en-US" altLang="ko-KR" sz="1200" noProof="1" smtClean="0"/>
              <a:t>. </a:t>
            </a:r>
            <a:endParaRPr lang="en-US" altLang="ko-KR" sz="1200" noProof="1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 dirty="0"/>
          </a:p>
        </p:txBody>
      </p:sp>
      <p:sp>
        <p:nvSpPr>
          <p:cNvPr id="22" name="직사각형 21"/>
          <p:cNvSpPr/>
          <p:nvPr/>
        </p:nvSpPr>
        <p:spPr>
          <a:xfrm>
            <a:off x="9653231" y="5976080"/>
            <a:ext cx="1661823" cy="49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395516" y="4247001"/>
            <a:ext cx="2375798" cy="974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삽입 이상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639458"/>
            <a:ext cx="3979862" cy="1212850"/>
          </a:xfrm>
        </p:spPr>
        <p:txBody>
          <a:bodyPr rtlCol="0"/>
          <a:lstStyle/>
          <a:p>
            <a:pPr rtl="0"/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3" y="2011457"/>
            <a:ext cx="3978665" cy="1976617"/>
          </a:xfrm>
        </p:spPr>
        <p:txBody>
          <a:bodyPr rtlCol="0"/>
          <a:lstStyle/>
          <a:p>
            <a:pPr rtl="0"/>
            <a:r>
              <a:rPr lang="ko-KR" altLang="en-US" sz="1400" dirty="0" smtClean="0"/>
              <a:t>기존에는 경영학과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물리학과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컴공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가지만 존재하였다</a:t>
            </a:r>
            <a:r>
              <a:rPr lang="en-US" altLang="ko-KR" sz="1400" dirty="0" smtClean="0"/>
              <a:t>.</a:t>
            </a:r>
          </a:p>
          <a:p>
            <a:pPr rtl="0"/>
            <a:r>
              <a:rPr lang="ko-KR" altLang="en-US" sz="1400" noProof="1" smtClean="0"/>
              <a:t>수학과를 새로 개설하였다</a:t>
            </a:r>
            <a:r>
              <a:rPr lang="en-US" altLang="ko-KR" sz="1400" noProof="1" smtClean="0"/>
              <a:t>.</a:t>
            </a:r>
          </a:p>
          <a:p>
            <a:pPr rtl="0"/>
            <a:endParaRPr lang="en-US" altLang="ko-KR" sz="1400" noProof="1"/>
          </a:p>
          <a:p>
            <a:pPr rtl="0"/>
            <a:endParaRPr lang="en-US" altLang="ko-KR" sz="1400" noProof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 dirty="0"/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82" y="1989342"/>
            <a:ext cx="6325353" cy="2361792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 txBox="1">
            <a:spLocks/>
          </p:cNvSpPr>
          <p:nvPr/>
        </p:nvSpPr>
        <p:spPr>
          <a:xfrm>
            <a:off x="432000" y="2179183"/>
            <a:ext cx="3979862" cy="1212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 txBox="1">
            <a:spLocks/>
          </p:cNvSpPr>
          <p:nvPr/>
        </p:nvSpPr>
        <p:spPr>
          <a:xfrm>
            <a:off x="413149" y="3552305"/>
            <a:ext cx="3978665" cy="1976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noProof="1" smtClean="0"/>
              <a:t>옆의 테이블에서는 학번을 기본키로 지정</a:t>
            </a:r>
            <a:endParaRPr lang="en-US" altLang="ko-KR" sz="1400" noProof="1" smtClean="0"/>
          </a:p>
          <a:p>
            <a:r>
              <a:rPr lang="ko-KR" altLang="en-US" sz="1400" noProof="1" smtClean="0"/>
              <a:t>수학과를 추가하기 위해서는 학번이 필요</a:t>
            </a:r>
            <a:endParaRPr lang="en-US" altLang="ko-KR" sz="1400" noProof="1" smtClean="0"/>
          </a:p>
          <a:p>
            <a:endParaRPr lang="en-US" altLang="ko-KR" sz="1400" noProof="1" smtClean="0"/>
          </a:p>
          <a:p>
            <a:endParaRPr lang="en-US" altLang="ko-KR" sz="1400" noProof="1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 txBox="1">
            <a:spLocks/>
          </p:cNvSpPr>
          <p:nvPr/>
        </p:nvSpPr>
        <p:spPr>
          <a:xfrm>
            <a:off x="411952" y="3447494"/>
            <a:ext cx="3979862" cy="1212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해결방안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 txBox="1">
            <a:spLocks/>
          </p:cNvSpPr>
          <p:nvPr/>
        </p:nvSpPr>
        <p:spPr>
          <a:xfrm>
            <a:off x="403125" y="4988074"/>
            <a:ext cx="3978665" cy="1976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noProof="1" smtClean="0"/>
              <a:t>데이터 정규화로 학생과 학과를 </a:t>
            </a:r>
            <a:r>
              <a:rPr lang="en-US" altLang="ko-KR" sz="1400" noProof="1" smtClean="0"/>
              <a:t>2</a:t>
            </a:r>
            <a:r>
              <a:rPr lang="ko-KR" altLang="en-US" sz="1400" noProof="1" smtClean="0"/>
              <a:t>개의 테이블로 분리</a:t>
            </a:r>
            <a:endParaRPr lang="en-US" altLang="ko-KR" sz="1400" noProof="1" smtClean="0"/>
          </a:p>
          <a:p>
            <a:endParaRPr lang="en-US" altLang="ko-KR" sz="1400" noProof="1"/>
          </a:p>
        </p:txBody>
      </p:sp>
      <p:sp>
        <p:nvSpPr>
          <p:cNvPr id="18" name="직사각형 17"/>
          <p:cNvSpPr/>
          <p:nvPr/>
        </p:nvSpPr>
        <p:spPr>
          <a:xfrm>
            <a:off x="9739504" y="6136105"/>
            <a:ext cx="1567599" cy="3518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삭제 이상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639458"/>
            <a:ext cx="3979862" cy="1212850"/>
          </a:xfrm>
        </p:spPr>
        <p:txBody>
          <a:bodyPr rtlCol="0"/>
          <a:lstStyle/>
          <a:p>
            <a:pPr rtl="0"/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3" y="2011457"/>
            <a:ext cx="3978665" cy="1976617"/>
          </a:xfrm>
        </p:spPr>
        <p:txBody>
          <a:bodyPr rtlCol="0"/>
          <a:lstStyle/>
          <a:p>
            <a:pPr rtl="0"/>
            <a:r>
              <a:rPr lang="ko-KR" altLang="en-US" sz="1400" dirty="0" smtClean="0"/>
              <a:t>둘리라는 학생을 삭제하고 싶다</a:t>
            </a:r>
            <a:r>
              <a:rPr lang="en-US" altLang="ko-KR" sz="1400" dirty="0" smtClean="0"/>
              <a:t>.</a:t>
            </a:r>
          </a:p>
          <a:p>
            <a:pPr marL="0" indent="0" rtl="0">
              <a:buNone/>
            </a:pPr>
            <a:endParaRPr lang="en-US" altLang="ko-KR" sz="1400" noProof="1"/>
          </a:p>
          <a:p>
            <a:pPr rtl="0"/>
            <a:endParaRPr lang="en-US" altLang="ko-KR" sz="1400" noProof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6</a:t>
            </a:fld>
            <a:endParaRPr lang="ko-KR" altLang="en-ZA" dirty="0"/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 txBox="1">
            <a:spLocks/>
          </p:cNvSpPr>
          <p:nvPr/>
        </p:nvSpPr>
        <p:spPr>
          <a:xfrm>
            <a:off x="432000" y="2179183"/>
            <a:ext cx="3979862" cy="1212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 txBox="1">
            <a:spLocks/>
          </p:cNvSpPr>
          <p:nvPr/>
        </p:nvSpPr>
        <p:spPr>
          <a:xfrm>
            <a:off x="413149" y="3552305"/>
            <a:ext cx="3978665" cy="1976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noProof="1" smtClean="0"/>
              <a:t>둘리 학생을 삭제 시키면 학생과 학과가 연결되어 있기 때문에 둘리가 속한 컴공까지 같이 데이터가 삭제된다</a:t>
            </a:r>
            <a:r>
              <a:rPr lang="en-US" altLang="ko-KR" sz="1400" noProof="1" smtClean="0"/>
              <a:t>.</a:t>
            </a:r>
          </a:p>
          <a:p>
            <a:endParaRPr lang="en-US" altLang="ko-KR" sz="1400" noProof="1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 txBox="1">
            <a:spLocks/>
          </p:cNvSpPr>
          <p:nvPr/>
        </p:nvSpPr>
        <p:spPr>
          <a:xfrm>
            <a:off x="411952" y="3447494"/>
            <a:ext cx="3979862" cy="1212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해결방안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 txBox="1">
            <a:spLocks/>
          </p:cNvSpPr>
          <p:nvPr/>
        </p:nvSpPr>
        <p:spPr>
          <a:xfrm>
            <a:off x="403125" y="4988074"/>
            <a:ext cx="3978665" cy="1976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noProof="1" smtClean="0"/>
              <a:t>데이터 정규화로 학생과 학과를 </a:t>
            </a:r>
            <a:r>
              <a:rPr lang="en-US" altLang="ko-KR" sz="1400" noProof="1" smtClean="0"/>
              <a:t>2</a:t>
            </a:r>
            <a:r>
              <a:rPr lang="ko-KR" altLang="en-US" sz="1400" noProof="1" smtClean="0"/>
              <a:t>개의 테이블로 분리</a:t>
            </a:r>
            <a:endParaRPr lang="en-US" altLang="ko-KR" sz="1400" noProof="1" smtClean="0"/>
          </a:p>
          <a:p>
            <a:endParaRPr lang="en-US" altLang="ko-KR" sz="1400" noProof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512" y="1701960"/>
            <a:ext cx="6715488" cy="25956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743479" y="6147343"/>
            <a:ext cx="1567599" cy="3518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1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업데이트 이상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639458"/>
            <a:ext cx="3979862" cy="1212850"/>
          </a:xfrm>
        </p:spPr>
        <p:txBody>
          <a:bodyPr rtlCol="0"/>
          <a:lstStyle/>
          <a:p>
            <a:pPr rtl="0"/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3" y="2011457"/>
            <a:ext cx="3978665" cy="1976617"/>
          </a:xfrm>
        </p:spPr>
        <p:txBody>
          <a:bodyPr rtlCol="0"/>
          <a:lstStyle/>
          <a:p>
            <a:pPr rtl="0"/>
            <a:r>
              <a:rPr lang="ko-KR" altLang="en-US" sz="1400" dirty="0" smtClean="0"/>
              <a:t>경영학과의 학과 코드를 변경하고자 한다</a:t>
            </a:r>
            <a:r>
              <a:rPr lang="en-US" altLang="ko-KR" sz="1400" dirty="0" smtClean="0"/>
              <a:t>.</a:t>
            </a:r>
            <a:endParaRPr lang="en-US" altLang="ko-KR" sz="1400" noProof="1"/>
          </a:p>
          <a:p>
            <a:pPr rtl="0"/>
            <a:endParaRPr lang="en-US" altLang="ko-KR" sz="1400" noProof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7</a:t>
            </a:fld>
            <a:endParaRPr lang="ko-KR" altLang="en-ZA" dirty="0"/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 txBox="1">
            <a:spLocks/>
          </p:cNvSpPr>
          <p:nvPr/>
        </p:nvSpPr>
        <p:spPr>
          <a:xfrm>
            <a:off x="432000" y="2179183"/>
            <a:ext cx="3979862" cy="1212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 txBox="1">
            <a:spLocks/>
          </p:cNvSpPr>
          <p:nvPr/>
        </p:nvSpPr>
        <p:spPr>
          <a:xfrm>
            <a:off x="413149" y="3552305"/>
            <a:ext cx="3978665" cy="1976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noProof="1" smtClean="0"/>
              <a:t>현재 경영학과에 소속된 학생은 </a:t>
            </a:r>
            <a:r>
              <a:rPr lang="en-US" altLang="ko-KR" sz="1400" noProof="1" smtClean="0"/>
              <a:t>100</a:t>
            </a:r>
            <a:r>
              <a:rPr lang="ko-KR" altLang="en-US" sz="1400" noProof="1" smtClean="0"/>
              <a:t>명으로 되어있는데 학과 코드를 수정하려면 </a:t>
            </a:r>
            <a:r>
              <a:rPr lang="en-US" altLang="ko-KR" sz="1400" noProof="1" smtClean="0"/>
              <a:t>100</a:t>
            </a:r>
            <a:r>
              <a:rPr lang="ko-KR" altLang="en-US" sz="1400" noProof="1" smtClean="0"/>
              <a:t>명에 해당하는 수정과정이 일어나야 한다</a:t>
            </a:r>
            <a:r>
              <a:rPr lang="en-US" altLang="ko-KR" sz="1400" noProof="1" smtClean="0"/>
              <a:t>.</a:t>
            </a:r>
          </a:p>
          <a:p>
            <a:endParaRPr lang="en-US" altLang="ko-KR" sz="1400" noProof="1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B9A90E5C-4CCE-49A8-A134-376EA82AB427}"/>
              </a:ext>
            </a:extLst>
          </p:cNvPr>
          <p:cNvSpPr txBox="1">
            <a:spLocks/>
          </p:cNvSpPr>
          <p:nvPr/>
        </p:nvSpPr>
        <p:spPr>
          <a:xfrm>
            <a:off x="411952" y="3447494"/>
            <a:ext cx="3979862" cy="1212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해결방안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46F3FAAD-3533-4254-8878-00AFC4F2CA55}"/>
              </a:ext>
            </a:extLst>
          </p:cNvPr>
          <p:cNvSpPr txBox="1">
            <a:spLocks/>
          </p:cNvSpPr>
          <p:nvPr/>
        </p:nvSpPr>
        <p:spPr>
          <a:xfrm>
            <a:off x="403125" y="4988074"/>
            <a:ext cx="3978665" cy="19766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noProof="1" smtClean="0"/>
              <a:t>데이터 정규화로 학생과 학과를 </a:t>
            </a:r>
            <a:r>
              <a:rPr lang="en-US" altLang="ko-KR" sz="1400" noProof="1" smtClean="0"/>
              <a:t>2</a:t>
            </a:r>
            <a:r>
              <a:rPr lang="ko-KR" altLang="en-US" sz="1400" noProof="1" smtClean="0"/>
              <a:t>개의 테이블로 분리</a:t>
            </a:r>
            <a:endParaRPr lang="en-US" altLang="ko-KR" sz="1400" noProof="1" smtClean="0"/>
          </a:p>
          <a:p>
            <a:endParaRPr lang="en-US" altLang="ko-KR" sz="1400" noProof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18" y="2179183"/>
            <a:ext cx="6580193" cy="183019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739504" y="6136105"/>
            <a:ext cx="1567599" cy="3518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개체 틀 17" descr="책장에 꽂힌 건축가 서적 클로즈업 이미지">
            <a:extLst>
              <a:ext uri="{FF2B5EF4-FFF2-40B4-BE49-F238E27FC236}">
                <a16:creationId xmlns:a16="http://schemas.microsoft.com/office/drawing/2014/main" xmlns="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03" y="149399"/>
            <a:ext cx="4860000" cy="6480000"/>
          </a:xfrm>
        </p:spPr>
        <p:txBody>
          <a:bodyPr rtlCol="0"/>
          <a:lstStyle/>
          <a:p>
            <a:pPr rtl="0"/>
            <a:r>
              <a:rPr lang="ko-KR" altLang="en-US" sz="6200" dirty="0" smtClean="0"/>
              <a:t>참조 링크</a:t>
            </a:r>
            <a:r>
              <a:rPr lang="en-US" altLang="ko-KR" sz="6200" dirty="0" smtClean="0"/>
              <a:t>!</a:t>
            </a:r>
            <a:endParaRPr lang="en-US" altLang="ko-KR" sz="6200" dirty="0"/>
          </a:p>
        </p:txBody>
      </p:sp>
      <p:grpSp>
        <p:nvGrpSpPr>
          <p:cNvPr id="14" name="그룹 13" descr="로고 개체 틀">
            <a:extLst>
              <a:ext uri="{FF2B5EF4-FFF2-40B4-BE49-F238E27FC236}">
                <a16:creationId xmlns:a16="http://schemas.microsoft.com/office/drawing/2014/main" xmlns="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ko-KR" sz="2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endPara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xmlns="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6" descr="강조 상자.">
            <a:extLst>
              <a:ext uri="{FF2B5EF4-FFF2-40B4-BE49-F238E27FC236}">
                <a16:creationId xmlns:a16="http://schemas.microsoft.com/office/drawing/2014/main" xmlns="" id="{069B61ED-348D-4C69-8AEB-6F6DB7533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595312" y="2970952"/>
            <a:ext cx="4176000" cy="162773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래픽 16" descr="링크">
            <a:extLst>
              <a:ext uri="{FF2B5EF4-FFF2-40B4-BE49-F238E27FC236}">
                <a16:creationId xmlns:a16="http://schemas.microsoft.com/office/drawing/2014/main" xmlns="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21015" y="4603200"/>
            <a:ext cx="244786" cy="24478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6094" y="4618090"/>
            <a:ext cx="3350644" cy="252413"/>
          </a:xfrm>
        </p:spPr>
        <p:txBody>
          <a:bodyPr rtlCol="0"/>
          <a:lstStyle/>
          <a:p>
            <a:r>
              <a:rPr lang="en-US" altLang="ko-KR" noProof="1"/>
              <a:t>https://developer-talk.tistory.com/256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3_TF16411248" id="{C1DB8C75-C253-4029-ACF1-9097E6634952}" vid="{A0DF85C9-2E63-4513-BBD3-145C1EDDB0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schemas.microsoft.com/office/2006/documentManagement/types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2D886B-64F4-4B92-AEA7-9F6CA9B83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아키텍처 피치 데크</Template>
  <TotalTime>0</TotalTime>
  <Words>209</Words>
  <Application>Microsoft Office PowerPoint</Application>
  <PresentationFormat>와이드스크린</PresentationFormat>
  <Paragraphs>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맑은 고딕 </vt:lpstr>
      <vt:lpstr>Arial</vt:lpstr>
      <vt:lpstr>Calibri</vt:lpstr>
      <vt:lpstr>Cambria</vt:lpstr>
      <vt:lpstr>Times New Roman</vt:lpstr>
      <vt:lpstr>Wingdings</vt:lpstr>
      <vt:lpstr>Office 테마</vt:lpstr>
      <vt:lpstr>이상현상</vt:lpstr>
      <vt:lpstr>목차</vt:lpstr>
      <vt:lpstr>이상현상이란?</vt:lpstr>
      <vt:lpstr>이상현상 종류</vt:lpstr>
      <vt:lpstr>삽입 이상</vt:lpstr>
      <vt:lpstr>삭제 이상</vt:lpstr>
      <vt:lpstr>업데이트 이상</vt:lpstr>
      <vt:lpstr>참조 링크!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2023-03-06T10:37:11Z</dcterms:created>
  <dcterms:modified xsi:type="dcterms:W3CDTF">2023-03-06T11:27:25Z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