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58" r:id="rId10"/>
    <p:sldId id="266" r:id="rId11"/>
    <p:sldId id="267" r:id="rId12"/>
    <p:sldId id="268" r:id="rId13"/>
    <p:sldId id="269" r:id="rId14"/>
    <p:sldId id="271" r:id="rId15"/>
    <p:sldId id="270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5Zg0HUv_Eo&amp;t=385s" TargetMode="External"/><Relationship Id="rId2" Type="http://schemas.openxmlformats.org/officeDocument/2006/relationships/hyperlink" Target="https://wkdtjsgur100.github.io/database-index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Index</a:t>
            </a:r>
            <a:endParaRPr lang="ko-KR" altLang="en-US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68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B+Tree</a:t>
            </a:r>
            <a:endParaRPr lang="ko-KR" altLang="en-US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자식 </a:t>
            </a:r>
            <a:r>
              <a:rPr lang="ko-KR" altLang="en-US" sz="2000" b="1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노드가</a:t>
            </a:r>
            <a:r>
              <a:rPr lang="ko-KR" altLang="en-US" sz="20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sz="20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20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개 이상인 </a:t>
            </a:r>
            <a:r>
              <a:rPr lang="en-US" altLang="ko-KR" sz="20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B- Tree</a:t>
            </a:r>
            <a:r>
              <a:rPr lang="ko-KR" altLang="en-US" sz="20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를 개선시킨 </a:t>
            </a:r>
            <a:r>
              <a:rPr lang="ko-KR" altLang="en-US" sz="20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자료구조</a:t>
            </a:r>
            <a:endParaRPr lang="en-US" altLang="ko-KR" sz="2000" b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2000" b="1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리프노드만</a:t>
            </a:r>
            <a:r>
              <a:rPr lang="ko-KR" altLang="en-US" sz="20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 인덱스와 함께 데이터를 </a:t>
            </a:r>
            <a:r>
              <a:rPr lang="ko-KR" altLang="en-US" sz="20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가짐</a:t>
            </a:r>
            <a:endParaRPr lang="en-US" altLang="ko-KR" sz="2000" b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2000" b="1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리프노드들은</a:t>
            </a:r>
            <a:r>
              <a:rPr lang="ko-KR" altLang="en-US" sz="20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sz="2000" b="1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linkedlist</a:t>
            </a:r>
            <a:r>
              <a:rPr lang="ko-KR" altLang="en-US" sz="20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로 </a:t>
            </a:r>
            <a:r>
              <a:rPr lang="ko-KR" altLang="en-US" sz="20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연결</a:t>
            </a:r>
            <a:endParaRPr lang="en-US" altLang="ko-KR" sz="2000" b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20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데이터를 읽을 때 </a:t>
            </a:r>
            <a:r>
              <a:rPr lang="en-US" altLang="ko-KR" sz="200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linkedList</a:t>
            </a:r>
            <a:r>
              <a:rPr lang="ko-KR" altLang="en-US" sz="20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로 연결된 값을 바로 읽을 수 있어 더욱 빠르게 찾을 수 있다</a:t>
            </a:r>
            <a:r>
              <a:rPr lang="en-US" altLang="ko-KR" sz="20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20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958" y="2639814"/>
            <a:ext cx="8459381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인덱스 종류</a:t>
            </a:r>
            <a:endParaRPr lang="ko-KR" altLang="en-US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HY엽서L" panose="02030600000101010101" pitchFamily="18" charset="-127"/>
                <a:ea typeface="HY엽서L" panose="02030600000101010101" pitchFamily="18" charset="-127"/>
              </a:rPr>
              <a:t>Primary(</a:t>
            </a:r>
            <a:r>
              <a:rPr lang="ko-KR" altLang="en-US" b="1" dirty="0">
                <a:latin typeface="HY엽서L" panose="02030600000101010101" pitchFamily="18" charset="-127"/>
                <a:ea typeface="HY엽서L" panose="02030600000101010101" pitchFamily="18" charset="-127"/>
              </a:rPr>
              <a:t>클러스터</a:t>
            </a:r>
            <a:r>
              <a:rPr lang="en-US" altLang="ko-KR" b="1" dirty="0">
                <a:latin typeface="HY엽서L" panose="02030600000101010101" pitchFamily="18" charset="-127"/>
                <a:ea typeface="HY엽서L" panose="02030600000101010101" pitchFamily="18" charset="-127"/>
              </a:rPr>
              <a:t>) </a:t>
            </a:r>
            <a:r>
              <a:rPr lang="ko-KR" altLang="en-US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인덱스</a:t>
            </a:r>
            <a:endParaRPr lang="en-US" altLang="ko-KR" b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en-US" altLang="ko-KR" b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b="1" dirty="0">
                <a:latin typeface="HY엽서L" panose="02030600000101010101" pitchFamily="18" charset="-127"/>
                <a:ea typeface="HY엽서L" panose="02030600000101010101" pitchFamily="18" charset="-127"/>
              </a:rPr>
              <a:t>Secondary(</a:t>
            </a:r>
            <a:r>
              <a:rPr lang="ko-KR" altLang="en-US" b="1" dirty="0">
                <a:latin typeface="HY엽서L" panose="02030600000101010101" pitchFamily="18" charset="-127"/>
                <a:ea typeface="HY엽서L" panose="02030600000101010101" pitchFamily="18" charset="-127"/>
              </a:rPr>
              <a:t>보조</a:t>
            </a:r>
            <a:r>
              <a:rPr lang="en-US" altLang="ko-KR" b="1" dirty="0">
                <a:latin typeface="HY엽서L" panose="02030600000101010101" pitchFamily="18" charset="-127"/>
                <a:ea typeface="HY엽서L" panose="02030600000101010101" pitchFamily="18" charset="-127"/>
              </a:rPr>
              <a:t>) </a:t>
            </a:r>
            <a:r>
              <a:rPr lang="ko-KR" altLang="en-US" b="1" dirty="0">
                <a:latin typeface="HY엽서L" panose="02030600000101010101" pitchFamily="18" charset="-127"/>
                <a:ea typeface="HY엽서L" panose="02030600000101010101" pitchFamily="18" charset="-127"/>
              </a:rPr>
              <a:t>인덱스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583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클러스터</a:t>
            </a:r>
            <a:r>
              <a:rPr lang="en-US" altLang="ko-KR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b="1" dirty="0">
                <a:latin typeface="HY엽서L" panose="02030600000101010101" pitchFamily="18" charset="-127"/>
                <a:ea typeface="HY엽서L" panose="02030600000101010101" pitchFamily="18" charset="-127"/>
              </a:rPr>
              <a:t>인덱스</a:t>
            </a:r>
            <a:endParaRPr lang="en-US" altLang="ko-KR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b="1" dirty="0">
                <a:latin typeface="HY엽서L" panose="02030600000101010101" pitchFamily="18" charset="-127"/>
                <a:ea typeface="HY엽서L" panose="02030600000101010101" pitchFamily="18" charset="-127"/>
              </a:rPr>
              <a:t>특정 나열된 데이터들을 일정 기준으로 정렬해주는 </a:t>
            </a:r>
            <a:r>
              <a:rPr lang="ko-KR" altLang="en-US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인덱스</a:t>
            </a:r>
            <a:endParaRPr lang="en-US" altLang="ko-KR" b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b="1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한개의</a:t>
            </a:r>
            <a:r>
              <a:rPr lang="ko-KR" altLang="en-US" b="1" dirty="0">
                <a:latin typeface="HY엽서L" panose="02030600000101010101" pitchFamily="18" charset="-127"/>
                <a:ea typeface="HY엽서L" panose="02030600000101010101" pitchFamily="18" charset="-127"/>
              </a:rPr>
              <a:t> 테이블에 </a:t>
            </a:r>
            <a:r>
              <a:rPr lang="ko-KR" altLang="en-US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한개씩</a:t>
            </a:r>
            <a:endParaRPr lang="en-US" altLang="ko-KR" b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b="1" dirty="0">
                <a:latin typeface="HY엽서L" panose="02030600000101010101" pitchFamily="18" charset="-127"/>
                <a:ea typeface="HY엽서L" panose="02030600000101010101" pitchFamily="18" charset="-127"/>
              </a:rPr>
              <a:t> 따로 저장하는 정보 공간을 적게 사용하면서 테이블 공간 자체를 </a:t>
            </a:r>
            <a:r>
              <a:rPr lang="ko-KR" altLang="en-US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활용</a:t>
            </a:r>
            <a:endParaRPr lang="en-US" altLang="ko-KR" b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b="1" dirty="0">
                <a:latin typeface="HY엽서L" panose="02030600000101010101" pitchFamily="18" charset="-127"/>
                <a:ea typeface="HY엽서L" panose="02030600000101010101" pitchFamily="18" charset="-127"/>
              </a:rPr>
              <a:t>인덱스 자체의 </a:t>
            </a:r>
            <a:r>
              <a:rPr lang="ko-KR" altLang="en-US" b="1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리프</a:t>
            </a:r>
            <a:r>
              <a:rPr lang="ko-KR" altLang="en-US" b="1" dirty="0">
                <a:latin typeface="HY엽서L" panose="02030600000101010101" pitchFamily="18" charset="-127"/>
                <a:ea typeface="HY엽서L" panose="02030600000101010101" pitchFamily="18" charset="-127"/>
              </a:rPr>
              <a:t> 페이지가 곧 데이터이기 때문에 인덱스 자체에 데이터가 </a:t>
            </a:r>
            <a:r>
              <a:rPr lang="ko-KR" altLang="en-US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포함</a:t>
            </a:r>
            <a:endParaRPr lang="en-US" altLang="ko-KR" b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b="1" dirty="0">
                <a:latin typeface="HY엽서L" panose="02030600000101010101" pitchFamily="18" charset="-127"/>
                <a:ea typeface="HY엽서L" panose="02030600000101010101" pitchFamily="18" charset="-127"/>
              </a:rPr>
              <a:t>MySQL</a:t>
            </a:r>
            <a:r>
              <a:rPr lang="ko-KR" altLang="en-US" b="1" dirty="0">
                <a:latin typeface="HY엽서L" panose="02030600000101010101" pitchFamily="18" charset="-127"/>
                <a:ea typeface="HY엽서L" panose="02030600000101010101" pitchFamily="18" charset="-127"/>
              </a:rPr>
              <a:t>에서는 </a:t>
            </a:r>
            <a:r>
              <a:rPr lang="en-US" altLang="ko-KR" b="1" dirty="0">
                <a:latin typeface="HY엽서L" panose="02030600000101010101" pitchFamily="18" charset="-127"/>
                <a:ea typeface="HY엽서L" panose="02030600000101010101" pitchFamily="18" charset="-127"/>
              </a:rPr>
              <a:t>Primary Key</a:t>
            </a:r>
            <a:r>
              <a:rPr lang="ko-KR" altLang="en-US" b="1" dirty="0">
                <a:latin typeface="HY엽서L" panose="02030600000101010101" pitchFamily="18" charset="-127"/>
                <a:ea typeface="HY엽서L" panose="02030600000101010101" pitchFamily="18" charset="-127"/>
              </a:rPr>
              <a:t>가 있다면 </a:t>
            </a:r>
            <a:r>
              <a:rPr lang="en-US" altLang="ko-KR" b="1" dirty="0">
                <a:latin typeface="HY엽서L" panose="02030600000101010101" pitchFamily="18" charset="-127"/>
                <a:ea typeface="HY엽서L" panose="02030600000101010101" pitchFamily="18" charset="-127"/>
              </a:rPr>
              <a:t>Primary Key</a:t>
            </a:r>
            <a:r>
              <a:rPr lang="ko-KR" altLang="en-US" b="1" dirty="0">
                <a:latin typeface="HY엽서L" panose="02030600000101010101" pitchFamily="18" charset="-127"/>
                <a:ea typeface="HY엽서L" panose="02030600000101010101" pitchFamily="18" charset="-127"/>
              </a:rPr>
              <a:t>를 </a:t>
            </a:r>
            <a:r>
              <a:rPr lang="en-US" altLang="ko-KR" b="1" dirty="0">
                <a:latin typeface="HY엽서L" panose="02030600000101010101" pitchFamily="18" charset="-127"/>
                <a:ea typeface="HY엽서L" panose="02030600000101010101" pitchFamily="18" charset="-127"/>
              </a:rPr>
              <a:t>Clustered INDEX</a:t>
            </a:r>
            <a:r>
              <a:rPr lang="ko-KR" altLang="en-US" b="1" dirty="0">
                <a:latin typeface="HY엽서L" panose="02030600000101010101" pitchFamily="18" charset="-127"/>
                <a:ea typeface="HY엽서L" panose="02030600000101010101" pitchFamily="18" charset="-127"/>
              </a:rPr>
              <a:t>로</a:t>
            </a:r>
            <a:r>
              <a:rPr lang="en-US" altLang="ko-KR" b="1" dirty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b="1" dirty="0">
                <a:latin typeface="HY엽서L" panose="02030600000101010101" pitchFamily="18" charset="-127"/>
                <a:ea typeface="HY엽서L" panose="02030600000101010101" pitchFamily="18" charset="-127"/>
              </a:rPr>
              <a:t>없다면 </a:t>
            </a:r>
            <a:r>
              <a:rPr lang="en-US" altLang="ko-KR" b="1" dirty="0">
                <a:latin typeface="HY엽서L" panose="02030600000101010101" pitchFamily="18" charset="-127"/>
                <a:ea typeface="HY엽서L" panose="02030600000101010101" pitchFamily="18" charset="-127"/>
              </a:rPr>
              <a:t>UNIQUE </a:t>
            </a:r>
            <a:r>
              <a:rPr lang="ko-KR" altLang="en-US" b="1" dirty="0">
                <a:latin typeface="HY엽서L" panose="02030600000101010101" pitchFamily="18" charset="-127"/>
                <a:ea typeface="HY엽서L" panose="02030600000101010101" pitchFamily="18" charset="-127"/>
              </a:rPr>
              <a:t>하면서 </a:t>
            </a:r>
            <a:r>
              <a:rPr lang="en-US" altLang="ko-KR" b="1" dirty="0">
                <a:latin typeface="HY엽서L" panose="02030600000101010101" pitchFamily="18" charset="-127"/>
                <a:ea typeface="HY엽서L" panose="02030600000101010101" pitchFamily="18" charset="-127"/>
              </a:rPr>
              <a:t>NOT NULL</a:t>
            </a:r>
            <a:r>
              <a:rPr lang="ko-KR" altLang="en-US" b="1" dirty="0">
                <a:latin typeface="HY엽서L" panose="02030600000101010101" pitchFamily="18" charset="-127"/>
                <a:ea typeface="HY엽서L" panose="02030600000101010101" pitchFamily="18" charset="-127"/>
              </a:rPr>
              <a:t>인 </a:t>
            </a:r>
            <a:r>
              <a:rPr lang="ko-KR" altLang="en-US" b="1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컬럼</a:t>
            </a:r>
            <a:endParaRPr lang="en-US" altLang="ko-KR" b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1" y="2439685"/>
            <a:ext cx="7134513" cy="372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8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보조 인덱스</a:t>
            </a:r>
            <a:endParaRPr lang="ko-KR" altLang="en-US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HY엽서L" panose="02030600000101010101" pitchFamily="18" charset="-127"/>
                <a:ea typeface="HY엽서L" panose="02030600000101010101" pitchFamily="18" charset="-127"/>
              </a:rPr>
              <a:t>논 클러스터 인덱스 </a:t>
            </a:r>
            <a:r>
              <a:rPr lang="en-US" altLang="ko-KR" b="1" dirty="0">
                <a:latin typeface="HY엽서L" panose="02030600000101010101" pitchFamily="18" charset="-127"/>
                <a:ea typeface="HY엽서L" panose="02030600000101010101" pitchFamily="18" charset="-127"/>
              </a:rPr>
              <a:t>(non-clustered index</a:t>
            </a:r>
            <a:r>
              <a:rPr lang="en-US" altLang="ko-KR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</a:p>
          <a:p>
            <a:r>
              <a:rPr lang="ko-KR" altLang="en-US" b="1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후보키에만</a:t>
            </a:r>
            <a:r>
              <a:rPr lang="ko-KR" altLang="en-US" b="1" dirty="0">
                <a:latin typeface="HY엽서L" panose="02030600000101010101" pitchFamily="18" charset="-127"/>
                <a:ea typeface="HY엽서L" panose="02030600000101010101" pitchFamily="18" charset="-127"/>
              </a:rPr>
              <a:t> 부여 할 수 있는 </a:t>
            </a:r>
            <a:r>
              <a:rPr lang="ko-KR" altLang="en-US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인덱스</a:t>
            </a:r>
            <a:endParaRPr lang="en-US" altLang="ko-KR" b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b="1" dirty="0">
                <a:latin typeface="HY엽서L" panose="02030600000101010101" pitchFamily="18" charset="-127"/>
                <a:ea typeface="HY엽서L" panose="02030600000101010101" pitchFamily="18" charset="-127"/>
              </a:rPr>
              <a:t>보조 인덱스의 생성시에는 데이터 페이지는 그냥 둔 상태에서 별도의 페이지에 인덱스를 구성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393" y="2556932"/>
            <a:ext cx="5044057" cy="35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종류 정리</a:t>
            </a:r>
            <a:endParaRPr lang="ko-KR" altLang="en-US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1330" y="2557463"/>
            <a:ext cx="500934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1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인덱스 문법 등등 </a:t>
            </a:r>
            <a:endParaRPr lang="ko-KR" altLang="en-US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인파님 </a:t>
            </a:r>
            <a:r>
              <a:rPr lang="ko-KR" altLang="en-US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블로그</a:t>
            </a:r>
            <a:r>
              <a:rPr lang="en-US" altLang="ko-KR" b="1" dirty="0">
                <a:latin typeface="HY엽서L" panose="02030600000101010101" pitchFamily="18" charset="-127"/>
                <a:ea typeface="HY엽서L" panose="02030600000101010101" pitchFamily="18" charset="-127"/>
              </a:rPr>
              <a:t>(https://inpa.tistory.com/entry/MYSQL-%F0%9F%93%9A-%EC%9D%B8%EB%8D%B1%EC%8A%A4index-%ED%95%B5%EC%8B%AC-%EC%84%A4%EA%B3%84-%EC%82%AC%EC%9A%A9-%EB%AC%B8%EB%B2%95-%F0%9F%92%AF-%EC%B4%9D%EC%A0%95%EB%A6%AC)</a:t>
            </a:r>
            <a:endParaRPr lang="ko-KR" altLang="en-US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464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각 자료 </a:t>
            </a:r>
            <a:r>
              <a:rPr lang="ko-KR" altLang="en-US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출저들</a:t>
            </a:r>
            <a:endParaRPr lang="ko-KR" altLang="en-US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Index</a:t>
            </a: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란 </a:t>
            </a:r>
            <a:endParaRPr lang="en-US" altLang="ko-KR" sz="14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	</a:t>
            </a: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사진 </a:t>
            </a:r>
            <a:r>
              <a:rPr lang="en-US" altLang="ko-KR" sz="14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en-US" altLang="ko-KR" sz="1400" b="1" dirty="0">
                <a:latin typeface="HY엽서L" panose="02030600000101010101" pitchFamily="18" charset="-127"/>
                <a:ea typeface="HY엽서L" panose="02030600000101010101" pitchFamily="18" charset="-127"/>
                <a:hlinkClick r:id="rId2"/>
              </a:rPr>
              <a:t>https://wkdtjsgur100.github.io/database-index</a:t>
            </a:r>
            <a:r>
              <a:rPr lang="en-US" altLang="ko-KR" sz="1400" b="1" dirty="0" smtClean="0">
                <a:latin typeface="HY엽서L" panose="02030600000101010101" pitchFamily="18" charset="-127"/>
                <a:ea typeface="HY엽서L" panose="02030600000101010101" pitchFamily="18" charset="-127"/>
                <a:hlinkClick r:id="rId2"/>
              </a:rPr>
              <a:t>/</a:t>
            </a:r>
            <a:r>
              <a:rPr lang="en-US" altLang="ko-KR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</a:p>
          <a:p>
            <a:pPr marL="0" indent="0">
              <a:buNone/>
            </a:pP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해시 테이블</a:t>
            </a:r>
            <a:endParaRPr lang="en-US" altLang="ko-KR" sz="1400" b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	</a:t>
            </a: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사진</a:t>
            </a:r>
            <a:r>
              <a:rPr lang="en-US" altLang="ko-KR" sz="14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(https://code-lab1.tistory.com/46)</a:t>
            </a:r>
          </a:p>
          <a:p>
            <a:pPr marL="0" indent="0">
              <a:buNone/>
            </a:pPr>
            <a:r>
              <a:rPr lang="en-US" altLang="ko-KR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B-tree</a:t>
            </a:r>
          </a:p>
          <a:p>
            <a:pPr marL="0" indent="0">
              <a:buNone/>
            </a:pPr>
            <a:r>
              <a:rPr lang="en-US" altLang="ko-KR" sz="14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	</a:t>
            </a: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사진</a:t>
            </a:r>
            <a:r>
              <a:rPr lang="en-US" altLang="ko-KR" sz="14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en-US" altLang="ko-KR" sz="1400" b="1" dirty="0">
                <a:latin typeface="HY엽서L" panose="02030600000101010101" pitchFamily="18" charset="-127"/>
                <a:ea typeface="HY엽서L" panose="02030600000101010101" pitchFamily="18" charset="-127"/>
                <a:hlinkClick r:id="rId3"/>
              </a:rPr>
              <a:t>https://www.youtube.com/watch?v=85Zg0HUv_Eo&amp;t=385s</a:t>
            </a:r>
            <a:r>
              <a:rPr lang="en-US" altLang="ko-KR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</a:p>
          <a:p>
            <a:pPr marL="0" indent="0">
              <a:buNone/>
            </a:pPr>
            <a:endParaRPr lang="en-US" altLang="ko-KR" sz="14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40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B+tree</a:t>
            </a:r>
            <a:endParaRPr lang="en-US" altLang="ko-KR" sz="1400" b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	</a:t>
            </a: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사진</a:t>
            </a:r>
            <a:r>
              <a:rPr lang="en-US" altLang="ko-KR" sz="14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(https://rebro.kr/167)</a:t>
            </a:r>
            <a:endParaRPr lang="en-US" altLang="ko-KR" sz="1400" b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0" indent="0">
              <a:buNone/>
            </a:pPr>
            <a:endParaRPr lang="en-US" altLang="ko-KR" sz="14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0" indent="0">
              <a:buNone/>
            </a:pPr>
            <a:endParaRPr lang="en-US" altLang="ko-KR" sz="1400" b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97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목차</a:t>
            </a:r>
            <a:endParaRPr lang="ko-KR" altLang="en-US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Index</a:t>
            </a:r>
            <a:r>
              <a:rPr lang="ko-KR" altLang="en-US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란</a:t>
            </a:r>
            <a:r>
              <a:rPr lang="en-US" altLang="ko-KR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?</a:t>
            </a:r>
          </a:p>
          <a:p>
            <a:r>
              <a:rPr lang="en-US" altLang="ko-KR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Index </a:t>
            </a:r>
            <a:r>
              <a:rPr lang="ko-KR" altLang="en-US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왜 사용하는가</a:t>
            </a:r>
            <a:r>
              <a:rPr lang="en-US" altLang="ko-KR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?</a:t>
            </a:r>
          </a:p>
          <a:p>
            <a:r>
              <a:rPr lang="en-US" altLang="ko-KR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Index </a:t>
            </a:r>
            <a:r>
              <a:rPr lang="ko-KR" altLang="en-US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테이블 구조</a:t>
            </a:r>
            <a:endParaRPr lang="en-US" altLang="ko-KR" b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Index </a:t>
            </a:r>
            <a:r>
              <a:rPr lang="ko-KR" altLang="en-US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종류</a:t>
            </a:r>
            <a:endParaRPr lang="en-US" altLang="ko-KR" b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ko-KR" altLang="en-US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4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Index</a:t>
            </a:r>
            <a:r>
              <a:rPr lang="ko-KR" altLang="en-US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란</a:t>
            </a:r>
            <a:endParaRPr lang="ko-KR" altLang="en-US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DB </a:t>
            </a:r>
            <a:r>
              <a:rPr lang="ko-KR" altLang="en-US" sz="18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테이블에 대한 검색 성능의 속도를 높여주는 자료 </a:t>
            </a:r>
            <a:r>
              <a:rPr lang="ko-KR" altLang="en-US" sz="18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구조</a:t>
            </a:r>
            <a:endParaRPr lang="en-US" altLang="ko-KR" sz="1800" b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8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특정 </a:t>
            </a:r>
            <a:r>
              <a:rPr lang="ko-KR" altLang="en-US" sz="1800" b="1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컬럼의</a:t>
            </a:r>
            <a:r>
              <a:rPr lang="ko-KR" altLang="en-US" sz="18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 데이터를 별도의 공간에 주소와 함께 정렬하여 저장</a:t>
            </a:r>
            <a:r>
              <a:rPr lang="en-US" altLang="ko-KR" sz="18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8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정렬은 </a:t>
            </a:r>
            <a:r>
              <a:rPr lang="ko-KR" altLang="en-US" sz="1800" b="1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오른차순으로</a:t>
            </a:r>
            <a:r>
              <a:rPr lang="ko-KR" altLang="en-US" sz="18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 정렬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27" y="3408096"/>
            <a:ext cx="7249537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9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Index </a:t>
            </a:r>
            <a:r>
              <a:rPr lang="ko-KR" altLang="en-US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왜 사용하는가</a:t>
            </a:r>
            <a:endParaRPr lang="ko-KR" altLang="en-US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조건 검색에서의 강점</a:t>
            </a:r>
            <a:endParaRPr lang="ko-KR" altLang="en-US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889" y="2676505"/>
            <a:ext cx="5597183" cy="307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1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Index </a:t>
            </a:r>
            <a:r>
              <a:rPr lang="ko-KR" altLang="en-US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왜 사용하는가</a:t>
            </a:r>
            <a:endParaRPr lang="ko-KR" altLang="en-US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단점</a:t>
            </a:r>
            <a:endParaRPr lang="en-US" altLang="ko-KR" sz="1600" b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457200" lvl="1" indent="0">
              <a:buNone/>
            </a:pPr>
            <a:r>
              <a:rPr lang="en-US" altLang="ko-KR" sz="16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DML(Insert, update, delete)</a:t>
            </a:r>
            <a:r>
              <a:rPr lang="ko-KR" altLang="en-US" sz="16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에 취약</a:t>
            </a:r>
            <a:endParaRPr lang="en-US" altLang="ko-KR" sz="16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lvl="1">
              <a:buFont typeface="Symbol" panose="05050102010706020507" pitchFamily="18" charset="2"/>
              <a:buChar char="Þ"/>
            </a:pPr>
            <a:r>
              <a:rPr lang="en-US" altLang="ko-KR" sz="16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Insert</a:t>
            </a:r>
            <a:r>
              <a:rPr lang="ko-KR" altLang="en-US" sz="16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시 </a:t>
            </a:r>
            <a:r>
              <a:rPr lang="ko-KR" altLang="en-US" sz="160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노드의</a:t>
            </a:r>
            <a:r>
              <a:rPr lang="ko-KR" altLang="en-US" sz="16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공간이 </a:t>
            </a:r>
            <a:r>
              <a:rPr lang="ko-KR" altLang="en-US" sz="160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꽉차면</a:t>
            </a:r>
            <a:r>
              <a:rPr lang="ko-KR" altLang="en-US" sz="16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en-US" altLang="ko-KR" sz="1600" b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 sz="16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페이지 분할</a:t>
            </a:r>
            <a:endParaRPr lang="ko-KR" altLang="en-US" sz="16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6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	DB</a:t>
            </a:r>
            <a:r>
              <a:rPr lang="ko-KR" altLang="en-US" sz="16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의 </a:t>
            </a:r>
            <a:r>
              <a:rPr lang="en-US" altLang="ko-KR" sz="16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10%</a:t>
            </a:r>
            <a:r>
              <a:rPr lang="ko-KR" altLang="en-US" sz="16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의 저장공간이 요구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55" y="2714624"/>
            <a:ext cx="5622981" cy="327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4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효율적인 </a:t>
            </a:r>
            <a:r>
              <a:rPr lang="en-US" altLang="ko-KR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Index </a:t>
            </a:r>
            <a:r>
              <a:rPr lang="ko-KR" altLang="en-US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사용</a:t>
            </a:r>
            <a:endParaRPr lang="ko-KR" altLang="en-US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조건절에</a:t>
            </a:r>
            <a:r>
              <a:rPr lang="ko-KR" altLang="en-US" sz="20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20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자주 등장하는 </a:t>
            </a:r>
            <a:r>
              <a:rPr lang="ko-KR" altLang="en-US" sz="2000" b="1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컬럼</a:t>
            </a:r>
            <a:endParaRPr lang="ko-KR" altLang="en-US" sz="20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20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항상 </a:t>
            </a:r>
            <a:r>
              <a:rPr lang="en-US" altLang="ko-KR" sz="20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= </a:t>
            </a:r>
            <a:r>
              <a:rPr lang="ko-KR" altLang="en-US" sz="20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으로 비교되는 </a:t>
            </a:r>
            <a:r>
              <a:rPr lang="ko-KR" altLang="en-US" sz="2000" b="1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컬럼</a:t>
            </a:r>
            <a:endParaRPr lang="ko-KR" altLang="en-US" sz="20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20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중복되는 </a:t>
            </a:r>
            <a:r>
              <a:rPr lang="ko-KR" altLang="en-US" sz="20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데이터가 최소한인 </a:t>
            </a:r>
            <a:r>
              <a:rPr lang="ko-KR" altLang="en-US" sz="2000" b="1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컬럼</a:t>
            </a:r>
            <a:r>
              <a:rPr lang="ko-KR" altLang="en-US" sz="20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sz="20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20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분포도가 좋은 </a:t>
            </a:r>
            <a:r>
              <a:rPr lang="ko-KR" altLang="en-US" sz="2000" b="1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컬럼</a:t>
            </a:r>
            <a:r>
              <a:rPr lang="en-US" altLang="ko-KR" sz="20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</a:p>
          <a:p>
            <a:r>
              <a:rPr lang="en-US" altLang="ko-KR" sz="20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ORDER </a:t>
            </a:r>
            <a:r>
              <a:rPr lang="en-US" altLang="ko-KR" sz="20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BY </a:t>
            </a:r>
            <a:r>
              <a:rPr lang="ko-KR" altLang="en-US" sz="20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절에서 자주 사용되는 </a:t>
            </a:r>
            <a:r>
              <a:rPr lang="ko-KR" altLang="en-US" sz="2000" b="1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컬럼</a:t>
            </a:r>
            <a:endParaRPr lang="ko-KR" altLang="en-US" sz="20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20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JOIN </a:t>
            </a:r>
            <a:r>
              <a:rPr lang="ko-KR" altLang="en-US" sz="20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조건으로 자주 사용되는 </a:t>
            </a:r>
            <a:r>
              <a:rPr lang="ko-KR" altLang="en-US" sz="2000" b="1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컬럼</a:t>
            </a:r>
            <a:endParaRPr lang="ko-KR" altLang="en-US" sz="20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52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>
                <a:latin typeface="HY엽서L" panose="02030600000101010101" pitchFamily="18" charset="-127"/>
                <a:ea typeface="HY엽서L" panose="02030600000101010101" pitchFamily="18" charset="-127"/>
              </a:rPr>
              <a:t>Index </a:t>
            </a:r>
            <a:r>
              <a:rPr lang="ko-KR" altLang="en-US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테이블 구조</a:t>
            </a:r>
            <a:endParaRPr lang="ko-KR" altLang="en-US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해시 테이블</a:t>
            </a:r>
            <a:endParaRPr lang="en-US" altLang="ko-KR" b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en-US" altLang="ko-KR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B-Tree</a:t>
            </a:r>
          </a:p>
          <a:p>
            <a:endParaRPr lang="en-US" altLang="ko-KR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B+Tree</a:t>
            </a:r>
            <a:endParaRPr lang="ko-KR" altLang="en-US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51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해시 테이블 </a:t>
            </a:r>
            <a:endParaRPr lang="ko-KR" altLang="en-US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Key-value </a:t>
            </a:r>
            <a:r>
              <a:rPr lang="ko-KR" altLang="en-US" sz="16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형태</a:t>
            </a:r>
            <a:endParaRPr lang="en-US" altLang="ko-KR" sz="1600" b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6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등호</a:t>
            </a:r>
            <a:r>
              <a:rPr lang="en-US" altLang="ko-KR" sz="16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(=, </a:t>
            </a:r>
            <a:r>
              <a:rPr lang="ko-KR" altLang="en-US" sz="16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동등비교</a:t>
            </a:r>
            <a:r>
              <a:rPr lang="en-US" altLang="ko-KR" sz="16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r>
              <a:rPr lang="ko-KR" altLang="en-US" sz="16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연산에서만 사용 </a:t>
            </a:r>
            <a:r>
              <a:rPr lang="en-US" altLang="ko-KR" sz="16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=&gt; </a:t>
            </a:r>
            <a:r>
              <a:rPr lang="ko-KR" altLang="en-US" sz="16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해시 함수 때문에</a:t>
            </a:r>
            <a:r>
              <a:rPr lang="ko-KR" altLang="en-US" sz="16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		</a:t>
            </a:r>
          </a:p>
        </p:txBody>
      </p:sp>
      <p:pic>
        <p:nvPicPr>
          <p:cNvPr id="1026" name="Picture 2" descr="https://blog.kakaocdn.net/dn/bKINuu/btrj2hIBfdx/VIPZgbKmnSJ93Jl1rxw7I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6" y="3459246"/>
            <a:ext cx="4433889" cy="277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4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B-Tree</a:t>
            </a:r>
            <a:endParaRPr lang="ko-KR" altLang="en-US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mysql</a:t>
            </a:r>
            <a:r>
              <a:rPr lang="ko-KR" altLang="en-US" sz="20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에서 </a:t>
            </a:r>
            <a:r>
              <a:rPr lang="ko-KR" altLang="en-US" sz="20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사용</a:t>
            </a:r>
            <a:endParaRPr lang="en-US" altLang="ko-KR" sz="2000" b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20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칼럼의 값을 변형하지 않고</a:t>
            </a:r>
            <a:r>
              <a:rPr lang="en-US" altLang="ko-KR" sz="20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20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원래의 값을 이용해 </a:t>
            </a:r>
            <a:r>
              <a:rPr lang="ko-KR" altLang="en-US" sz="20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인덱싱</a:t>
            </a:r>
            <a:endParaRPr lang="en-US" altLang="ko-KR" sz="2000" b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20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루트 </a:t>
            </a:r>
            <a:r>
              <a:rPr lang="ko-KR" altLang="en-US" sz="200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노드</a:t>
            </a:r>
            <a:r>
              <a:rPr lang="en-US" altLang="ko-KR" sz="20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2000" b="1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브랜치</a:t>
            </a:r>
            <a:r>
              <a:rPr lang="ko-KR" altLang="en-US" sz="20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200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노드</a:t>
            </a:r>
            <a:r>
              <a:rPr lang="en-US" altLang="ko-KR" sz="20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2000" b="1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리프</a:t>
            </a:r>
            <a:r>
              <a:rPr lang="ko-KR" altLang="en-US" sz="20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200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노드</a:t>
            </a:r>
            <a:r>
              <a:rPr lang="en-US" altLang="ko-KR" sz="20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en-US" altLang="ko-KR" sz="2000" b="1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mysql</a:t>
            </a:r>
            <a:r>
              <a:rPr lang="ko-KR" altLang="en-US" sz="20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에서는 </a:t>
            </a:r>
            <a:r>
              <a:rPr lang="ko-KR" altLang="en-US" sz="2000" b="1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노드를</a:t>
            </a:r>
            <a:r>
              <a:rPr lang="ko-KR" altLang="en-US" sz="20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 페이지라고 </a:t>
            </a:r>
            <a:r>
              <a:rPr lang="ko-KR" altLang="en-US" sz="20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부른다</a:t>
            </a:r>
            <a:endParaRPr lang="en-US" altLang="ko-KR" sz="2000" b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20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어떤 데이터를 조회하든지</a:t>
            </a:r>
            <a:r>
              <a:rPr lang="en-US" altLang="ko-KR" sz="20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20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이에 사용하는 조회 과정의 길이 및 비용이 균등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745" y="2633638"/>
            <a:ext cx="5510648" cy="30321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667" y="2873187"/>
            <a:ext cx="7878274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7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</TotalTime>
  <Words>271</Words>
  <Application>Microsoft Office PowerPoint</Application>
  <PresentationFormat>와이드스크린</PresentationFormat>
  <Paragraphs>69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HY엽서L</vt:lpstr>
      <vt:lpstr>돋움</vt:lpstr>
      <vt:lpstr>바탕</vt:lpstr>
      <vt:lpstr>Arial</vt:lpstr>
      <vt:lpstr>Garamond</vt:lpstr>
      <vt:lpstr>Symbol</vt:lpstr>
      <vt:lpstr>자연주의</vt:lpstr>
      <vt:lpstr>Index</vt:lpstr>
      <vt:lpstr>목차</vt:lpstr>
      <vt:lpstr>Index란</vt:lpstr>
      <vt:lpstr>Index 왜 사용하는가</vt:lpstr>
      <vt:lpstr>Index 왜 사용하는가</vt:lpstr>
      <vt:lpstr>효율적인 Index 사용</vt:lpstr>
      <vt:lpstr>Index 테이블 구조</vt:lpstr>
      <vt:lpstr>해시 테이블 </vt:lpstr>
      <vt:lpstr>B-Tree</vt:lpstr>
      <vt:lpstr>B+Tree</vt:lpstr>
      <vt:lpstr>인덱스 종류</vt:lpstr>
      <vt:lpstr>클러스터 인덱스</vt:lpstr>
      <vt:lpstr>보조 인덱스</vt:lpstr>
      <vt:lpstr>종류 정리</vt:lpstr>
      <vt:lpstr>인덱스 문법 등등 </vt:lpstr>
      <vt:lpstr>각 자료 출저들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</dc:title>
  <dc:creator>USER</dc:creator>
  <cp:lastModifiedBy>USER</cp:lastModifiedBy>
  <cp:revision>8</cp:revision>
  <dcterms:created xsi:type="dcterms:W3CDTF">2023-02-19T13:08:14Z</dcterms:created>
  <dcterms:modified xsi:type="dcterms:W3CDTF">2023-02-19T13:57:40Z</dcterms:modified>
</cp:coreProperties>
</file>