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FABF-81B9-4CFC-8D60-278CF053A2F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lab1.tistory.com/270" TargetMode="External"/><Relationship Id="rId3" Type="http://schemas.openxmlformats.org/officeDocument/2006/relationships/hyperlink" Target="https://www.geeksforgeeks.org/normal-forms-in-dbms/" TargetMode="External"/><Relationship Id="rId7" Type="http://schemas.openxmlformats.org/officeDocument/2006/relationships/hyperlink" Target="https://www.youtube.com/watch?v=pMcv0Zhh3J0" TargetMode="External"/><Relationship Id="rId2" Type="http://schemas.openxmlformats.org/officeDocument/2006/relationships/hyperlink" Target="https://code-lab1.tistory.com/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edjarvis.tistory.com/610" TargetMode="External"/><Relationship Id="rId11" Type="http://schemas.openxmlformats.org/officeDocument/2006/relationships/hyperlink" Target="https://rebro.kr/160" TargetMode="External"/><Relationship Id="rId5" Type="http://schemas.openxmlformats.org/officeDocument/2006/relationships/hyperlink" Target="https://dodo000.tistory.com/20" TargetMode="External"/><Relationship Id="rId10" Type="http://schemas.openxmlformats.org/officeDocument/2006/relationships/hyperlink" Target="https://yaboong.github.io/database/2018/03/09/database-normalization-1/" TargetMode="External"/><Relationship Id="rId4" Type="http://schemas.openxmlformats.org/officeDocument/2006/relationships/hyperlink" Target="https://been2.tistory.com/40" TargetMode="External"/><Relationship Id="rId9" Type="http://schemas.openxmlformats.org/officeDocument/2006/relationships/hyperlink" Target="https://www.tutorialspoint.com/Sixth-Normal-Form-6N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zozzomin08.tistory.com/1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/>
              <a:t>DB </a:t>
            </a:r>
            <a:r>
              <a:rPr lang="ko-KR" altLang="en-US" sz="9600" dirty="0"/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13528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6NF (Sixth Normal Form)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기본키에 대응되는 모든 </a:t>
            </a:r>
            <a:r>
              <a:rPr lang="en-US" altLang="ko-KR" dirty="0"/>
              <a:t>column</a:t>
            </a:r>
            <a:r>
              <a:rPr lang="ko-KR" altLang="en-US" dirty="0"/>
              <a:t>을 나누는 것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A19BBB-44FD-3A7E-0ED1-5B5220BD7FA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CFCDB59-250A-1AD6-F756-AEA2A39BB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882807"/>
              </p:ext>
            </p:extLst>
          </p:nvPr>
        </p:nvGraphicFramePr>
        <p:xfrm>
          <a:off x="1017103" y="2876762"/>
          <a:ext cx="2307536" cy="2494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768">
                  <a:extLst>
                    <a:ext uri="{9D8B030D-6E8A-4147-A177-3AD203B41FA5}">
                      <a16:colId xmlns:a16="http://schemas.microsoft.com/office/drawing/2014/main" val="1770146084"/>
                    </a:ext>
                  </a:extLst>
                </a:gridCol>
                <a:gridCol w="1153768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907130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9934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5F8DF5-BE27-DA46-6FB0-FBD4336D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80183"/>
              </p:ext>
            </p:extLst>
          </p:nvPr>
        </p:nvGraphicFramePr>
        <p:xfrm>
          <a:off x="3760305" y="2876762"/>
          <a:ext cx="2739886" cy="2494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43">
                  <a:extLst>
                    <a:ext uri="{9D8B030D-6E8A-4147-A177-3AD203B41FA5}">
                      <a16:colId xmlns:a16="http://schemas.microsoft.com/office/drawing/2014/main" val="2318500156"/>
                    </a:ext>
                  </a:extLst>
                </a:gridCol>
                <a:gridCol w="1369943">
                  <a:extLst>
                    <a:ext uri="{9D8B030D-6E8A-4147-A177-3AD203B41FA5}">
                      <a16:colId xmlns:a16="http://schemas.microsoft.com/office/drawing/2014/main" val="1241136260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048563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18045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499789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1592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3181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부울경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3380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D16F82-307B-96BE-E1F9-EC2629197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55453"/>
              </p:ext>
            </p:extLst>
          </p:nvPr>
        </p:nvGraphicFramePr>
        <p:xfrm>
          <a:off x="6814598" y="2876762"/>
          <a:ext cx="30052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32">
                  <a:extLst>
                    <a:ext uri="{9D8B030D-6E8A-4147-A177-3AD203B41FA5}">
                      <a16:colId xmlns:a16="http://schemas.microsoft.com/office/drawing/2014/main" val="2318500156"/>
                    </a:ext>
                  </a:extLst>
                </a:gridCol>
                <a:gridCol w="1502632">
                  <a:extLst>
                    <a:ext uri="{9D8B030D-6E8A-4147-A177-3AD203B41FA5}">
                      <a16:colId xmlns:a16="http://schemas.microsoft.com/office/drawing/2014/main" val="1241136260"/>
                    </a:ext>
                  </a:extLst>
                </a:gridCol>
              </a:tblGrid>
              <a:tr h="3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대여 목록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048563"/>
                  </a:ext>
                </a:extLst>
              </a:tr>
              <a:tr h="3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캐리비안의 해적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18045"/>
                  </a:ext>
                </a:extLst>
              </a:tr>
              <a:tr h="3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타이탄의 습격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499789"/>
                  </a:ext>
                </a:extLst>
              </a:tr>
              <a:tr h="3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아빠와 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1592"/>
                  </a:ext>
                </a:extLst>
              </a:tr>
              <a:tr h="58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사랑이 어떻게 변하니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3181"/>
                  </a:ext>
                </a:extLst>
              </a:tr>
              <a:tr h="3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타이탄의 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33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5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dirty="0" err="1"/>
              <a:t>정규화란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https://code-lab1.tistory.com/48</a:t>
            </a:r>
            <a:endParaRPr lang="en-US" altLang="ko-KR" sz="2400" dirty="0"/>
          </a:p>
          <a:p>
            <a:r>
              <a:rPr lang="en-US" altLang="ko-KR" sz="2400" dirty="0"/>
              <a:t>Normal-forms-in-</a:t>
            </a:r>
            <a:r>
              <a:rPr lang="en-US" altLang="ko-KR" sz="2400" dirty="0" err="1"/>
              <a:t>dbms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3"/>
              </a:rPr>
              <a:t>https://www.geeksforgeeks.org/normal-forms-in-dbms/</a:t>
            </a:r>
            <a:endParaRPr lang="en-US" altLang="ko-KR" sz="2400" dirty="0"/>
          </a:p>
          <a:p>
            <a:r>
              <a:rPr lang="ko-KR" altLang="en-US" sz="2400" dirty="0"/>
              <a:t>종속성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https://been2.tistory.com/40</a:t>
            </a:r>
            <a:endParaRPr lang="en-US" altLang="ko-KR" sz="2400" dirty="0"/>
          </a:p>
          <a:p>
            <a:r>
              <a:rPr lang="ko-KR" altLang="en-US" sz="2400" dirty="0"/>
              <a:t>종속성</a:t>
            </a:r>
            <a:r>
              <a:rPr lang="en-US" altLang="ko-KR" sz="2400" dirty="0"/>
              <a:t>(</a:t>
            </a:r>
            <a:r>
              <a:rPr lang="ko-KR" altLang="en-US" sz="2400" dirty="0"/>
              <a:t>더 자세히</a:t>
            </a:r>
            <a:r>
              <a:rPr lang="en-US" altLang="ko-KR" sz="2400" dirty="0"/>
              <a:t>) : </a:t>
            </a:r>
            <a:r>
              <a:rPr lang="en-US" altLang="ko-KR" sz="2400" dirty="0">
                <a:hlinkClick r:id="rId5"/>
              </a:rPr>
              <a:t>https://</a:t>
            </a:r>
            <a:r>
              <a:rPr lang="en-US" altLang="ko-KR" sz="2400" dirty="0" smtClean="0">
                <a:hlinkClick r:id="rId5"/>
              </a:rPr>
              <a:t>dodo000.tistory.com/20</a:t>
            </a:r>
            <a:endParaRPr lang="en-US" altLang="ko-KR" sz="2400" dirty="0" smtClean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함수 종속 그림 </a:t>
            </a:r>
            <a:r>
              <a:rPr lang="en-US" altLang="ko-KR" sz="2400" b="1" dirty="0"/>
              <a:t>: </a:t>
            </a:r>
            <a:r>
              <a:rPr lang="en-US" altLang="ko-KR" sz="2400" b="1" dirty="0">
                <a:hlinkClick r:id="rId6"/>
              </a:rPr>
              <a:t>https://</a:t>
            </a:r>
            <a:r>
              <a:rPr lang="en-US" altLang="ko-KR" sz="2400" b="1" dirty="0" smtClean="0">
                <a:hlinkClick r:id="rId6"/>
              </a:rPr>
              <a:t>needjarvis.tistory.com/610</a:t>
            </a:r>
            <a:endParaRPr lang="en-US" altLang="ko-KR" sz="2400" dirty="0"/>
          </a:p>
          <a:p>
            <a:r>
              <a:rPr lang="en-US" altLang="ko-KR" sz="2400" dirty="0"/>
              <a:t>2NF vs 3NF : </a:t>
            </a:r>
            <a:r>
              <a:rPr lang="en-US" altLang="ko-KR" sz="2400" dirty="0">
                <a:hlinkClick r:id="rId7"/>
              </a:rPr>
              <a:t>https://www.youtube.com/watch?v=pMcv0Zhh3J0</a:t>
            </a:r>
            <a:endParaRPr lang="en-US" altLang="ko-KR" sz="2400" dirty="0"/>
          </a:p>
          <a:p>
            <a:r>
              <a:rPr lang="en-US" altLang="ko-KR" sz="2400" dirty="0"/>
              <a:t>4NF, 5NF : </a:t>
            </a:r>
            <a:r>
              <a:rPr lang="en-US" altLang="ko-KR" sz="2400" dirty="0">
                <a:hlinkClick r:id="rId8"/>
              </a:rPr>
              <a:t>https://code-lab1.tistory.com/270</a:t>
            </a:r>
            <a:endParaRPr lang="en-US" altLang="ko-KR" sz="2400" dirty="0"/>
          </a:p>
          <a:p>
            <a:r>
              <a:rPr lang="en-US" altLang="ko-KR" sz="2400" dirty="0"/>
              <a:t>6NF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>
                <a:hlinkClick r:id="rId9"/>
              </a:rPr>
              <a:t>https://www.tutorialspoint.com/Sixth-Normal-Form-6NF</a:t>
            </a:r>
            <a:endParaRPr lang="en-US" altLang="ko-KR" sz="2400" dirty="0"/>
          </a:p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정규형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이상현상 </a:t>
            </a:r>
            <a:r>
              <a:rPr lang="en-US" altLang="ko-KR" sz="2400" b="1" dirty="0">
                <a:sym typeface="Wingdings" panose="05000000000000000000" pitchFamily="2" charset="2"/>
              </a:rPr>
              <a:t>: 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hlinkClick r:id="rId10"/>
              </a:rPr>
              <a:t>https://yaboong.github.io/database/2018/03/09/database-normalization-1</a:t>
            </a:r>
            <a:r>
              <a:rPr lang="en-US" altLang="ko-KR" sz="2400" b="1" dirty="0" smtClean="0">
                <a:hlinkClick r:id="rId10"/>
              </a:rPr>
              <a:t>/</a:t>
            </a:r>
            <a:endParaRPr lang="en-US" altLang="ko-KR" sz="2400" b="1" dirty="0" smtClean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정규화 이상현상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: </a:t>
            </a:r>
            <a:r>
              <a:rPr lang="en-US" altLang="ko-KR" sz="2400" b="1" dirty="0" smtClean="0">
                <a:hlinkClick r:id="rId11"/>
              </a:rPr>
              <a:t>https</a:t>
            </a:r>
            <a:r>
              <a:rPr lang="en-US" altLang="ko-KR" sz="2400" b="1" dirty="0">
                <a:hlinkClick r:id="rId11"/>
              </a:rPr>
              <a:t>://</a:t>
            </a:r>
            <a:r>
              <a:rPr lang="en-US" altLang="ko-KR" sz="2400" b="1" dirty="0" smtClean="0">
                <a:hlinkClick r:id="rId11"/>
              </a:rPr>
              <a:t>rebro.kr/160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3" name="포인트가 5개인 별 2"/>
          <p:cNvSpPr/>
          <p:nvPr/>
        </p:nvSpPr>
        <p:spPr>
          <a:xfrm>
            <a:off x="775648" y="3370992"/>
            <a:ext cx="395785" cy="3957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762000" y="5433440"/>
            <a:ext cx="395785" cy="3957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748351" y="4842165"/>
            <a:ext cx="395785" cy="3957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blog.kakaocdn.net/dn/c9kbDs/btqZBeeFfsk/24FoO9Xn5CUafSxCDRAHF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8200" y="637312"/>
            <a:ext cx="10515600" cy="354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i="0" dirty="0">
                <a:solidFill>
                  <a:srgbClr val="222222"/>
                </a:solidFill>
                <a:effectLst/>
                <a:latin typeface="Source Sans Pro"/>
              </a:rPr>
              <a:t>정규화</a:t>
            </a:r>
            <a:endParaRPr lang="en-US" altLang="ko-KR" sz="4400" b="1" i="0" dirty="0">
              <a:solidFill>
                <a:srgbClr val="222222"/>
              </a:solidFill>
              <a:effectLst/>
              <a:latin typeface="Source Sans Pro"/>
            </a:endParaRPr>
          </a:p>
          <a:p>
            <a:r>
              <a:rPr lang="ko-KR" altLang="en-US" sz="3200" b="0" i="0" dirty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endParaRPr lang="en-US" altLang="ko-KR" sz="3200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r>
              <a:rPr lang="ko-KR" altLang="en-US" sz="3200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altLang="ko-KR" sz="3200" dirty="0">
                <a:solidFill>
                  <a:srgbClr val="222222"/>
                </a:solidFill>
                <a:latin typeface="Source Sans Pro"/>
              </a:rPr>
              <a:t>-</a:t>
            </a:r>
            <a:r>
              <a:rPr lang="ko-KR" altLang="en-US" sz="3200" dirty="0">
                <a:solidFill>
                  <a:srgbClr val="222222"/>
                </a:solidFill>
                <a:latin typeface="Source Sans Pro"/>
              </a:rPr>
              <a:t> 계속 발전 중 </a:t>
            </a:r>
            <a:r>
              <a:rPr lang="en-US" altLang="ko-KR" sz="3200" dirty="0">
                <a:solidFill>
                  <a:srgbClr val="222222"/>
                </a:solidFill>
                <a:latin typeface="Source Sans Pro"/>
              </a:rPr>
              <a:t>(</a:t>
            </a:r>
            <a:r>
              <a:rPr lang="ko-KR" altLang="en-US" sz="3200" dirty="0">
                <a:solidFill>
                  <a:srgbClr val="222222"/>
                </a:solidFill>
                <a:latin typeface="Source Sans Pro"/>
              </a:rPr>
              <a:t>현재 </a:t>
            </a:r>
            <a:r>
              <a:rPr lang="ko-KR" altLang="en-US" sz="3200" b="1" dirty="0">
                <a:solidFill>
                  <a:srgbClr val="222222"/>
                </a:solidFill>
                <a:latin typeface="Source Sans Pro"/>
              </a:rPr>
              <a:t>제 </a:t>
            </a:r>
            <a:r>
              <a:rPr lang="en-US" altLang="ko-KR" sz="3200" b="1" dirty="0">
                <a:solidFill>
                  <a:srgbClr val="222222"/>
                </a:solidFill>
                <a:latin typeface="Source Sans Pro"/>
              </a:rPr>
              <a:t>6</a:t>
            </a:r>
            <a:r>
              <a:rPr lang="ko-KR" altLang="en-US" sz="3200" b="1" dirty="0">
                <a:solidFill>
                  <a:srgbClr val="222222"/>
                </a:solidFill>
                <a:latin typeface="Source Sans Pro"/>
              </a:rPr>
              <a:t>정규화 </a:t>
            </a:r>
            <a:r>
              <a:rPr lang="ko-KR" altLang="en-US" sz="3200" dirty="0">
                <a:solidFill>
                  <a:srgbClr val="222222"/>
                </a:solidFill>
                <a:latin typeface="Source Sans Pro"/>
              </a:rPr>
              <a:t>까지</a:t>
            </a:r>
            <a:r>
              <a:rPr lang="en-US" altLang="ko-KR" sz="3200" dirty="0">
                <a:solidFill>
                  <a:srgbClr val="222222"/>
                </a:solidFill>
                <a:latin typeface="Source Sans Pro"/>
              </a:rPr>
              <a:t>)</a:t>
            </a:r>
          </a:p>
          <a:p>
            <a:r>
              <a:rPr lang="ko-KR" altLang="en-US" sz="3200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altLang="ko-KR" sz="3200" dirty="0">
                <a:solidFill>
                  <a:srgbClr val="222222"/>
                </a:solidFill>
                <a:latin typeface="Source Sans Pro"/>
              </a:rPr>
              <a:t>- </a:t>
            </a:r>
            <a:r>
              <a:rPr lang="ko-KR" altLang="en-US" sz="3200" dirty="0">
                <a:solidFill>
                  <a:srgbClr val="222222"/>
                </a:solidFill>
                <a:latin typeface="Source Sans Pro"/>
              </a:rPr>
              <a:t>보통 </a:t>
            </a:r>
            <a:r>
              <a:rPr lang="en-US" altLang="ko-KR" sz="3200" b="1" dirty="0">
                <a:solidFill>
                  <a:srgbClr val="222222"/>
                </a:solidFill>
                <a:latin typeface="Source Sans Pro"/>
              </a:rPr>
              <a:t>3</a:t>
            </a:r>
            <a:r>
              <a:rPr lang="ko-KR" altLang="en-US" sz="3200" b="1" dirty="0" err="1" smtClean="0">
                <a:solidFill>
                  <a:srgbClr val="222222"/>
                </a:solidFill>
                <a:latin typeface="Source Sans Pro"/>
              </a:rPr>
              <a:t>정규형</a:t>
            </a:r>
            <a:r>
              <a:rPr lang="ko-KR" altLang="en-US" sz="3200" b="1" dirty="0" smtClean="0">
                <a:solidFill>
                  <a:srgbClr val="222222"/>
                </a:solidFill>
                <a:latin typeface="Source Sans Pro"/>
              </a:rPr>
              <a:t> </a:t>
            </a:r>
            <a:r>
              <a:rPr lang="ko-KR" altLang="en-US" sz="3200" dirty="0">
                <a:solidFill>
                  <a:srgbClr val="222222"/>
                </a:solidFill>
                <a:latin typeface="Source Sans Pro"/>
              </a:rPr>
              <a:t>까지만 </a:t>
            </a:r>
            <a:r>
              <a:rPr lang="ko-KR" altLang="en-US" sz="3200" dirty="0" smtClean="0">
                <a:solidFill>
                  <a:srgbClr val="222222"/>
                </a:solidFill>
                <a:latin typeface="Source Sans Pro"/>
              </a:rPr>
              <a:t>사용</a:t>
            </a:r>
            <a:endParaRPr lang="en-US" altLang="ko-KR" sz="3200" dirty="0" smtClean="0">
              <a:solidFill>
                <a:srgbClr val="222222"/>
              </a:solidFill>
              <a:latin typeface="Source Sans Pro"/>
            </a:endParaRPr>
          </a:p>
          <a:p>
            <a:endParaRPr lang="en-US" altLang="ko-KR" sz="1050" dirty="0">
              <a:solidFill>
                <a:srgbClr val="222222"/>
              </a:solidFill>
              <a:latin typeface="Source Sans Pro"/>
            </a:endParaRPr>
          </a:p>
          <a:p>
            <a:r>
              <a:rPr lang="en-US" altLang="ko-KR" sz="1400" dirty="0" smtClean="0">
                <a:solidFill>
                  <a:srgbClr val="222222"/>
                </a:solidFill>
                <a:latin typeface="Source Sans Pro"/>
              </a:rPr>
              <a:t>3</a:t>
            </a:r>
            <a:r>
              <a:rPr lang="ko-KR" altLang="en-US" sz="1400" dirty="0" err="1" smtClean="0">
                <a:solidFill>
                  <a:srgbClr val="222222"/>
                </a:solidFill>
                <a:latin typeface="Source Sans Pro"/>
              </a:rPr>
              <a:t>줄요약</a:t>
            </a:r>
            <a:endParaRPr lang="en-US" altLang="ko-KR" sz="1400" dirty="0">
              <a:solidFill>
                <a:srgbClr val="222222"/>
              </a:solidFill>
              <a:latin typeface="Source Sans Pro"/>
            </a:endParaRPr>
          </a:p>
          <a:p>
            <a:r>
              <a:rPr lang="en-US" altLang="ko-KR" sz="2000" dirty="0">
                <a:solidFill>
                  <a:srgbClr val="C00000"/>
                </a:solidFill>
                <a:latin typeface="Source Sans Pro"/>
              </a:rPr>
              <a:t> - </a:t>
            </a:r>
            <a:r>
              <a:rPr lang="ko-KR" altLang="en-US" sz="2000" dirty="0">
                <a:solidFill>
                  <a:srgbClr val="C00000"/>
                </a:solidFill>
                <a:latin typeface="Source Sans Pro"/>
              </a:rPr>
              <a:t>정규화는 어떤 연산에 대해서 생기는 문제를 제거하기 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위함임 </a:t>
            </a:r>
            <a:r>
              <a:rPr lang="en-US" altLang="ko-KR" sz="2000" dirty="0">
                <a:solidFill>
                  <a:srgbClr val="C00000"/>
                </a:solidFill>
                <a:latin typeface="Source Sans Pro"/>
              </a:rPr>
              <a:t>– </a:t>
            </a:r>
            <a:r>
              <a:rPr lang="ko-KR" altLang="en-US" sz="2000" dirty="0">
                <a:solidFill>
                  <a:srgbClr val="C00000"/>
                </a:solidFill>
                <a:latin typeface="Source Sans Pro"/>
              </a:rPr>
              <a:t>필수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x, </a:t>
            </a:r>
            <a:r>
              <a:rPr lang="en-US" altLang="ko-KR" sz="2000" dirty="0">
                <a:solidFill>
                  <a:srgbClr val="C00000"/>
                </a:solidFill>
                <a:latin typeface="Source Sans Pro"/>
              </a:rPr>
              <a:t>S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kill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&lt; Concept</a:t>
            </a:r>
            <a:endParaRPr lang="en-US" altLang="ko-KR" sz="2000" dirty="0" smtClean="0">
              <a:solidFill>
                <a:srgbClr val="C00000"/>
              </a:solidFill>
              <a:latin typeface="Source Sans Pro"/>
            </a:endParaRPr>
          </a:p>
          <a:p>
            <a:r>
              <a:rPr lang="en-US" altLang="ko-KR" sz="2000" dirty="0">
                <a:solidFill>
                  <a:srgbClr val="C00000"/>
                </a:solidFill>
                <a:latin typeface="Source Sans Pro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- N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차 </a:t>
            </a:r>
            <a:r>
              <a:rPr lang="ko-KR" altLang="en-US" sz="2000" dirty="0" err="1" smtClean="0">
                <a:solidFill>
                  <a:srgbClr val="C00000"/>
                </a:solidFill>
                <a:latin typeface="Source Sans Pro"/>
              </a:rPr>
              <a:t>정규형은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 반드시 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N-1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차까지의 </a:t>
            </a:r>
            <a:r>
              <a:rPr lang="ko-KR" altLang="en-US" sz="2000" dirty="0" err="1" smtClean="0">
                <a:solidFill>
                  <a:srgbClr val="C00000"/>
                </a:solidFill>
                <a:latin typeface="Source Sans Pro"/>
              </a:rPr>
              <a:t>정규형을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 만족한다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.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Source Sans Pro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- 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정규화는 단계적으로 정확히 분리되지는 않는다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. (1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번의 테이블 분리로 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3NF-&gt;6NF </a:t>
            </a:r>
            <a:r>
              <a:rPr lang="ko-KR" altLang="en-US" sz="2000" dirty="0" smtClean="0">
                <a:solidFill>
                  <a:srgbClr val="C00000"/>
                </a:solidFill>
                <a:latin typeface="Source Sans Pro"/>
              </a:rPr>
              <a:t>가능</a:t>
            </a:r>
            <a:r>
              <a:rPr lang="en-US" altLang="ko-KR" sz="2000" dirty="0" smtClean="0">
                <a:solidFill>
                  <a:srgbClr val="C00000"/>
                </a:solidFill>
                <a:latin typeface="Source Sans Pro"/>
              </a:rPr>
              <a:t>)</a:t>
            </a:r>
            <a:endParaRPr lang="en-US" altLang="ko-KR" sz="2000" dirty="0">
              <a:solidFill>
                <a:srgbClr val="C00000"/>
              </a:solidFill>
              <a:latin typeface="Source Sans Pro"/>
            </a:endParaRPr>
          </a:p>
        </p:txBody>
      </p:sp>
      <p:graphicFrame>
        <p:nvGraphicFramePr>
          <p:cNvPr id="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422831"/>
              </p:ext>
            </p:extLst>
          </p:nvPr>
        </p:nvGraphicFramePr>
        <p:xfrm>
          <a:off x="838200" y="4319443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252969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697982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333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캐리비안의</a:t>
                      </a:r>
                      <a:r>
                        <a:rPr lang="ko-KR" altLang="en-US" dirty="0"/>
                        <a:t> 해적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일작가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아빠와 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사랑이 어떻게 변하니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삼작가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사작가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CBB943-3E67-022D-2C74-4DFA33A91BB1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32116"/>
              </p:ext>
            </p:extLst>
          </p:nvPr>
        </p:nvGraphicFramePr>
        <p:xfrm>
          <a:off x="838200" y="402018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252969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697982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333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캐리비안의</a:t>
                      </a:r>
                      <a:r>
                        <a:rPr lang="ko-KR" altLang="en-US" dirty="0"/>
                        <a:t> 해적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90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아빠와 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사랑이 어떻게 변하니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55A444-8015-5C4B-3250-B35C0816D8AD}"/>
              </a:ext>
            </a:extLst>
          </p:cNvPr>
          <p:cNvSpPr txBox="1"/>
          <p:nvPr/>
        </p:nvSpPr>
        <p:spPr>
          <a:xfrm>
            <a:off x="838200" y="1690688"/>
            <a:ext cx="10201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b="0" i="0" dirty="0">
                <a:effectLst/>
                <a:latin typeface="Noto Sans KR"/>
              </a:rPr>
              <a:t>1. </a:t>
            </a:r>
            <a:r>
              <a:rPr lang="ko-KR" altLang="en-US" sz="2400" dirty="0" err="1" smtClean="0">
                <a:latin typeface="Noto Sans KR"/>
              </a:rPr>
              <a:t>튜플</a:t>
            </a:r>
            <a:r>
              <a:rPr lang="ko-KR" altLang="en-US" sz="2400" dirty="0" smtClean="0">
                <a:latin typeface="Noto Sans KR"/>
              </a:rPr>
              <a:t> 속성별로</a:t>
            </a:r>
            <a:r>
              <a:rPr lang="ko-KR" altLang="en-US" sz="2400" b="0" i="0" dirty="0" smtClean="0">
                <a:effectLst/>
                <a:latin typeface="Noto Sans KR"/>
              </a:rPr>
              <a:t> </a:t>
            </a:r>
            <a:r>
              <a:rPr lang="ko-KR" altLang="en-US" sz="2400" b="0" i="0" dirty="0" smtClean="0">
                <a:solidFill>
                  <a:srgbClr val="C00000"/>
                </a:solidFill>
                <a:effectLst/>
                <a:latin typeface="Noto Sans KR"/>
              </a:rPr>
              <a:t>도메인</a:t>
            </a:r>
            <a:r>
              <a:rPr lang="en-US" altLang="ko-KR" sz="1400" b="1" i="0" dirty="0">
                <a:solidFill>
                  <a:srgbClr val="C00000"/>
                </a:solidFill>
                <a:effectLst/>
                <a:latin typeface="Noto Sans KR"/>
              </a:rPr>
              <a:t>(</a:t>
            </a:r>
            <a:r>
              <a:rPr lang="ko-KR" altLang="en-US" sz="1400" b="1" i="0" dirty="0">
                <a:solidFill>
                  <a:srgbClr val="C00000"/>
                </a:solidFill>
                <a:effectLst/>
                <a:latin typeface="Noto Sans KR"/>
              </a:rPr>
              <a:t>속성이 가질 수 있는 값</a:t>
            </a:r>
            <a:r>
              <a:rPr lang="en-US" altLang="ko-KR" sz="1400" b="1" i="0" dirty="0" smtClean="0">
                <a:solidFill>
                  <a:srgbClr val="C00000"/>
                </a:solidFill>
                <a:effectLst/>
                <a:latin typeface="Noto Sans KR"/>
              </a:rPr>
              <a:t>)</a:t>
            </a:r>
            <a:r>
              <a:rPr lang="ko-KR" altLang="en-US" sz="2400" b="0" i="0" dirty="0" smtClean="0">
                <a:solidFill>
                  <a:srgbClr val="C00000"/>
                </a:solidFill>
                <a:effectLst/>
                <a:latin typeface="Noto Sans KR"/>
              </a:rPr>
              <a:t>중 하나의 값</a:t>
            </a:r>
            <a:r>
              <a:rPr lang="ko-KR" altLang="en-US" sz="2400" dirty="0">
                <a:solidFill>
                  <a:srgbClr val="C00000"/>
                </a:solidFill>
                <a:latin typeface="Noto Sans KR"/>
              </a:rPr>
              <a:t>만</a:t>
            </a:r>
            <a:r>
              <a:rPr lang="ko-KR" altLang="en-US" sz="2400" b="0" i="0" dirty="0" smtClean="0">
                <a:effectLst/>
                <a:latin typeface="Noto Sans KR"/>
              </a:rPr>
              <a:t> </a:t>
            </a:r>
            <a:r>
              <a:rPr lang="ko-KR" altLang="en-US" sz="2400" b="0" i="0" dirty="0">
                <a:effectLst/>
                <a:latin typeface="Noto Sans KR"/>
              </a:rPr>
              <a:t>가져야 </a:t>
            </a:r>
            <a:r>
              <a:rPr lang="ko-KR" altLang="en-US" sz="2400" dirty="0">
                <a:latin typeface="Noto Sans KR"/>
              </a:rPr>
              <a:t>함</a:t>
            </a:r>
            <a:r>
              <a:rPr lang="en-US" altLang="ko-KR" sz="2400" b="0" i="0" dirty="0" smtClean="0">
                <a:effectLst/>
                <a:latin typeface="Noto Sans KR"/>
              </a:rPr>
              <a:t>. </a:t>
            </a:r>
            <a:r>
              <a:rPr lang="en-US" altLang="ko-KR" sz="1600" b="0" i="0" dirty="0">
                <a:effectLst/>
                <a:latin typeface="Noto Sans KR"/>
              </a:rPr>
              <a:t>(</a:t>
            </a:r>
            <a:r>
              <a:rPr lang="ko-KR" altLang="en-US" sz="1600" b="0" i="0" dirty="0" err="1">
                <a:effectLst/>
                <a:latin typeface="Noto Sans KR"/>
              </a:rPr>
              <a:t>원자값</a:t>
            </a:r>
            <a:r>
              <a:rPr lang="en-US" altLang="ko-KR" sz="1600" b="0" i="0" dirty="0">
                <a:effectLst/>
                <a:latin typeface="Noto Sans KR"/>
              </a:rPr>
              <a:t>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2400" dirty="0"/>
              <a:t> </a:t>
            </a:r>
            <a:r>
              <a:rPr lang="en-US" altLang="ko-KR" sz="2400" b="0" i="0" dirty="0">
                <a:effectLst/>
                <a:latin typeface="Noto Sans KR"/>
              </a:rPr>
              <a:t>2. </a:t>
            </a:r>
            <a:r>
              <a:rPr lang="ko-KR" altLang="en-US" sz="2400" b="0" i="0" dirty="0">
                <a:effectLst/>
                <a:latin typeface="Noto Sans KR"/>
              </a:rPr>
              <a:t>하나의 컬럼은 같은 종류나 타입</a:t>
            </a:r>
            <a:r>
              <a:rPr lang="en-US" altLang="ko-KR" sz="2400" b="0" i="0" dirty="0">
                <a:effectLst/>
                <a:latin typeface="Noto Sans KR"/>
              </a:rPr>
              <a:t>(type)</a:t>
            </a:r>
            <a:r>
              <a:rPr lang="ko-KR" altLang="en-US" sz="2400" b="0" i="0" dirty="0">
                <a:effectLst/>
                <a:latin typeface="Noto Sans KR"/>
              </a:rPr>
              <a:t>의 값을 가져야 한다</a:t>
            </a:r>
            <a:r>
              <a:rPr lang="en-US" altLang="ko-KR" sz="2400" b="0" i="0" dirty="0">
                <a:effectLst/>
                <a:latin typeface="Noto Sans KR"/>
              </a:rPr>
              <a:t>. </a:t>
            </a:r>
            <a:r>
              <a:rPr lang="en-US" altLang="ko-KR" sz="1600" b="0" i="0" dirty="0">
                <a:effectLst/>
                <a:latin typeface="Noto Sans KR"/>
              </a:rPr>
              <a:t>(string, int ..)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b="0" i="0" dirty="0">
                <a:effectLst/>
                <a:latin typeface="Noto Sans KR"/>
              </a:rPr>
              <a:t>3. </a:t>
            </a:r>
            <a:r>
              <a:rPr lang="ko-KR" altLang="en-US" sz="2400" b="0" i="0" dirty="0">
                <a:effectLst/>
                <a:latin typeface="Noto Sans KR"/>
              </a:rPr>
              <a:t>각 컬럼이 유일한</a:t>
            </a:r>
            <a:r>
              <a:rPr lang="en-US" altLang="ko-KR" sz="2400" b="0" i="0" dirty="0">
                <a:effectLst/>
                <a:latin typeface="Noto Sans KR"/>
              </a:rPr>
              <a:t>(unique) </a:t>
            </a:r>
            <a:r>
              <a:rPr lang="ko-KR" altLang="en-US" sz="2400" b="0" i="0" dirty="0">
                <a:effectLst/>
                <a:latin typeface="Noto Sans KR"/>
              </a:rPr>
              <a:t>이름을 가져야 한다</a:t>
            </a:r>
            <a:r>
              <a:rPr lang="en-US" altLang="ko-KR" sz="2400" b="0" i="0" dirty="0">
                <a:effectLst/>
                <a:latin typeface="Noto Sans KR"/>
              </a:rPr>
              <a:t>. </a:t>
            </a:r>
            <a:r>
              <a:rPr lang="en-US" altLang="ko-KR" sz="1600" b="0" i="0" dirty="0">
                <a:effectLst/>
                <a:latin typeface="Noto Sans KR"/>
              </a:rPr>
              <a:t>(Column </a:t>
            </a:r>
            <a:r>
              <a:rPr lang="ko-KR" altLang="en-US" sz="1600" b="0" i="0" dirty="0">
                <a:effectLst/>
                <a:latin typeface="Noto Sans KR"/>
              </a:rPr>
              <a:t>이름 중복</a:t>
            </a:r>
            <a:r>
              <a:rPr lang="en-US" altLang="ko-KR" sz="1600" b="0" i="0" dirty="0">
                <a:effectLst/>
                <a:latin typeface="Noto Sans KR"/>
              </a:rPr>
              <a:t>x)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2400" dirty="0"/>
              <a:t> </a:t>
            </a:r>
            <a:r>
              <a:rPr lang="en-US" altLang="ko-KR" sz="2400" b="0" i="0" dirty="0">
                <a:effectLst/>
                <a:latin typeface="Noto Sans KR"/>
              </a:rPr>
              <a:t>4. </a:t>
            </a:r>
            <a:r>
              <a:rPr lang="ko-KR" altLang="en-US" sz="2400" dirty="0">
                <a:latin typeface="Noto Sans KR"/>
              </a:rPr>
              <a:t>컬</a:t>
            </a:r>
            <a:r>
              <a:rPr lang="ko-KR" altLang="en-US" sz="2400" b="0" i="0" dirty="0">
                <a:effectLst/>
                <a:latin typeface="Noto Sans KR"/>
              </a:rPr>
              <a:t>럼의 순서가 상관없어야 </a:t>
            </a:r>
            <a:r>
              <a:rPr lang="ko-KR" altLang="en-US" sz="2400" b="0" i="0" dirty="0" smtClean="0">
                <a:effectLst/>
                <a:latin typeface="Noto Sans KR"/>
              </a:rPr>
              <a:t>한다</a:t>
            </a:r>
            <a:r>
              <a:rPr lang="en-US" altLang="ko-KR" sz="2400" dirty="0" smtClean="0">
                <a:latin typeface="Noto Sans KR"/>
              </a:rPr>
              <a:t>(?)</a:t>
            </a:r>
            <a:r>
              <a:rPr lang="en-US" altLang="ko-KR" sz="2400" b="0" i="0" dirty="0" smtClean="0">
                <a:effectLst/>
                <a:latin typeface="Noto Sans KR"/>
              </a:rPr>
              <a:t> </a:t>
            </a:r>
            <a:r>
              <a:rPr lang="en-US" altLang="ko-KR" sz="1400" b="0" i="0" dirty="0">
                <a:effectLst/>
                <a:latin typeface="Noto Sans KR"/>
              </a:rPr>
              <a:t>(</a:t>
            </a:r>
            <a:r>
              <a:rPr lang="ko-KR" altLang="en-US" sz="1400" dirty="0">
                <a:latin typeface="Noto Sans KR"/>
              </a:rPr>
              <a:t>결합 인덱스 라는 것에서 순서가 상관있음</a:t>
            </a:r>
            <a:r>
              <a:rPr lang="en-US" altLang="ko-KR" sz="1400" dirty="0">
                <a:latin typeface="Noto Sans KR"/>
              </a:rPr>
              <a:t>)</a:t>
            </a:r>
            <a:endParaRPr lang="en-US" altLang="ko-KR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5739466-733F-A7E7-D07A-750DE179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1NF (First Normal Form</a:t>
            </a:r>
            <a:r>
              <a:rPr lang="en-US" altLang="ko-KR" sz="2000" b="1" dirty="0"/>
              <a:t>)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도메인이 </a:t>
            </a:r>
            <a:r>
              <a:rPr lang="ko-KR" altLang="en-US" sz="1600" b="1" dirty="0" err="1"/>
              <a:t>원자값</a:t>
            </a:r>
            <a:endParaRPr lang="ko-KR" altLang="en-US" sz="16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D46D31-3BDF-0194-EF7F-C85C6FB390D1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58092D60-E315-45EB-E1D0-7960E3313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056536"/>
              </p:ext>
            </p:extLst>
          </p:nvPr>
        </p:nvGraphicFramePr>
        <p:xfrm>
          <a:off x="838200" y="4020184"/>
          <a:ext cx="10515600" cy="22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252969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697982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1333739"/>
                    </a:ext>
                  </a:extLst>
                </a:gridCol>
              </a:tblGrid>
              <a:tr h="408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704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캐리비안의</a:t>
                      </a:r>
                      <a:r>
                        <a:rPr lang="ko-KR" altLang="en-US" dirty="0"/>
                        <a:t> 해적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일작가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704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아빠와 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사랑이 어떻게 변하니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삼작가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사작가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408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5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2NF (Second Normal Form) </a:t>
            </a:r>
            <a:endParaRPr lang="en-US" altLang="ko-KR" sz="1600" b="1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824723"/>
              </p:ext>
            </p:extLst>
          </p:nvPr>
        </p:nvGraphicFramePr>
        <p:xfrm>
          <a:off x="838198" y="4020184"/>
          <a:ext cx="5878485" cy="27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95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  <a:gridCol w="1959495">
                  <a:extLst>
                    <a:ext uri="{9D8B030D-6E8A-4147-A177-3AD203B41FA5}">
                      <a16:colId xmlns:a16="http://schemas.microsoft.com/office/drawing/2014/main" val="1625296945"/>
                    </a:ext>
                  </a:extLst>
                </a:gridCol>
                <a:gridCol w="1959495">
                  <a:extLst>
                    <a:ext uri="{9D8B030D-6E8A-4147-A177-3AD203B41FA5}">
                      <a16:colId xmlns:a16="http://schemas.microsoft.com/office/drawing/2014/main" val="2369798224"/>
                    </a:ext>
                  </a:extLst>
                </a:gridCol>
              </a:tblGrid>
              <a:tr h="404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404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캐리비안의</a:t>
                      </a:r>
                      <a:r>
                        <a:rPr lang="ko-KR" altLang="en-US" dirty="0"/>
                        <a:t> 해적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404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907130"/>
                  </a:ext>
                </a:extLst>
              </a:tr>
              <a:tr h="404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아빠와 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697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사랑이 어떻게 변하니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9934"/>
                  </a:ext>
                </a:extLst>
              </a:tr>
              <a:tr h="404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6297"/>
              </p:ext>
            </p:extLst>
          </p:nvPr>
        </p:nvGraphicFramePr>
        <p:xfrm>
          <a:off x="7315199" y="4020184"/>
          <a:ext cx="4084986" cy="2718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493">
                  <a:extLst>
                    <a:ext uri="{9D8B030D-6E8A-4147-A177-3AD203B41FA5}">
                      <a16:colId xmlns:a16="http://schemas.microsoft.com/office/drawing/2014/main" val="1979842250"/>
                    </a:ext>
                  </a:extLst>
                </a:gridCol>
                <a:gridCol w="2042493">
                  <a:extLst>
                    <a:ext uri="{9D8B030D-6E8A-4147-A177-3AD203B41FA5}">
                      <a16:colId xmlns:a16="http://schemas.microsoft.com/office/drawing/2014/main" val="3150540711"/>
                    </a:ext>
                  </a:extLst>
                </a:gridCol>
              </a:tblGrid>
              <a:tr h="404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024125"/>
                  </a:ext>
                </a:extLst>
              </a:tr>
              <a:tr h="404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캐리비안의</a:t>
                      </a:r>
                      <a:r>
                        <a:rPr lang="ko-KR" altLang="en-US" dirty="0"/>
                        <a:t> 해적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381437"/>
                  </a:ext>
                </a:extLst>
              </a:tr>
              <a:tr h="40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763855"/>
                  </a:ext>
                </a:extLst>
              </a:tr>
              <a:tr h="404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아빠와 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016912"/>
                  </a:ext>
                </a:extLst>
              </a:tr>
              <a:tr h="697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사랑이 어떻게 변하니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18100"/>
                  </a:ext>
                </a:extLst>
              </a:tr>
              <a:tr h="404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0881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90688"/>
            <a:ext cx="10201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부분 함수 종속이란</a:t>
            </a:r>
            <a:r>
              <a:rPr lang="en-US" altLang="ko-KR" dirty="0"/>
              <a:t>, </a:t>
            </a:r>
            <a:r>
              <a:rPr lang="ko-KR" altLang="en-US" dirty="0"/>
              <a:t>릴레이션에서 종속자가 후보키가 아닌 다른 속성</a:t>
            </a:r>
            <a:r>
              <a:rPr lang="en-US" altLang="ko-KR" sz="1200" b="1" dirty="0"/>
              <a:t>(1-1)</a:t>
            </a:r>
            <a:r>
              <a:rPr lang="ko-KR" altLang="en-US" dirty="0"/>
              <a:t>에 종속되거나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후보키를 구성하는 속성들의 부분집합 중 일부</a:t>
            </a:r>
            <a:r>
              <a:rPr lang="en-US" altLang="ko-KR" sz="1200" b="1" dirty="0"/>
              <a:t>(1-2)</a:t>
            </a:r>
            <a:r>
              <a:rPr lang="ko-KR" altLang="en-US" dirty="0"/>
              <a:t>에 종속되어 있음을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완전 </a:t>
            </a:r>
            <a:r>
              <a:rPr lang="ko-KR" altLang="en-US" b="1" dirty="0">
                <a:solidFill>
                  <a:srgbClr val="C00000"/>
                </a:solidFill>
              </a:rPr>
              <a:t>함수 </a:t>
            </a:r>
            <a:r>
              <a:rPr lang="ko-KR" altLang="en-US" b="1" dirty="0" smtClean="0">
                <a:solidFill>
                  <a:srgbClr val="C00000"/>
                </a:solidFill>
              </a:rPr>
              <a:t>종속이란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err="1" smtClean="0"/>
              <a:t>후보키</a:t>
            </a:r>
            <a:r>
              <a:rPr lang="en-US" altLang="ko-KR" sz="1200" b="1" dirty="0" smtClean="0"/>
              <a:t>(prime attribute)</a:t>
            </a:r>
            <a:r>
              <a:rPr lang="ko-KR" altLang="en-US" b="1" dirty="0" smtClean="0"/>
              <a:t>만이 결정자일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1-1. </a:t>
            </a:r>
            <a:r>
              <a:rPr lang="ko-KR" altLang="en-US" dirty="0"/>
              <a:t>대여목록은 기본키가 될 수 없는데</a:t>
            </a:r>
            <a:r>
              <a:rPr lang="en-US" altLang="ko-KR" dirty="0"/>
              <a:t>,</a:t>
            </a:r>
            <a:r>
              <a:rPr lang="ko-KR" altLang="en-US" dirty="0"/>
              <a:t> 특정 열</a:t>
            </a:r>
            <a:r>
              <a:rPr lang="en-US" altLang="ko-KR" dirty="0"/>
              <a:t>(</a:t>
            </a:r>
            <a:r>
              <a:rPr lang="ko-KR" altLang="en-US" dirty="0"/>
              <a:t>저자</a:t>
            </a:r>
            <a:r>
              <a:rPr lang="en-US" altLang="ko-KR" dirty="0"/>
              <a:t>)</a:t>
            </a:r>
            <a:r>
              <a:rPr lang="ko-KR" altLang="en-US" dirty="0"/>
              <a:t>을 특정함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후보키가 아닌 속성에 종속</a:t>
            </a:r>
            <a:r>
              <a:rPr lang="en-US" altLang="ko-KR" sz="1200" b="1" dirty="0"/>
              <a:t>) </a:t>
            </a:r>
          </a:p>
          <a:p>
            <a:r>
              <a:rPr lang="en-US" altLang="ko-KR" dirty="0"/>
              <a:t>1-2. (</a:t>
            </a:r>
            <a:r>
              <a:rPr lang="ko-KR" altLang="en-US" dirty="0" err="1"/>
              <a:t>대여목록</a:t>
            </a:r>
            <a:r>
              <a:rPr lang="en-US" altLang="ko-KR" dirty="0"/>
              <a:t>+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후보키인데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/>
              <a:t>subset</a:t>
            </a:r>
            <a:r>
              <a:rPr lang="ko-KR" altLang="en-US" dirty="0"/>
              <a:t>인 대여목록이 저자를 특정함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후보키의  </a:t>
            </a:r>
            <a:r>
              <a:rPr lang="en-US" altLang="ko-KR" sz="1200" b="1" dirty="0"/>
              <a:t>subset</a:t>
            </a:r>
            <a:r>
              <a:rPr lang="ko-KR" altLang="en-US" sz="1200" b="1" dirty="0"/>
              <a:t>에 종속</a:t>
            </a:r>
            <a:r>
              <a:rPr lang="en-US" altLang="ko-KR" sz="1200" b="1" dirty="0"/>
              <a:t>)</a:t>
            </a:r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633908"/>
              </p:ext>
            </p:extLst>
          </p:nvPr>
        </p:nvGraphicFramePr>
        <p:xfrm>
          <a:off x="838199" y="4020185"/>
          <a:ext cx="10561985" cy="271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97">
                  <a:extLst>
                    <a:ext uri="{9D8B030D-6E8A-4147-A177-3AD203B41FA5}">
                      <a16:colId xmlns:a16="http://schemas.microsoft.com/office/drawing/2014/main" val="1770146084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1625296945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2369798224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1601333739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캐리비안의</a:t>
                      </a:r>
                      <a:r>
                        <a:rPr lang="ko-KR" altLang="en-US" dirty="0"/>
                        <a:t> 해적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907130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아빠와 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사랑이 어떻게 변하니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9934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59046"/>
              </p:ext>
            </p:extLst>
          </p:nvPr>
        </p:nvGraphicFramePr>
        <p:xfrm>
          <a:off x="838200" y="4020185"/>
          <a:ext cx="10561984" cy="271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496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  <a:gridCol w="2640496">
                  <a:extLst>
                    <a:ext uri="{9D8B030D-6E8A-4147-A177-3AD203B41FA5}">
                      <a16:colId xmlns:a16="http://schemas.microsoft.com/office/drawing/2014/main" val="1625296945"/>
                    </a:ext>
                  </a:extLst>
                </a:gridCol>
                <a:gridCol w="2640496">
                  <a:extLst>
                    <a:ext uri="{9D8B030D-6E8A-4147-A177-3AD203B41FA5}">
                      <a16:colId xmlns:a16="http://schemas.microsoft.com/office/drawing/2014/main" val="2369798224"/>
                    </a:ext>
                  </a:extLst>
                </a:gridCol>
                <a:gridCol w="2640496">
                  <a:extLst>
                    <a:ext uri="{9D8B030D-6E8A-4147-A177-3AD203B41FA5}">
                      <a16:colId xmlns:a16="http://schemas.microsoft.com/office/drawing/2014/main" val="1601333739"/>
                    </a:ext>
                  </a:extLst>
                </a:gridCol>
              </a:tblGrid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캐리비안의</a:t>
                      </a:r>
                      <a:r>
                        <a:rPr lang="ko-KR" altLang="en-US" dirty="0"/>
                        <a:t> 해적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907130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아빠와 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사랑이 어떻게 변하니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9934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95477" y="1123445"/>
            <a:ext cx="497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– </a:t>
            </a:r>
            <a:r>
              <a:rPr lang="ko-KR" altLang="en-US" sz="1400" b="1" dirty="0"/>
              <a:t>부분 </a:t>
            </a:r>
            <a:r>
              <a:rPr lang="ko-KR" altLang="en-US" sz="1400" b="1" dirty="0" err="1"/>
              <a:t>함수종속</a:t>
            </a:r>
            <a:r>
              <a:rPr lang="ko-KR" altLang="en-US" sz="1400" b="1" dirty="0"/>
              <a:t> 제거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모든 속성이 </a:t>
            </a:r>
            <a:r>
              <a:rPr lang="ko-KR" altLang="en-US" sz="1400" b="1" dirty="0" err="1"/>
              <a:t>기본키에</a:t>
            </a:r>
            <a:r>
              <a:rPr lang="ko-KR" altLang="en-US" sz="1400" b="1" dirty="0"/>
              <a:t> 완전함수종속</a:t>
            </a:r>
            <a:r>
              <a:rPr lang="en-US" altLang="ko-KR" sz="1400" b="1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80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3NF (Third Normal Form)</a:t>
            </a:r>
            <a:r>
              <a:rPr lang="en-US" altLang="ko-KR" sz="4400" b="1" dirty="0"/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이행 종속 제거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308775B-9E80-0953-F486-BB6C88A4171C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862C97-660F-6303-5EE9-6D13BCE43F61}"/>
              </a:ext>
            </a:extLst>
          </p:cNvPr>
          <p:cNvSpPr txBox="1"/>
          <p:nvPr/>
        </p:nvSpPr>
        <p:spPr>
          <a:xfrm>
            <a:off x="838200" y="1690688"/>
            <a:ext cx="10770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이행 종속이란</a:t>
            </a:r>
            <a:r>
              <a:rPr lang="en-US" altLang="ko-KR" sz="2000" b="1" dirty="0">
                <a:solidFill>
                  <a:srgbClr val="C00000"/>
                </a:solidFill>
              </a:rPr>
              <a:t>,</a:t>
            </a:r>
            <a:r>
              <a:rPr lang="en-US" altLang="ko-KR" sz="2000" dirty="0"/>
              <a:t> </a:t>
            </a:r>
            <a:r>
              <a:rPr lang="ko-KR" altLang="en-US" sz="2000" dirty="0"/>
              <a:t>삼단논법 </a:t>
            </a:r>
            <a:r>
              <a:rPr lang="en-US" altLang="ko-KR" sz="2000" dirty="0"/>
              <a:t>A</a:t>
            </a:r>
            <a:r>
              <a:rPr lang="ko-KR" altLang="en-US" sz="2000" dirty="0"/>
              <a:t> → </a:t>
            </a:r>
            <a:r>
              <a:rPr lang="en-US" altLang="ko-KR" sz="2000" dirty="0"/>
              <a:t>B, B</a:t>
            </a:r>
            <a:r>
              <a:rPr lang="ko-KR" altLang="en-US" sz="2000" dirty="0"/>
              <a:t> → </a:t>
            </a:r>
            <a:r>
              <a:rPr lang="en-US" altLang="ko-KR" sz="2000" dirty="0"/>
              <a:t>C </a:t>
            </a:r>
            <a:r>
              <a:rPr lang="ko-KR" altLang="en-US" sz="2000" dirty="0"/>
              <a:t>이면</a:t>
            </a:r>
            <a:r>
              <a:rPr lang="en-US" altLang="ko-KR" sz="2000" dirty="0"/>
              <a:t> A </a:t>
            </a:r>
            <a:r>
              <a:rPr lang="ko-KR" altLang="en-US" sz="2000" dirty="0"/>
              <a:t>→ </a:t>
            </a:r>
            <a:r>
              <a:rPr lang="en-US" altLang="ko-KR" sz="2000" dirty="0"/>
              <a:t>C </a:t>
            </a:r>
            <a:r>
              <a:rPr lang="ko-KR" altLang="en-US" sz="2000" dirty="0"/>
              <a:t>일 때 이행종속</a:t>
            </a: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NO </a:t>
            </a:r>
            <a:r>
              <a:rPr lang="ko-KR" altLang="en-US" sz="2000" dirty="0"/>
              <a:t>→ 대여목록</a:t>
            </a:r>
            <a:r>
              <a:rPr lang="en-US" altLang="ko-KR" sz="2000" dirty="0"/>
              <a:t>, </a:t>
            </a:r>
            <a:r>
              <a:rPr lang="ko-KR" altLang="en-US" sz="2000" dirty="0"/>
              <a:t>대여목록 </a:t>
            </a:r>
            <a:r>
              <a:rPr lang="en-US" altLang="ko-KR" sz="2000" dirty="0"/>
              <a:t> </a:t>
            </a:r>
            <a:r>
              <a:rPr lang="ko-KR" altLang="en-US" sz="2000" dirty="0"/>
              <a:t>→ 저자</a:t>
            </a:r>
            <a:r>
              <a:rPr lang="en-US" altLang="ko-KR" sz="2000" dirty="0"/>
              <a:t> </a:t>
            </a:r>
            <a:r>
              <a:rPr lang="ko-KR" altLang="en-US" sz="2000" dirty="0"/>
              <a:t>이고 </a:t>
            </a:r>
            <a:r>
              <a:rPr lang="en-US" altLang="ko-KR" sz="2000" dirty="0"/>
              <a:t>NO  </a:t>
            </a:r>
            <a:r>
              <a:rPr lang="ko-KR" altLang="en-US" sz="2000" dirty="0"/>
              <a:t>→ </a:t>
            </a:r>
            <a:r>
              <a:rPr lang="en-US" altLang="ko-KR" sz="2000" dirty="0"/>
              <a:t> </a:t>
            </a:r>
            <a:r>
              <a:rPr lang="ko-KR" altLang="en-US" sz="2000" dirty="0"/>
              <a:t>저자 이므로 이행종속 존재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B</a:t>
            </a:r>
            <a:r>
              <a:rPr lang="ko-KR" altLang="en-US" sz="2000" dirty="0"/>
              <a:t> → </a:t>
            </a:r>
            <a:r>
              <a:rPr lang="en-US" altLang="ko-KR" sz="2000" dirty="0"/>
              <a:t>C </a:t>
            </a:r>
            <a:r>
              <a:rPr lang="ko-KR" altLang="en-US" sz="2000" dirty="0"/>
              <a:t>부분을 별도의 테이블로 분리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3NF</a:t>
            </a:r>
            <a:r>
              <a:rPr lang="ko-KR" altLang="en-US" sz="2000" dirty="0"/>
              <a:t>는 </a:t>
            </a:r>
            <a:r>
              <a:rPr lang="en-US" altLang="ko-KR" sz="2000" dirty="0"/>
              <a:t>2NF</a:t>
            </a:r>
            <a:r>
              <a:rPr lang="ko-KR" altLang="en-US" sz="2000" dirty="0"/>
              <a:t>의 </a:t>
            </a:r>
            <a:r>
              <a:rPr lang="en-US" altLang="ko-KR" sz="2000" dirty="0"/>
              <a:t>1-1. </a:t>
            </a:r>
            <a:r>
              <a:rPr lang="ko-KR" altLang="en-US" sz="2000" dirty="0"/>
              <a:t>경우와 같다고 보면 됨</a:t>
            </a:r>
            <a:r>
              <a:rPr lang="en-US" altLang="ko-KR" sz="2000" dirty="0"/>
              <a:t>, </a:t>
            </a:r>
            <a:r>
              <a:rPr lang="ko-KR" altLang="en-US" sz="2000" dirty="0"/>
              <a:t>주로</a:t>
            </a:r>
            <a:r>
              <a:rPr lang="en-US" altLang="ko-KR" sz="2000" dirty="0"/>
              <a:t> </a:t>
            </a:r>
            <a:r>
              <a:rPr lang="ko-KR" altLang="en-US" sz="2000" dirty="0"/>
              <a:t>정규화를 설명할 때 </a:t>
            </a:r>
            <a:r>
              <a:rPr lang="en-US" altLang="ko-KR" sz="2000" dirty="0"/>
              <a:t>2NF</a:t>
            </a:r>
            <a:r>
              <a:rPr lang="ko-KR" altLang="en-US" sz="2000" dirty="0"/>
              <a:t>는 </a:t>
            </a:r>
            <a:r>
              <a:rPr lang="en-US" altLang="ko-KR" sz="2000" dirty="0"/>
              <a:t>composite key</a:t>
            </a:r>
            <a:r>
              <a:rPr lang="ko-KR" altLang="en-US" sz="2000" dirty="0"/>
              <a:t>를 기본키로</a:t>
            </a:r>
            <a:r>
              <a:rPr lang="en-US" altLang="ko-KR" sz="2000" dirty="0"/>
              <a:t>, 3NF</a:t>
            </a:r>
            <a:r>
              <a:rPr lang="ko-KR" altLang="en-US" sz="2000" dirty="0"/>
              <a:t>는 단일 속성을 기본키로 두는 이유가 구분이 안되기 때문</a:t>
            </a:r>
            <a:r>
              <a:rPr lang="en-US" altLang="ko-KR" sz="2000" dirty="0"/>
              <a:t>.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추측</a:t>
            </a:r>
            <a:r>
              <a:rPr lang="en-US" altLang="ko-KR" sz="1400" b="1" dirty="0"/>
              <a:t>)</a:t>
            </a:r>
          </a:p>
          <a:p>
            <a:r>
              <a:rPr lang="en-US" altLang="ko-KR" sz="2000" dirty="0"/>
              <a:t> 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2NF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를 설명할 때 </a:t>
            </a:r>
            <a:r>
              <a:rPr lang="ko-KR" altLang="en-US" sz="1400" b="1" dirty="0">
                <a:solidFill>
                  <a:srgbClr val="C00000"/>
                </a:solidFill>
              </a:rPr>
              <a:t>기본키가 </a:t>
            </a:r>
            <a:r>
              <a:rPr lang="en-US" altLang="ko-KR" sz="1400" b="1" dirty="0">
                <a:solidFill>
                  <a:srgbClr val="C00000"/>
                </a:solidFill>
              </a:rPr>
              <a:t>composite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Key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 아닌 예시가 없음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.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5F4EF0C3-26DD-1A20-429C-F050679B8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200893"/>
              </p:ext>
            </p:extLst>
          </p:nvPr>
        </p:nvGraphicFramePr>
        <p:xfrm>
          <a:off x="838199" y="4020185"/>
          <a:ext cx="5582480" cy="271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620">
                  <a:extLst>
                    <a:ext uri="{9D8B030D-6E8A-4147-A177-3AD203B41FA5}">
                      <a16:colId xmlns:a16="http://schemas.microsoft.com/office/drawing/2014/main" val="1770146084"/>
                    </a:ext>
                  </a:extLst>
                </a:gridCol>
                <a:gridCol w="1395620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  <a:gridCol w="1395620">
                  <a:extLst>
                    <a:ext uri="{9D8B030D-6E8A-4147-A177-3AD203B41FA5}">
                      <a16:colId xmlns:a16="http://schemas.microsoft.com/office/drawing/2014/main" val="1625296945"/>
                    </a:ext>
                  </a:extLst>
                </a:gridCol>
                <a:gridCol w="1395620">
                  <a:extLst>
                    <a:ext uri="{9D8B030D-6E8A-4147-A177-3AD203B41FA5}">
                      <a16:colId xmlns:a16="http://schemas.microsoft.com/office/drawing/2014/main" val="2369798224"/>
                    </a:ext>
                  </a:extLst>
                </a:gridCol>
              </a:tblGrid>
              <a:tr h="42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대여 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42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캐리비안의</a:t>
                      </a:r>
                      <a:r>
                        <a:rPr lang="ko-KR" altLang="en-US" sz="1200" dirty="0"/>
                        <a:t> 해적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42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구미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타이탄의 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907130"/>
                  </a:ext>
                </a:extLst>
              </a:tr>
              <a:tr h="42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아빠와 딸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592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사랑이 어떻게 변하니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9934"/>
                  </a:ext>
                </a:extLst>
              </a:tr>
              <a:tr h="42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230221-05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부울경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타이탄의 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1CFB58D6-00D9-E4F3-B1DE-6B6379963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063746"/>
              </p:ext>
            </p:extLst>
          </p:nvPr>
        </p:nvGraphicFramePr>
        <p:xfrm>
          <a:off x="7175390" y="4025250"/>
          <a:ext cx="4224794" cy="271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97">
                  <a:extLst>
                    <a:ext uri="{9D8B030D-6E8A-4147-A177-3AD203B41FA5}">
                      <a16:colId xmlns:a16="http://schemas.microsoft.com/office/drawing/2014/main" val="1770146084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</a:tblGrid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대여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캐리비안의</a:t>
                      </a:r>
                      <a:r>
                        <a:rPr lang="ko-KR" altLang="en-US" sz="1200" dirty="0"/>
                        <a:t> 해적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일작가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이작가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907130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아빠와 딸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삼작가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사랑이 어떻게 변하니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사작가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9934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이작가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CFD07055-147B-0339-28E4-48908198D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33880"/>
              </p:ext>
            </p:extLst>
          </p:nvPr>
        </p:nvGraphicFramePr>
        <p:xfrm>
          <a:off x="838199" y="4020185"/>
          <a:ext cx="10561985" cy="271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97">
                  <a:extLst>
                    <a:ext uri="{9D8B030D-6E8A-4147-A177-3AD203B41FA5}">
                      <a16:colId xmlns:a16="http://schemas.microsoft.com/office/drawing/2014/main" val="1770146084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2039721013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1625296945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2369798224"/>
                    </a:ext>
                  </a:extLst>
                </a:gridCol>
                <a:gridCol w="2112397">
                  <a:extLst>
                    <a:ext uri="{9D8B030D-6E8A-4147-A177-3AD203B41FA5}">
                      <a16:colId xmlns:a16="http://schemas.microsoft.com/office/drawing/2014/main" val="1601333739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78043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캐리비안의</a:t>
                      </a:r>
                      <a:r>
                        <a:rPr lang="ko-KR" altLang="en-US" dirty="0"/>
                        <a:t> 해적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278000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907130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아빠와 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삼작가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74058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사랑이 어떻게 변하니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9934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230221-05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타이탄의 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이작가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92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BCNF (Boyce-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73241FE-4994-8510-11C2-2DCE2C7CF383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1F2C79-1106-F3E6-7F9F-A8E7700FAE3E}"/>
              </a:ext>
            </a:extLst>
          </p:cNvPr>
          <p:cNvSpPr txBox="1"/>
          <p:nvPr/>
        </p:nvSpPr>
        <p:spPr>
          <a:xfrm>
            <a:off x="838200" y="1690688"/>
            <a:ext cx="1020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모든 결정자가 </a:t>
            </a:r>
            <a:r>
              <a:rPr lang="ko-KR" altLang="en-US" b="1" dirty="0" err="1">
                <a:solidFill>
                  <a:srgbClr val="C00000"/>
                </a:solidFill>
              </a:rPr>
              <a:t>후보키</a:t>
            </a:r>
            <a:r>
              <a:rPr lang="ko-KR" altLang="en-US" b="1" dirty="0">
                <a:solidFill>
                  <a:srgbClr val="C00000"/>
                </a:solidFill>
              </a:rPr>
              <a:t> 집합의 부분집합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2NF</a:t>
            </a:r>
            <a:r>
              <a:rPr lang="ko-KR" altLang="en-US" dirty="0"/>
              <a:t>의 반대조건을 만족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2NF :</a:t>
            </a:r>
            <a:r>
              <a:rPr lang="ko-KR" altLang="en-US" sz="1400" dirty="0"/>
              <a:t> 기본키의 </a:t>
            </a:r>
            <a:r>
              <a:rPr lang="en-US" altLang="ko-KR" sz="1400" dirty="0"/>
              <a:t>subset</a:t>
            </a:r>
            <a:r>
              <a:rPr lang="ko-KR" altLang="en-US" sz="1400" dirty="0"/>
              <a:t>이 다른 </a:t>
            </a:r>
            <a:r>
              <a:rPr lang="en-US" altLang="ko-KR" sz="1400" dirty="0"/>
              <a:t>Column</a:t>
            </a:r>
            <a:r>
              <a:rPr lang="ko-KR" altLang="en-US" sz="1400" dirty="0"/>
              <a:t>을 특정하면 안됨 ↔</a:t>
            </a:r>
            <a:r>
              <a:rPr lang="en-US" altLang="ko-KR" sz="1400" dirty="0"/>
              <a:t> BCNF : </a:t>
            </a:r>
            <a:r>
              <a:rPr lang="ko-KR" altLang="en-US" sz="1400" dirty="0"/>
              <a:t>다른 </a:t>
            </a:r>
            <a:r>
              <a:rPr lang="en-US" altLang="ko-KR" sz="1400" dirty="0"/>
              <a:t>Column</a:t>
            </a:r>
            <a:r>
              <a:rPr lang="ko-KR" altLang="en-US" sz="1400" dirty="0"/>
              <a:t>이 기본키의 </a:t>
            </a:r>
            <a:r>
              <a:rPr lang="en-US" altLang="ko-KR" sz="1400" dirty="0"/>
              <a:t>subset</a:t>
            </a:r>
            <a:r>
              <a:rPr lang="ko-KR" altLang="en-US" sz="1400" dirty="0"/>
              <a:t>을 특정하면 안됨</a:t>
            </a:r>
            <a:endParaRPr lang="en-US" altLang="ko-KR" sz="1400" dirty="0"/>
          </a:p>
          <a:p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BCNF</a:t>
            </a:r>
            <a:r>
              <a:rPr lang="ko-KR" altLang="en-US" sz="1400" b="1" dirty="0">
                <a:solidFill>
                  <a:srgbClr val="C00000"/>
                </a:solidFill>
              </a:rPr>
              <a:t>를 설명할 때 </a:t>
            </a:r>
            <a:r>
              <a:rPr lang="ko-KR" altLang="en-US" sz="1400" b="1" dirty="0" err="1">
                <a:solidFill>
                  <a:srgbClr val="C00000"/>
                </a:solidFill>
              </a:rPr>
              <a:t>기본키가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composite Key</a:t>
            </a:r>
            <a:r>
              <a:rPr lang="ko-KR" altLang="en-US" sz="1400" b="1" dirty="0">
                <a:solidFill>
                  <a:srgbClr val="C00000"/>
                </a:solidFill>
              </a:rPr>
              <a:t>가 아닌 예시가 없음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.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43A8EA-B30B-0CFC-0E13-10A37D94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158" y="4597386"/>
            <a:ext cx="3226472" cy="18954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D67F11-6036-6E5B-1417-756343849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50"/>
          <a:stretch/>
        </p:blipFill>
        <p:spPr>
          <a:xfrm>
            <a:off x="838200" y="4597386"/>
            <a:ext cx="3023152" cy="189548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C0FAC3-8734-6B18-8055-262593D5B48A}"/>
              </a:ext>
            </a:extLst>
          </p:cNvPr>
          <p:cNvCxnSpPr>
            <a:cxnSpLocks/>
          </p:cNvCxnSpPr>
          <p:nvPr/>
        </p:nvCxnSpPr>
        <p:spPr>
          <a:xfrm>
            <a:off x="1515717" y="2847561"/>
            <a:ext cx="929309" cy="29221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CB9C4A-210A-890C-79F4-B07A153EFF37}"/>
              </a:ext>
            </a:extLst>
          </p:cNvPr>
          <p:cNvCxnSpPr>
            <a:cxnSpLocks/>
          </p:cNvCxnSpPr>
          <p:nvPr/>
        </p:nvCxnSpPr>
        <p:spPr>
          <a:xfrm>
            <a:off x="6248983" y="2847561"/>
            <a:ext cx="3059013" cy="29817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A5B7AA-8FD6-76EE-CA32-96022C061262}"/>
              </a:ext>
            </a:extLst>
          </p:cNvPr>
          <p:cNvCxnSpPr/>
          <p:nvPr/>
        </p:nvCxnSpPr>
        <p:spPr>
          <a:xfrm flipV="1">
            <a:off x="1918252" y="5685183"/>
            <a:ext cx="934278" cy="2832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B0D6EDE-8188-3E7B-9486-63156D68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06" y="3764934"/>
            <a:ext cx="3133878" cy="1850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4NF (Fourth Normal Form)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다치 종속 제거</a:t>
            </a:r>
            <a:endParaRPr lang="en-US" altLang="ko-KR" sz="18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472FF4-9296-90C3-4476-D35C5ED3299E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8CECD1-D22A-F6C0-F039-0FEDD2C5B66A}"/>
              </a:ext>
            </a:extLst>
          </p:cNvPr>
          <p:cNvSpPr txBox="1"/>
          <p:nvPr/>
        </p:nvSpPr>
        <p:spPr>
          <a:xfrm>
            <a:off x="838200" y="1690688"/>
            <a:ext cx="1020110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다치 종속 이란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dirty="0"/>
              <a:t>컬럼이 </a:t>
            </a:r>
            <a:r>
              <a:rPr lang="en-US" altLang="ko-KR" dirty="0"/>
              <a:t>3</a:t>
            </a:r>
            <a:r>
              <a:rPr lang="ko-KR" altLang="en-US" dirty="0" err="1"/>
              <a:t>개이상이고</a:t>
            </a:r>
            <a:r>
              <a:rPr lang="ko-KR" altLang="en-US" dirty="0"/>
              <a:t> </a:t>
            </a:r>
            <a:r>
              <a:rPr lang="en-US" altLang="ko-KR" dirty="0"/>
              <a:t>(A, B, C),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결정할 때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A</a:t>
            </a:r>
            <a:r>
              <a:rPr lang="ko-KR" altLang="en-US" dirty="0"/>
              <a:t>에 여러 개의 </a:t>
            </a:r>
            <a:r>
              <a:rPr lang="en-US" altLang="ko-KR" dirty="0"/>
              <a:t>B</a:t>
            </a:r>
            <a:r>
              <a:rPr lang="ko-KR" altLang="en-US" dirty="0"/>
              <a:t>값이 대응 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.  4NF</a:t>
            </a:r>
            <a:r>
              <a:rPr lang="ko-KR" altLang="en-US" dirty="0" smtClean="0"/>
              <a:t>가 위배되려면 </a:t>
            </a:r>
            <a:r>
              <a:rPr lang="ko-KR" altLang="en-US" dirty="0" err="1" smtClean="0"/>
              <a:t>다치종속이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이상이어야 함</a:t>
            </a:r>
            <a:r>
              <a:rPr lang="en-US" altLang="ko-KR" dirty="0" smtClean="0"/>
              <a:t>.(A</a:t>
            </a:r>
            <a:r>
              <a:rPr lang="ko-KR" altLang="en-US" dirty="0"/>
              <a:t> ➾ </a:t>
            </a:r>
            <a:r>
              <a:rPr lang="en-US" altLang="ko-KR" dirty="0" smtClean="0"/>
              <a:t>B, B</a:t>
            </a:r>
            <a:r>
              <a:rPr lang="ko-KR" altLang="en-US" dirty="0"/>
              <a:t> </a:t>
            </a:r>
            <a:r>
              <a:rPr lang="ko-KR" altLang="en-US" dirty="0" smtClean="0"/>
              <a:t>➾ </a:t>
            </a:r>
            <a:r>
              <a:rPr lang="en-US" altLang="ko-KR" dirty="0" smtClean="0"/>
              <a:t>C)  </a:t>
            </a:r>
          </a:p>
          <a:p>
            <a:r>
              <a:rPr lang="ko-KR" altLang="en-US" dirty="0" smtClean="0"/>
              <a:t>테이블에서 </a:t>
            </a:r>
            <a:r>
              <a:rPr lang="ko-KR" altLang="en-US" dirty="0" err="1" smtClean="0"/>
              <a:t>학생번호가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역할을 할 수 없음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잘못 설계된 테이블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zzozzomin08.tistory.com/12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잘 설계된 테이블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지금 상황에서는 </a:t>
            </a:r>
            <a:r>
              <a:rPr lang="ko-KR" altLang="en-US" dirty="0" err="1" smtClean="0"/>
              <a:t>복합키로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만들면 </a:t>
            </a:r>
            <a:r>
              <a:rPr lang="en-US" altLang="ko-KR" dirty="0" smtClean="0"/>
              <a:t>4NF 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발생안함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컬럼 </a:t>
            </a:r>
            <a:r>
              <a:rPr lang="ko-KR" altLang="en-US" dirty="0"/>
              <a:t>수를 늘린다고 해도 </a:t>
            </a:r>
            <a:r>
              <a:rPr lang="en-US" altLang="ko-KR" dirty="0"/>
              <a:t>Cartesian </a:t>
            </a:r>
            <a:r>
              <a:rPr lang="ko-KR" altLang="en-US" dirty="0"/>
              <a:t>연산이 아니면 오른쪽 표와 같이 나오는 경우가 있을까</a:t>
            </a:r>
            <a:r>
              <a:rPr lang="en-US" altLang="ko-KR" dirty="0"/>
              <a:t>?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85C327-C1E0-045C-AD56-24356FB9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51541"/>
            <a:ext cx="6162720" cy="2519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623463-C678-ABBF-5B57-F424C553E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249" y="3481593"/>
            <a:ext cx="5915068" cy="27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5NF (Fifth Normal Form)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1A72FB-1D37-3988-D365-300632A9440C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A12EDC7-372F-82BE-D00A-3179E355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5" y="1690688"/>
            <a:ext cx="5993296" cy="49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873</Words>
  <Application>Microsoft Office PowerPoint</Application>
  <PresentationFormat>와이드스크린</PresentationFormat>
  <Paragraphs>307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Source Sans Pro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1NF (First Normal Form) - 도메인이 원자값</vt:lpstr>
      <vt:lpstr>2NF (Second Normal Form) </vt:lpstr>
      <vt:lpstr>3NF (Third Normal Form) – 이행 종속 제거</vt:lpstr>
      <vt:lpstr>BCNF (Boyce-Codd Normal Form)</vt:lpstr>
      <vt:lpstr>4NF (Fourth Normal Form) – 다치 종속 제거</vt:lpstr>
      <vt:lpstr>5NF (Fifth Normal Form)</vt:lpstr>
      <vt:lpstr>6NF (Sixth Normal Form)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178</cp:revision>
  <dcterms:created xsi:type="dcterms:W3CDTF">2023-02-21T06:31:36Z</dcterms:created>
  <dcterms:modified xsi:type="dcterms:W3CDTF">2023-02-23T01:39:04Z</dcterms:modified>
</cp:coreProperties>
</file>