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 id="2147483668" r:id="rId4"/>
  </p:sldMasterIdLst>
  <p:notesMasterIdLst>
    <p:notesMasterId r:id="rId6"/>
  </p:notesMasterIdLst>
  <p:sldIdLst>
    <p:sldId id="672" r:id="rId5"/>
    <p:sldId id="807" r:id="rId7"/>
    <p:sldId id="699" r:id="rId8"/>
    <p:sldId id="544" r:id="rId9"/>
    <p:sldId id="812" r:id="rId10"/>
    <p:sldId id="822" r:id="rId11"/>
    <p:sldId id="808" r:id="rId12"/>
    <p:sldId id="798" r:id="rId13"/>
    <p:sldId id="813" r:id="rId14"/>
    <p:sldId id="823" r:id="rId15"/>
    <p:sldId id="824" r:id="rId16"/>
    <p:sldId id="825" r:id="rId17"/>
    <p:sldId id="826" r:id="rId18"/>
    <p:sldId id="828" r:id="rId19"/>
    <p:sldId id="827" r:id="rId20"/>
    <p:sldId id="830" r:id="rId21"/>
    <p:sldId id="829" r:id="rId22"/>
    <p:sldId id="831" r:id="rId23"/>
    <p:sldId id="832" r:id="rId24"/>
    <p:sldId id="833" r:id="rId25"/>
    <p:sldId id="834" r:id="rId26"/>
    <p:sldId id="835" r:id="rId27"/>
    <p:sldId id="836" r:id="rId28"/>
    <p:sldId id="837" r:id="rId29"/>
    <p:sldId id="810" r:id="rId30"/>
    <p:sldId id="799" r:id="rId31"/>
    <p:sldId id="800" r:id="rId32"/>
    <p:sldId id="801" r:id="rId33"/>
    <p:sldId id="838" r:id="rId34"/>
    <p:sldId id="839" r:id="rId35"/>
    <p:sldId id="811" r:id="rId36"/>
    <p:sldId id="802" r:id="rId37"/>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43CF2C3-3950-4E40-A02F-66DCCF188A6B}">
          <p14:sldIdLst>
            <p14:sldId id="672"/>
            <p14:sldId id="807"/>
            <p14:sldId id="544"/>
            <p14:sldId id="812"/>
            <p14:sldId id="822"/>
            <p14:sldId id="808"/>
            <p14:sldId id="813"/>
            <p14:sldId id="824"/>
            <p14:sldId id="825"/>
            <p14:sldId id="826"/>
            <p14:sldId id="828"/>
            <p14:sldId id="827"/>
            <p14:sldId id="829"/>
            <p14:sldId id="831"/>
            <p14:sldId id="832"/>
            <p14:sldId id="833"/>
            <p14:sldId id="834"/>
            <p14:sldId id="835"/>
            <p14:sldId id="836"/>
            <p14:sldId id="837"/>
            <p14:sldId id="810"/>
            <p14:sldId id="799"/>
            <p14:sldId id="800"/>
            <p14:sldId id="801"/>
            <p14:sldId id="838"/>
            <p14:sldId id="839"/>
            <p14:sldId id="811"/>
            <p14:sldId id="802"/>
            <p14:sldId id="699"/>
            <p14:sldId id="830"/>
            <p14:sldId id="798"/>
            <p14:sldId id="823"/>
          </p14:sldIdLst>
        </p14:section>
      </p14:sectionLst>
    </p:ext>
  </p:extLst>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FDFCF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79874" autoAdjust="0"/>
  </p:normalViewPr>
  <p:slideViewPr>
    <p:cSldViewPr snapToGrid="0">
      <p:cViewPr varScale="1">
        <p:scale>
          <a:sx n="78" d="100"/>
          <a:sy n="78" d="100"/>
        </p:scale>
        <p:origin x="114" y="156"/>
      </p:cViewPr>
      <p:guideLst/>
    </p:cSldViewPr>
  </p:slideViewPr>
  <p:notesTextViewPr>
    <p:cViewPr>
      <p:scale>
        <a:sx n="1" d="1"/>
        <a:sy n="1" d="1"/>
      </p:scale>
      <p:origin x="0" y="0"/>
    </p:cViewPr>
  </p:notesTextViewPr>
  <p:sorterViewPr>
    <p:cViewPr>
      <p:scale>
        <a:sx n="125" d="100"/>
        <a:sy n="125" d="100"/>
      </p:scale>
      <p:origin x="0" y="-3985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1" Type="http://schemas.openxmlformats.org/officeDocument/2006/relationships/tags" Target="tags/tag1.xml"/><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F51752-2BA6-4267-BD9C-0255A6E7A7A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02A4A-2F78-42A2-8BB5-4E355942CA2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1" name="图片 10" descr="图片包含 树, 户外, 建筑物, 道路&#10;&#10;自动生成的说明"/>
          <p:cNvPicPr>
            <a:picLocks noChangeAspect="1"/>
          </p:cNvPicPr>
          <p:nvPr userDrawn="1"/>
        </p:nvPicPr>
        <p:blipFill rotWithShape="1">
          <a:blip r:embed="rId2" cstate="email">
            <a:alphaModFix amt="15000"/>
          </a:blip>
          <a:srcRect/>
          <a:stretch>
            <a:fillRect/>
          </a:stretch>
        </p:blipFill>
        <p:spPr>
          <a:xfrm>
            <a:off x="4282440" y="0"/>
            <a:ext cx="7909560" cy="6858000"/>
          </a:xfrm>
          <a:prstGeom prst="rect">
            <a:avLst/>
          </a:prstGeom>
        </p:spPr>
      </p:pic>
      <p:sp>
        <p:nvSpPr>
          <p:cNvPr id="12" name="矩形 11"/>
          <p:cNvSpPr/>
          <p:nvPr userDrawn="1"/>
        </p:nvSpPr>
        <p:spPr>
          <a:xfrm>
            <a:off x="0" y="0"/>
            <a:ext cx="12192000" cy="6858000"/>
          </a:xfrm>
          <a:prstGeom prst="rect">
            <a:avLst/>
          </a:prstGeom>
          <a:gradFill flip="none" rotWithShape="1">
            <a:gsLst>
              <a:gs pos="32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p:cNvGrpSpPr/>
          <p:nvPr userDrawn="1"/>
        </p:nvGrpSpPr>
        <p:grpSpPr>
          <a:xfrm>
            <a:off x="10402823" y="853956"/>
            <a:ext cx="1875342" cy="6834393"/>
            <a:chOff x="10402823" y="853956"/>
            <a:chExt cx="1875342" cy="6834393"/>
          </a:xfrm>
        </p:grpSpPr>
        <p:sp>
          <p:nvSpPr>
            <p:cNvPr id="15" name="任意多边形: 形状 14"/>
            <p:cNvSpPr/>
            <p:nvPr userDrawn="1"/>
          </p:nvSpPr>
          <p:spPr>
            <a:xfrm rot="17975649">
              <a:off x="7764318" y="3492461"/>
              <a:ext cx="6834393" cy="1557383"/>
            </a:xfrm>
            <a:custGeom>
              <a:avLst/>
              <a:gdLst>
                <a:gd name="connsiteX0" fmla="*/ 4887162 w 6834393"/>
                <a:gd name="connsiteY0" fmla="*/ 1105918 h 1557383"/>
                <a:gd name="connsiteX1" fmla="*/ 4092251 w 6834393"/>
                <a:gd name="connsiteY1" fmla="*/ 1557383 h 1557383"/>
                <a:gd name="connsiteX2" fmla="*/ 884506 w 6834393"/>
                <a:gd name="connsiteY2" fmla="*/ 1557383 h 1557383"/>
                <a:gd name="connsiteX3" fmla="*/ 628100 w 6834393"/>
                <a:gd name="connsiteY3" fmla="*/ 1105918 h 1557383"/>
                <a:gd name="connsiteX4" fmla="*/ 6834393 w 6834393"/>
                <a:gd name="connsiteY4" fmla="*/ 0 h 1557383"/>
                <a:gd name="connsiteX5" fmla="*/ 6039483 w 6834393"/>
                <a:gd name="connsiteY5" fmla="*/ 451465 h 1557383"/>
                <a:gd name="connsiteX6" fmla="*/ 256407 w 6834393"/>
                <a:gd name="connsiteY6" fmla="*/ 451465 h 1557383"/>
                <a:gd name="connsiteX7" fmla="*/ 0 w 6834393"/>
                <a:gd name="connsiteY7" fmla="*/ 0 h 1557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34393" h="1557383">
                  <a:moveTo>
                    <a:pt x="4887162" y="1105918"/>
                  </a:moveTo>
                  <a:lnTo>
                    <a:pt x="4092251" y="1557383"/>
                  </a:lnTo>
                  <a:lnTo>
                    <a:pt x="884506" y="1557383"/>
                  </a:lnTo>
                  <a:lnTo>
                    <a:pt x="628100" y="1105918"/>
                  </a:lnTo>
                  <a:close/>
                  <a:moveTo>
                    <a:pt x="6834393" y="0"/>
                  </a:moveTo>
                  <a:lnTo>
                    <a:pt x="6039483" y="451465"/>
                  </a:lnTo>
                  <a:lnTo>
                    <a:pt x="256407" y="45146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6" name="任意多边形: 形状 15"/>
            <p:cNvSpPr/>
            <p:nvPr userDrawn="1"/>
          </p:nvSpPr>
          <p:spPr>
            <a:xfrm rot="17975649">
              <a:off x="8726108" y="4052302"/>
              <a:ext cx="5546729" cy="1557384"/>
            </a:xfrm>
            <a:custGeom>
              <a:avLst/>
              <a:gdLst>
                <a:gd name="connsiteX0" fmla="*/ 3599499 w 5546729"/>
                <a:gd name="connsiteY0" fmla="*/ 1105919 h 1557384"/>
                <a:gd name="connsiteX1" fmla="*/ 2804588 w 5546729"/>
                <a:gd name="connsiteY1" fmla="*/ 1557384 h 1557384"/>
                <a:gd name="connsiteX2" fmla="*/ 884507 w 5546729"/>
                <a:gd name="connsiteY2" fmla="*/ 1557383 h 1557384"/>
                <a:gd name="connsiteX3" fmla="*/ 628100 w 5546729"/>
                <a:gd name="connsiteY3" fmla="*/ 1105919 h 1557384"/>
                <a:gd name="connsiteX4" fmla="*/ 5546729 w 5546729"/>
                <a:gd name="connsiteY4" fmla="*/ 1 h 1557384"/>
                <a:gd name="connsiteX5" fmla="*/ 4751818 w 5546729"/>
                <a:gd name="connsiteY5" fmla="*/ 451466 h 1557384"/>
                <a:gd name="connsiteX6" fmla="*/ 256407 w 5546729"/>
                <a:gd name="connsiteY6" fmla="*/ 451465 h 1557384"/>
                <a:gd name="connsiteX7" fmla="*/ 0 w 5546729"/>
                <a:gd name="connsiteY7" fmla="*/ 0 h 155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6729" h="1557384">
                  <a:moveTo>
                    <a:pt x="3599499" y="1105919"/>
                  </a:moveTo>
                  <a:lnTo>
                    <a:pt x="2804588" y="1557384"/>
                  </a:lnTo>
                  <a:lnTo>
                    <a:pt x="884507" y="1557383"/>
                  </a:lnTo>
                  <a:lnTo>
                    <a:pt x="628100" y="1105919"/>
                  </a:lnTo>
                  <a:close/>
                  <a:moveTo>
                    <a:pt x="5546729" y="1"/>
                  </a:moveTo>
                  <a:lnTo>
                    <a:pt x="4751818" y="451466"/>
                  </a:lnTo>
                  <a:lnTo>
                    <a:pt x="256407" y="45146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pic>
        <p:nvPicPr>
          <p:cNvPr id="17" name="图片 16" descr="图片包含 树, 户外, 建筑物, 道路&#10;&#10;自动生成的说明"/>
          <p:cNvPicPr>
            <a:picLocks noChangeAspect="1"/>
          </p:cNvPicPr>
          <p:nvPr userDrawn="1"/>
        </p:nvPicPr>
        <p:blipFill rotWithShape="1">
          <a:blip r:embed="rId3" cstate="email"/>
          <a:srcRect/>
          <a:stretch>
            <a:fillRect/>
          </a:stretch>
        </p:blipFill>
        <p:spPr>
          <a:xfrm>
            <a:off x="5178924" y="0"/>
            <a:ext cx="7013076" cy="6858000"/>
          </a:xfrm>
          <a:custGeom>
            <a:avLst/>
            <a:gdLst>
              <a:gd name="connsiteX0" fmla="*/ 3877363 w 7013076"/>
              <a:gd name="connsiteY0" fmla="*/ 0 h 6858000"/>
              <a:gd name="connsiteX1" fmla="*/ 7013076 w 7013076"/>
              <a:gd name="connsiteY1" fmla="*/ 0 h 6858000"/>
              <a:gd name="connsiteX2" fmla="*/ 7013076 w 7013076"/>
              <a:gd name="connsiteY2" fmla="*/ 692654 h 6858000"/>
              <a:gd name="connsiteX3" fmla="*/ 3527325 w 7013076"/>
              <a:gd name="connsiteY3" fmla="*/ 6858000 h 6858000"/>
              <a:gd name="connsiteX4" fmla="*/ 0 w 701307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3076" h="6858000">
                <a:moveTo>
                  <a:pt x="3877363" y="0"/>
                </a:moveTo>
                <a:lnTo>
                  <a:pt x="7013076" y="0"/>
                </a:lnTo>
                <a:lnTo>
                  <a:pt x="7013076" y="692654"/>
                </a:lnTo>
                <a:lnTo>
                  <a:pt x="3527325" y="6858000"/>
                </a:lnTo>
                <a:lnTo>
                  <a:pt x="0" y="6858000"/>
                </a:lnTo>
                <a:close/>
              </a:path>
            </a:pathLst>
          </a:custGeom>
        </p:spPr>
      </p:pic>
      <p:cxnSp>
        <p:nvCxnSpPr>
          <p:cNvPr id="22" name="直接连接符 21"/>
          <p:cNvCxnSpPr/>
          <p:nvPr userDrawn="1"/>
        </p:nvCxnSpPr>
        <p:spPr>
          <a:xfrm>
            <a:off x="667503" y="4839800"/>
            <a:ext cx="493268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userDrawn="1"/>
        </p:nvPicPr>
        <p:blipFill>
          <a:blip r:embed="rId4" cstate="email"/>
          <a:stretch>
            <a:fillRect/>
          </a:stretch>
        </p:blipFill>
        <p:spPr>
          <a:xfrm>
            <a:off x="660400" y="312015"/>
            <a:ext cx="1375700" cy="437285"/>
          </a:xfrm>
          <a:prstGeom prst="rect">
            <a:avLst/>
          </a:prstGeom>
        </p:spPr>
      </p:pic>
      <p:sp>
        <p:nvSpPr>
          <p:cNvPr id="26" name="文本占位符 25"/>
          <p:cNvSpPr>
            <a:spLocks noGrp="1"/>
          </p:cNvSpPr>
          <p:nvPr>
            <p:ph type="body" sz="quarter" idx="10" hasCustomPrompt="1"/>
          </p:nvPr>
        </p:nvSpPr>
        <p:spPr>
          <a:xfrm>
            <a:off x="667503" y="2749690"/>
            <a:ext cx="5798382" cy="878840"/>
          </a:xfrm>
          <a:prstGeom prst="rect">
            <a:avLst/>
          </a:prstGeom>
        </p:spPr>
        <p:txBody>
          <a:bodyPr lIns="0">
            <a:noAutofit/>
          </a:bodyPr>
          <a:lstStyle>
            <a:lvl1pPr marL="0" indent="0">
              <a:lnSpc>
                <a:spcPct val="100000"/>
              </a:lnSpc>
              <a:buNone/>
              <a:defRPr sz="5400" b="1" spc="100" baseline="0">
                <a:solidFill>
                  <a:schemeClr val="accent1"/>
                </a:solidFill>
                <a:latin typeface="+mj-ea"/>
                <a:ea typeface="+mj-ea"/>
              </a:defRPr>
            </a:lvl1pPr>
          </a:lstStyle>
          <a:p>
            <a:pPr lvl="0"/>
            <a:r>
              <a:rPr lang="zh-CN" altLang="en-US" dirty="0"/>
              <a:t>请输入你的大标题</a:t>
            </a:r>
            <a:endParaRPr lang="en-US" altLang="zh-CN" dirty="0"/>
          </a:p>
        </p:txBody>
      </p:sp>
      <p:sp>
        <p:nvSpPr>
          <p:cNvPr id="27" name="文本占位符 25"/>
          <p:cNvSpPr>
            <a:spLocks noGrp="1"/>
          </p:cNvSpPr>
          <p:nvPr>
            <p:ph type="body" sz="quarter" idx="11" hasCustomPrompt="1"/>
          </p:nvPr>
        </p:nvSpPr>
        <p:spPr>
          <a:xfrm>
            <a:off x="667503" y="1869834"/>
            <a:ext cx="5798382" cy="878840"/>
          </a:xfrm>
          <a:prstGeom prst="rect">
            <a:avLst/>
          </a:prstGeom>
        </p:spPr>
        <p:txBody>
          <a:bodyPr lIns="0">
            <a:noAutofit/>
          </a:bodyPr>
          <a:lstStyle>
            <a:lvl1pPr marL="0" indent="0">
              <a:lnSpc>
                <a:spcPct val="100000"/>
              </a:lnSpc>
              <a:buNone/>
              <a:defRPr sz="5400" b="0" spc="100" baseline="0">
                <a:latin typeface="+mj-ea"/>
                <a:ea typeface="+mj-ea"/>
              </a:defRPr>
            </a:lvl1pPr>
          </a:lstStyle>
          <a:p>
            <a:pPr lvl="0"/>
            <a:r>
              <a:rPr lang="zh-CN" altLang="en-US" dirty="0"/>
              <a:t>请输入答辩类型</a:t>
            </a:r>
            <a:endParaRPr lang="en-US" altLang="zh-CN" dirty="0"/>
          </a:p>
        </p:txBody>
      </p:sp>
      <p:sp>
        <p:nvSpPr>
          <p:cNvPr id="29" name="文本占位符 28"/>
          <p:cNvSpPr>
            <a:spLocks noGrp="1"/>
          </p:cNvSpPr>
          <p:nvPr>
            <p:ph type="body" sz="quarter" idx="12" hasCustomPrompt="1"/>
          </p:nvPr>
        </p:nvSpPr>
        <p:spPr>
          <a:xfrm>
            <a:off x="667503" y="3641672"/>
            <a:ext cx="5798382" cy="286232"/>
          </a:xfrm>
          <a:prstGeom prst="rect">
            <a:avLst/>
          </a:prstGeom>
        </p:spPr>
        <p:txBody>
          <a:bodyPr lIns="0">
            <a:spAutoFit/>
          </a:bodyPr>
          <a:lstStyle>
            <a:lvl1pPr marL="0" indent="0">
              <a:lnSpc>
                <a:spcPct val="100000"/>
              </a:lnSpc>
              <a:buNone/>
              <a:defRPr sz="1200" spc="550" baseline="0">
                <a:solidFill>
                  <a:schemeClr val="bg1">
                    <a:lumMod val="75000"/>
                  </a:schemeClr>
                </a:solidFill>
                <a:latin typeface="+mj-lt"/>
              </a:defRPr>
            </a:lvl1pPr>
          </a:lstStyle>
          <a:p>
            <a:pPr lvl="0"/>
            <a:r>
              <a:rPr lang="en-US" altLang="zh-CN" dirty="0"/>
              <a:t>Supporting Your Text Here</a:t>
            </a:r>
            <a:endParaRPr lang="en-US" altLang="zh-CN" dirty="0"/>
          </a:p>
        </p:txBody>
      </p:sp>
      <p:sp>
        <p:nvSpPr>
          <p:cNvPr id="5" name="日期占位符 4"/>
          <p:cNvSpPr>
            <a:spLocks noGrp="1"/>
          </p:cNvSpPr>
          <p:nvPr>
            <p:ph type="dt" sz="half" idx="1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图文-1）">
    <p:spTree>
      <p:nvGrpSpPr>
        <p:cNvPr id="1" name=""/>
        <p:cNvGrpSpPr/>
        <p:nvPr/>
      </p:nvGrpSpPr>
      <p:grpSpPr>
        <a:xfrm>
          <a:off x="0" y="0"/>
          <a:ext cx="0" cy="0"/>
          <a:chOff x="0" y="0"/>
          <a:chExt cx="0" cy="0"/>
        </a:xfrm>
      </p:grpSpPr>
      <p:pic>
        <p:nvPicPr>
          <p:cNvPr id="28" name="图片 27"/>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61" name="椭圆 60"/>
          <p:cNvSpPr/>
          <p:nvPr userDrawn="1"/>
        </p:nvSpPr>
        <p:spPr>
          <a:xfrm>
            <a:off x="5194921"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62" name="椭圆 61"/>
          <p:cNvSpPr/>
          <p:nvPr userDrawn="1"/>
        </p:nvSpPr>
        <p:spPr>
          <a:xfrm>
            <a:off x="8999857"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0" name="椭圆 29"/>
          <p:cNvSpPr/>
          <p:nvPr userDrawn="1"/>
        </p:nvSpPr>
        <p:spPr>
          <a:xfrm>
            <a:off x="1389985"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54" name="图片占位符 53"/>
          <p:cNvSpPr>
            <a:spLocks noGrp="1"/>
          </p:cNvSpPr>
          <p:nvPr>
            <p:ph type="pic" sz="quarter" idx="12"/>
          </p:nvPr>
        </p:nvSpPr>
        <p:spPr>
          <a:xfrm>
            <a:off x="1437869"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dirty="0"/>
          </a:p>
        </p:txBody>
      </p:sp>
      <p:sp>
        <p:nvSpPr>
          <p:cNvPr id="25"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sp>
        <p:nvSpPr>
          <p:cNvPr id="29" name="矩形 28"/>
          <p:cNvSpPr/>
          <p:nvPr userDrawn="1"/>
        </p:nvSpPr>
        <p:spPr>
          <a:xfrm>
            <a:off x="660400"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2" name="矩形 31"/>
          <p:cNvSpPr/>
          <p:nvPr userDrawn="1"/>
        </p:nvSpPr>
        <p:spPr>
          <a:xfrm>
            <a:off x="8270272"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1" name="矩形 40"/>
          <p:cNvSpPr/>
          <p:nvPr userDrawn="1"/>
        </p:nvSpPr>
        <p:spPr>
          <a:xfrm>
            <a:off x="4465336"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59" name="图片占位符 58"/>
          <p:cNvSpPr>
            <a:spLocks noGrp="1"/>
          </p:cNvSpPr>
          <p:nvPr>
            <p:ph type="pic" sz="quarter" idx="13"/>
          </p:nvPr>
        </p:nvSpPr>
        <p:spPr>
          <a:xfrm>
            <a:off x="5242805"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dirty="0"/>
          </a:p>
        </p:txBody>
      </p:sp>
      <p:sp>
        <p:nvSpPr>
          <p:cNvPr id="60" name="图片占位符 59"/>
          <p:cNvSpPr>
            <a:spLocks noGrp="1"/>
          </p:cNvSpPr>
          <p:nvPr>
            <p:ph type="pic" sz="quarter" idx="14"/>
          </p:nvPr>
        </p:nvSpPr>
        <p:spPr>
          <a:xfrm>
            <a:off x="9047741"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a:p>
        </p:txBody>
      </p:sp>
      <p:sp>
        <p:nvSpPr>
          <p:cNvPr id="63" name="文本占位符 8"/>
          <p:cNvSpPr>
            <a:spLocks noGrp="1"/>
          </p:cNvSpPr>
          <p:nvPr>
            <p:ph type="body" sz="quarter" idx="15" hasCustomPrompt="1"/>
          </p:nvPr>
        </p:nvSpPr>
        <p:spPr>
          <a:xfrm>
            <a:off x="943753"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66" name="文本占位符 11"/>
          <p:cNvSpPr>
            <a:spLocks noGrp="1"/>
          </p:cNvSpPr>
          <p:nvPr>
            <p:ph type="body" sz="quarter" idx="16" hasCustomPrompt="1"/>
          </p:nvPr>
        </p:nvSpPr>
        <p:spPr>
          <a:xfrm>
            <a:off x="822334"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sp>
        <p:nvSpPr>
          <p:cNvPr id="67" name="文本占位符 8"/>
          <p:cNvSpPr>
            <a:spLocks noGrp="1"/>
          </p:cNvSpPr>
          <p:nvPr>
            <p:ph type="body" sz="quarter" idx="17" hasCustomPrompt="1"/>
          </p:nvPr>
        </p:nvSpPr>
        <p:spPr>
          <a:xfrm>
            <a:off x="4748689"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68" name="文本占位符 11"/>
          <p:cNvSpPr>
            <a:spLocks noGrp="1"/>
          </p:cNvSpPr>
          <p:nvPr>
            <p:ph type="body" sz="quarter" idx="18" hasCustomPrompt="1"/>
          </p:nvPr>
        </p:nvSpPr>
        <p:spPr>
          <a:xfrm>
            <a:off x="4627270"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sp>
        <p:nvSpPr>
          <p:cNvPr id="69" name="文本占位符 8"/>
          <p:cNvSpPr>
            <a:spLocks noGrp="1"/>
          </p:cNvSpPr>
          <p:nvPr>
            <p:ph type="body" sz="quarter" idx="19" hasCustomPrompt="1"/>
          </p:nvPr>
        </p:nvSpPr>
        <p:spPr>
          <a:xfrm>
            <a:off x="8553625"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70" name="文本占位符 11"/>
          <p:cNvSpPr>
            <a:spLocks noGrp="1"/>
          </p:cNvSpPr>
          <p:nvPr>
            <p:ph type="body" sz="quarter" idx="20" hasCustomPrompt="1"/>
          </p:nvPr>
        </p:nvSpPr>
        <p:spPr>
          <a:xfrm>
            <a:off x="8432206"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sp>
        <p:nvSpPr>
          <p:cNvPr id="3" name="日期占位符 2"/>
          <p:cNvSpPr>
            <a:spLocks noGrp="1"/>
          </p:cNvSpPr>
          <p:nvPr>
            <p:ph type="dt" sz="half" idx="21"/>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5" name="灯片编号占位符 4"/>
          <p:cNvSpPr>
            <a:spLocks noGrp="1"/>
          </p:cNvSpPr>
          <p:nvPr>
            <p:ph type="sldNum" sz="quarter" idx="23"/>
          </p:nvPr>
        </p:nvSpPr>
        <p:spPr/>
        <p:txBody>
          <a:bodyPr/>
          <a:lstStyle/>
          <a:p>
            <a:fld id="{C79ECAFE-A460-4E13-ABCB-32CAE6136244}" type="slidenum">
              <a:rPr lang="zh-CN" altLang="en-US" smtClean="0"/>
            </a:fld>
            <a:endParaRPr lang="zh-CN" altLang="en-US" dirty="0"/>
          </a:p>
        </p:txBody>
      </p:sp>
      <p:grpSp>
        <p:nvGrpSpPr>
          <p:cNvPr id="35" name="组合 34"/>
          <p:cNvGrpSpPr/>
          <p:nvPr userDrawn="1"/>
        </p:nvGrpSpPr>
        <p:grpSpPr>
          <a:xfrm>
            <a:off x="660400" y="344681"/>
            <a:ext cx="384771" cy="384771"/>
            <a:chOff x="669869" y="597306"/>
            <a:chExt cx="409972" cy="409973"/>
          </a:xfrm>
        </p:grpSpPr>
        <p:sp>
          <p:nvSpPr>
            <p:cNvPr id="36"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7"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8"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cxnSp>
        <p:nvCxnSpPr>
          <p:cNvPr id="27" name="直接连接符 26"/>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图文-2）">
    <p:spTree>
      <p:nvGrpSpPr>
        <p:cNvPr id="1" name=""/>
        <p:cNvGrpSpPr/>
        <p:nvPr/>
      </p:nvGrpSpPr>
      <p:grpSpPr>
        <a:xfrm>
          <a:off x="0" y="0"/>
          <a:ext cx="0" cy="0"/>
          <a:chOff x="0" y="0"/>
          <a:chExt cx="0" cy="0"/>
        </a:xfrm>
      </p:grpSpPr>
      <p:pic>
        <p:nvPicPr>
          <p:cNvPr id="29" name="图片 28"/>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25"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cxnSp>
        <p:nvCxnSpPr>
          <p:cNvPr id="28" name="直接连接符 27"/>
          <p:cNvCxnSpPr/>
          <p:nvPr userDrawn="1"/>
        </p:nvCxnSpPr>
        <p:spPr>
          <a:xfrm>
            <a:off x="669228" y="3632200"/>
            <a:ext cx="10858500" cy="0"/>
          </a:xfrm>
          <a:prstGeom prst="line">
            <a:avLst/>
          </a:prstGeom>
          <a:ln w="25400" cap="flat">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userDrawn="1"/>
        </p:nvSpPr>
        <p:spPr>
          <a:xfrm>
            <a:off x="669228" y="1496583"/>
            <a:ext cx="2124544" cy="1785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userDrawn="1"/>
        </p:nvSpPr>
        <p:spPr>
          <a:xfrm>
            <a:off x="9394356" y="3984612"/>
            <a:ext cx="2124544" cy="1785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图片占位符 42"/>
          <p:cNvSpPr>
            <a:spLocks noGrp="1"/>
          </p:cNvSpPr>
          <p:nvPr>
            <p:ph type="pic" sz="quarter" idx="12"/>
          </p:nvPr>
        </p:nvSpPr>
        <p:spPr>
          <a:xfrm>
            <a:off x="726750" y="1536731"/>
            <a:ext cx="2009500" cy="1689041"/>
          </a:xfrm>
          <a:custGeom>
            <a:avLst/>
            <a:gdLst>
              <a:gd name="connsiteX0" fmla="*/ 0 w 2009500"/>
              <a:gd name="connsiteY0" fmla="*/ 0 h 1689041"/>
              <a:gd name="connsiteX1" fmla="*/ 2009500 w 2009500"/>
              <a:gd name="connsiteY1" fmla="*/ 0 h 1689041"/>
              <a:gd name="connsiteX2" fmla="*/ 2009500 w 2009500"/>
              <a:gd name="connsiteY2" fmla="*/ 1689041 h 1689041"/>
              <a:gd name="connsiteX3" fmla="*/ 0 w 2009500"/>
              <a:gd name="connsiteY3" fmla="*/ 1689041 h 1689041"/>
            </a:gdLst>
            <a:ahLst/>
            <a:cxnLst>
              <a:cxn ang="0">
                <a:pos x="connsiteX0" y="connsiteY0"/>
              </a:cxn>
              <a:cxn ang="0">
                <a:pos x="connsiteX1" y="connsiteY1"/>
              </a:cxn>
              <a:cxn ang="0">
                <a:pos x="connsiteX2" y="connsiteY2"/>
              </a:cxn>
              <a:cxn ang="0">
                <a:pos x="connsiteX3" y="connsiteY3"/>
              </a:cxn>
            </a:cxnLst>
            <a:rect l="l" t="t" r="r" b="b"/>
            <a:pathLst>
              <a:path w="2009500" h="1689041">
                <a:moveTo>
                  <a:pt x="0" y="0"/>
                </a:moveTo>
                <a:lnTo>
                  <a:pt x="2009500" y="0"/>
                </a:lnTo>
                <a:lnTo>
                  <a:pt x="2009500" y="1689041"/>
                </a:lnTo>
                <a:lnTo>
                  <a:pt x="0" y="1689041"/>
                </a:lnTo>
                <a:close/>
              </a:path>
            </a:pathLst>
          </a:custGeom>
        </p:spPr>
        <p:txBody>
          <a:bodyPr wrap="square">
            <a:noAutofit/>
          </a:bodyPr>
          <a:lstStyle/>
          <a:p>
            <a:endParaRPr lang="zh-CN" altLang="en-US" dirty="0"/>
          </a:p>
        </p:txBody>
      </p:sp>
      <p:sp>
        <p:nvSpPr>
          <p:cNvPr id="44" name="图片占位符 43"/>
          <p:cNvSpPr>
            <a:spLocks noGrp="1"/>
          </p:cNvSpPr>
          <p:nvPr>
            <p:ph type="pic" sz="quarter" idx="13"/>
          </p:nvPr>
        </p:nvSpPr>
        <p:spPr>
          <a:xfrm>
            <a:off x="9451878" y="4032961"/>
            <a:ext cx="2009500" cy="1689041"/>
          </a:xfrm>
          <a:custGeom>
            <a:avLst/>
            <a:gdLst>
              <a:gd name="connsiteX0" fmla="*/ 0 w 2009500"/>
              <a:gd name="connsiteY0" fmla="*/ 0 h 1689041"/>
              <a:gd name="connsiteX1" fmla="*/ 2009500 w 2009500"/>
              <a:gd name="connsiteY1" fmla="*/ 0 h 1689041"/>
              <a:gd name="connsiteX2" fmla="*/ 2009500 w 2009500"/>
              <a:gd name="connsiteY2" fmla="*/ 1689041 h 1689041"/>
              <a:gd name="connsiteX3" fmla="*/ 0 w 2009500"/>
              <a:gd name="connsiteY3" fmla="*/ 1689041 h 1689041"/>
            </a:gdLst>
            <a:ahLst/>
            <a:cxnLst>
              <a:cxn ang="0">
                <a:pos x="connsiteX0" y="connsiteY0"/>
              </a:cxn>
              <a:cxn ang="0">
                <a:pos x="connsiteX1" y="connsiteY1"/>
              </a:cxn>
              <a:cxn ang="0">
                <a:pos x="connsiteX2" y="connsiteY2"/>
              </a:cxn>
              <a:cxn ang="0">
                <a:pos x="connsiteX3" y="connsiteY3"/>
              </a:cxn>
            </a:cxnLst>
            <a:rect l="l" t="t" r="r" b="b"/>
            <a:pathLst>
              <a:path w="2009500" h="1689041">
                <a:moveTo>
                  <a:pt x="0" y="0"/>
                </a:moveTo>
                <a:lnTo>
                  <a:pt x="2009500" y="0"/>
                </a:lnTo>
                <a:lnTo>
                  <a:pt x="2009500" y="1689041"/>
                </a:lnTo>
                <a:lnTo>
                  <a:pt x="0" y="1689041"/>
                </a:lnTo>
                <a:close/>
              </a:path>
            </a:pathLst>
          </a:custGeom>
        </p:spPr>
        <p:txBody>
          <a:bodyPr wrap="square">
            <a:noAutofit/>
          </a:bodyPr>
          <a:lstStyle/>
          <a:p>
            <a:endParaRPr lang="zh-CN" altLang="en-US" dirty="0"/>
          </a:p>
        </p:txBody>
      </p:sp>
      <p:sp>
        <p:nvSpPr>
          <p:cNvPr id="5" name="文本占位符 4"/>
          <p:cNvSpPr>
            <a:spLocks noGrp="1"/>
          </p:cNvSpPr>
          <p:nvPr>
            <p:ph type="body" sz="quarter" idx="14" hasCustomPrompt="1"/>
          </p:nvPr>
        </p:nvSpPr>
        <p:spPr>
          <a:xfrm>
            <a:off x="3246271" y="1535879"/>
            <a:ext cx="2793341" cy="461962"/>
          </a:xfrm>
          <a:prstGeom prst="rect">
            <a:avLst/>
          </a:prstGeom>
        </p:spPr>
        <p:txBody>
          <a:bodyPr lIns="0">
            <a:normAutofit/>
          </a:bodyPr>
          <a:lstStyle>
            <a:lvl1pPr marL="0" indent="0">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45" name="文本占位符 4"/>
          <p:cNvSpPr>
            <a:spLocks noGrp="1"/>
          </p:cNvSpPr>
          <p:nvPr>
            <p:ph type="body" sz="quarter" idx="15" hasCustomPrompt="1"/>
          </p:nvPr>
        </p:nvSpPr>
        <p:spPr>
          <a:xfrm>
            <a:off x="6148516" y="4025048"/>
            <a:ext cx="2793341" cy="461962"/>
          </a:xfrm>
          <a:prstGeom prst="rect">
            <a:avLst/>
          </a:prstGeom>
        </p:spPr>
        <p:txBody>
          <a:bodyPr lIns="90000" rIns="0">
            <a:normAutofit/>
          </a:bodyPr>
          <a:lstStyle>
            <a:lvl1pPr marL="0" indent="0" algn="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46" name="文本占位符 11"/>
          <p:cNvSpPr>
            <a:spLocks noGrp="1"/>
          </p:cNvSpPr>
          <p:nvPr>
            <p:ph type="body" sz="quarter" idx="18" hasCustomPrompt="1"/>
          </p:nvPr>
        </p:nvSpPr>
        <p:spPr>
          <a:xfrm>
            <a:off x="3246271" y="2153813"/>
            <a:ext cx="8272629" cy="646331"/>
          </a:xfrm>
          <a:prstGeom prst="rect">
            <a:avLst/>
          </a:prstGeom>
        </p:spPr>
        <p:txBody>
          <a:bodyPr lIns="0">
            <a:noAutofit/>
          </a:bodyPr>
          <a:lstStyle>
            <a:lvl1pPr marL="0" indent="0" algn="l">
              <a:lnSpc>
                <a:spcPct val="130000"/>
              </a:lnSpc>
              <a:buNone/>
              <a:defRPr sz="1800"/>
            </a:lvl1pPr>
          </a:lstStyle>
          <a:p>
            <a:pPr lvl="0"/>
            <a:r>
              <a:rPr lang="zh-CN" altLang="en-US" dirty="0"/>
              <a:t>请输入你的内容</a:t>
            </a:r>
            <a:endParaRPr lang="zh-CN" altLang="en-US" dirty="0"/>
          </a:p>
        </p:txBody>
      </p:sp>
      <p:sp>
        <p:nvSpPr>
          <p:cNvPr id="47" name="文本占位符 11"/>
          <p:cNvSpPr>
            <a:spLocks noGrp="1"/>
          </p:cNvSpPr>
          <p:nvPr>
            <p:ph type="body" sz="quarter" idx="19" hasCustomPrompt="1"/>
          </p:nvPr>
        </p:nvSpPr>
        <p:spPr>
          <a:xfrm>
            <a:off x="669228" y="4619089"/>
            <a:ext cx="8272629" cy="646331"/>
          </a:xfrm>
          <a:prstGeom prst="rect">
            <a:avLst/>
          </a:prstGeom>
        </p:spPr>
        <p:txBody>
          <a:bodyPr lIns="90000" rIns="0">
            <a:noAutofit/>
          </a:bodyPr>
          <a:lstStyle>
            <a:lvl1pPr marL="0" indent="0" algn="r">
              <a:lnSpc>
                <a:spcPct val="130000"/>
              </a:lnSpc>
              <a:buNone/>
              <a:defRPr sz="1800"/>
            </a:lvl1pPr>
          </a:lstStyle>
          <a:p>
            <a:pPr lvl="0"/>
            <a:r>
              <a:rPr lang="zh-CN" altLang="en-US" dirty="0"/>
              <a:t>请输入你的内容</a:t>
            </a:r>
            <a:endParaRPr lang="zh-CN" altLang="en-US" dirty="0"/>
          </a:p>
        </p:txBody>
      </p:sp>
      <p:sp>
        <p:nvSpPr>
          <p:cNvPr id="3" name="日期占位符 2"/>
          <p:cNvSpPr>
            <a:spLocks noGrp="1"/>
          </p:cNvSpPr>
          <p:nvPr>
            <p:ph type="dt" sz="half" idx="20"/>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6" name="灯片编号占位符 5"/>
          <p:cNvSpPr>
            <a:spLocks noGrp="1"/>
          </p:cNvSpPr>
          <p:nvPr>
            <p:ph type="sldNum" sz="quarter" idx="22"/>
          </p:nvPr>
        </p:nvSpPr>
        <p:spPr/>
        <p:txBody>
          <a:bodyPr/>
          <a:lstStyle/>
          <a:p>
            <a:fld id="{C79ECAFE-A460-4E13-ABCB-32CAE6136244}" type="slidenum">
              <a:rPr lang="zh-CN" altLang="en-US" smtClean="0"/>
            </a:fld>
            <a:endParaRPr lang="zh-CN" altLang="en-US" dirty="0"/>
          </a:p>
        </p:txBody>
      </p:sp>
      <p:grpSp>
        <p:nvGrpSpPr>
          <p:cNvPr id="32" name="组合 31"/>
          <p:cNvGrpSpPr/>
          <p:nvPr userDrawn="1"/>
        </p:nvGrpSpPr>
        <p:grpSpPr>
          <a:xfrm>
            <a:off x="660400" y="344681"/>
            <a:ext cx="384771" cy="384771"/>
            <a:chOff x="669869" y="597306"/>
            <a:chExt cx="409972" cy="409973"/>
          </a:xfrm>
        </p:grpSpPr>
        <p:sp>
          <p:nvSpPr>
            <p:cNvPr id="33"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4"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6"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cxnSp>
        <p:nvCxnSpPr>
          <p:cNvPr id="21" name="直接连接符 20"/>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图文-3）">
    <p:spTree>
      <p:nvGrpSpPr>
        <p:cNvPr id="1" name=""/>
        <p:cNvGrpSpPr/>
        <p:nvPr/>
      </p:nvGrpSpPr>
      <p:grpSpPr>
        <a:xfrm>
          <a:off x="0" y="0"/>
          <a:ext cx="0" cy="0"/>
          <a:chOff x="0" y="0"/>
          <a:chExt cx="0" cy="0"/>
        </a:xfrm>
      </p:grpSpPr>
      <p:pic>
        <p:nvPicPr>
          <p:cNvPr id="29" name="图片 28"/>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14" name="图片占位符 13"/>
          <p:cNvSpPr>
            <a:spLocks noGrp="1"/>
          </p:cNvSpPr>
          <p:nvPr>
            <p:ph type="pic" sz="quarter" idx="12"/>
          </p:nvPr>
        </p:nvSpPr>
        <p:spPr>
          <a:xfrm>
            <a:off x="660402" y="2447962"/>
            <a:ext cx="4420885" cy="3686138"/>
          </a:xfrm>
          <a:custGeom>
            <a:avLst/>
            <a:gdLst>
              <a:gd name="connsiteX0" fmla="*/ 0 w 4420885"/>
              <a:gd name="connsiteY0" fmla="*/ 0 h 3686138"/>
              <a:gd name="connsiteX1" fmla="*/ 4420885 w 4420885"/>
              <a:gd name="connsiteY1" fmla="*/ 0 h 3686138"/>
              <a:gd name="connsiteX2" fmla="*/ 4420885 w 4420885"/>
              <a:gd name="connsiteY2" fmla="*/ 3686138 h 3686138"/>
              <a:gd name="connsiteX3" fmla="*/ 0 w 4420885"/>
              <a:gd name="connsiteY3" fmla="*/ 3686138 h 3686138"/>
            </a:gdLst>
            <a:ahLst/>
            <a:cxnLst>
              <a:cxn ang="0">
                <a:pos x="connsiteX0" y="connsiteY0"/>
              </a:cxn>
              <a:cxn ang="0">
                <a:pos x="connsiteX1" y="connsiteY1"/>
              </a:cxn>
              <a:cxn ang="0">
                <a:pos x="connsiteX2" y="connsiteY2"/>
              </a:cxn>
              <a:cxn ang="0">
                <a:pos x="connsiteX3" y="connsiteY3"/>
              </a:cxn>
            </a:cxnLst>
            <a:rect l="l" t="t" r="r" b="b"/>
            <a:pathLst>
              <a:path w="4420885" h="3686138">
                <a:moveTo>
                  <a:pt x="0" y="0"/>
                </a:moveTo>
                <a:lnTo>
                  <a:pt x="4420885" y="0"/>
                </a:lnTo>
                <a:lnTo>
                  <a:pt x="4420885" y="3686138"/>
                </a:lnTo>
                <a:lnTo>
                  <a:pt x="0" y="3686138"/>
                </a:lnTo>
                <a:close/>
              </a:path>
            </a:pathLst>
          </a:custGeom>
        </p:spPr>
        <p:txBody>
          <a:bodyPr wrap="square">
            <a:noAutofit/>
          </a:bodyPr>
          <a:lstStyle/>
          <a:p>
            <a:endParaRPr lang="zh-CN" altLang="en-US"/>
          </a:p>
        </p:txBody>
      </p:sp>
      <p:sp>
        <p:nvSpPr>
          <p:cNvPr id="25"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sp>
        <p:nvSpPr>
          <p:cNvPr id="16" name="任意多边形: 形状 15"/>
          <p:cNvSpPr/>
          <p:nvPr userDrawn="1"/>
        </p:nvSpPr>
        <p:spPr>
          <a:xfrm>
            <a:off x="5162118" y="2447964"/>
            <a:ext cx="3154730" cy="1802652"/>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userDrawn="1"/>
        </p:nvSpPr>
        <p:spPr>
          <a:xfrm>
            <a:off x="8397680" y="2447964"/>
            <a:ext cx="3154731" cy="1802652"/>
          </a:xfrm>
          <a:custGeom>
            <a:avLst/>
            <a:gdLst>
              <a:gd name="connsiteX0" fmla="*/ 0 w 3154731"/>
              <a:gd name="connsiteY0" fmla="*/ 0 h 1829349"/>
              <a:gd name="connsiteX1" fmla="*/ 3154731 w 3154731"/>
              <a:gd name="connsiteY1" fmla="*/ 0 h 1829349"/>
              <a:gd name="connsiteX2" fmla="*/ 3154731 w 3154731"/>
              <a:gd name="connsiteY2" fmla="*/ 1829349 h 1829349"/>
              <a:gd name="connsiteX3" fmla="*/ 0 w 3154731"/>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1" h="1829349">
                <a:moveTo>
                  <a:pt x="0" y="0"/>
                </a:moveTo>
                <a:lnTo>
                  <a:pt x="3154731" y="0"/>
                </a:lnTo>
                <a:lnTo>
                  <a:pt x="3154731"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userDrawn="1"/>
        </p:nvSpPr>
        <p:spPr>
          <a:xfrm>
            <a:off x="5162118" y="4331447"/>
            <a:ext cx="3154730" cy="1802654"/>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任意多边形: 形状 27"/>
          <p:cNvSpPr/>
          <p:nvPr userDrawn="1"/>
        </p:nvSpPr>
        <p:spPr>
          <a:xfrm>
            <a:off x="8397680" y="4331447"/>
            <a:ext cx="3154731" cy="1802654"/>
          </a:xfrm>
          <a:custGeom>
            <a:avLst/>
            <a:gdLst>
              <a:gd name="connsiteX0" fmla="*/ 0 w 3154731"/>
              <a:gd name="connsiteY0" fmla="*/ 0 h 1829349"/>
              <a:gd name="connsiteX1" fmla="*/ 3154731 w 3154731"/>
              <a:gd name="connsiteY1" fmla="*/ 0 h 1829349"/>
              <a:gd name="connsiteX2" fmla="*/ 3154731 w 3154731"/>
              <a:gd name="connsiteY2" fmla="*/ 1829349 h 1829349"/>
              <a:gd name="connsiteX3" fmla="*/ 0 w 3154731"/>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1" h="1829349">
                <a:moveTo>
                  <a:pt x="0" y="0"/>
                </a:moveTo>
                <a:lnTo>
                  <a:pt x="3154731" y="0"/>
                </a:lnTo>
                <a:lnTo>
                  <a:pt x="3154731"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p:cNvSpPr>
            <a:spLocks noGrp="1"/>
          </p:cNvSpPr>
          <p:nvPr>
            <p:ph type="body" sz="quarter" idx="13" hasCustomPrompt="1"/>
          </p:nvPr>
        </p:nvSpPr>
        <p:spPr>
          <a:xfrm>
            <a:off x="5398522" y="2612248"/>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12" name="文本占位符 11"/>
          <p:cNvSpPr>
            <a:spLocks noGrp="1"/>
          </p:cNvSpPr>
          <p:nvPr>
            <p:ph type="body" sz="quarter" idx="14" hasCustomPrompt="1"/>
          </p:nvPr>
        </p:nvSpPr>
        <p:spPr>
          <a:xfrm>
            <a:off x="5277103" y="3336053"/>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sp>
        <p:nvSpPr>
          <p:cNvPr id="46" name="文本占位符 8"/>
          <p:cNvSpPr>
            <a:spLocks noGrp="1"/>
          </p:cNvSpPr>
          <p:nvPr>
            <p:ph type="body" sz="quarter" idx="15" hasCustomPrompt="1"/>
          </p:nvPr>
        </p:nvSpPr>
        <p:spPr>
          <a:xfrm>
            <a:off x="8634084" y="2612248"/>
            <a:ext cx="2681922" cy="461665"/>
          </a:xfrm>
          <a:prstGeom prst="rect">
            <a:avLst/>
          </a:prstGeom>
        </p:spPr>
        <p:txBody>
          <a:bodyPr wrap="square">
            <a:spAutoFit/>
          </a:bodyPr>
          <a:lstStyle>
            <a:lvl1pPr marL="0" indent="0" algn="ct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47" name="文本占位符 11"/>
          <p:cNvSpPr>
            <a:spLocks noGrp="1"/>
          </p:cNvSpPr>
          <p:nvPr>
            <p:ph type="body" sz="quarter" idx="16" hasCustomPrompt="1"/>
          </p:nvPr>
        </p:nvSpPr>
        <p:spPr>
          <a:xfrm>
            <a:off x="8512665" y="3336053"/>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sp>
        <p:nvSpPr>
          <p:cNvPr id="48" name="文本占位符 8"/>
          <p:cNvSpPr>
            <a:spLocks noGrp="1"/>
          </p:cNvSpPr>
          <p:nvPr>
            <p:ph type="body" sz="quarter" idx="17" hasCustomPrompt="1"/>
          </p:nvPr>
        </p:nvSpPr>
        <p:spPr>
          <a:xfrm>
            <a:off x="8634084" y="4499120"/>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49" name="文本占位符 11"/>
          <p:cNvSpPr>
            <a:spLocks noGrp="1"/>
          </p:cNvSpPr>
          <p:nvPr>
            <p:ph type="body" sz="quarter" idx="18" hasCustomPrompt="1"/>
          </p:nvPr>
        </p:nvSpPr>
        <p:spPr>
          <a:xfrm>
            <a:off x="8512665" y="5222925"/>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sp>
        <p:nvSpPr>
          <p:cNvPr id="50" name="文本占位符 8"/>
          <p:cNvSpPr>
            <a:spLocks noGrp="1"/>
          </p:cNvSpPr>
          <p:nvPr>
            <p:ph type="body" sz="quarter" idx="19" hasCustomPrompt="1"/>
          </p:nvPr>
        </p:nvSpPr>
        <p:spPr>
          <a:xfrm>
            <a:off x="5398522" y="4499120"/>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51" name="文本占位符 11"/>
          <p:cNvSpPr>
            <a:spLocks noGrp="1"/>
          </p:cNvSpPr>
          <p:nvPr>
            <p:ph type="body" sz="quarter" idx="20" hasCustomPrompt="1"/>
          </p:nvPr>
        </p:nvSpPr>
        <p:spPr>
          <a:xfrm>
            <a:off x="5277103" y="5222925"/>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sp>
        <p:nvSpPr>
          <p:cNvPr id="52" name="文本占位符 11"/>
          <p:cNvSpPr>
            <a:spLocks noGrp="1"/>
          </p:cNvSpPr>
          <p:nvPr>
            <p:ph type="body" sz="quarter" idx="21" hasCustomPrompt="1"/>
          </p:nvPr>
        </p:nvSpPr>
        <p:spPr>
          <a:xfrm>
            <a:off x="660400" y="1337587"/>
            <a:ext cx="10858500" cy="735563"/>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grpSp>
        <p:nvGrpSpPr>
          <p:cNvPr id="32" name="组合 31"/>
          <p:cNvGrpSpPr/>
          <p:nvPr userDrawn="1"/>
        </p:nvGrpSpPr>
        <p:grpSpPr>
          <a:xfrm>
            <a:off x="660400" y="344681"/>
            <a:ext cx="384771" cy="384771"/>
            <a:chOff x="669869" y="597306"/>
            <a:chExt cx="409972" cy="409973"/>
          </a:xfrm>
        </p:grpSpPr>
        <p:sp>
          <p:nvSpPr>
            <p:cNvPr id="33"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4"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5"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4" name="日期占位符 3"/>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p:cNvSpPr>
            <a:spLocks noGrp="1"/>
          </p:cNvSpPr>
          <p:nvPr>
            <p:ph type="sldNum" sz="quarter" idx="24"/>
          </p:nvPr>
        </p:nvSpPr>
        <p:spPr/>
        <p:txBody>
          <a:bodyPr/>
          <a:lstStyle/>
          <a:p>
            <a:fld id="{C79ECAFE-A460-4E13-ABCB-32CAE6136244}" type="slidenum">
              <a:rPr lang="zh-CN" altLang="en-US" smtClean="0"/>
            </a:fld>
            <a:endParaRPr lang="zh-CN" altLang="en-US" dirty="0"/>
          </a:p>
        </p:txBody>
      </p:sp>
      <p:cxnSp>
        <p:nvCxnSpPr>
          <p:cNvPr id="26" name="直接连接符 25"/>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图文-4）">
    <p:spTree>
      <p:nvGrpSpPr>
        <p:cNvPr id="1" name=""/>
        <p:cNvGrpSpPr/>
        <p:nvPr/>
      </p:nvGrpSpPr>
      <p:grpSpPr>
        <a:xfrm>
          <a:off x="0" y="0"/>
          <a:ext cx="0" cy="0"/>
          <a:chOff x="0" y="0"/>
          <a:chExt cx="0" cy="0"/>
        </a:xfrm>
      </p:grpSpPr>
      <p:pic>
        <p:nvPicPr>
          <p:cNvPr id="29" name="图片 28"/>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14" name="图片占位符 13"/>
          <p:cNvSpPr>
            <a:spLocks noGrp="1"/>
          </p:cNvSpPr>
          <p:nvPr>
            <p:ph type="pic" sz="quarter" idx="12"/>
          </p:nvPr>
        </p:nvSpPr>
        <p:spPr>
          <a:xfrm>
            <a:off x="660402" y="1585023"/>
            <a:ext cx="5984238" cy="4554593"/>
          </a:xfrm>
          <a:custGeom>
            <a:avLst/>
            <a:gdLst>
              <a:gd name="connsiteX0" fmla="*/ 0 w 4420885"/>
              <a:gd name="connsiteY0" fmla="*/ 0 h 3686138"/>
              <a:gd name="connsiteX1" fmla="*/ 4420885 w 4420885"/>
              <a:gd name="connsiteY1" fmla="*/ 0 h 3686138"/>
              <a:gd name="connsiteX2" fmla="*/ 4420885 w 4420885"/>
              <a:gd name="connsiteY2" fmla="*/ 3686138 h 3686138"/>
              <a:gd name="connsiteX3" fmla="*/ 0 w 4420885"/>
              <a:gd name="connsiteY3" fmla="*/ 3686138 h 3686138"/>
            </a:gdLst>
            <a:ahLst/>
            <a:cxnLst>
              <a:cxn ang="0">
                <a:pos x="connsiteX0" y="connsiteY0"/>
              </a:cxn>
              <a:cxn ang="0">
                <a:pos x="connsiteX1" y="connsiteY1"/>
              </a:cxn>
              <a:cxn ang="0">
                <a:pos x="connsiteX2" y="connsiteY2"/>
              </a:cxn>
              <a:cxn ang="0">
                <a:pos x="connsiteX3" y="connsiteY3"/>
              </a:cxn>
            </a:cxnLst>
            <a:rect l="l" t="t" r="r" b="b"/>
            <a:pathLst>
              <a:path w="4420885" h="3686138">
                <a:moveTo>
                  <a:pt x="0" y="0"/>
                </a:moveTo>
                <a:lnTo>
                  <a:pt x="4420885" y="0"/>
                </a:lnTo>
                <a:lnTo>
                  <a:pt x="4420885" y="3686138"/>
                </a:lnTo>
                <a:lnTo>
                  <a:pt x="0" y="3686138"/>
                </a:lnTo>
                <a:close/>
              </a:path>
            </a:pathLst>
          </a:custGeom>
        </p:spPr>
        <p:txBody>
          <a:bodyPr wrap="square">
            <a:noAutofit/>
          </a:bodyPr>
          <a:lstStyle/>
          <a:p>
            <a:endParaRPr lang="zh-CN" altLang="en-US" dirty="0"/>
          </a:p>
        </p:txBody>
      </p:sp>
      <p:sp>
        <p:nvSpPr>
          <p:cNvPr id="25"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sp>
        <p:nvSpPr>
          <p:cNvPr id="16" name="任意多边形: 形状 15"/>
          <p:cNvSpPr/>
          <p:nvPr userDrawn="1"/>
        </p:nvSpPr>
        <p:spPr>
          <a:xfrm>
            <a:off x="6644640" y="1585023"/>
            <a:ext cx="4874260" cy="4554589"/>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p:cNvSpPr>
            <a:spLocks noGrp="1"/>
          </p:cNvSpPr>
          <p:nvPr>
            <p:ph type="body" sz="quarter" idx="13" hasCustomPrompt="1"/>
          </p:nvPr>
        </p:nvSpPr>
        <p:spPr>
          <a:xfrm>
            <a:off x="7031469" y="1815023"/>
            <a:ext cx="2969058" cy="461665"/>
          </a:xfrm>
          <a:prstGeom prst="rect">
            <a:avLst/>
          </a:prstGeom>
        </p:spPr>
        <p:txBody>
          <a:bodyPr wrap="square" lIns="0">
            <a:spAutoFit/>
          </a:bodyPr>
          <a:lstStyle>
            <a:lvl1pPr marL="0" indent="0" algn="l">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12" name="文本占位符 11"/>
          <p:cNvSpPr>
            <a:spLocks noGrp="1"/>
          </p:cNvSpPr>
          <p:nvPr>
            <p:ph type="body" sz="quarter" idx="14" hasCustomPrompt="1"/>
          </p:nvPr>
        </p:nvSpPr>
        <p:spPr>
          <a:xfrm>
            <a:off x="7454095" y="2864776"/>
            <a:ext cx="3773347" cy="859337"/>
          </a:xfrm>
          <a:prstGeom prst="rect">
            <a:avLst/>
          </a:prstGeom>
        </p:spPr>
        <p:txBody>
          <a:bodyPr lIns="0" tIns="0" rIns="90000" bIns="46800">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sz="1800"/>
            </a:lvl1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a:pPr>
            <a:r>
              <a:rPr lang="zh-CN" altLang="en-US" dirty="0"/>
              <a:t>请输入你的内容</a:t>
            </a:r>
            <a:endParaRPr lang="zh-CN" altLang="en-US" dirty="0"/>
          </a:p>
        </p:txBody>
      </p:sp>
      <p:grpSp>
        <p:nvGrpSpPr>
          <p:cNvPr id="32" name="组合 31"/>
          <p:cNvGrpSpPr/>
          <p:nvPr userDrawn="1"/>
        </p:nvGrpSpPr>
        <p:grpSpPr>
          <a:xfrm>
            <a:off x="660400" y="344681"/>
            <a:ext cx="384771" cy="384771"/>
            <a:chOff x="669869" y="597306"/>
            <a:chExt cx="409972" cy="409973"/>
          </a:xfrm>
        </p:grpSpPr>
        <p:sp>
          <p:nvSpPr>
            <p:cNvPr id="33"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4"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5"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4" name="日期占位符 3"/>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p:cNvSpPr>
            <a:spLocks noGrp="1"/>
          </p:cNvSpPr>
          <p:nvPr>
            <p:ph type="sldNum" sz="quarter" idx="24"/>
          </p:nvPr>
        </p:nvSpPr>
        <p:spPr/>
        <p:txBody>
          <a:bodyPr/>
          <a:lstStyle/>
          <a:p>
            <a:fld id="{C79ECAFE-A460-4E13-ABCB-32CAE6136244}" type="slidenum">
              <a:rPr lang="zh-CN" altLang="en-US" smtClean="0"/>
            </a:fld>
            <a:endParaRPr lang="zh-CN" altLang="en-US" dirty="0"/>
          </a:p>
        </p:txBody>
      </p:sp>
      <p:sp>
        <p:nvSpPr>
          <p:cNvPr id="2" name="矩形 1"/>
          <p:cNvSpPr/>
          <p:nvPr userDrawn="1"/>
        </p:nvSpPr>
        <p:spPr>
          <a:xfrm>
            <a:off x="7031469" y="2473505"/>
            <a:ext cx="864000" cy="96290"/>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占位符 11"/>
          <p:cNvSpPr>
            <a:spLocks noGrp="1"/>
          </p:cNvSpPr>
          <p:nvPr>
            <p:ph type="body" sz="quarter" idx="25" hasCustomPrompt="1"/>
          </p:nvPr>
        </p:nvSpPr>
        <p:spPr>
          <a:xfrm>
            <a:off x="7454095" y="392434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endParaRPr lang="zh-CN" altLang="en-US" dirty="0"/>
          </a:p>
        </p:txBody>
      </p:sp>
      <p:sp>
        <p:nvSpPr>
          <p:cNvPr id="36" name="文本占位符 11"/>
          <p:cNvSpPr>
            <a:spLocks noGrp="1"/>
          </p:cNvSpPr>
          <p:nvPr>
            <p:ph type="body" sz="quarter" idx="26" hasCustomPrompt="1"/>
          </p:nvPr>
        </p:nvSpPr>
        <p:spPr>
          <a:xfrm>
            <a:off x="7454095" y="498391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endParaRPr lang="zh-CN" altLang="en-US" dirty="0"/>
          </a:p>
        </p:txBody>
      </p:sp>
      <p:cxnSp>
        <p:nvCxnSpPr>
          <p:cNvPr id="21" name="直接连接符 20"/>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图文-5）">
    <p:spTree>
      <p:nvGrpSpPr>
        <p:cNvPr id="1" name=""/>
        <p:cNvGrpSpPr/>
        <p:nvPr/>
      </p:nvGrpSpPr>
      <p:grpSpPr>
        <a:xfrm>
          <a:off x="0" y="0"/>
          <a:ext cx="0" cy="0"/>
          <a:chOff x="0" y="0"/>
          <a:chExt cx="0" cy="0"/>
        </a:xfrm>
      </p:grpSpPr>
      <p:sp>
        <p:nvSpPr>
          <p:cNvPr id="63" name="图片占位符 62"/>
          <p:cNvSpPr>
            <a:spLocks noGrp="1"/>
          </p:cNvSpPr>
          <p:nvPr>
            <p:ph type="pic" sz="quarter" idx="27"/>
          </p:nvPr>
        </p:nvSpPr>
        <p:spPr>
          <a:xfrm>
            <a:off x="660404" y="1585023"/>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4" name="图片占位符 63"/>
          <p:cNvSpPr>
            <a:spLocks noGrp="1"/>
          </p:cNvSpPr>
          <p:nvPr>
            <p:ph type="pic" sz="quarter" idx="28"/>
          </p:nvPr>
        </p:nvSpPr>
        <p:spPr>
          <a:xfrm>
            <a:off x="3696741" y="1585023"/>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5" name="图片占位符 64"/>
          <p:cNvSpPr>
            <a:spLocks noGrp="1"/>
          </p:cNvSpPr>
          <p:nvPr>
            <p:ph type="pic" sz="quarter" idx="29"/>
          </p:nvPr>
        </p:nvSpPr>
        <p:spPr>
          <a:xfrm>
            <a:off x="660404" y="3895974"/>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6" name="图片占位符 65"/>
          <p:cNvSpPr>
            <a:spLocks noGrp="1"/>
          </p:cNvSpPr>
          <p:nvPr>
            <p:ph type="pic" sz="quarter" idx="30"/>
          </p:nvPr>
        </p:nvSpPr>
        <p:spPr>
          <a:xfrm>
            <a:off x="3696741" y="3895974"/>
            <a:ext cx="2947899"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pic>
        <p:nvPicPr>
          <p:cNvPr id="29" name="图片 28"/>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25"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sp>
        <p:nvSpPr>
          <p:cNvPr id="16" name="任意多边形: 形状 15"/>
          <p:cNvSpPr/>
          <p:nvPr userDrawn="1"/>
        </p:nvSpPr>
        <p:spPr>
          <a:xfrm>
            <a:off x="6644640" y="1585023"/>
            <a:ext cx="4874260" cy="4554589"/>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p:cNvSpPr>
            <a:spLocks noGrp="1"/>
          </p:cNvSpPr>
          <p:nvPr>
            <p:ph type="body" sz="quarter" idx="13" hasCustomPrompt="1"/>
          </p:nvPr>
        </p:nvSpPr>
        <p:spPr>
          <a:xfrm>
            <a:off x="7031469" y="1815023"/>
            <a:ext cx="2969058" cy="461665"/>
          </a:xfrm>
          <a:prstGeom prst="rect">
            <a:avLst/>
          </a:prstGeom>
        </p:spPr>
        <p:txBody>
          <a:bodyPr wrap="square" lIns="0">
            <a:spAutoFit/>
          </a:bodyPr>
          <a:lstStyle>
            <a:lvl1pPr marL="0" indent="0" algn="l">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12" name="文本占位符 11"/>
          <p:cNvSpPr>
            <a:spLocks noGrp="1"/>
          </p:cNvSpPr>
          <p:nvPr>
            <p:ph type="body" sz="quarter" idx="14" hasCustomPrompt="1"/>
          </p:nvPr>
        </p:nvSpPr>
        <p:spPr>
          <a:xfrm>
            <a:off x="7454095" y="2864776"/>
            <a:ext cx="3773347" cy="859337"/>
          </a:xfrm>
          <a:prstGeom prst="rect">
            <a:avLst/>
          </a:prstGeom>
        </p:spPr>
        <p:txBody>
          <a:bodyPr lIns="0" tIns="0" rIns="90000" bIns="46800">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sz="1800"/>
            </a:lvl1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a:pPr>
            <a:r>
              <a:rPr lang="zh-CN" altLang="en-US" dirty="0"/>
              <a:t>请输入你的内容</a:t>
            </a:r>
            <a:endParaRPr lang="zh-CN" altLang="en-US" dirty="0"/>
          </a:p>
        </p:txBody>
      </p:sp>
      <p:grpSp>
        <p:nvGrpSpPr>
          <p:cNvPr id="32" name="组合 31"/>
          <p:cNvGrpSpPr/>
          <p:nvPr userDrawn="1"/>
        </p:nvGrpSpPr>
        <p:grpSpPr>
          <a:xfrm>
            <a:off x="660400" y="344681"/>
            <a:ext cx="384771" cy="384771"/>
            <a:chOff x="669869" y="597306"/>
            <a:chExt cx="409972" cy="409973"/>
          </a:xfrm>
        </p:grpSpPr>
        <p:sp>
          <p:nvSpPr>
            <p:cNvPr id="33"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4"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5"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4" name="日期占位符 3"/>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p:cNvSpPr>
            <a:spLocks noGrp="1"/>
          </p:cNvSpPr>
          <p:nvPr>
            <p:ph type="sldNum" sz="quarter" idx="24"/>
          </p:nvPr>
        </p:nvSpPr>
        <p:spPr/>
        <p:txBody>
          <a:bodyPr/>
          <a:lstStyle/>
          <a:p>
            <a:fld id="{C79ECAFE-A460-4E13-ABCB-32CAE6136244}" type="slidenum">
              <a:rPr lang="zh-CN" altLang="en-US" smtClean="0"/>
            </a:fld>
            <a:endParaRPr lang="zh-CN" altLang="en-US" dirty="0"/>
          </a:p>
        </p:txBody>
      </p:sp>
      <p:sp>
        <p:nvSpPr>
          <p:cNvPr id="2" name="矩形 1"/>
          <p:cNvSpPr/>
          <p:nvPr userDrawn="1"/>
        </p:nvSpPr>
        <p:spPr>
          <a:xfrm>
            <a:off x="7031469" y="2473505"/>
            <a:ext cx="864000" cy="96290"/>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占位符 11"/>
          <p:cNvSpPr>
            <a:spLocks noGrp="1"/>
          </p:cNvSpPr>
          <p:nvPr>
            <p:ph type="body" sz="quarter" idx="25" hasCustomPrompt="1"/>
          </p:nvPr>
        </p:nvSpPr>
        <p:spPr>
          <a:xfrm>
            <a:off x="7454095" y="392434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endParaRPr lang="zh-CN" altLang="en-US" dirty="0"/>
          </a:p>
        </p:txBody>
      </p:sp>
      <p:sp>
        <p:nvSpPr>
          <p:cNvPr id="36" name="文本占位符 11"/>
          <p:cNvSpPr>
            <a:spLocks noGrp="1"/>
          </p:cNvSpPr>
          <p:nvPr>
            <p:ph type="body" sz="quarter" idx="26" hasCustomPrompt="1"/>
          </p:nvPr>
        </p:nvSpPr>
        <p:spPr>
          <a:xfrm>
            <a:off x="7454095" y="498391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endParaRPr lang="zh-CN" altLang="en-US" dirty="0"/>
          </a:p>
        </p:txBody>
      </p:sp>
      <p:cxnSp>
        <p:nvCxnSpPr>
          <p:cNvPr id="22" name="直接连接符 21"/>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8" name="图片 17" descr="图片包含 树, 户外, 建筑物, 道路&#10;&#10;自动生成的说明"/>
          <p:cNvPicPr>
            <a:picLocks noChangeAspect="1"/>
          </p:cNvPicPr>
          <p:nvPr userDrawn="1"/>
        </p:nvPicPr>
        <p:blipFill rotWithShape="1">
          <a:blip r:embed="rId2" cstate="email">
            <a:alphaModFix amt="15000"/>
          </a:blip>
          <a:srcRect/>
          <a:stretch>
            <a:fillRect/>
          </a:stretch>
        </p:blipFill>
        <p:spPr>
          <a:xfrm>
            <a:off x="4282440" y="0"/>
            <a:ext cx="7909560" cy="6858000"/>
          </a:xfrm>
          <a:prstGeom prst="rect">
            <a:avLst/>
          </a:prstGeom>
        </p:spPr>
      </p:pic>
      <p:sp>
        <p:nvSpPr>
          <p:cNvPr id="19" name="矩形 18"/>
          <p:cNvSpPr/>
          <p:nvPr userDrawn="1"/>
        </p:nvSpPr>
        <p:spPr>
          <a:xfrm>
            <a:off x="0" y="0"/>
            <a:ext cx="12192000" cy="6858000"/>
          </a:xfrm>
          <a:prstGeom prst="rect">
            <a:avLst/>
          </a:prstGeom>
          <a:gradFill flip="none" rotWithShape="1">
            <a:gsLst>
              <a:gs pos="32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userDrawn="1"/>
        </p:nvSpPr>
        <p:spPr>
          <a:xfrm>
            <a:off x="0" y="0"/>
            <a:ext cx="12192000" cy="6858000"/>
          </a:xfrm>
          <a:prstGeom prst="rect">
            <a:avLst/>
          </a:prstGeom>
          <a:blipFill dpi="0" rotWithShape="1">
            <a:blip r:embed="rId3" cstate="email">
              <a:alphaModFix amt="5000"/>
            </a:blip>
            <a:srcRect/>
            <a:tile tx="0" ty="0" sx="100000" sy="100000" flip="none" algn="tl"/>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9" name="图片 48" descr="图片包含 树, 户外, 建筑物, 道路&#10;&#10;自动生成的说明"/>
          <p:cNvPicPr>
            <a:picLocks noChangeAspect="1"/>
          </p:cNvPicPr>
          <p:nvPr userDrawn="1"/>
        </p:nvPicPr>
        <p:blipFill rotWithShape="1">
          <a:blip r:embed="rId4" cstate="email"/>
          <a:srcRect/>
          <a:stretch>
            <a:fillRect/>
          </a:stretch>
        </p:blipFill>
        <p:spPr>
          <a:xfrm>
            <a:off x="5178924" y="0"/>
            <a:ext cx="7013076" cy="6858000"/>
          </a:xfrm>
          <a:custGeom>
            <a:avLst/>
            <a:gdLst>
              <a:gd name="connsiteX0" fmla="*/ 3877363 w 7013076"/>
              <a:gd name="connsiteY0" fmla="*/ 0 h 6858000"/>
              <a:gd name="connsiteX1" fmla="*/ 7013076 w 7013076"/>
              <a:gd name="connsiteY1" fmla="*/ 0 h 6858000"/>
              <a:gd name="connsiteX2" fmla="*/ 7013076 w 7013076"/>
              <a:gd name="connsiteY2" fmla="*/ 692654 h 6858000"/>
              <a:gd name="connsiteX3" fmla="*/ 3527325 w 7013076"/>
              <a:gd name="connsiteY3" fmla="*/ 6858000 h 6858000"/>
              <a:gd name="connsiteX4" fmla="*/ 0 w 701307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3076" h="6858000">
                <a:moveTo>
                  <a:pt x="3877363" y="0"/>
                </a:moveTo>
                <a:lnTo>
                  <a:pt x="7013076" y="0"/>
                </a:lnTo>
                <a:lnTo>
                  <a:pt x="7013076" y="692654"/>
                </a:lnTo>
                <a:lnTo>
                  <a:pt x="3527325" y="6858000"/>
                </a:lnTo>
                <a:lnTo>
                  <a:pt x="0" y="6858000"/>
                </a:lnTo>
                <a:close/>
              </a:path>
            </a:pathLst>
          </a:custGeom>
        </p:spPr>
      </p:pic>
      <p:sp>
        <p:nvSpPr>
          <p:cNvPr id="52" name="任意多边形: 形状 51"/>
          <p:cNvSpPr/>
          <p:nvPr userDrawn="1"/>
        </p:nvSpPr>
        <p:spPr>
          <a:xfrm rot="1759603">
            <a:off x="5759550" y="3287609"/>
            <a:ext cx="326672" cy="3900322"/>
          </a:xfrm>
          <a:custGeom>
            <a:avLst/>
            <a:gdLst>
              <a:gd name="connsiteX0" fmla="*/ 0 w 326672"/>
              <a:gd name="connsiteY0" fmla="*/ 0 h 3900322"/>
              <a:gd name="connsiteX1" fmla="*/ 326672 w 326672"/>
              <a:gd name="connsiteY1" fmla="*/ 0 h 3900322"/>
              <a:gd name="connsiteX2" fmla="*/ 326672 w 326672"/>
              <a:gd name="connsiteY2" fmla="*/ 3716802 h 3900322"/>
              <a:gd name="connsiteX3" fmla="*/ 0 w 326672"/>
              <a:gd name="connsiteY3" fmla="*/ 3900322 h 3900322"/>
            </a:gdLst>
            <a:ahLst/>
            <a:cxnLst>
              <a:cxn ang="0">
                <a:pos x="connsiteX0" y="connsiteY0"/>
              </a:cxn>
              <a:cxn ang="0">
                <a:pos x="connsiteX1" y="connsiteY1"/>
              </a:cxn>
              <a:cxn ang="0">
                <a:pos x="connsiteX2" y="connsiteY2"/>
              </a:cxn>
              <a:cxn ang="0">
                <a:pos x="connsiteX3" y="connsiteY3"/>
              </a:cxn>
            </a:cxnLst>
            <a:rect l="l" t="t" r="r" b="b"/>
            <a:pathLst>
              <a:path w="326672" h="3900322">
                <a:moveTo>
                  <a:pt x="0" y="0"/>
                </a:moveTo>
                <a:lnTo>
                  <a:pt x="326672" y="0"/>
                </a:lnTo>
                <a:lnTo>
                  <a:pt x="326672" y="3716802"/>
                </a:lnTo>
                <a:lnTo>
                  <a:pt x="0" y="39003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4" name="任意多边形: 形状 43"/>
          <p:cNvSpPr/>
          <p:nvPr userDrawn="1"/>
        </p:nvSpPr>
        <p:spPr>
          <a:xfrm rot="1759603">
            <a:off x="8280302" y="-201925"/>
            <a:ext cx="170609" cy="2499133"/>
          </a:xfrm>
          <a:custGeom>
            <a:avLst/>
            <a:gdLst>
              <a:gd name="connsiteX0" fmla="*/ 0 w 170609"/>
              <a:gd name="connsiteY0" fmla="*/ 95846 h 2499133"/>
              <a:gd name="connsiteX1" fmla="*/ 170609 w 170609"/>
              <a:gd name="connsiteY1" fmla="*/ 0 h 2499133"/>
              <a:gd name="connsiteX2" fmla="*/ 170609 w 170609"/>
              <a:gd name="connsiteY2" fmla="*/ 2499133 h 2499133"/>
              <a:gd name="connsiteX3" fmla="*/ 0 w 170609"/>
              <a:gd name="connsiteY3" fmla="*/ 2499133 h 2499133"/>
            </a:gdLst>
            <a:ahLst/>
            <a:cxnLst>
              <a:cxn ang="0">
                <a:pos x="connsiteX0" y="connsiteY0"/>
              </a:cxn>
              <a:cxn ang="0">
                <a:pos x="connsiteX1" y="connsiteY1"/>
              </a:cxn>
              <a:cxn ang="0">
                <a:pos x="connsiteX2" y="connsiteY2"/>
              </a:cxn>
              <a:cxn ang="0">
                <a:pos x="connsiteX3" y="connsiteY3"/>
              </a:cxn>
            </a:cxnLst>
            <a:rect l="l" t="t" r="r" b="b"/>
            <a:pathLst>
              <a:path w="170609" h="2499133">
                <a:moveTo>
                  <a:pt x="0" y="95846"/>
                </a:moveTo>
                <a:lnTo>
                  <a:pt x="170609" y="0"/>
                </a:lnTo>
                <a:lnTo>
                  <a:pt x="170609" y="2499133"/>
                </a:lnTo>
                <a:lnTo>
                  <a:pt x="0" y="24991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2" name="任意多边形: 形状 21"/>
          <p:cNvSpPr/>
          <p:nvPr userDrawn="1"/>
        </p:nvSpPr>
        <p:spPr>
          <a:xfrm rot="1759603">
            <a:off x="11257062" y="-144084"/>
            <a:ext cx="326672" cy="3732241"/>
          </a:xfrm>
          <a:custGeom>
            <a:avLst/>
            <a:gdLst>
              <a:gd name="connsiteX0" fmla="*/ 0 w 326672"/>
              <a:gd name="connsiteY0" fmla="*/ 0 h 3732241"/>
              <a:gd name="connsiteX1" fmla="*/ 326672 w 326672"/>
              <a:gd name="connsiteY1" fmla="*/ 581488 h 3732241"/>
              <a:gd name="connsiteX2" fmla="*/ 326672 w 326672"/>
              <a:gd name="connsiteY2" fmla="*/ 3732241 h 3732241"/>
              <a:gd name="connsiteX3" fmla="*/ 0 w 326672"/>
              <a:gd name="connsiteY3" fmla="*/ 3732241 h 3732241"/>
            </a:gdLst>
            <a:ahLst/>
            <a:cxnLst>
              <a:cxn ang="0">
                <a:pos x="connsiteX0" y="connsiteY0"/>
              </a:cxn>
              <a:cxn ang="0">
                <a:pos x="connsiteX1" y="connsiteY1"/>
              </a:cxn>
              <a:cxn ang="0">
                <a:pos x="connsiteX2" y="connsiteY2"/>
              </a:cxn>
              <a:cxn ang="0">
                <a:pos x="connsiteX3" y="connsiteY3"/>
              </a:cxn>
            </a:cxnLst>
            <a:rect l="l" t="t" r="r" b="b"/>
            <a:pathLst>
              <a:path w="326672" h="3732241">
                <a:moveTo>
                  <a:pt x="0" y="0"/>
                </a:moveTo>
                <a:lnTo>
                  <a:pt x="326672" y="581488"/>
                </a:lnTo>
                <a:lnTo>
                  <a:pt x="326672" y="3732241"/>
                </a:lnTo>
                <a:lnTo>
                  <a:pt x="0" y="37322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53" name="任意多边形: 形状 52"/>
          <p:cNvSpPr/>
          <p:nvPr userDrawn="1"/>
        </p:nvSpPr>
        <p:spPr>
          <a:xfrm rot="1759603">
            <a:off x="9271255" y="4019758"/>
            <a:ext cx="170609" cy="3077209"/>
          </a:xfrm>
          <a:custGeom>
            <a:avLst/>
            <a:gdLst>
              <a:gd name="connsiteX0" fmla="*/ 0 w 170609"/>
              <a:gd name="connsiteY0" fmla="*/ 0 h 3077209"/>
              <a:gd name="connsiteX1" fmla="*/ 170609 w 170609"/>
              <a:gd name="connsiteY1" fmla="*/ 0 h 3077209"/>
              <a:gd name="connsiteX2" fmla="*/ 170609 w 170609"/>
              <a:gd name="connsiteY2" fmla="*/ 2981364 h 3077209"/>
              <a:gd name="connsiteX3" fmla="*/ 0 w 170609"/>
              <a:gd name="connsiteY3" fmla="*/ 3077209 h 3077209"/>
            </a:gdLst>
            <a:ahLst/>
            <a:cxnLst>
              <a:cxn ang="0">
                <a:pos x="connsiteX0" y="connsiteY0"/>
              </a:cxn>
              <a:cxn ang="0">
                <a:pos x="connsiteX1" y="connsiteY1"/>
              </a:cxn>
              <a:cxn ang="0">
                <a:pos x="connsiteX2" y="connsiteY2"/>
              </a:cxn>
              <a:cxn ang="0">
                <a:pos x="connsiteX3" y="connsiteY3"/>
              </a:cxn>
            </a:cxnLst>
            <a:rect l="l" t="t" r="r" b="b"/>
            <a:pathLst>
              <a:path w="170609" h="3077209">
                <a:moveTo>
                  <a:pt x="0" y="0"/>
                </a:moveTo>
                <a:lnTo>
                  <a:pt x="170609" y="0"/>
                </a:lnTo>
                <a:lnTo>
                  <a:pt x="170609" y="2981364"/>
                </a:lnTo>
                <a:lnTo>
                  <a:pt x="0" y="30772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7" name="文本占位符 25"/>
          <p:cNvSpPr>
            <a:spLocks noGrp="1"/>
          </p:cNvSpPr>
          <p:nvPr>
            <p:ph type="body" sz="quarter" idx="11" hasCustomPrompt="1"/>
          </p:nvPr>
        </p:nvSpPr>
        <p:spPr>
          <a:xfrm>
            <a:off x="667503" y="2749690"/>
            <a:ext cx="5798382" cy="878840"/>
          </a:xfrm>
          <a:prstGeom prst="rect">
            <a:avLst/>
          </a:prstGeom>
        </p:spPr>
        <p:txBody>
          <a:bodyPr lIns="0">
            <a:noAutofit/>
          </a:bodyPr>
          <a:lstStyle>
            <a:lvl1pPr marL="0" indent="0">
              <a:lnSpc>
                <a:spcPct val="100000"/>
              </a:lnSpc>
              <a:buNone/>
              <a:defRPr sz="5400" b="1" spc="100" baseline="0">
                <a:solidFill>
                  <a:schemeClr val="accent1"/>
                </a:solidFill>
                <a:latin typeface="+mj-ea"/>
                <a:ea typeface="+mj-ea"/>
              </a:defRPr>
            </a:lvl1pPr>
          </a:lstStyle>
          <a:p>
            <a:pPr lvl="0"/>
            <a:r>
              <a:rPr lang="zh-CN" altLang="en-US" dirty="0"/>
              <a:t>请输入你的大标题</a:t>
            </a:r>
            <a:endParaRPr lang="en-US" altLang="zh-CN" dirty="0"/>
          </a:p>
        </p:txBody>
      </p:sp>
      <p:sp>
        <p:nvSpPr>
          <p:cNvPr id="38" name="文本占位符 25"/>
          <p:cNvSpPr>
            <a:spLocks noGrp="1"/>
          </p:cNvSpPr>
          <p:nvPr>
            <p:ph type="body" sz="quarter" idx="12" hasCustomPrompt="1"/>
          </p:nvPr>
        </p:nvSpPr>
        <p:spPr>
          <a:xfrm>
            <a:off x="667503" y="1869834"/>
            <a:ext cx="5798382" cy="878840"/>
          </a:xfrm>
          <a:prstGeom prst="rect">
            <a:avLst/>
          </a:prstGeom>
        </p:spPr>
        <p:txBody>
          <a:bodyPr lIns="0">
            <a:noAutofit/>
          </a:bodyPr>
          <a:lstStyle>
            <a:lvl1pPr marL="0" indent="0">
              <a:lnSpc>
                <a:spcPct val="100000"/>
              </a:lnSpc>
              <a:buNone/>
              <a:defRPr sz="5400" b="0" spc="100" baseline="0">
                <a:latin typeface="+mj-ea"/>
                <a:ea typeface="+mj-ea"/>
              </a:defRPr>
            </a:lvl1pPr>
          </a:lstStyle>
          <a:p>
            <a:pPr lvl="0"/>
            <a:r>
              <a:rPr lang="zh-CN" altLang="en-US" dirty="0"/>
              <a:t>请输入答辩类型</a:t>
            </a:r>
            <a:endParaRPr lang="en-US" altLang="zh-CN" dirty="0"/>
          </a:p>
        </p:txBody>
      </p:sp>
      <p:cxnSp>
        <p:nvCxnSpPr>
          <p:cNvPr id="39" name="直接连接符 38"/>
          <p:cNvCxnSpPr/>
          <p:nvPr userDrawn="1"/>
        </p:nvCxnSpPr>
        <p:spPr>
          <a:xfrm>
            <a:off x="667503" y="4839800"/>
            <a:ext cx="493268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日期占位符 4"/>
          <p:cNvSpPr>
            <a:spLocks noGrp="1"/>
          </p:cNvSpPr>
          <p:nvPr>
            <p:ph type="dt" sz="half" idx="1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21" name="图片 20"/>
          <p:cNvPicPr>
            <a:picLocks noChangeAspect="1"/>
          </p:cNvPicPr>
          <p:nvPr userDrawn="1"/>
        </p:nvPicPr>
        <p:blipFill>
          <a:blip r:embed="rId5" cstate="email"/>
          <a:stretch>
            <a:fillRect/>
          </a:stretch>
        </p:blipFill>
        <p:spPr>
          <a:xfrm>
            <a:off x="660400" y="312015"/>
            <a:ext cx="1375700" cy="437285"/>
          </a:xfrm>
          <a:prstGeom prst="rect">
            <a:avLst/>
          </a:prstGeom>
        </p:spPr>
      </p:pic>
      <p:sp>
        <p:nvSpPr>
          <p:cNvPr id="20" name="文本占位符 28"/>
          <p:cNvSpPr>
            <a:spLocks noGrp="1"/>
          </p:cNvSpPr>
          <p:nvPr>
            <p:ph type="body" sz="quarter" idx="17" hasCustomPrompt="1"/>
          </p:nvPr>
        </p:nvSpPr>
        <p:spPr>
          <a:xfrm>
            <a:off x="667503" y="3641672"/>
            <a:ext cx="5798382" cy="286232"/>
          </a:xfrm>
          <a:prstGeom prst="rect">
            <a:avLst/>
          </a:prstGeom>
        </p:spPr>
        <p:txBody>
          <a:bodyPr lIns="0">
            <a:spAutoFit/>
          </a:bodyPr>
          <a:lstStyle>
            <a:lvl1pPr marL="0" indent="0">
              <a:lnSpc>
                <a:spcPct val="100000"/>
              </a:lnSpc>
              <a:buNone/>
              <a:defRPr sz="1200" spc="550" baseline="0">
                <a:solidFill>
                  <a:schemeClr val="bg1">
                    <a:lumMod val="75000"/>
                  </a:schemeClr>
                </a:solidFill>
                <a:latin typeface="+mj-lt"/>
              </a:defRPr>
            </a:lvl1pPr>
          </a:lstStyle>
          <a:p>
            <a:pPr lvl="0"/>
            <a:r>
              <a:rPr lang="en-US" altLang="zh-CN" dirty="0"/>
              <a:t>Supporting Your Text Here</a:t>
            </a:r>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tx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email">
            <a:duotone>
              <a:schemeClr val="bg2">
                <a:shade val="45000"/>
                <a:satMod val="135000"/>
              </a:schemeClr>
              <a:prstClr val="white"/>
            </a:duotone>
          </a:blip>
          <a:srcRect/>
          <a:stretch>
            <a:fillRect/>
          </a:stretch>
        </p:blipFill>
        <p:spPr>
          <a:xfrm>
            <a:off x="1" y="-5557"/>
            <a:ext cx="12192000" cy="6863557"/>
          </a:xfrm>
          <a:prstGeom prst="rect">
            <a:avLst/>
          </a:prstGeom>
        </p:spPr>
      </p:pic>
      <p:sp>
        <p:nvSpPr>
          <p:cNvPr id="4" name="矩形 3"/>
          <p:cNvSpPr/>
          <p:nvPr userDrawn="1"/>
        </p:nvSpPr>
        <p:spPr>
          <a:xfrm>
            <a:off x="-3" y="2077796"/>
            <a:ext cx="12192000" cy="4780204"/>
          </a:xfrm>
          <a:prstGeom prst="rect">
            <a:avLst/>
          </a:prstGeom>
          <a:gradFill>
            <a:gsLst>
              <a:gs pos="0">
                <a:srgbClr val="010000">
                  <a:alpha val="0"/>
                </a:srgbClr>
              </a:gs>
              <a:gs pos="100000">
                <a:srgbClr val="010000">
                  <a:alpha val="8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矩形 4"/>
          <p:cNvSpPr/>
          <p:nvPr userDrawn="1"/>
        </p:nvSpPr>
        <p:spPr>
          <a:xfrm rot="10800000">
            <a:off x="-1" y="-5557"/>
            <a:ext cx="12191999" cy="3217764"/>
          </a:xfrm>
          <a:prstGeom prst="rect">
            <a:avLst/>
          </a:prstGeom>
          <a:gradFill>
            <a:gsLst>
              <a:gs pos="0">
                <a:srgbClr val="010000">
                  <a:alpha val="0"/>
                </a:srgbClr>
              </a:gs>
              <a:gs pos="100000">
                <a:srgbClr val="01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矩形 5"/>
          <p:cNvSpPr/>
          <p:nvPr userDrawn="1"/>
        </p:nvSpPr>
        <p:spPr>
          <a:xfrm>
            <a:off x="-1" y="0"/>
            <a:ext cx="12192001" cy="6811864"/>
          </a:xfrm>
          <a:prstGeom prst="rect">
            <a:avLst/>
          </a:prstGeom>
          <a:solidFill>
            <a:srgbClr val="080304">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文本框 6"/>
          <p:cNvSpPr txBox="1"/>
          <p:nvPr userDrawn="1"/>
        </p:nvSpPr>
        <p:spPr>
          <a:xfrm>
            <a:off x="4760680" y="564634"/>
            <a:ext cx="2670634" cy="369332"/>
          </a:xfrm>
          <a:prstGeom prst="rect">
            <a:avLst/>
          </a:prstGeom>
          <a:noFill/>
        </p:spPr>
        <p:txBody>
          <a:bodyPr wrap="square" rtlCol="0">
            <a:spAutoFit/>
          </a:bodyPr>
          <a:lstStyle>
            <a:defPPr>
              <a:defRPr lang="en-US"/>
            </a:defPPr>
            <a:lvl1pPr algn="dist">
              <a:defRPr sz="1600">
                <a:solidFill>
                  <a:schemeClr val="bg1"/>
                </a:solidFill>
                <a:latin typeface="+mj-ea"/>
                <a:ea typeface="+mj-ea"/>
              </a:defRPr>
            </a:lvl1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本</a:t>
            </a:r>
            <a:r>
              <a:rPr kumimoji="0" lang="en-US" altLang="zh-CN"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PPT</a:t>
            </a:r>
            <a:r>
              <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模板正参与</a:t>
            </a:r>
            <a:endParaRPr kumimoji="0" 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 name="矩形 7"/>
          <p:cNvSpPr/>
          <p:nvPr userDrawn="1"/>
        </p:nvSpPr>
        <p:spPr>
          <a:xfrm>
            <a:off x="3602350" y="2482543"/>
            <a:ext cx="4987300" cy="400109"/>
          </a:xfrm>
          <a:prstGeom prst="rect">
            <a:avLst/>
          </a:prstGeom>
          <a:gradFill flip="none" rotWithShape="1">
            <a:gsLst>
              <a:gs pos="100000">
                <a:srgbClr val="CB9B53">
                  <a:alpha val="0"/>
                </a:srgbClr>
              </a:gs>
              <a:gs pos="0">
                <a:srgbClr val="CB9B53">
                  <a:alpha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1" i="0" u="none" strike="noStrike" kern="1200" cap="none" spc="0" normalizeH="0" baseline="0" noProof="0">
              <a:ln>
                <a:noFill/>
              </a:ln>
              <a:solidFill>
                <a:srgbClr val="0E5177"/>
              </a:solidFill>
              <a:effectLst/>
              <a:uLnTx/>
              <a:uFillTx/>
              <a:latin typeface="Segoe UI" panose="020B0502040204020203"/>
              <a:ea typeface="微软雅黑" panose="020B0503020204020204" charset="-122"/>
              <a:cs typeface="+mn-cs"/>
            </a:endParaRPr>
          </a:p>
        </p:txBody>
      </p:sp>
      <p:sp>
        <p:nvSpPr>
          <p:cNvPr id="9" name="文本框 8"/>
          <p:cNvSpPr txBox="1"/>
          <p:nvPr userDrawn="1"/>
        </p:nvSpPr>
        <p:spPr>
          <a:xfrm>
            <a:off x="4049486" y="2517885"/>
            <a:ext cx="4093028"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 </a:t>
            </a:r>
            <a:r>
              <a:rPr kumimoji="0" lang="zh-CN" altLang="en-US" sz="16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第一届高校</a:t>
            </a:r>
            <a:r>
              <a:rPr kumimoji="0" lang="en-US" altLang="zh-CN" sz="16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PPT</a:t>
            </a:r>
            <a:r>
              <a:rPr kumimoji="0" lang="zh-CN" altLang="en-US" sz="16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模板设计大赛 </a:t>
            </a:r>
            <a:endParaRPr kumimoji="0" lang="en-US" sz="16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文本框 10"/>
          <p:cNvSpPr txBox="1"/>
          <p:nvPr userDrawn="1"/>
        </p:nvSpPr>
        <p:spPr>
          <a:xfrm>
            <a:off x="6133678" y="4824918"/>
            <a:ext cx="2545865" cy="1061381"/>
          </a:xfrm>
          <a:prstGeom prst="rect">
            <a:avLst/>
          </a:prstGeom>
          <a:noFill/>
        </p:spPr>
        <p:txBody>
          <a:bodyPr wrap="square" rtlCol="0">
            <a:spAutoFit/>
          </a:bodyPr>
          <a:lstStyle>
            <a:defPPr>
              <a:defRPr lang="en-US"/>
            </a:defPPr>
            <a:lvl1pPr algn="dist">
              <a:defRPr>
                <a:solidFill>
                  <a:schemeClr val="bg1"/>
                </a:solidFill>
                <a:latin typeface="+mj-ea"/>
                <a:ea typeface="+mj-ea"/>
              </a:defRPr>
            </a:lvl1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150" normalizeH="0" baseline="0" noProof="0">
                <a:ln>
                  <a:noFill/>
                </a:ln>
                <a:solidFill>
                  <a:prstClr val="white"/>
                </a:solidFill>
                <a:effectLst/>
                <a:uLnTx/>
                <a:uFillTx/>
                <a:latin typeface="微软雅黑" panose="020B0503020204020204" charset="-122"/>
                <a:ea typeface="微软雅黑" panose="020B0503020204020204" charset="-122"/>
                <a:cs typeface="+mn-cs"/>
              </a:rPr>
              <a:t>微信扫码</a:t>
            </a:r>
            <a:endParaRPr kumimoji="0" lang="en-US" altLang="zh-CN" sz="1800" b="0" i="0" u="none" strike="noStrike" kern="1200" cap="none" spc="150" normalizeH="0" baseline="0" noProof="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150" normalizeH="0" baseline="0" noProof="0">
                <a:ln>
                  <a:noFill/>
                </a:ln>
                <a:solidFill>
                  <a:prstClr val="white"/>
                </a:solidFill>
                <a:effectLst/>
                <a:uLnTx/>
                <a:uFillTx/>
                <a:latin typeface="微软雅黑" panose="020B0503020204020204" charset="-122"/>
                <a:ea typeface="微软雅黑" panose="020B0503020204020204" charset="-122"/>
                <a:cs typeface="+mn-cs"/>
              </a:rPr>
              <a:t>来聆听模板作者</a:t>
            </a:r>
            <a:endParaRPr kumimoji="0" lang="en-US" altLang="zh-CN" sz="1800" b="0" i="0" u="none" strike="noStrike" kern="1200" cap="none" spc="150" normalizeH="0" baseline="0" noProof="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150" normalizeH="0" baseline="0" noProof="0">
                <a:ln>
                  <a:noFill/>
                </a:ln>
                <a:solidFill>
                  <a:prstClr val="white"/>
                </a:solidFill>
                <a:effectLst/>
                <a:uLnTx/>
                <a:uFillTx/>
                <a:latin typeface="微软雅黑" panose="020B0503020204020204" charset="-122"/>
                <a:ea typeface="微软雅黑" panose="020B0503020204020204" charset="-122"/>
                <a:cs typeface="+mn-cs"/>
              </a:rPr>
              <a:t>设计灵感、制作思路</a:t>
            </a:r>
            <a:endParaRPr kumimoji="0" lang="en-US" sz="1800" b="0" i="0" u="none" strike="noStrike" kern="1200" cap="none" spc="15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2" name="图片 11"/>
          <p:cNvPicPr>
            <a:picLocks noChangeAspect="1"/>
          </p:cNvPicPr>
          <p:nvPr userDrawn="1"/>
        </p:nvPicPr>
        <p:blipFill>
          <a:blip r:embed="rId3" cstate="email"/>
          <a:stretch>
            <a:fillRect/>
          </a:stretch>
        </p:blipFill>
        <p:spPr>
          <a:xfrm>
            <a:off x="-615419" y="3771974"/>
            <a:ext cx="13817069" cy="3996426"/>
          </a:xfrm>
          <a:prstGeom prst="rect">
            <a:avLst/>
          </a:prstGeom>
        </p:spPr>
      </p:pic>
      <p:pic>
        <p:nvPicPr>
          <p:cNvPr id="13" name="图片 12"/>
          <p:cNvPicPr>
            <a:picLocks noChangeAspect="1"/>
          </p:cNvPicPr>
          <p:nvPr userDrawn="1"/>
        </p:nvPicPr>
        <p:blipFill>
          <a:blip r:embed="rId4" cstate="email"/>
          <a:stretch>
            <a:fillRect/>
          </a:stretch>
        </p:blipFill>
        <p:spPr>
          <a:xfrm>
            <a:off x="1683657" y="716939"/>
            <a:ext cx="8824686" cy="1844708"/>
          </a:xfrm>
          <a:prstGeom prst="rect">
            <a:avLst/>
          </a:prstGeom>
        </p:spPr>
      </p:pic>
      <p:sp>
        <p:nvSpPr>
          <p:cNvPr id="14" name="文本框 13"/>
          <p:cNvSpPr txBox="1"/>
          <p:nvPr userDrawn="1"/>
        </p:nvSpPr>
        <p:spPr>
          <a:xfrm>
            <a:off x="3742050" y="2971888"/>
            <a:ext cx="1983605" cy="2616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a:ln>
                  <a:noFill/>
                </a:ln>
                <a:solidFill>
                  <a:prstClr val="white">
                    <a:lumMod val="75000"/>
                  </a:prstClr>
                </a:solidFill>
                <a:effectLst/>
                <a:uLnTx/>
                <a:uFillTx/>
                <a:latin typeface="微软雅黑" panose="020B0503020204020204" charset="-122"/>
                <a:ea typeface="微软雅黑" panose="020B0503020204020204" charset="-122"/>
                <a:cs typeface="+mn-cs"/>
              </a:rPr>
              <a:t>活动主办：秋叶</a:t>
            </a:r>
            <a:r>
              <a:rPr kumimoji="0" lang="en-US" altLang="zh-CN" sz="1100" b="0" i="0" u="none" strike="noStrike" kern="1200" cap="none" spc="0" normalizeH="0" baseline="0" noProof="0">
                <a:ln>
                  <a:noFill/>
                </a:ln>
                <a:solidFill>
                  <a:prstClr val="white">
                    <a:lumMod val="75000"/>
                  </a:prstClr>
                </a:solidFill>
                <a:effectLst/>
                <a:uLnTx/>
                <a:uFillTx/>
                <a:latin typeface="微软雅黑" panose="020B0503020204020204" charset="-122"/>
                <a:ea typeface="微软雅黑" panose="020B0503020204020204" charset="-122"/>
                <a:cs typeface="+mn-cs"/>
              </a:rPr>
              <a:t>PPT</a:t>
            </a:r>
            <a:endParaRPr kumimoji="0" lang="en-US" sz="1100" b="0" i="0" u="none" strike="noStrike" kern="1200" cap="none" spc="0" normalizeH="0" baseline="0" noProof="0">
              <a:ln>
                <a:noFill/>
              </a:ln>
              <a:solidFill>
                <a:prstClr val="white">
                  <a:lumMod val="75000"/>
                </a:prstClr>
              </a:solidFill>
              <a:effectLst/>
              <a:uLnTx/>
              <a:uFillTx/>
              <a:latin typeface="微软雅黑" panose="020B0503020204020204" charset="-122"/>
              <a:ea typeface="微软雅黑" panose="020B0503020204020204" charset="-122"/>
              <a:cs typeface="+mn-cs"/>
            </a:endParaRPr>
          </a:p>
        </p:txBody>
      </p:sp>
      <p:sp>
        <p:nvSpPr>
          <p:cNvPr id="15" name="文本框 14"/>
          <p:cNvSpPr txBox="1"/>
          <p:nvPr userDrawn="1"/>
        </p:nvSpPr>
        <p:spPr>
          <a:xfrm>
            <a:off x="6079638" y="2971888"/>
            <a:ext cx="2492943" cy="2616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a:ln>
                  <a:noFill/>
                </a:ln>
                <a:solidFill>
                  <a:prstClr val="white">
                    <a:lumMod val="75000"/>
                  </a:prstClr>
                </a:solidFill>
                <a:effectLst/>
                <a:uLnTx/>
                <a:uFillTx/>
                <a:latin typeface="微软雅黑" panose="020B0503020204020204" charset="-122"/>
                <a:ea typeface="微软雅黑" panose="020B0503020204020204" charset="-122"/>
                <a:cs typeface="+mn-cs"/>
              </a:rPr>
              <a:t>技术支持：微软听听文档</a:t>
            </a:r>
            <a:endParaRPr kumimoji="0" lang="en-US" sz="1100" b="0" i="0" u="none" strike="noStrike" kern="1200" cap="none" spc="0" normalizeH="0" baseline="0" noProof="0">
              <a:ln>
                <a:noFill/>
              </a:ln>
              <a:solidFill>
                <a:prstClr val="white">
                  <a:lumMod val="75000"/>
                </a:prstClr>
              </a:solidFill>
              <a:effectLst/>
              <a:uLnTx/>
              <a:uFillTx/>
              <a:latin typeface="微软雅黑" panose="020B0503020204020204" charset="-122"/>
              <a:ea typeface="微软雅黑" panose="020B0503020204020204" charset="-122"/>
              <a:cs typeface="+mn-cs"/>
            </a:endParaRPr>
          </a:p>
        </p:txBody>
      </p:sp>
      <p:sp>
        <p:nvSpPr>
          <p:cNvPr id="16" name="矩形 15"/>
          <p:cNvSpPr/>
          <p:nvPr userDrawn="1"/>
        </p:nvSpPr>
        <p:spPr>
          <a:xfrm>
            <a:off x="3600610" y="3494767"/>
            <a:ext cx="2318400" cy="2318400"/>
          </a:xfrm>
          <a:prstGeom prst="rect">
            <a:avLst/>
          </a:prstGeom>
          <a:solidFill>
            <a:schemeClr val="bg1"/>
          </a:solidFill>
          <a:ln w="57150">
            <a:solidFill>
              <a:srgbClr val="CB9B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46331" cy="369332"/>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2025170"/>
          </a:xfrm>
          <a:prstGeom prst="rect">
            <a:avLst/>
          </a:prstGeom>
        </p:spPr>
        <p:txBody>
          <a:bodyPr wrap="square">
            <a:spAutoFit/>
          </a:bodyPr>
          <a:lstStyle/>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使用说明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2585323"/>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本</a:t>
            </a:r>
            <a:r>
              <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PPT</a:t>
            </a: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模板为作者原创，著作权归作者所有。</a:t>
            </a: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您仅可以个人非商业用途使用本</a:t>
            </a:r>
            <a:r>
              <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PPT</a:t>
            </a: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模板，</a:t>
            </a:r>
            <a:r>
              <a:rPr kumimoji="0" lang="zh-CN" altLang="en-US" sz="1400" b="0" i="0" u="none" strike="noStrike" kern="1200" cap="none" spc="0" normalizeH="0" baseline="0" noProof="0">
                <a:ln>
                  <a:noFill/>
                </a:ln>
                <a:solidFill>
                  <a:prstClr val="white"/>
                </a:solidFill>
                <a:effectLst/>
                <a:uLnTx/>
                <a:uFillTx/>
                <a:latin typeface="+mn-lt"/>
                <a:ea typeface="微软雅黑" panose="020B0503020204020204" charset="-122"/>
                <a:cs typeface="+mn-cs"/>
              </a:rPr>
              <a:t>未经权利人书面明确授权，不可将信息内容的全部或部分用于出售，或以出租、出借、转让、分销、发布等其他任何方式供他人使用</a:t>
            </a: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a:t>
            </a:r>
            <a:r>
              <a:rPr kumimoji="0" lang="zh-CN" altLang="en-US" sz="1400" b="0" i="0" u="none" strike="noStrike" kern="1200" cap="none" spc="0" normalizeH="0" baseline="0" noProof="0">
                <a:ln>
                  <a:noFill/>
                </a:ln>
                <a:solidFill>
                  <a:prstClr val="white"/>
                </a:solidFill>
                <a:effectLst/>
                <a:uLnTx/>
                <a:uFillTx/>
                <a:latin typeface="+mn-lt"/>
                <a:ea typeface="微软雅黑" panose="020B0503020204020204" charset="-122"/>
                <a:cs typeface="+mn-cs"/>
              </a:rPr>
              <a:t>否则将承担法律责任。</a:t>
            </a: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OfficePLUS</a:t>
            </a: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尊重知识产权并注重保护用户享有的各项权利。</a:t>
            </a: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OfficePLUS</a:t>
            </a: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拥有对本</a:t>
            </a:r>
            <a:r>
              <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PPT</a:t>
            </a: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模板进行展示、报道、宣传及用于市场活动的权利，若在比赛或商业应用过程中发生版权纠纷，其法律责任由作者本人承担。</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email">
            <a:alphaModFix amt="10000"/>
          </a:blip>
          <a:srcRect/>
          <a:stretch>
            <a:fillRect/>
          </a:stretch>
        </p:blipFill>
        <p:spPr>
          <a:xfrm>
            <a:off x="0" y="0"/>
            <a:ext cx="12192000" cy="6858000"/>
          </a:xfrm>
          <a:prstGeom prst="rect">
            <a:avLst/>
          </a:prstGeom>
        </p:spPr>
      </p:pic>
      <p:sp>
        <p:nvSpPr>
          <p:cNvPr id="18" name="任意多边形: 形状 17"/>
          <p:cNvSpPr/>
          <p:nvPr userDrawn="1"/>
        </p:nvSpPr>
        <p:spPr>
          <a:xfrm>
            <a:off x="0" y="0"/>
            <a:ext cx="5953266" cy="6858000"/>
          </a:xfrm>
          <a:custGeom>
            <a:avLst/>
            <a:gdLst>
              <a:gd name="connsiteX0" fmla="*/ 0 w 5953266"/>
              <a:gd name="connsiteY0" fmla="*/ 0 h 6858000"/>
              <a:gd name="connsiteX1" fmla="*/ 4026732 w 5953266"/>
              <a:gd name="connsiteY1" fmla="*/ 0 h 6858000"/>
              <a:gd name="connsiteX2" fmla="*/ 4359910 w 5953266"/>
              <a:gd name="connsiteY2" fmla="*/ 252902 h 6858000"/>
              <a:gd name="connsiteX3" fmla="*/ 5953266 w 5953266"/>
              <a:gd name="connsiteY3" fmla="*/ 3682471 h 6858000"/>
              <a:gd name="connsiteX4" fmla="*/ 4670843 w 5953266"/>
              <a:gd name="connsiteY4" fmla="*/ 6825186 h 6858000"/>
              <a:gd name="connsiteX5" fmla="*/ 4635274 w 5953266"/>
              <a:gd name="connsiteY5" fmla="*/ 6858000 h 6858000"/>
              <a:gd name="connsiteX6" fmla="*/ 0 w 59532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3266" h="6858000">
                <a:moveTo>
                  <a:pt x="0" y="0"/>
                </a:moveTo>
                <a:lnTo>
                  <a:pt x="4026732" y="0"/>
                </a:lnTo>
                <a:lnTo>
                  <a:pt x="4359910" y="252902"/>
                </a:lnTo>
                <a:cubicBezTo>
                  <a:pt x="5333013" y="1068083"/>
                  <a:pt x="5953266" y="2301751"/>
                  <a:pt x="5953266" y="3682471"/>
                </a:cubicBezTo>
                <a:cubicBezTo>
                  <a:pt x="5953266" y="4909778"/>
                  <a:pt x="5463189" y="6020895"/>
                  <a:pt x="4670843" y="6825186"/>
                </a:cubicBezTo>
                <a:lnTo>
                  <a:pt x="4635274" y="6858000"/>
                </a:lnTo>
                <a:lnTo>
                  <a:pt x="0" y="6858000"/>
                </a:lnTo>
                <a:close/>
              </a:path>
            </a:pathLst>
          </a:custGeom>
          <a:solidFill>
            <a:schemeClr val="bg1">
              <a:alpha val="90000"/>
            </a:schemeClr>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22" name="图片 121"/>
          <p:cNvPicPr>
            <a:picLocks noChangeAspect="1"/>
          </p:cNvPicPr>
          <p:nvPr userDrawn="1"/>
        </p:nvPicPr>
        <p:blipFill>
          <a:blip r:embed="rId3" cstate="email"/>
          <a:srcRect l="35649" t="16934" b="16934"/>
          <a:stretch>
            <a:fillRect/>
          </a:stretch>
        </p:blipFill>
        <p:spPr>
          <a:xfrm>
            <a:off x="2" y="0"/>
            <a:ext cx="6677201" cy="6858000"/>
          </a:xfrm>
          <a:custGeom>
            <a:avLst/>
            <a:gdLst>
              <a:gd name="connsiteX0" fmla="*/ 0 w 6677201"/>
              <a:gd name="connsiteY0" fmla="*/ 0 h 6858000"/>
              <a:gd name="connsiteX1" fmla="*/ 6677201 w 6677201"/>
              <a:gd name="connsiteY1" fmla="*/ 0 h 6858000"/>
              <a:gd name="connsiteX2" fmla="*/ 6677201 w 6677201"/>
              <a:gd name="connsiteY2" fmla="*/ 6858000 h 6858000"/>
              <a:gd name="connsiteX3" fmla="*/ 0 w 66772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677201" h="6858000">
                <a:moveTo>
                  <a:pt x="0" y="0"/>
                </a:moveTo>
                <a:lnTo>
                  <a:pt x="6677201" y="0"/>
                </a:lnTo>
                <a:lnTo>
                  <a:pt x="6677201" y="6858000"/>
                </a:lnTo>
                <a:lnTo>
                  <a:pt x="0" y="6858000"/>
                </a:lnTo>
                <a:close/>
              </a:path>
            </a:pathLst>
          </a:custGeom>
        </p:spPr>
      </p:pic>
      <p:pic>
        <p:nvPicPr>
          <p:cNvPr id="121" name="图片 120"/>
          <p:cNvPicPr/>
          <p:nvPr userDrawn="1"/>
        </p:nvPicPr>
        <p:blipFill>
          <a:blip r:embed="rId4" cstate="email">
            <a:alphaModFix amt="3000"/>
          </a:blip>
          <a:srcRect l="33973" t="9127" b="14811"/>
          <a:stretch>
            <a:fillRect/>
          </a:stretch>
        </p:blipFill>
        <p:spPr>
          <a:xfrm>
            <a:off x="0" y="0"/>
            <a:ext cx="5953266" cy="6858000"/>
          </a:xfrm>
          <a:custGeom>
            <a:avLst/>
            <a:gdLst>
              <a:gd name="connsiteX0" fmla="*/ 0 w 5953266"/>
              <a:gd name="connsiteY0" fmla="*/ 0 h 6858000"/>
              <a:gd name="connsiteX1" fmla="*/ 5953266 w 5953266"/>
              <a:gd name="connsiteY1" fmla="*/ 0 h 6858000"/>
              <a:gd name="connsiteX2" fmla="*/ 5953266 w 5953266"/>
              <a:gd name="connsiteY2" fmla="*/ 6858000 h 6858000"/>
              <a:gd name="connsiteX3" fmla="*/ 0 w 595326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53266" h="6858000">
                <a:moveTo>
                  <a:pt x="0" y="0"/>
                </a:moveTo>
                <a:lnTo>
                  <a:pt x="5953266" y="0"/>
                </a:lnTo>
                <a:lnTo>
                  <a:pt x="5953266" y="6858000"/>
                </a:lnTo>
                <a:lnTo>
                  <a:pt x="0" y="6858000"/>
                </a:lnTo>
                <a:close/>
              </a:path>
            </a:pathLst>
          </a:custGeom>
        </p:spPr>
      </p:pic>
      <p:sp>
        <p:nvSpPr>
          <p:cNvPr id="9" name="矩形 8"/>
          <p:cNvSpPr/>
          <p:nvPr userDrawn="1"/>
        </p:nvSpPr>
        <p:spPr>
          <a:xfrm>
            <a:off x="2122934" y="3082752"/>
            <a:ext cx="2964273" cy="1107996"/>
          </a:xfrm>
          <a:prstGeom prst="rect">
            <a:avLst/>
          </a:prstGeom>
        </p:spPr>
        <p:txBody>
          <a:bodyPr wrap="none" lIns="0">
            <a:spAutoFit/>
          </a:bodyPr>
          <a:lstStyle/>
          <a:p>
            <a:pPr lvl="0" algn="ctr">
              <a:defRPr/>
            </a:pPr>
            <a:r>
              <a:rPr lang="en-US" altLang="zh-CN" sz="6600" dirty="0">
                <a:solidFill>
                  <a:schemeClr val="bg1">
                    <a:lumMod val="75000"/>
                  </a:schemeClr>
                </a:solidFill>
              </a:rPr>
              <a:t>content</a:t>
            </a:r>
            <a:endParaRPr lang="zh-CN" altLang="en-US" sz="6600" dirty="0">
              <a:solidFill>
                <a:schemeClr val="bg1">
                  <a:lumMod val="75000"/>
                </a:schemeClr>
              </a:solidFill>
            </a:endParaRPr>
          </a:p>
        </p:txBody>
      </p:sp>
      <p:sp>
        <p:nvSpPr>
          <p:cNvPr id="10" name="矩形 9"/>
          <p:cNvSpPr/>
          <p:nvPr userDrawn="1"/>
        </p:nvSpPr>
        <p:spPr>
          <a:xfrm>
            <a:off x="2214374" y="3872827"/>
            <a:ext cx="2325409" cy="2590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sp>
        <p:nvSpPr>
          <p:cNvPr id="11" name="文本框 10"/>
          <p:cNvSpPr txBox="1"/>
          <p:nvPr userDrawn="1"/>
        </p:nvSpPr>
        <p:spPr>
          <a:xfrm>
            <a:off x="2183589" y="2598003"/>
            <a:ext cx="1421481" cy="830997"/>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n-cs"/>
              </a:rPr>
              <a:t>目录</a:t>
            </a:r>
            <a:endParaRPr kumimoji="0" lang="zh-CN" altLang="en-US" sz="4800" b="1"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n-cs"/>
            </a:endParaRPr>
          </a:p>
        </p:txBody>
      </p:sp>
      <p:sp>
        <p:nvSpPr>
          <p:cNvPr id="124" name="日期占位符 123"/>
          <p:cNvSpPr>
            <a:spLocks noGrp="1"/>
          </p:cNvSpPr>
          <p:nvPr>
            <p:ph type="dt" sz="half" idx="10"/>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p:cNvPicPr>
            <a:picLocks noChangeAspect="1"/>
          </p:cNvPicPr>
          <p:nvPr userDrawn="1"/>
        </p:nvPicPr>
        <p:blipFill>
          <a:blip r:embed="rId5" cstate="email"/>
          <a:stretch>
            <a:fillRect/>
          </a:stretch>
        </p:blipFill>
        <p:spPr>
          <a:xfrm>
            <a:off x="660400" y="312015"/>
            <a:ext cx="1375700" cy="4372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1" name="图片 20"/>
          <p:cNvPicPr>
            <a:picLocks noChangeAspect="1"/>
          </p:cNvPicPr>
          <p:nvPr userDrawn="1"/>
        </p:nvPicPr>
        <p:blipFill rotWithShape="1">
          <a:blip r:embed="rId2" cstate="email">
            <a:alphaModFix amt="15000"/>
          </a:blip>
          <a:srcRect/>
          <a:stretch>
            <a:fillRect/>
          </a:stretch>
        </p:blipFill>
        <p:spPr>
          <a:xfrm>
            <a:off x="4511550" y="0"/>
            <a:ext cx="7680450" cy="6858000"/>
          </a:xfrm>
          <a:prstGeom prst="rect">
            <a:avLst/>
          </a:prstGeom>
        </p:spPr>
      </p:pic>
      <p:sp>
        <p:nvSpPr>
          <p:cNvPr id="22" name="矩形 21"/>
          <p:cNvSpPr/>
          <p:nvPr userDrawn="1"/>
        </p:nvSpPr>
        <p:spPr>
          <a:xfrm>
            <a:off x="0" y="0"/>
            <a:ext cx="12192000" cy="6858000"/>
          </a:xfrm>
          <a:prstGeom prst="rect">
            <a:avLst/>
          </a:prstGeom>
          <a:gradFill flip="none" rotWithShape="1">
            <a:gsLst>
              <a:gs pos="35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 name="图片 22"/>
          <p:cNvPicPr>
            <a:picLocks noChangeAspect="1"/>
          </p:cNvPicPr>
          <p:nvPr userDrawn="1"/>
        </p:nvPicPr>
        <p:blipFill rotWithShape="1">
          <a:blip r:embed="rId3" cstate="email"/>
          <a:srcRect/>
          <a:stretch>
            <a:fillRect/>
          </a:stretch>
        </p:blipFill>
        <p:spPr>
          <a:xfrm>
            <a:off x="5349870" y="0"/>
            <a:ext cx="6842131" cy="6858000"/>
          </a:xfrm>
          <a:custGeom>
            <a:avLst/>
            <a:gdLst>
              <a:gd name="connsiteX0" fmla="*/ 3866540 w 6842131"/>
              <a:gd name="connsiteY0" fmla="*/ 0 h 6858000"/>
              <a:gd name="connsiteX1" fmla="*/ 6842131 w 6842131"/>
              <a:gd name="connsiteY1" fmla="*/ 0 h 6858000"/>
              <a:gd name="connsiteX2" fmla="*/ 6842131 w 6842131"/>
              <a:gd name="connsiteY2" fmla="*/ 2518051 h 6858000"/>
              <a:gd name="connsiteX3" fmla="*/ 4395268 w 6842131"/>
              <a:gd name="connsiteY3" fmla="*/ 6858000 h 6858000"/>
              <a:gd name="connsiteX4" fmla="*/ 0 w 684213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131" h="6858000">
                <a:moveTo>
                  <a:pt x="3866540" y="0"/>
                </a:moveTo>
                <a:lnTo>
                  <a:pt x="6842131" y="0"/>
                </a:lnTo>
                <a:lnTo>
                  <a:pt x="6842131" y="2518051"/>
                </a:lnTo>
                <a:lnTo>
                  <a:pt x="4395268" y="6858000"/>
                </a:lnTo>
                <a:lnTo>
                  <a:pt x="0" y="6858000"/>
                </a:lnTo>
                <a:close/>
              </a:path>
            </a:pathLst>
          </a:custGeom>
        </p:spPr>
      </p:pic>
      <p:grpSp>
        <p:nvGrpSpPr>
          <p:cNvPr id="31" name="组合 30"/>
          <p:cNvGrpSpPr/>
          <p:nvPr userDrawn="1"/>
        </p:nvGrpSpPr>
        <p:grpSpPr>
          <a:xfrm>
            <a:off x="5852864" y="578865"/>
            <a:ext cx="5910561" cy="8110350"/>
            <a:chOff x="5852864" y="578865"/>
            <a:chExt cx="5910561" cy="8110350"/>
          </a:xfrm>
        </p:grpSpPr>
        <p:sp>
          <p:nvSpPr>
            <p:cNvPr id="32" name="任意多边形: 形状 31"/>
            <p:cNvSpPr/>
            <p:nvPr/>
          </p:nvSpPr>
          <p:spPr>
            <a:xfrm rot="1764741">
              <a:off x="6434339" y="578865"/>
              <a:ext cx="5329086" cy="8110349"/>
            </a:xfrm>
            <a:custGeom>
              <a:avLst/>
              <a:gdLst>
                <a:gd name="connsiteX0" fmla="*/ 4907596 w 5329086"/>
                <a:gd name="connsiteY0" fmla="*/ 1735493 h 8110349"/>
                <a:gd name="connsiteX1" fmla="*/ 5329086 w 5329086"/>
                <a:gd name="connsiteY1" fmla="*/ 2483140 h 8110349"/>
                <a:gd name="connsiteX2" fmla="*/ 5329086 w 5329086"/>
                <a:gd name="connsiteY2" fmla="*/ 5106050 h 8110349"/>
                <a:gd name="connsiteX3" fmla="*/ 4907597 w 5329086"/>
                <a:gd name="connsiteY3" fmla="*/ 5343666 h 8110349"/>
                <a:gd name="connsiteX4" fmla="*/ 0 w 5329086"/>
                <a:gd name="connsiteY4" fmla="*/ 237617 h 8110349"/>
                <a:gd name="connsiteX5" fmla="*/ 421490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6" y="1735493"/>
                  </a:moveTo>
                  <a:lnTo>
                    <a:pt x="5329086" y="2483140"/>
                  </a:lnTo>
                  <a:lnTo>
                    <a:pt x="5329086" y="5106050"/>
                  </a:lnTo>
                  <a:lnTo>
                    <a:pt x="4907597" y="5343666"/>
                  </a:lnTo>
                  <a:close/>
                  <a:moveTo>
                    <a:pt x="0" y="237617"/>
                  </a:moveTo>
                  <a:lnTo>
                    <a:pt x="421490" y="0"/>
                  </a:lnTo>
                  <a:lnTo>
                    <a:pt x="421489" y="7872732"/>
                  </a:lnTo>
                  <a:lnTo>
                    <a:pt x="0" y="81103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1764741">
              <a:off x="5852864" y="578866"/>
              <a:ext cx="5329086" cy="8110349"/>
            </a:xfrm>
            <a:custGeom>
              <a:avLst/>
              <a:gdLst>
                <a:gd name="connsiteX0" fmla="*/ 4907597 w 5329086"/>
                <a:gd name="connsiteY0" fmla="*/ 551447 h 8110349"/>
                <a:gd name="connsiteX1" fmla="*/ 5329086 w 5329086"/>
                <a:gd name="connsiteY1" fmla="*/ 1299093 h 8110349"/>
                <a:gd name="connsiteX2" fmla="*/ 5329086 w 5329086"/>
                <a:gd name="connsiteY2" fmla="*/ 5106050 h 8110349"/>
                <a:gd name="connsiteX3" fmla="*/ 4907596 w 5329086"/>
                <a:gd name="connsiteY3" fmla="*/ 5343667 h 8110349"/>
                <a:gd name="connsiteX4" fmla="*/ 0 w 5329086"/>
                <a:gd name="connsiteY4" fmla="*/ 237617 h 8110349"/>
                <a:gd name="connsiteX5" fmla="*/ 421489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7" y="551447"/>
                  </a:moveTo>
                  <a:lnTo>
                    <a:pt x="5329086" y="1299093"/>
                  </a:lnTo>
                  <a:lnTo>
                    <a:pt x="5329086" y="5106050"/>
                  </a:lnTo>
                  <a:lnTo>
                    <a:pt x="4907596" y="5343667"/>
                  </a:lnTo>
                  <a:close/>
                  <a:moveTo>
                    <a:pt x="0" y="237617"/>
                  </a:moveTo>
                  <a:lnTo>
                    <a:pt x="421489" y="0"/>
                  </a:lnTo>
                  <a:lnTo>
                    <a:pt x="421489" y="7872732"/>
                  </a:lnTo>
                  <a:lnTo>
                    <a:pt x="0" y="81103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sp>
        <p:nvSpPr>
          <p:cNvPr id="45" name="文本占位符 44"/>
          <p:cNvSpPr>
            <a:spLocks noGrp="1"/>
          </p:cNvSpPr>
          <p:nvPr>
            <p:ph type="body" sz="quarter" idx="10" hasCustomPrompt="1"/>
          </p:nvPr>
        </p:nvSpPr>
        <p:spPr>
          <a:xfrm>
            <a:off x="-1" y="4189677"/>
            <a:ext cx="5368944" cy="725488"/>
          </a:xfrm>
          <a:prstGeom prst="rect">
            <a:avLst/>
          </a:prstGeom>
        </p:spPr>
        <p:txBody>
          <a:bodyPr lIns="0" rIns="90000">
            <a:noAutofit/>
          </a:bodyPr>
          <a:lstStyle>
            <a:lvl1pPr marL="0" indent="0" algn="ctr">
              <a:lnSpc>
                <a:spcPct val="100000"/>
              </a:lnSpc>
              <a:buNone/>
              <a:defRPr sz="4400" b="1" spc="100" baseline="0">
                <a:solidFill>
                  <a:schemeClr val="accent1"/>
                </a:solidFill>
                <a:latin typeface="+mj-ea"/>
                <a:ea typeface="+mj-ea"/>
              </a:defRPr>
            </a:lvl1pPr>
          </a:lstStyle>
          <a:p>
            <a:pPr lvl="0"/>
            <a:r>
              <a:rPr lang="zh-CN" altLang="en-US" dirty="0"/>
              <a:t>请输入你的节标题</a:t>
            </a:r>
            <a:endParaRPr lang="zh-CN" altLang="en-US" dirty="0"/>
          </a:p>
        </p:txBody>
      </p:sp>
      <p:sp>
        <p:nvSpPr>
          <p:cNvPr id="47" name="文本占位符 46"/>
          <p:cNvSpPr>
            <a:spLocks noGrp="1"/>
          </p:cNvSpPr>
          <p:nvPr>
            <p:ph type="body" sz="quarter" idx="11" hasCustomPrompt="1"/>
          </p:nvPr>
        </p:nvSpPr>
        <p:spPr>
          <a:xfrm>
            <a:off x="-1" y="4857350"/>
            <a:ext cx="5368944" cy="424732"/>
          </a:xfrm>
          <a:prstGeom prst="rect">
            <a:avLst/>
          </a:prstGeom>
        </p:spPr>
        <p:txBody>
          <a:bodyPr lIns="90000" anchor="ctr" anchorCtr="0">
            <a:noAutofit/>
          </a:bodyPr>
          <a:lstStyle>
            <a:lvl1pPr marL="0" indent="0" algn="ctr">
              <a:lnSpc>
                <a:spcPct val="100000"/>
              </a:lnSpc>
              <a:buNone/>
              <a:defRPr sz="1200" spc="500" baseline="0">
                <a:solidFill>
                  <a:schemeClr val="bg1">
                    <a:lumMod val="75000"/>
                  </a:schemeClr>
                </a:solidFill>
                <a:latin typeface="+mn-lt"/>
              </a:defRPr>
            </a:lvl1pPr>
          </a:lstStyle>
          <a:p>
            <a:pPr lvl="0"/>
            <a:r>
              <a:rPr lang="en-US" altLang="zh-CN" dirty="0"/>
              <a:t>Supporting Your Text Here</a:t>
            </a:r>
            <a:endParaRPr lang="zh-CN" altLang="en-US" dirty="0"/>
          </a:p>
        </p:txBody>
      </p:sp>
      <p:sp>
        <p:nvSpPr>
          <p:cNvPr id="4" name="日期占位符 3"/>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p:cNvPicPr>
            <a:picLocks noChangeAspect="1"/>
          </p:cNvPicPr>
          <p:nvPr userDrawn="1"/>
        </p:nvPicPr>
        <p:blipFill>
          <a:blip r:embed="rId4" cstate="email"/>
          <a:stretch>
            <a:fillRect/>
          </a:stretch>
        </p:blipFill>
        <p:spPr>
          <a:xfrm>
            <a:off x="660400" y="312015"/>
            <a:ext cx="1375700" cy="43728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我介绍-1">
    <p:spTree>
      <p:nvGrpSpPr>
        <p:cNvPr id="1" name=""/>
        <p:cNvGrpSpPr/>
        <p:nvPr/>
      </p:nvGrpSpPr>
      <p:grpSpPr>
        <a:xfrm>
          <a:off x="0" y="0"/>
          <a:ext cx="0" cy="0"/>
          <a:chOff x="0" y="0"/>
          <a:chExt cx="0" cy="0"/>
        </a:xfrm>
      </p:grpSpPr>
      <p:pic>
        <p:nvPicPr>
          <p:cNvPr id="19" name="图片 18"/>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30" name="图片占位符 29"/>
          <p:cNvSpPr>
            <a:spLocks noGrp="1"/>
          </p:cNvSpPr>
          <p:nvPr>
            <p:ph type="pic" sz="quarter" idx="12"/>
          </p:nvPr>
        </p:nvSpPr>
        <p:spPr>
          <a:xfrm>
            <a:off x="2571074" y="1465802"/>
            <a:ext cx="3524926" cy="4336612"/>
          </a:xfrm>
          <a:custGeom>
            <a:avLst/>
            <a:gdLst>
              <a:gd name="connsiteX0" fmla="*/ 0 w 3524926"/>
              <a:gd name="connsiteY0" fmla="*/ 0 h 4326855"/>
              <a:gd name="connsiteX1" fmla="*/ 3524926 w 3524926"/>
              <a:gd name="connsiteY1" fmla="*/ 0 h 4326855"/>
              <a:gd name="connsiteX2" fmla="*/ 3524926 w 3524926"/>
              <a:gd name="connsiteY2" fmla="*/ 4326855 h 4326855"/>
              <a:gd name="connsiteX3" fmla="*/ 0 w 3524926"/>
              <a:gd name="connsiteY3" fmla="*/ 4326855 h 4326855"/>
            </a:gdLst>
            <a:ahLst/>
            <a:cxnLst>
              <a:cxn ang="0">
                <a:pos x="connsiteX0" y="connsiteY0"/>
              </a:cxn>
              <a:cxn ang="0">
                <a:pos x="connsiteX1" y="connsiteY1"/>
              </a:cxn>
              <a:cxn ang="0">
                <a:pos x="connsiteX2" y="connsiteY2"/>
              </a:cxn>
              <a:cxn ang="0">
                <a:pos x="connsiteX3" y="connsiteY3"/>
              </a:cxn>
            </a:cxnLst>
            <a:rect l="l" t="t" r="r" b="b"/>
            <a:pathLst>
              <a:path w="3524926" h="4326855">
                <a:moveTo>
                  <a:pt x="0" y="0"/>
                </a:moveTo>
                <a:lnTo>
                  <a:pt x="3524926" y="0"/>
                </a:lnTo>
                <a:lnTo>
                  <a:pt x="3524926" y="4326855"/>
                </a:lnTo>
                <a:lnTo>
                  <a:pt x="0" y="4326855"/>
                </a:lnTo>
                <a:close/>
              </a:path>
            </a:pathLst>
          </a:custGeom>
        </p:spPr>
        <p:txBody>
          <a:bodyPr wrap="square">
            <a:noAutofit/>
          </a:bodyPr>
          <a:lstStyle/>
          <a:p>
            <a:endParaRPr lang="zh-CN" altLang="en-US" dirty="0"/>
          </a:p>
        </p:txBody>
      </p:sp>
      <p:cxnSp>
        <p:nvCxnSpPr>
          <p:cNvPr id="21" name="直接连接符 20"/>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userDrawn="1"/>
        </p:nvPicPr>
        <p:blipFill>
          <a:blip r:embed="rId3" cstate="email"/>
          <a:stretch>
            <a:fillRect/>
          </a:stretch>
        </p:blipFill>
        <p:spPr>
          <a:xfrm>
            <a:off x="10136962" y="292375"/>
            <a:ext cx="1375700" cy="437285"/>
          </a:xfrm>
          <a:prstGeom prst="rect">
            <a:avLst/>
          </a:prstGeom>
        </p:spPr>
      </p:pic>
      <p:grpSp>
        <p:nvGrpSpPr>
          <p:cNvPr id="25" name="组合 24"/>
          <p:cNvGrpSpPr/>
          <p:nvPr userDrawn="1"/>
        </p:nvGrpSpPr>
        <p:grpSpPr>
          <a:xfrm>
            <a:off x="660400" y="344681"/>
            <a:ext cx="384771" cy="384771"/>
            <a:chOff x="669869" y="597306"/>
            <a:chExt cx="409972" cy="409973"/>
          </a:xfrm>
        </p:grpSpPr>
        <p:sp>
          <p:nvSpPr>
            <p:cNvPr id="26"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7"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8"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68" name="文本占位符 67"/>
          <p:cNvSpPr>
            <a:spLocks noGrp="1"/>
          </p:cNvSpPr>
          <p:nvPr>
            <p:ph type="body" sz="quarter" idx="11" hasCustomPrompt="1"/>
          </p:nvPr>
        </p:nvSpPr>
        <p:spPr>
          <a:xfrm>
            <a:off x="1216933" y="347251"/>
            <a:ext cx="8920029" cy="402291"/>
          </a:xfrm>
          <a:prstGeom prst="rect">
            <a:avLst/>
          </a:prstGeom>
        </p:spPr>
        <p:txBody>
          <a:bodyPr lIns="0" tIns="4680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sp>
        <p:nvSpPr>
          <p:cNvPr id="16" name="文本框 15"/>
          <p:cNvSpPr txBox="1"/>
          <p:nvPr userDrawn="1"/>
        </p:nvSpPr>
        <p:spPr>
          <a:xfrm rot="16200000">
            <a:off x="-1272970" y="3259723"/>
            <a:ext cx="4113883" cy="338554"/>
          </a:xfrm>
          <a:prstGeom prst="rect">
            <a:avLst/>
          </a:prstGeom>
          <a:noFill/>
        </p:spPr>
        <p:txBody>
          <a:bodyPr wrap="square" rtlCol="0">
            <a:spAutoFit/>
          </a:bodyPr>
          <a:lstStyle/>
          <a:p>
            <a:r>
              <a:rPr lang="en-US" altLang="zh-CN" sz="1600" spc="800" dirty="0">
                <a:solidFill>
                  <a:schemeClr val="bg1">
                    <a:lumMod val="75000"/>
                  </a:schemeClr>
                </a:solidFill>
              </a:rPr>
              <a:t>Southeast University</a:t>
            </a:r>
            <a:endParaRPr lang="zh-CN" altLang="en-US" sz="1600" spc="800" dirty="0">
              <a:solidFill>
                <a:schemeClr val="bg1">
                  <a:lumMod val="75000"/>
                </a:schemeClr>
              </a:solidFill>
            </a:endParaRPr>
          </a:p>
        </p:txBody>
      </p:sp>
      <p:sp>
        <p:nvSpPr>
          <p:cNvPr id="36" name="文本占位符 6"/>
          <p:cNvSpPr>
            <a:spLocks noGrp="1"/>
          </p:cNvSpPr>
          <p:nvPr>
            <p:ph type="body" sz="quarter" idx="18" hasCustomPrompt="1"/>
          </p:nvPr>
        </p:nvSpPr>
        <p:spPr>
          <a:xfrm>
            <a:off x="6632171" y="1253531"/>
            <a:ext cx="4886729" cy="1200329"/>
          </a:xfrm>
          <a:prstGeom prst="rect">
            <a:avLst/>
          </a:prstGeom>
          <a:noFill/>
        </p:spPr>
        <p:txBody>
          <a:bodyPr wrap="square" rtlCol="0">
            <a:spAutoFit/>
          </a:bodyPr>
          <a:lstStyle>
            <a:lvl1pPr marL="0" indent="0" algn="r">
              <a:lnSpc>
                <a:spcPct val="100000"/>
              </a:lnSpc>
              <a:buNone/>
              <a:defRPr lang="zh-CN" altLang="en-US" sz="7200" i="1" dirty="0">
                <a:solidFill>
                  <a:schemeClr val="bg1">
                    <a:lumMod val="95000"/>
                  </a:schemeClr>
                </a:solidFill>
              </a:defRPr>
            </a:lvl1pPr>
          </a:lstStyle>
          <a:p>
            <a:pPr marL="0" lvl="0"/>
            <a:r>
              <a:rPr lang="en-US" altLang="zh-CN" dirty="0"/>
              <a:t>Your name</a:t>
            </a:r>
            <a:endParaRPr lang="zh-CN" altLang="en-US" dirty="0"/>
          </a:p>
        </p:txBody>
      </p:sp>
      <p:sp>
        <p:nvSpPr>
          <p:cNvPr id="12" name="文本占位符 11"/>
          <p:cNvSpPr>
            <a:spLocks noGrp="1"/>
          </p:cNvSpPr>
          <p:nvPr>
            <p:ph type="body" sz="quarter" idx="22" hasCustomPrompt="1"/>
          </p:nvPr>
        </p:nvSpPr>
        <p:spPr>
          <a:xfrm>
            <a:off x="7398196" y="3937575"/>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endParaRPr lang="zh-CN" altLang="en-US" dirty="0"/>
          </a:p>
        </p:txBody>
      </p:sp>
      <p:sp>
        <p:nvSpPr>
          <p:cNvPr id="40" name="文本占位符 11"/>
          <p:cNvSpPr>
            <a:spLocks noGrp="1"/>
          </p:cNvSpPr>
          <p:nvPr>
            <p:ph type="body" sz="quarter" idx="23" hasCustomPrompt="1"/>
          </p:nvPr>
        </p:nvSpPr>
        <p:spPr>
          <a:xfrm>
            <a:off x="7398196" y="4685329"/>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endParaRPr lang="zh-CN" altLang="en-US" dirty="0"/>
          </a:p>
        </p:txBody>
      </p:sp>
      <p:sp>
        <p:nvSpPr>
          <p:cNvPr id="41" name="文本占位符 11"/>
          <p:cNvSpPr>
            <a:spLocks noGrp="1"/>
          </p:cNvSpPr>
          <p:nvPr>
            <p:ph type="body" sz="quarter" idx="24" hasCustomPrompt="1"/>
          </p:nvPr>
        </p:nvSpPr>
        <p:spPr>
          <a:xfrm>
            <a:off x="7398196" y="5433083"/>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endParaRPr lang="zh-CN" altLang="en-US" dirty="0"/>
          </a:p>
        </p:txBody>
      </p:sp>
      <p:sp>
        <p:nvSpPr>
          <p:cNvPr id="35" name="文本占位符 6"/>
          <p:cNvSpPr>
            <a:spLocks noGrp="1"/>
          </p:cNvSpPr>
          <p:nvPr>
            <p:ph type="body" sz="quarter" idx="17" hasCustomPrompt="1"/>
          </p:nvPr>
        </p:nvSpPr>
        <p:spPr>
          <a:xfrm>
            <a:off x="6749903" y="2564527"/>
            <a:ext cx="3396528" cy="400110"/>
          </a:xfrm>
          <a:prstGeom prst="rect">
            <a:avLst/>
          </a:prstGeom>
          <a:noFill/>
        </p:spPr>
        <p:txBody>
          <a:bodyPr wrap="square" lIns="0" rtlCol="0">
            <a:spAutoFit/>
          </a:bodyPr>
          <a:lstStyle>
            <a:lvl1pPr marL="0" indent="0">
              <a:lnSpc>
                <a:spcPct val="100000"/>
              </a:lnSpc>
              <a:buNone/>
              <a:defRPr lang="zh-CN" altLang="en-US" b="1" dirty="0">
                <a:solidFill>
                  <a:schemeClr val="accent2"/>
                </a:solidFill>
              </a:defRPr>
            </a:lvl1pPr>
          </a:lstStyle>
          <a:p>
            <a:pPr marL="0" lvl="0"/>
            <a:r>
              <a:rPr lang="zh-CN" altLang="en-US" dirty="0"/>
              <a:t>你所在的院系 </a:t>
            </a:r>
            <a:r>
              <a:rPr lang="en-US" altLang="zh-CN" dirty="0"/>
              <a:t>/ </a:t>
            </a:r>
            <a:r>
              <a:rPr lang="zh-CN" altLang="en-US" dirty="0"/>
              <a:t>部门</a:t>
            </a:r>
            <a:endParaRPr lang="zh-CN" altLang="en-US" dirty="0"/>
          </a:p>
        </p:txBody>
      </p:sp>
      <p:sp>
        <p:nvSpPr>
          <p:cNvPr id="7" name="文本占位符 6"/>
          <p:cNvSpPr>
            <a:spLocks noGrp="1"/>
          </p:cNvSpPr>
          <p:nvPr>
            <p:ph type="body" sz="quarter" idx="16" hasCustomPrompt="1"/>
          </p:nvPr>
        </p:nvSpPr>
        <p:spPr>
          <a:xfrm>
            <a:off x="6749903" y="1812873"/>
            <a:ext cx="3088698" cy="769441"/>
          </a:xfrm>
          <a:prstGeom prst="rect">
            <a:avLst/>
          </a:prstGeom>
          <a:noFill/>
        </p:spPr>
        <p:txBody>
          <a:bodyPr wrap="square" lIns="0" rtlCol="0">
            <a:spAutoFit/>
          </a:bodyPr>
          <a:lstStyle>
            <a:lvl1pPr marL="0" indent="0">
              <a:lnSpc>
                <a:spcPct val="100000"/>
              </a:lnSpc>
              <a:buNone/>
              <a:defRPr lang="zh-CN" altLang="en-US" sz="4400" b="1" dirty="0">
                <a:solidFill>
                  <a:schemeClr val="accent1"/>
                </a:solidFill>
              </a:defRPr>
            </a:lvl1pPr>
          </a:lstStyle>
          <a:p>
            <a:pPr marL="0" lvl="0"/>
            <a:r>
              <a:rPr lang="zh-CN" altLang="en-US" dirty="0"/>
              <a:t>你的姓名</a:t>
            </a:r>
            <a:endParaRPr lang="zh-CN" altLang="en-US" dirty="0"/>
          </a:p>
        </p:txBody>
      </p:sp>
      <p:sp>
        <p:nvSpPr>
          <p:cNvPr id="4" name="日期占位符 3"/>
          <p:cNvSpPr>
            <a:spLocks noGrp="1"/>
          </p:cNvSpPr>
          <p:nvPr>
            <p:ph type="dt" sz="half" idx="25"/>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8" name="灯片编号占位符 7"/>
          <p:cNvSpPr>
            <a:spLocks noGrp="1"/>
          </p:cNvSpPr>
          <p:nvPr>
            <p:ph type="sldNum" sz="quarter" idx="27"/>
          </p:nvPr>
        </p:nvSpPr>
        <p:spPr/>
        <p:txBody>
          <a:bodyPr/>
          <a:lstStyle/>
          <a:p>
            <a:fld id="{C79ECAFE-A460-4E13-ABCB-32CAE6136244}" type="slidenum">
              <a:rPr lang="zh-CN" altLang="en-US" smtClean="0"/>
            </a:fld>
            <a:endParaRPr lang="zh-CN" altLang="en-US" dirty="0"/>
          </a:p>
        </p:txBody>
      </p:sp>
      <p:sp>
        <p:nvSpPr>
          <p:cNvPr id="22" name="矩形 21"/>
          <p:cNvSpPr/>
          <p:nvPr userDrawn="1"/>
        </p:nvSpPr>
        <p:spPr>
          <a:xfrm>
            <a:off x="5341519" y="3365304"/>
            <a:ext cx="2252502" cy="154113"/>
          </a:xfrm>
          <a:prstGeom prst="rect">
            <a:avLst/>
          </a:prstGeom>
          <a:gradFill>
            <a:gsLst>
              <a:gs pos="100000">
                <a:srgbClr val="FDA913"/>
              </a:gs>
              <a:gs pos="0">
                <a:schemeClr val="accent2">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我介绍-2">
    <p:spTree>
      <p:nvGrpSpPr>
        <p:cNvPr id="1" name=""/>
        <p:cNvGrpSpPr/>
        <p:nvPr/>
      </p:nvGrpSpPr>
      <p:grpSpPr>
        <a:xfrm>
          <a:off x="0" y="0"/>
          <a:ext cx="0" cy="0"/>
          <a:chOff x="0" y="0"/>
          <a:chExt cx="0" cy="0"/>
        </a:xfrm>
      </p:grpSpPr>
      <p:pic>
        <p:nvPicPr>
          <p:cNvPr id="28" name="图片 27"/>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pic>
        <p:nvPicPr>
          <p:cNvPr id="23" name="图片 22"/>
          <p:cNvPicPr/>
          <p:nvPr userDrawn="1"/>
        </p:nvPicPr>
        <p:blipFill>
          <a:blip r:embed="rId3" cstate="email"/>
          <a:stretch>
            <a:fillRect/>
          </a:stretch>
        </p:blipFill>
        <p:spPr>
          <a:xfrm>
            <a:off x="10136962" y="292375"/>
            <a:ext cx="1375700" cy="437285"/>
          </a:xfrm>
          <a:prstGeom prst="rect">
            <a:avLst/>
          </a:prstGeom>
        </p:spPr>
      </p:pic>
      <p:sp>
        <p:nvSpPr>
          <p:cNvPr id="3" name="文本占位符 2"/>
          <p:cNvSpPr>
            <a:spLocks noGrp="1"/>
          </p:cNvSpPr>
          <p:nvPr>
            <p:ph type="body" sz="quarter" idx="25" hasCustomPrompt="1"/>
          </p:nvPr>
        </p:nvSpPr>
        <p:spPr>
          <a:xfrm>
            <a:off x="0" y="1093511"/>
            <a:ext cx="6400712" cy="1446550"/>
          </a:xfrm>
          <a:prstGeom prst="rect">
            <a:avLst/>
          </a:prstGeom>
          <a:noFill/>
        </p:spPr>
        <p:txBody>
          <a:bodyPr wrap="square" rtlCol="0">
            <a:spAutoFit/>
          </a:bodyPr>
          <a:lstStyle>
            <a:lvl1pPr algn="r">
              <a:defRPr kumimoji="0" lang="zh-CN" altLang="en-US" sz="8800" b="0" i="1" u="none" strike="noStrike" cap="none" spc="0" normalizeH="0" baseline="0" dirty="0">
                <a:ln>
                  <a:noFill/>
                </a:ln>
                <a:solidFill>
                  <a:schemeClr val="bg1">
                    <a:lumMod val="95000"/>
                  </a:schemeClr>
                </a:solidFill>
                <a:effectLst/>
                <a:uLnTx/>
                <a:uFillTx/>
                <a:latin typeface="Arial" panose="020B0604020202020204"/>
                <a:ea typeface="微软雅黑" panose="020B0503020204020204" charset="-122"/>
              </a:defRPr>
            </a:lvl1pPr>
          </a:lstStyle>
          <a:p>
            <a:pPr marL="0" marR="0" lvl="0" indent="0" fontAlgn="auto">
              <a:lnSpc>
                <a:spcPct val="100000"/>
              </a:lnSpc>
              <a:spcBef>
                <a:spcPts val="0"/>
              </a:spcBef>
              <a:spcAft>
                <a:spcPts val="0"/>
              </a:spcAft>
              <a:buClrTx/>
              <a:buSzTx/>
              <a:buFontTx/>
              <a:buNone/>
            </a:pPr>
            <a:r>
              <a:rPr lang="en-US" altLang="zh-CN" dirty="0"/>
              <a:t>Your name</a:t>
            </a:r>
            <a:endParaRPr lang="zh-CN" altLang="en-US" dirty="0"/>
          </a:p>
        </p:txBody>
      </p:sp>
      <p:sp>
        <p:nvSpPr>
          <p:cNvPr id="68"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sp>
        <p:nvSpPr>
          <p:cNvPr id="12" name="文本占位符 11"/>
          <p:cNvSpPr>
            <a:spLocks noGrp="1"/>
          </p:cNvSpPr>
          <p:nvPr>
            <p:ph type="body" sz="quarter" idx="22" hasCustomPrompt="1"/>
          </p:nvPr>
        </p:nvSpPr>
        <p:spPr>
          <a:xfrm>
            <a:off x="660400" y="3881451"/>
            <a:ext cx="3610645"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endParaRPr lang="zh-CN" altLang="en-US" dirty="0"/>
          </a:p>
        </p:txBody>
      </p:sp>
      <p:sp>
        <p:nvSpPr>
          <p:cNvPr id="40" name="文本占位符 11"/>
          <p:cNvSpPr>
            <a:spLocks noGrp="1"/>
          </p:cNvSpPr>
          <p:nvPr>
            <p:ph type="body" sz="quarter" idx="23" hasCustomPrompt="1"/>
          </p:nvPr>
        </p:nvSpPr>
        <p:spPr>
          <a:xfrm>
            <a:off x="660400" y="4685329"/>
            <a:ext cx="3610646"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endParaRPr lang="zh-CN" altLang="en-US" dirty="0"/>
          </a:p>
        </p:txBody>
      </p:sp>
      <p:sp>
        <p:nvSpPr>
          <p:cNvPr id="41" name="文本占位符 11"/>
          <p:cNvSpPr>
            <a:spLocks noGrp="1"/>
          </p:cNvSpPr>
          <p:nvPr>
            <p:ph type="body" sz="quarter" idx="24" hasCustomPrompt="1"/>
          </p:nvPr>
        </p:nvSpPr>
        <p:spPr>
          <a:xfrm>
            <a:off x="660400" y="5433083"/>
            <a:ext cx="3610646"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endParaRPr lang="zh-CN" altLang="en-US" dirty="0"/>
          </a:p>
        </p:txBody>
      </p:sp>
      <p:sp>
        <p:nvSpPr>
          <p:cNvPr id="52" name="文本占位符 6"/>
          <p:cNvSpPr>
            <a:spLocks noGrp="1"/>
          </p:cNvSpPr>
          <p:nvPr>
            <p:ph type="body" sz="quarter" idx="16" hasCustomPrompt="1"/>
          </p:nvPr>
        </p:nvSpPr>
        <p:spPr>
          <a:xfrm>
            <a:off x="2331720" y="2106802"/>
            <a:ext cx="3088698" cy="769441"/>
          </a:xfrm>
          <a:prstGeom prst="rect">
            <a:avLst/>
          </a:prstGeom>
          <a:noFill/>
        </p:spPr>
        <p:txBody>
          <a:bodyPr wrap="square" rIns="0" rtlCol="0">
            <a:spAutoFit/>
          </a:bodyPr>
          <a:lstStyle>
            <a:lvl1pPr marL="0" indent="0" algn="r">
              <a:lnSpc>
                <a:spcPct val="100000"/>
              </a:lnSpc>
              <a:buNone/>
              <a:defRPr lang="zh-CN" altLang="en-US" sz="4400" b="1" dirty="0">
                <a:solidFill>
                  <a:schemeClr val="accent1"/>
                </a:solidFill>
              </a:defRPr>
            </a:lvl1pPr>
          </a:lstStyle>
          <a:p>
            <a:pPr marL="0" lvl="0"/>
            <a:r>
              <a:rPr lang="zh-CN" altLang="en-US" dirty="0"/>
              <a:t>你的姓名</a:t>
            </a:r>
            <a:endParaRPr lang="zh-CN" altLang="en-US" dirty="0"/>
          </a:p>
        </p:txBody>
      </p:sp>
      <p:sp>
        <p:nvSpPr>
          <p:cNvPr id="53" name="文本占位符 6"/>
          <p:cNvSpPr>
            <a:spLocks noGrp="1"/>
          </p:cNvSpPr>
          <p:nvPr>
            <p:ph type="body" sz="quarter" idx="17" hasCustomPrompt="1"/>
          </p:nvPr>
        </p:nvSpPr>
        <p:spPr>
          <a:xfrm>
            <a:off x="1541828" y="3152034"/>
            <a:ext cx="3396528" cy="400110"/>
          </a:xfrm>
          <a:prstGeom prst="rect">
            <a:avLst/>
          </a:prstGeom>
          <a:noFill/>
        </p:spPr>
        <p:txBody>
          <a:bodyPr wrap="square" rIns="0" rtlCol="0">
            <a:spAutoFit/>
          </a:bodyPr>
          <a:lstStyle>
            <a:lvl1pPr marL="0" indent="0" algn="r">
              <a:lnSpc>
                <a:spcPct val="100000"/>
              </a:lnSpc>
              <a:buNone/>
              <a:defRPr lang="zh-CN" altLang="en-US" b="1" dirty="0">
                <a:solidFill>
                  <a:schemeClr val="accent2"/>
                </a:solidFill>
              </a:defRPr>
            </a:lvl1pPr>
          </a:lstStyle>
          <a:p>
            <a:pPr marL="0" lvl="0"/>
            <a:r>
              <a:rPr lang="zh-CN" altLang="en-US" dirty="0"/>
              <a:t>你所在的院系 </a:t>
            </a:r>
            <a:r>
              <a:rPr lang="en-US" altLang="zh-CN" dirty="0"/>
              <a:t>/ </a:t>
            </a:r>
            <a:r>
              <a:rPr lang="zh-CN" altLang="en-US" dirty="0"/>
              <a:t>部门</a:t>
            </a:r>
            <a:endParaRPr lang="zh-CN" altLang="en-US" dirty="0"/>
          </a:p>
        </p:txBody>
      </p:sp>
      <p:sp>
        <p:nvSpPr>
          <p:cNvPr id="33" name="图片占位符 32"/>
          <p:cNvSpPr>
            <a:spLocks noGrp="1"/>
          </p:cNvSpPr>
          <p:nvPr>
            <p:ph type="pic" sz="quarter" idx="12"/>
          </p:nvPr>
        </p:nvSpPr>
        <p:spPr>
          <a:xfrm>
            <a:off x="5131444" y="0"/>
            <a:ext cx="7060556" cy="6858000"/>
          </a:xfrm>
          <a:custGeom>
            <a:avLst/>
            <a:gdLst>
              <a:gd name="connsiteX0" fmla="*/ 2232141 w 7060556"/>
              <a:gd name="connsiteY0" fmla="*/ 0 h 6858000"/>
              <a:gd name="connsiteX1" fmla="*/ 7060556 w 7060556"/>
              <a:gd name="connsiteY1" fmla="*/ 0 h 6858000"/>
              <a:gd name="connsiteX2" fmla="*/ 7060556 w 7060556"/>
              <a:gd name="connsiteY2" fmla="*/ 6858000 h 6858000"/>
              <a:gd name="connsiteX3" fmla="*/ 659756 w 7060556"/>
              <a:gd name="connsiteY3" fmla="*/ 6858000 h 6858000"/>
              <a:gd name="connsiteX4" fmla="*/ 0 w 7060556"/>
              <a:gd name="connsiteY4" fmla="*/ 5318567 h 6858000"/>
              <a:gd name="connsiteX5" fmla="*/ 2076565 w 7060556"/>
              <a:gd name="connsiteY5" fmla="*/ 34199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0556" h="6858000">
                <a:moveTo>
                  <a:pt x="2232141" y="0"/>
                </a:moveTo>
                <a:lnTo>
                  <a:pt x="7060556" y="0"/>
                </a:lnTo>
                <a:lnTo>
                  <a:pt x="7060556" y="6858000"/>
                </a:lnTo>
                <a:lnTo>
                  <a:pt x="659756" y="6858000"/>
                </a:lnTo>
                <a:lnTo>
                  <a:pt x="0" y="5318567"/>
                </a:lnTo>
                <a:cubicBezTo>
                  <a:pt x="292020" y="4312534"/>
                  <a:pt x="1148983" y="2384867"/>
                  <a:pt x="2076565" y="341996"/>
                </a:cubicBezTo>
                <a:close/>
              </a:path>
            </a:pathLst>
          </a:custGeom>
        </p:spPr>
        <p:txBody>
          <a:bodyPr wrap="square">
            <a:noAutofit/>
          </a:bodyPr>
          <a:lstStyle/>
          <a:p>
            <a:endParaRPr lang="zh-CN" altLang="en-US" dirty="0"/>
          </a:p>
        </p:txBody>
      </p:sp>
      <p:grpSp>
        <p:nvGrpSpPr>
          <p:cNvPr id="24" name="组合 23"/>
          <p:cNvGrpSpPr/>
          <p:nvPr userDrawn="1"/>
        </p:nvGrpSpPr>
        <p:grpSpPr>
          <a:xfrm>
            <a:off x="660400" y="344681"/>
            <a:ext cx="384771" cy="384771"/>
            <a:chOff x="669869" y="597306"/>
            <a:chExt cx="409972" cy="409973"/>
          </a:xfrm>
        </p:grpSpPr>
        <p:sp>
          <p:nvSpPr>
            <p:cNvPr id="29"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0"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1"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5" name="日期占位符 4"/>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8" name="灯片编号占位符 7"/>
          <p:cNvSpPr>
            <a:spLocks noGrp="1"/>
          </p:cNvSpPr>
          <p:nvPr>
            <p:ph type="sldNum" sz="quarter" idx="28"/>
          </p:nvPr>
        </p:nvSpPr>
        <p:spPr/>
        <p:txBody>
          <a:bodyPr/>
          <a:lstStyle/>
          <a:p>
            <a:fld id="{C79ECAFE-A460-4E13-ABCB-32CAE6136244}" type="slidenum">
              <a:rPr lang="zh-CN" altLang="en-US" smtClean="0"/>
            </a:fld>
            <a:endParaRPr lang="zh-CN" altLang="en-US" dirty="0"/>
          </a:p>
        </p:txBody>
      </p:sp>
      <p:cxnSp>
        <p:nvCxnSpPr>
          <p:cNvPr id="18" name="直接连接符 17"/>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介绍内容拓展-1">
    <p:spTree>
      <p:nvGrpSpPr>
        <p:cNvPr id="1" name=""/>
        <p:cNvGrpSpPr/>
        <p:nvPr/>
      </p:nvGrpSpPr>
      <p:grpSpPr>
        <a:xfrm>
          <a:off x="0" y="0"/>
          <a:ext cx="0" cy="0"/>
          <a:chOff x="0" y="0"/>
          <a:chExt cx="0" cy="0"/>
        </a:xfrm>
      </p:grpSpPr>
      <p:pic>
        <p:nvPicPr>
          <p:cNvPr id="36" name="图片 35"/>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3" name="文本框 2"/>
          <p:cNvSpPr txBox="1"/>
          <p:nvPr userDrawn="1"/>
        </p:nvSpPr>
        <p:spPr>
          <a:xfrm>
            <a:off x="660400" y="1383671"/>
            <a:ext cx="5001787" cy="1323439"/>
          </a:xfrm>
          <a:prstGeom prst="rect">
            <a:avLst/>
          </a:prstGeom>
          <a:noFill/>
        </p:spPr>
        <p:txBody>
          <a:bodyPr wrap="square" lIns="0" rtlCol="0">
            <a:spAutoFit/>
          </a:bodyPr>
          <a:lstStyle/>
          <a:p>
            <a:r>
              <a:rPr lang="en-US" altLang="zh-CN" sz="8000" i="1" dirty="0">
                <a:solidFill>
                  <a:schemeClr val="bg1">
                    <a:lumMod val="95000"/>
                  </a:schemeClr>
                </a:solidFill>
              </a:rPr>
              <a:t>Our team</a:t>
            </a:r>
            <a:endParaRPr lang="zh-CN" altLang="en-US" sz="8000" i="1" dirty="0">
              <a:solidFill>
                <a:schemeClr val="bg1">
                  <a:lumMod val="95000"/>
                </a:schemeClr>
              </a:solidFill>
            </a:endParaRPr>
          </a:p>
        </p:txBody>
      </p:sp>
      <p:sp>
        <p:nvSpPr>
          <p:cNvPr id="32" name="图片占位符 31"/>
          <p:cNvSpPr>
            <a:spLocks noGrp="1"/>
          </p:cNvSpPr>
          <p:nvPr>
            <p:ph type="pic" sz="quarter" idx="31"/>
          </p:nvPr>
        </p:nvSpPr>
        <p:spPr>
          <a:xfrm>
            <a:off x="5792230"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8"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grpSp>
        <p:nvGrpSpPr>
          <p:cNvPr id="9" name="组合 8"/>
          <p:cNvGrpSpPr/>
          <p:nvPr userDrawn="1"/>
        </p:nvGrpSpPr>
        <p:grpSpPr>
          <a:xfrm>
            <a:off x="660400" y="344681"/>
            <a:ext cx="384771" cy="384771"/>
            <a:chOff x="669869" y="597306"/>
            <a:chExt cx="409972" cy="409973"/>
          </a:xfrm>
        </p:grpSpPr>
        <p:sp>
          <p:nvSpPr>
            <p:cNvPr id="10"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1"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2"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13" name="日期占位符 4"/>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14" name="灯片编号占位符 7"/>
          <p:cNvSpPr>
            <a:spLocks noGrp="1"/>
          </p:cNvSpPr>
          <p:nvPr>
            <p:ph type="sldNum" sz="quarter" idx="28"/>
          </p:nvPr>
        </p:nvSpPr>
        <p:spPr>
          <a:xfrm>
            <a:off x="8775700" y="6235702"/>
            <a:ext cx="2743200" cy="365125"/>
          </a:xfrm>
        </p:spPr>
        <p:txBody>
          <a:bodyPr/>
          <a:lstStyle/>
          <a:p>
            <a:fld id="{C79ECAFE-A460-4E13-ABCB-32CAE6136244}" type="slidenum">
              <a:rPr lang="zh-CN" altLang="en-US" smtClean="0"/>
            </a:fld>
            <a:endParaRPr lang="zh-CN" altLang="en-US" dirty="0"/>
          </a:p>
        </p:txBody>
      </p:sp>
      <p:sp>
        <p:nvSpPr>
          <p:cNvPr id="27" name="文本占位符 26"/>
          <p:cNvSpPr>
            <a:spLocks noGrp="1"/>
          </p:cNvSpPr>
          <p:nvPr>
            <p:ph type="body" sz="quarter" idx="29" hasCustomPrompt="1"/>
          </p:nvPr>
        </p:nvSpPr>
        <p:spPr>
          <a:xfrm>
            <a:off x="1019067" y="2170482"/>
            <a:ext cx="3982720" cy="584775"/>
          </a:xfrm>
        </p:spPr>
        <p:txBody>
          <a:bodyPr lIns="0">
            <a:spAutoFit/>
          </a:bodyPr>
          <a:lstStyle>
            <a:lvl1pPr marL="0" indent="0">
              <a:lnSpc>
                <a:spcPct val="100000"/>
              </a:lnSpc>
              <a:buNone/>
              <a:defRPr sz="3200" b="1">
                <a:solidFill>
                  <a:schemeClr val="accent1"/>
                </a:solidFill>
              </a:defRPr>
            </a:lvl1pPr>
          </a:lstStyle>
          <a:p>
            <a:pPr lvl="0"/>
            <a:r>
              <a:rPr lang="zh-CN" altLang="en-US" dirty="0"/>
              <a:t>请输入你的团队名</a:t>
            </a:r>
            <a:endParaRPr lang="zh-CN" altLang="en-US" dirty="0"/>
          </a:p>
        </p:txBody>
      </p:sp>
      <p:sp>
        <p:nvSpPr>
          <p:cNvPr id="29" name="文本占位符 28"/>
          <p:cNvSpPr>
            <a:spLocks noGrp="1"/>
          </p:cNvSpPr>
          <p:nvPr>
            <p:ph type="body" sz="quarter" idx="30" hasCustomPrompt="1"/>
          </p:nvPr>
        </p:nvSpPr>
        <p:spPr>
          <a:xfrm>
            <a:off x="1019067" y="3119036"/>
            <a:ext cx="3982720" cy="1706963"/>
          </a:xfrm>
        </p:spPr>
        <p:txBody>
          <a:bodyPr wrap="square" lIns="0">
            <a:noAutofit/>
          </a:bodyPr>
          <a:lstStyle>
            <a:lvl1pPr marL="0" indent="0">
              <a:buNone/>
              <a:defRPr sz="1800"/>
            </a:lvl1pPr>
          </a:lstStyle>
          <a:p>
            <a:pPr lvl="0"/>
            <a:r>
              <a:rPr lang="zh-CN" altLang="en-US" dirty="0"/>
              <a:t>请输入你的团队介绍</a:t>
            </a:r>
            <a:endParaRPr lang="zh-CN" altLang="en-US" dirty="0"/>
          </a:p>
        </p:txBody>
      </p:sp>
      <p:sp>
        <p:nvSpPr>
          <p:cNvPr id="33" name="图片占位符 32"/>
          <p:cNvSpPr>
            <a:spLocks noGrp="1"/>
          </p:cNvSpPr>
          <p:nvPr>
            <p:ph type="pic" sz="quarter" idx="32"/>
          </p:nvPr>
        </p:nvSpPr>
        <p:spPr>
          <a:xfrm>
            <a:off x="7700964"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34" name="图片占位符 33"/>
          <p:cNvSpPr>
            <a:spLocks noGrp="1"/>
          </p:cNvSpPr>
          <p:nvPr>
            <p:ph type="pic" sz="quarter" idx="33"/>
          </p:nvPr>
        </p:nvSpPr>
        <p:spPr>
          <a:xfrm>
            <a:off x="9609697"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25" name="文本占位符 11"/>
          <p:cNvSpPr>
            <a:spLocks noGrp="1"/>
          </p:cNvSpPr>
          <p:nvPr>
            <p:ph type="body" sz="quarter" idx="22" hasCustomPrompt="1"/>
          </p:nvPr>
        </p:nvSpPr>
        <p:spPr>
          <a:xfrm>
            <a:off x="5792309"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26" name="文本占位符 11"/>
          <p:cNvSpPr>
            <a:spLocks noGrp="1"/>
          </p:cNvSpPr>
          <p:nvPr>
            <p:ph type="body" sz="quarter" idx="34" hasCustomPrompt="1"/>
          </p:nvPr>
        </p:nvSpPr>
        <p:spPr>
          <a:xfrm>
            <a:off x="7700964"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28" name="文本占位符 11"/>
          <p:cNvSpPr>
            <a:spLocks noGrp="1"/>
          </p:cNvSpPr>
          <p:nvPr>
            <p:ph type="body" sz="quarter" idx="35" hasCustomPrompt="1"/>
          </p:nvPr>
        </p:nvSpPr>
        <p:spPr>
          <a:xfrm>
            <a:off x="9609619"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30" name="文本占位符 11"/>
          <p:cNvSpPr>
            <a:spLocks noGrp="1"/>
          </p:cNvSpPr>
          <p:nvPr>
            <p:ph type="body" sz="quarter" idx="36" hasCustomPrompt="1"/>
          </p:nvPr>
        </p:nvSpPr>
        <p:spPr>
          <a:xfrm>
            <a:off x="5792387"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1</a:t>
            </a:r>
            <a:endParaRPr lang="zh-CN" altLang="en-US" dirty="0"/>
          </a:p>
        </p:txBody>
      </p:sp>
      <p:sp>
        <p:nvSpPr>
          <p:cNvPr id="31" name="文本占位符 11"/>
          <p:cNvSpPr>
            <a:spLocks noGrp="1"/>
          </p:cNvSpPr>
          <p:nvPr>
            <p:ph type="body" sz="quarter" idx="37" hasCustomPrompt="1"/>
          </p:nvPr>
        </p:nvSpPr>
        <p:spPr>
          <a:xfrm>
            <a:off x="7700808"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2</a:t>
            </a:r>
            <a:endParaRPr lang="zh-CN" altLang="en-US" dirty="0"/>
          </a:p>
        </p:txBody>
      </p:sp>
      <p:sp>
        <p:nvSpPr>
          <p:cNvPr id="35" name="文本占位符 11"/>
          <p:cNvSpPr>
            <a:spLocks noGrp="1"/>
          </p:cNvSpPr>
          <p:nvPr>
            <p:ph type="body" sz="quarter" idx="38" hasCustomPrompt="1"/>
          </p:nvPr>
        </p:nvSpPr>
        <p:spPr>
          <a:xfrm>
            <a:off x="9609229"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3</a:t>
            </a:r>
            <a:endParaRPr lang="zh-CN" altLang="en-US" dirty="0"/>
          </a:p>
        </p:txBody>
      </p:sp>
      <p:cxnSp>
        <p:nvCxnSpPr>
          <p:cNvPr id="24" name="直接连接符 23"/>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介绍内容拓展-2">
    <p:spTree>
      <p:nvGrpSpPr>
        <p:cNvPr id="1" name=""/>
        <p:cNvGrpSpPr/>
        <p:nvPr/>
      </p:nvGrpSpPr>
      <p:grpSpPr>
        <a:xfrm>
          <a:off x="0" y="0"/>
          <a:ext cx="0" cy="0"/>
          <a:chOff x="0" y="0"/>
          <a:chExt cx="0" cy="0"/>
        </a:xfrm>
      </p:grpSpPr>
      <p:pic>
        <p:nvPicPr>
          <p:cNvPr id="58" name="图片 57"/>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48" name="图片占位符 47"/>
          <p:cNvSpPr>
            <a:spLocks noGrp="1"/>
          </p:cNvSpPr>
          <p:nvPr>
            <p:ph type="pic" sz="quarter" idx="31"/>
          </p:nvPr>
        </p:nvSpPr>
        <p:spPr>
          <a:xfrm>
            <a:off x="669868"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8"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grpSp>
        <p:nvGrpSpPr>
          <p:cNvPr id="9" name="组合 8"/>
          <p:cNvGrpSpPr/>
          <p:nvPr userDrawn="1"/>
        </p:nvGrpSpPr>
        <p:grpSpPr>
          <a:xfrm>
            <a:off x="660400" y="344681"/>
            <a:ext cx="384771" cy="384771"/>
            <a:chOff x="669869" y="597306"/>
            <a:chExt cx="409972" cy="409973"/>
          </a:xfrm>
        </p:grpSpPr>
        <p:sp>
          <p:nvSpPr>
            <p:cNvPr id="10"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1"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2"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13" name="日期占位符 4"/>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14" name="灯片编号占位符 7"/>
          <p:cNvSpPr>
            <a:spLocks noGrp="1"/>
          </p:cNvSpPr>
          <p:nvPr>
            <p:ph type="sldNum" sz="quarter" idx="28"/>
          </p:nvPr>
        </p:nvSpPr>
        <p:spPr>
          <a:xfrm>
            <a:off x="8775700" y="6235702"/>
            <a:ext cx="2743200" cy="365125"/>
          </a:xfrm>
        </p:spPr>
        <p:txBody>
          <a:bodyPr/>
          <a:lstStyle/>
          <a:p>
            <a:fld id="{C79ECAFE-A460-4E13-ABCB-32CAE6136244}" type="slidenum">
              <a:rPr lang="zh-CN" altLang="en-US" smtClean="0"/>
            </a:fld>
            <a:endParaRPr lang="zh-CN" altLang="en-US" dirty="0"/>
          </a:p>
        </p:txBody>
      </p:sp>
      <p:sp>
        <p:nvSpPr>
          <p:cNvPr id="15" name="文本框 14"/>
          <p:cNvSpPr txBox="1"/>
          <p:nvPr userDrawn="1"/>
        </p:nvSpPr>
        <p:spPr>
          <a:xfrm>
            <a:off x="4104640" y="852965"/>
            <a:ext cx="3982720" cy="1107996"/>
          </a:xfrm>
          <a:prstGeom prst="rect">
            <a:avLst/>
          </a:prstGeom>
          <a:noFill/>
        </p:spPr>
        <p:txBody>
          <a:bodyPr wrap="square" lIns="90000" rtlCol="0">
            <a:spAutoFit/>
          </a:bodyPr>
          <a:lstStyle/>
          <a:p>
            <a:pPr algn="ctr"/>
            <a:r>
              <a:rPr lang="en-US" altLang="zh-CN" sz="6600" i="1" dirty="0">
                <a:solidFill>
                  <a:schemeClr val="bg1">
                    <a:lumMod val="95000"/>
                  </a:schemeClr>
                </a:solidFill>
              </a:rPr>
              <a:t>Our team</a:t>
            </a:r>
            <a:endParaRPr lang="zh-CN" altLang="en-US" sz="6600" i="1" dirty="0">
              <a:solidFill>
                <a:schemeClr val="bg1">
                  <a:lumMod val="95000"/>
                </a:schemeClr>
              </a:solidFill>
            </a:endParaRPr>
          </a:p>
        </p:txBody>
      </p:sp>
      <p:sp>
        <p:nvSpPr>
          <p:cNvPr id="16" name="文本占位符 26"/>
          <p:cNvSpPr>
            <a:spLocks noGrp="1"/>
          </p:cNvSpPr>
          <p:nvPr>
            <p:ph type="body" sz="quarter" idx="29" hasCustomPrompt="1"/>
          </p:nvPr>
        </p:nvSpPr>
        <p:spPr>
          <a:xfrm>
            <a:off x="4104640" y="1593828"/>
            <a:ext cx="3982720" cy="584775"/>
          </a:xfrm>
        </p:spPr>
        <p:txBody>
          <a:bodyPr lIns="90000">
            <a:spAutoFit/>
          </a:bodyPr>
          <a:lstStyle>
            <a:lvl1pPr marL="0" indent="0" algn="ctr">
              <a:lnSpc>
                <a:spcPct val="100000"/>
              </a:lnSpc>
              <a:buNone/>
              <a:defRPr sz="3200" b="1">
                <a:solidFill>
                  <a:schemeClr val="accent1"/>
                </a:solidFill>
              </a:defRPr>
            </a:lvl1pPr>
          </a:lstStyle>
          <a:p>
            <a:pPr lvl="0"/>
            <a:r>
              <a:rPr lang="zh-CN" altLang="en-US" dirty="0"/>
              <a:t>请输入你的团队名</a:t>
            </a:r>
            <a:endParaRPr lang="zh-CN" altLang="en-US" dirty="0"/>
          </a:p>
        </p:txBody>
      </p:sp>
      <p:sp>
        <p:nvSpPr>
          <p:cNvPr id="17" name="文本占位符 28"/>
          <p:cNvSpPr>
            <a:spLocks noGrp="1"/>
          </p:cNvSpPr>
          <p:nvPr>
            <p:ph type="body" sz="quarter" idx="30" hasCustomPrompt="1"/>
          </p:nvPr>
        </p:nvSpPr>
        <p:spPr>
          <a:xfrm>
            <a:off x="682883" y="2295279"/>
            <a:ext cx="10826234" cy="425698"/>
          </a:xfrm>
        </p:spPr>
        <p:txBody>
          <a:bodyPr wrap="square" lIns="90000">
            <a:normAutofit/>
          </a:bodyPr>
          <a:lstStyle>
            <a:lvl1pPr marL="0" indent="0" algn="ctr">
              <a:buNone/>
              <a:defRPr sz="1800"/>
            </a:lvl1pPr>
          </a:lstStyle>
          <a:p>
            <a:pPr lvl="0"/>
            <a:r>
              <a:rPr lang="zh-CN" altLang="en-US" dirty="0"/>
              <a:t>请输入你的团队介绍</a:t>
            </a:r>
            <a:endParaRPr lang="zh-CN" altLang="en-US" dirty="0"/>
          </a:p>
        </p:txBody>
      </p:sp>
      <p:sp>
        <p:nvSpPr>
          <p:cNvPr id="33" name="文本占位符 11"/>
          <p:cNvSpPr>
            <a:spLocks noGrp="1"/>
          </p:cNvSpPr>
          <p:nvPr>
            <p:ph type="body" sz="quarter" idx="22" hasCustomPrompt="1"/>
          </p:nvPr>
        </p:nvSpPr>
        <p:spPr>
          <a:xfrm>
            <a:off x="660322" y="5732617"/>
            <a:ext cx="2712258" cy="400110"/>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34" name="文本占位符 11"/>
          <p:cNvSpPr>
            <a:spLocks noGrp="1"/>
          </p:cNvSpPr>
          <p:nvPr>
            <p:ph type="body" sz="quarter" idx="36" hasCustomPrompt="1"/>
          </p:nvPr>
        </p:nvSpPr>
        <p:spPr>
          <a:xfrm>
            <a:off x="660400"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1</a:t>
            </a:r>
            <a:endParaRPr lang="zh-CN" altLang="en-US" dirty="0"/>
          </a:p>
        </p:txBody>
      </p:sp>
      <p:sp>
        <p:nvSpPr>
          <p:cNvPr id="41" name="文本占位符 11"/>
          <p:cNvSpPr>
            <a:spLocks noGrp="1"/>
          </p:cNvSpPr>
          <p:nvPr>
            <p:ph type="body" sz="quarter" idx="37" hasCustomPrompt="1"/>
          </p:nvPr>
        </p:nvSpPr>
        <p:spPr>
          <a:xfrm>
            <a:off x="3382047" y="5732616"/>
            <a:ext cx="2712258" cy="401484"/>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2" name="文本占位符 11"/>
          <p:cNvSpPr>
            <a:spLocks noGrp="1"/>
          </p:cNvSpPr>
          <p:nvPr>
            <p:ph type="body" sz="quarter" idx="38" hasCustomPrompt="1"/>
          </p:nvPr>
        </p:nvSpPr>
        <p:spPr>
          <a:xfrm>
            <a:off x="3382125"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2</a:t>
            </a:r>
            <a:endParaRPr lang="zh-CN" altLang="en-US" dirty="0"/>
          </a:p>
        </p:txBody>
      </p:sp>
      <p:sp>
        <p:nvSpPr>
          <p:cNvPr id="43" name="文本占位符 11"/>
          <p:cNvSpPr>
            <a:spLocks noGrp="1"/>
          </p:cNvSpPr>
          <p:nvPr>
            <p:ph type="body" sz="quarter" idx="39" hasCustomPrompt="1"/>
          </p:nvPr>
        </p:nvSpPr>
        <p:spPr>
          <a:xfrm>
            <a:off x="6103772" y="5732616"/>
            <a:ext cx="2712258" cy="401484"/>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4" name="文本占位符 11"/>
          <p:cNvSpPr>
            <a:spLocks noGrp="1"/>
          </p:cNvSpPr>
          <p:nvPr>
            <p:ph type="body" sz="quarter" idx="40" hasCustomPrompt="1"/>
          </p:nvPr>
        </p:nvSpPr>
        <p:spPr>
          <a:xfrm>
            <a:off x="6103850"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3</a:t>
            </a:r>
            <a:endParaRPr lang="zh-CN" altLang="en-US" dirty="0"/>
          </a:p>
        </p:txBody>
      </p:sp>
      <p:sp>
        <p:nvSpPr>
          <p:cNvPr id="45" name="文本占位符 11"/>
          <p:cNvSpPr>
            <a:spLocks noGrp="1"/>
          </p:cNvSpPr>
          <p:nvPr>
            <p:ph type="body" sz="quarter" idx="41" hasCustomPrompt="1"/>
          </p:nvPr>
        </p:nvSpPr>
        <p:spPr>
          <a:xfrm>
            <a:off x="8825497" y="5732616"/>
            <a:ext cx="2693323" cy="400110"/>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6" name="文本占位符 11"/>
          <p:cNvSpPr>
            <a:spLocks noGrp="1"/>
          </p:cNvSpPr>
          <p:nvPr>
            <p:ph type="body" sz="quarter" idx="42" hasCustomPrompt="1"/>
          </p:nvPr>
        </p:nvSpPr>
        <p:spPr>
          <a:xfrm>
            <a:off x="8825575" y="5327590"/>
            <a:ext cx="2693323"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4</a:t>
            </a:r>
            <a:endParaRPr lang="zh-CN" altLang="en-US" dirty="0"/>
          </a:p>
        </p:txBody>
      </p:sp>
      <p:sp>
        <p:nvSpPr>
          <p:cNvPr id="55" name="图片占位符 54"/>
          <p:cNvSpPr>
            <a:spLocks noGrp="1"/>
          </p:cNvSpPr>
          <p:nvPr>
            <p:ph type="pic" sz="quarter" idx="43"/>
          </p:nvPr>
        </p:nvSpPr>
        <p:spPr>
          <a:xfrm>
            <a:off x="3382047"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56" name="图片占位符 55"/>
          <p:cNvSpPr>
            <a:spLocks noGrp="1"/>
          </p:cNvSpPr>
          <p:nvPr>
            <p:ph type="pic" sz="quarter" idx="44"/>
          </p:nvPr>
        </p:nvSpPr>
        <p:spPr>
          <a:xfrm>
            <a:off x="6094226"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57" name="图片占位符 56"/>
          <p:cNvSpPr>
            <a:spLocks noGrp="1"/>
          </p:cNvSpPr>
          <p:nvPr>
            <p:ph type="pic" sz="quarter" idx="45"/>
          </p:nvPr>
        </p:nvSpPr>
        <p:spPr>
          <a:xfrm>
            <a:off x="8806405"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cxnSp>
        <p:nvCxnSpPr>
          <p:cNvPr id="27" name="直接连接符 26"/>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仅标题（主副标题）">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68"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sp>
        <p:nvSpPr>
          <p:cNvPr id="69" name="文本占位符 67"/>
          <p:cNvSpPr>
            <a:spLocks noGrp="1"/>
          </p:cNvSpPr>
          <p:nvPr>
            <p:ph type="body" sz="quarter" idx="12" hasCustomPrompt="1"/>
          </p:nvPr>
        </p:nvSpPr>
        <p:spPr>
          <a:xfrm>
            <a:off x="3950574" y="1119503"/>
            <a:ext cx="4290852" cy="585866"/>
          </a:xfrm>
          <a:prstGeom prst="rect">
            <a:avLst/>
          </a:prstGeom>
        </p:spPr>
        <p:txBody>
          <a:bodyPr lIns="90000" bIns="46800">
            <a:spAutoFit/>
          </a:bodyPr>
          <a:lstStyle>
            <a:lvl1pPr marL="0" indent="0" algn="ctr">
              <a:lnSpc>
                <a:spcPct val="100000"/>
              </a:lnSpc>
              <a:buNone/>
              <a:defRPr sz="3200" b="1">
                <a:solidFill>
                  <a:schemeClr val="accent1"/>
                </a:solidFill>
                <a:latin typeface="+mj-ea"/>
                <a:ea typeface="+mj-ea"/>
              </a:defRPr>
            </a:lvl1pPr>
          </a:lstStyle>
          <a:p>
            <a:pPr lvl="0"/>
            <a:r>
              <a:rPr lang="zh-CN" altLang="en-US" dirty="0"/>
              <a:t>请输入你的主标题</a:t>
            </a:r>
            <a:endParaRPr lang="zh-CN" altLang="en-US" dirty="0"/>
          </a:p>
        </p:txBody>
      </p:sp>
      <p:sp>
        <p:nvSpPr>
          <p:cNvPr id="72" name="文本占位符 67"/>
          <p:cNvSpPr>
            <a:spLocks noGrp="1"/>
          </p:cNvSpPr>
          <p:nvPr>
            <p:ph type="body" sz="quarter" idx="13" hasCustomPrompt="1"/>
          </p:nvPr>
        </p:nvSpPr>
        <p:spPr>
          <a:xfrm>
            <a:off x="3950574" y="1740158"/>
            <a:ext cx="4290852" cy="462755"/>
          </a:xfrm>
          <a:prstGeom prst="rect">
            <a:avLst/>
          </a:prstGeom>
        </p:spPr>
        <p:txBody>
          <a:bodyPr lIns="90000" bIns="46800">
            <a:spAutoFit/>
          </a:bodyPr>
          <a:lstStyle>
            <a:lvl1pPr marL="0" indent="0" algn="ctr">
              <a:lnSpc>
                <a:spcPct val="100000"/>
              </a:lnSpc>
              <a:buNone/>
              <a:defRPr sz="2400" b="1">
                <a:solidFill>
                  <a:schemeClr val="accent1"/>
                </a:solidFill>
                <a:latin typeface="+mj-ea"/>
                <a:ea typeface="+mj-ea"/>
              </a:defRPr>
            </a:lvl1pPr>
          </a:lstStyle>
          <a:p>
            <a:pPr lvl="0"/>
            <a:r>
              <a:rPr lang="zh-CN" altLang="en-US" dirty="0"/>
              <a:t>请输入你的副标题</a:t>
            </a:r>
            <a:endParaRPr lang="zh-CN" altLang="en-US" dirty="0"/>
          </a:p>
        </p:txBody>
      </p:sp>
      <p:sp>
        <p:nvSpPr>
          <p:cNvPr id="3" name="日期占位符 2"/>
          <p:cNvSpPr>
            <a:spLocks noGrp="1"/>
          </p:cNvSpPr>
          <p:nvPr>
            <p:ph type="dt" sz="half" idx="14"/>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5" name="灯片编号占位符 4"/>
          <p:cNvSpPr>
            <a:spLocks noGrp="1"/>
          </p:cNvSpPr>
          <p:nvPr>
            <p:ph type="sldNum" sz="quarter" idx="16"/>
          </p:nvPr>
        </p:nvSpPr>
        <p:spPr/>
        <p:txBody>
          <a:bodyPr/>
          <a:lstStyle/>
          <a:p>
            <a:fld id="{C79ECAFE-A460-4E13-ABCB-32CAE6136244}" type="slidenum">
              <a:rPr lang="zh-CN" altLang="en-US" smtClean="0"/>
            </a:fld>
            <a:endParaRPr lang="zh-CN" altLang="en-US" dirty="0"/>
          </a:p>
        </p:txBody>
      </p:sp>
      <p:grpSp>
        <p:nvGrpSpPr>
          <p:cNvPr id="18" name="组合 17"/>
          <p:cNvGrpSpPr/>
          <p:nvPr userDrawn="1"/>
        </p:nvGrpSpPr>
        <p:grpSpPr>
          <a:xfrm>
            <a:off x="660400" y="344681"/>
            <a:ext cx="384771" cy="384771"/>
            <a:chOff x="669869" y="597306"/>
            <a:chExt cx="409972" cy="409973"/>
          </a:xfrm>
        </p:grpSpPr>
        <p:sp>
          <p:nvSpPr>
            <p:cNvPr id="19"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0"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2"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cxnSp>
        <p:nvCxnSpPr>
          <p:cNvPr id="14" name="直接连接符 13"/>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无主副标题）">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25"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grpSp>
        <p:nvGrpSpPr>
          <p:cNvPr id="16" name="组合 15"/>
          <p:cNvGrpSpPr/>
          <p:nvPr userDrawn="1"/>
        </p:nvGrpSpPr>
        <p:grpSpPr>
          <a:xfrm>
            <a:off x="660400" y="344681"/>
            <a:ext cx="384771" cy="384771"/>
            <a:chOff x="669869" y="597306"/>
            <a:chExt cx="409972" cy="409973"/>
          </a:xfrm>
        </p:grpSpPr>
        <p:sp>
          <p:nvSpPr>
            <p:cNvPr id="17"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8"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6"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4" name="日期占位符 3"/>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p:cNvSpPr>
            <a:spLocks noGrp="1"/>
          </p:cNvSpPr>
          <p:nvPr>
            <p:ph type="sldNum" sz="quarter" idx="14"/>
          </p:nvPr>
        </p:nvSpPr>
        <p:spPr/>
        <p:txBody>
          <a:bodyPr/>
          <a:lstStyle/>
          <a:p>
            <a:fld id="{C79ECAFE-A460-4E13-ABCB-32CAE6136244}" type="slidenum">
              <a:rPr lang="zh-CN" altLang="en-US" smtClean="0"/>
            </a:fld>
            <a:endParaRPr lang="zh-CN" altLang="en-US" dirty="0"/>
          </a:p>
        </p:txBody>
      </p:sp>
      <p:cxnSp>
        <p:nvCxnSpPr>
          <p:cNvPr id="12" name="直接连接符 11"/>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869" y="1"/>
            <a:ext cx="10849030" cy="749299"/>
          </a:xfrm>
          <a:prstGeom prst="rect">
            <a:avLst/>
          </a:prstGeom>
        </p:spPr>
        <p:txBody>
          <a:bodyPr vert="horz" lIns="0" tIns="0" rIns="0" bIns="0" rtlCol="0" anchor="b"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9869" y="850901"/>
            <a:ext cx="10849031" cy="5283200"/>
          </a:xfrm>
          <a:prstGeom prst="rect">
            <a:avLst/>
          </a:prstGeom>
        </p:spPr>
        <p:txBody>
          <a:bodyPr vert="horz" lIns="91440" tIns="45720" rIns="91440" bIns="45720" rtlCol="0">
            <a:no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5" name="日期占位符 3"/>
          <p:cNvSpPr>
            <a:spLocks noGrp="1"/>
          </p:cNvSpPr>
          <p:nvPr>
            <p:ph type="dt" sz="half" idx="2"/>
          </p:nvPr>
        </p:nvSpPr>
        <p:spPr>
          <a:xfrm>
            <a:off x="660400" y="6235702"/>
            <a:ext cx="3342640" cy="365125"/>
          </a:xfrm>
          <a:prstGeom prst="rect">
            <a:avLst/>
          </a:prstGeom>
        </p:spPr>
        <p:txBody>
          <a:bodyPr vert="horz" lIns="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defRPr sz="1400" spc="100" baseline="0">
                <a:solidFill>
                  <a:schemeClr val="tx1">
                    <a:tint val="75000"/>
                  </a:schemeClr>
                </a:solidFill>
              </a:defRPr>
            </a:lvl1p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6" name="页脚占位符 4"/>
          <p:cNvSpPr>
            <a:spLocks noGrp="1"/>
          </p:cNvSpPr>
          <p:nvPr>
            <p:ph type="ftr" sz="quarter" idx="3"/>
          </p:nvPr>
        </p:nvSpPr>
        <p:spPr>
          <a:xfrm>
            <a:off x="4622800" y="6235702"/>
            <a:ext cx="2946400" cy="365125"/>
          </a:xfrm>
          <a:prstGeom prst="rect">
            <a:avLst/>
          </a:prstGeom>
        </p:spPr>
        <p:txBody>
          <a:bodyPr vert="horz" lIns="91440" tIns="45720" rIns="91440" bIns="45720" rtlCol="0" anchor="ctr"/>
          <a:lstStyle>
            <a:lvl1pPr algn="ctr">
              <a:defRPr sz="1400" i="0" spc="300" baseline="0">
                <a:solidFill>
                  <a:schemeClr val="accent1"/>
                </a:solidFill>
              </a:defRPr>
            </a:lvl1pPr>
          </a:lstStyle>
          <a:p>
            <a:pPr>
              <a:defRPr/>
            </a:pPr>
            <a:endParaRPr lang="zh-CN" altLang="en-US" dirty="0"/>
          </a:p>
        </p:txBody>
      </p:sp>
      <p:sp>
        <p:nvSpPr>
          <p:cNvPr id="4" name="灯片编号占位符 3"/>
          <p:cNvSpPr>
            <a:spLocks noGrp="1"/>
          </p:cNvSpPr>
          <p:nvPr>
            <p:ph type="sldNum" sz="quarter" idx="4"/>
          </p:nvPr>
        </p:nvSpPr>
        <p:spPr>
          <a:xfrm>
            <a:off x="8775700" y="6235702"/>
            <a:ext cx="2743200" cy="365125"/>
          </a:xfrm>
          <a:prstGeom prst="rect">
            <a:avLst/>
          </a:prstGeom>
        </p:spPr>
        <p:txBody>
          <a:bodyPr vert="horz" lIns="91440" tIns="45720" rIns="0" bIns="45720" rtlCol="0" anchor="ctr"/>
          <a:lstStyle>
            <a:lvl1pPr algn="r">
              <a:defRPr sz="1400">
                <a:solidFill>
                  <a:schemeClr val="bg1">
                    <a:lumMod val="75000"/>
                  </a:schemeClr>
                </a:solidFill>
              </a:defRPr>
            </a:lvl1pPr>
          </a:lstStyle>
          <a:p>
            <a:fld id="{C79ECAFE-A460-4E13-ABCB-32CAE613624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8.xml"/><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8.xml"/><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8.xml"/><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8.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8.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8.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image" Target="../media/image3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52780" y="2989580"/>
            <a:ext cx="6263005" cy="1161415"/>
          </a:xfrm>
        </p:spPr>
        <p:txBody>
          <a:bodyPr/>
          <a:lstStyle/>
          <a:p>
            <a:r>
              <a:rPr sz="2400" dirty="0">
                <a:ea typeface="+mn-ea"/>
                <a:cs typeface="+mn-ea"/>
              </a:rPr>
              <a:t>(2021 ACL) Exploiting Document Structures and Cluster Consistencies for Event Coreference Resolution</a:t>
            </a:r>
            <a:endParaRPr sz="2400" dirty="0">
              <a:ea typeface="+mn-ea"/>
              <a:cs typeface="+mn-ea"/>
            </a:endParaRPr>
          </a:p>
        </p:txBody>
      </p:sp>
      <p:sp>
        <p:nvSpPr>
          <p:cNvPr id="2" name="日期占位符 1"/>
          <p:cNvSpPr>
            <a:spLocks noGrp="1"/>
          </p:cNvSpPr>
          <p:nvPr>
            <p:ph type="dt" sz="half" idx="1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2" name="矩形 11"/>
          <p:cNvSpPr/>
          <p:nvPr/>
        </p:nvSpPr>
        <p:spPr>
          <a:xfrm>
            <a:off x="652958" y="4379642"/>
            <a:ext cx="2506802" cy="39878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dirty="0">
                <a:ln>
                  <a:noFill/>
                </a:ln>
                <a:solidFill>
                  <a:schemeClr val="accent2"/>
                </a:solidFill>
                <a:effectLst/>
                <a:uLnTx/>
                <a:uFillTx/>
                <a:latin typeface="Arial" panose="020B0604020202020204"/>
                <a:cs typeface="+mn-ea"/>
              </a:rPr>
              <a:t>环志刚</a:t>
            </a:r>
            <a:endParaRPr kumimoji="0" lang="zh-CN" altLang="en-US" sz="2000" i="0" u="none" strike="noStrike" kern="1200" cap="none" spc="0" normalizeH="0" baseline="0" noProof="0" dirty="0">
              <a:ln>
                <a:noFill/>
              </a:ln>
              <a:solidFill>
                <a:schemeClr val="accent2"/>
              </a:solidFill>
              <a:effectLst/>
              <a:uLnTx/>
              <a:uFillTx/>
              <a:latin typeface="Arial" panose="020B0604020202020204"/>
              <a:cs typeface="+mn-ea"/>
            </a:endParaRPr>
          </a:p>
        </p:txBody>
      </p:sp>
      <p:sp>
        <p:nvSpPr>
          <p:cNvPr id="14" name="矩形 13"/>
          <p:cNvSpPr/>
          <p:nvPr/>
        </p:nvSpPr>
        <p:spPr>
          <a:xfrm>
            <a:off x="667504" y="4899847"/>
            <a:ext cx="3680976" cy="39878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i="0" u="none" strike="noStrike" kern="1200" cap="none" spc="0" normalizeH="0" baseline="0" noProof="0" dirty="0">
                <a:ln>
                  <a:noFill/>
                </a:ln>
                <a:solidFill>
                  <a:schemeClr val="accent1"/>
                </a:solidFill>
                <a:effectLst/>
                <a:uLnTx/>
                <a:uFillTx/>
                <a:latin typeface="Arial" panose="020B0604020202020204"/>
                <a:cs typeface="+mn-ea"/>
              </a:rPr>
              <a:t>2021/8/10</a:t>
            </a:r>
            <a:endParaRPr kumimoji="0" lang="en-US" sz="2000" i="0" u="none" strike="noStrike" kern="1200" cap="none" spc="0" normalizeH="0" baseline="0" noProof="0" dirty="0">
              <a:ln>
                <a:noFill/>
              </a:ln>
              <a:solidFill>
                <a:schemeClr val="accent1"/>
              </a:solidFill>
              <a:effectLst/>
              <a:uLnTx/>
              <a:uFillTx/>
              <a:latin typeface="Arial" panose="020B0604020202020204"/>
              <a:cs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文档结构（Document Structure）</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25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4" name="文本框 3"/>
          <p:cNvSpPr txBox="1"/>
          <p:nvPr/>
        </p:nvSpPr>
        <p:spPr>
          <a:xfrm>
            <a:off x="655320" y="861695"/>
            <a:ext cx="10923270" cy="5077460"/>
          </a:xfrm>
          <a:prstGeom prst="rect">
            <a:avLst/>
          </a:prstGeom>
          <a:noFill/>
        </p:spPr>
        <p:txBody>
          <a:bodyPr wrap="square" rtlCol="0">
            <a:spAutoFit/>
          </a:bodyPr>
          <a:p>
            <a:pPr fontAlgn="auto">
              <a:lnSpc>
                <a:spcPct val="150000"/>
              </a:lnSpc>
            </a:pPr>
            <a:r>
              <a:rPr lang="zh-CN" altLang="en-US" sz="2400"/>
              <a:t>目的：使用交互图G = {N，E}来学习事件提及的表示向量，交互图有助于丰富事件提及与相关对象的表示向量以及文档级别的交互。</a:t>
            </a:r>
            <a:endParaRPr lang="zh-CN" altLang="en-US" sz="2400"/>
          </a:p>
          <a:p>
            <a:pPr marL="342900" indent="-342900" fontAlgn="auto">
              <a:lnSpc>
                <a:spcPct val="150000"/>
              </a:lnSpc>
              <a:buFont typeface="Arial" panose="020B0604020202020204" pitchFamily="34" charset="0"/>
              <a:buChar char="•"/>
            </a:pPr>
            <a:r>
              <a:rPr lang="zh-CN" altLang="en-US" sz="2400"/>
              <a:t>节点：N = D ∪ E ∪ M</a:t>
            </a:r>
            <a:endParaRPr lang="zh-CN" altLang="en-US" sz="2400"/>
          </a:p>
          <a:p>
            <a:pPr marL="342900" indent="-342900" fontAlgn="auto">
              <a:lnSpc>
                <a:spcPct val="150000"/>
              </a:lnSpc>
              <a:buFont typeface="Arial" panose="020B0604020202020204" pitchFamily="34" charset="0"/>
              <a:buChar char="•"/>
            </a:pPr>
            <a:r>
              <a:rPr lang="zh-CN" altLang="en-US" sz="2400"/>
              <a:t>边：由邻接矩阵A 表示</a:t>
            </a:r>
            <a:endParaRPr lang="zh-CN" altLang="en-US" sz="2400"/>
          </a:p>
          <a:p>
            <a:pPr marL="342900" indent="-342900" fontAlgn="auto">
              <a:lnSpc>
                <a:spcPct val="150000"/>
              </a:lnSpc>
              <a:buFont typeface="Arial" panose="020B0604020202020204" pitchFamily="34" charset="0"/>
              <a:buChar char="•"/>
            </a:pPr>
            <a:endParaRPr lang="zh-CN" altLang="en-US" sz="2400"/>
          </a:p>
          <a:p>
            <a:pPr marL="342900" indent="-342900" fontAlgn="auto">
              <a:lnSpc>
                <a:spcPct val="150000"/>
              </a:lnSpc>
              <a:buFont typeface="Arial" panose="020B0604020202020204" pitchFamily="34" charset="0"/>
              <a:buChar char="•"/>
            </a:pPr>
            <a:endParaRPr lang="zh-CN" altLang="en-US" sz="2400"/>
          </a:p>
          <a:p>
            <a:pPr indent="0" fontAlgn="auto">
              <a:lnSpc>
                <a:spcPct val="150000"/>
              </a:lnSpc>
              <a:buFont typeface="Arial" panose="020B0604020202020204" pitchFamily="34" charset="0"/>
              <a:buNone/>
            </a:pPr>
            <a:r>
              <a:rPr lang="zh-CN" altLang="en-US" sz="2400"/>
              <a:t>探索了三种类型的信息来设计模型中的边E(计算交互分数aij)，包括基于话语（discourse-based）、基于语法（syntax-based）和基于语义（semantic-based）的信息。</a:t>
            </a:r>
            <a:endParaRPr lang="zh-CN" altLang="en-US" sz="2400"/>
          </a:p>
        </p:txBody>
      </p:sp>
      <p:pic>
        <p:nvPicPr>
          <p:cNvPr id="5" name="图片 1" descr="IMG_256"/>
          <p:cNvPicPr>
            <a:picLocks noChangeAspect="1"/>
          </p:cNvPicPr>
          <p:nvPr/>
        </p:nvPicPr>
        <p:blipFill>
          <a:blip r:embed="rId1"/>
          <a:stretch>
            <a:fillRect/>
          </a:stretch>
        </p:blipFill>
        <p:spPr>
          <a:xfrm>
            <a:off x="3853815" y="3275330"/>
            <a:ext cx="5348605" cy="665480"/>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Discourse-based Edges</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4" name="文本框 3"/>
          <p:cNvSpPr txBox="1"/>
          <p:nvPr/>
        </p:nvSpPr>
        <p:spPr>
          <a:xfrm>
            <a:off x="669925" y="861695"/>
            <a:ext cx="10864850" cy="3507740"/>
          </a:xfrm>
          <a:prstGeom prst="rect">
            <a:avLst/>
          </a:prstGeom>
          <a:noFill/>
        </p:spPr>
        <p:txBody>
          <a:bodyPr wrap="square" rtlCol="0">
            <a:spAutoFit/>
          </a:bodyPr>
          <a:p>
            <a:pPr indent="0" fontAlgn="auto">
              <a:lnSpc>
                <a:spcPct val="150000"/>
              </a:lnSpc>
            </a:pPr>
            <a:r>
              <a:rPr lang="zh-CN" altLang="en-US" sz="2400"/>
              <a:t>作者提出利用三种类型的话语信息（discourse information）来获得交互图G：</a:t>
            </a:r>
            <a:endParaRPr lang="zh-CN" altLang="en-US" sz="2400"/>
          </a:p>
          <a:p>
            <a:pPr indent="0" fontAlgn="auto">
              <a:lnSpc>
                <a:spcPct val="150000"/>
              </a:lnSpc>
            </a:pPr>
            <a:endParaRPr lang="zh-CN" altLang="en-US" sz="2400"/>
          </a:p>
          <a:p>
            <a:pPr marL="342900" indent="0" fontAlgn="auto">
              <a:lnSpc>
                <a:spcPct val="150000"/>
              </a:lnSpc>
              <a:buFont typeface="Arial" panose="020B0604020202020204" pitchFamily="34" charset="0"/>
              <a:buChar char="•"/>
            </a:pPr>
            <a:r>
              <a:rPr lang="zh-CN" altLang="en-US" sz="2000"/>
              <a:t> 句子边界（sentence boundary）；</a:t>
            </a:r>
            <a:endParaRPr lang="zh-CN" altLang="en-US" sz="2000"/>
          </a:p>
          <a:p>
            <a:pPr marL="342900" indent="0" fontAlgn="auto">
              <a:lnSpc>
                <a:spcPct val="150000"/>
              </a:lnSpc>
              <a:buFont typeface="Arial" panose="020B0604020202020204" pitchFamily="34" charset="0"/>
              <a:buChar char="•"/>
            </a:pPr>
            <a:endParaRPr lang="zh-CN" altLang="en-US" sz="2000"/>
          </a:p>
          <a:p>
            <a:pPr marL="342900" indent="0" fontAlgn="auto">
              <a:lnSpc>
                <a:spcPct val="150000"/>
              </a:lnSpc>
              <a:buFont typeface="Arial" panose="020B0604020202020204" pitchFamily="34" charset="0"/>
              <a:buChar char="•"/>
            </a:pPr>
            <a:r>
              <a:rPr lang="zh-CN" altLang="en-US" sz="2000"/>
              <a:t> 共指结构（coreference structure）；</a:t>
            </a:r>
            <a:endParaRPr lang="zh-CN" altLang="en-US" sz="2000"/>
          </a:p>
          <a:p>
            <a:pPr marL="342900" indent="0" fontAlgn="auto">
              <a:lnSpc>
                <a:spcPct val="150000"/>
              </a:lnSpc>
              <a:buFont typeface="Arial" panose="020B0604020202020204" pitchFamily="34" charset="0"/>
              <a:buChar char="•"/>
            </a:pPr>
            <a:endParaRPr lang="zh-CN" altLang="en-US" sz="2000"/>
          </a:p>
          <a:p>
            <a:pPr marL="342900" indent="0" fontAlgn="auto">
              <a:lnSpc>
                <a:spcPct val="150000"/>
              </a:lnSpc>
              <a:buFont typeface="Arial" panose="020B0604020202020204" pitchFamily="34" charset="0"/>
              <a:buChar char="•"/>
            </a:pPr>
            <a:r>
              <a:rPr lang="zh-CN" altLang="en-US" sz="2000"/>
              <a:t> 文档D中事件/实体提及的提及文段（mention span）。</a:t>
            </a:r>
            <a:endParaRPr lang="zh-CN" altLang="en-US" sz="2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sym typeface="+mn-ea"/>
              </a:rPr>
              <a:t>Discourse-based Edges </a:t>
            </a:r>
            <a:r>
              <a:rPr lang="en-US" altLang="zh-CN" dirty="0">
                <a:ea typeface="+mn-ea"/>
                <a:cs typeface="+mn-ea"/>
                <a:sym typeface="+mn-ea"/>
              </a:rPr>
              <a:t>——</a:t>
            </a:r>
            <a:r>
              <a:rPr lang="en-US" altLang="zh-CN" dirty="0">
                <a:ea typeface="+mn-ea"/>
                <a:cs typeface="+mn-ea"/>
                <a:sym typeface="+mn-ea"/>
              </a:rPr>
              <a:t> </a:t>
            </a:r>
            <a:r>
              <a:rPr lang="zh-CN" altLang="en-US" dirty="0">
                <a:ea typeface="+mn-ea"/>
                <a:cs typeface="+mn-ea"/>
              </a:rPr>
              <a:t>Sentence Boundary</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4" name="文本框 3"/>
          <p:cNvSpPr txBox="1"/>
          <p:nvPr/>
        </p:nvSpPr>
        <p:spPr>
          <a:xfrm>
            <a:off x="684530" y="861695"/>
            <a:ext cx="10850245" cy="3999865"/>
          </a:xfrm>
          <a:prstGeom prst="rect">
            <a:avLst/>
          </a:prstGeom>
          <a:noFill/>
        </p:spPr>
        <p:txBody>
          <a:bodyPr wrap="square" rtlCol="0">
            <a:spAutoFit/>
          </a:bodyPr>
          <a:p>
            <a:pPr fontAlgn="auto">
              <a:lnSpc>
                <a:spcPct val="150000"/>
              </a:lnSpc>
            </a:pPr>
            <a:r>
              <a:rPr lang="zh-CN" sz="2400">
                <a:latin typeface="+mn-ea"/>
                <a:cs typeface="+mn-ea"/>
                <a:sym typeface="+mn-ea"/>
              </a:rPr>
              <a:t>出现在相同句子中的事件</a:t>
            </a:r>
            <a:r>
              <a:rPr lang="en-US" sz="2400">
                <a:latin typeface="+mn-ea"/>
                <a:cs typeface="+mn-ea"/>
                <a:sym typeface="+mn-ea"/>
              </a:rPr>
              <a:t>/</a:t>
            </a:r>
            <a:r>
              <a:rPr lang="zh-CN" sz="2400">
                <a:latin typeface="+mn-ea"/>
                <a:cs typeface="+mn-ea"/>
                <a:sym typeface="+mn-ea"/>
              </a:rPr>
              <a:t>实体提及往往比出现在不同句子中的事件</a:t>
            </a:r>
            <a:r>
              <a:rPr lang="en-US" sz="2400">
                <a:latin typeface="+mn-ea"/>
                <a:cs typeface="+mn-ea"/>
                <a:sym typeface="+mn-ea"/>
              </a:rPr>
              <a:t>/</a:t>
            </a:r>
            <a:r>
              <a:rPr lang="zh-CN" sz="2400">
                <a:latin typeface="+mn-ea"/>
                <a:cs typeface="+mn-ea"/>
                <a:sym typeface="+mn-ea"/>
              </a:rPr>
              <a:t>实体提及在上下文中更相关。</a:t>
            </a:r>
            <a:endParaRPr lang="zh-CN" sz="2400">
              <a:latin typeface="+mn-ea"/>
              <a:cs typeface="+mn-ea"/>
              <a:sym typeface="+mn-ea"/>
            </a:endParaRPr>
          </a:p>
          <a:p>
            <a:pPr fontAlgn="auto">
              <a:lnSpc>
                <a:spcPct val="150000"/>
              </a:lnSpc>
            </a:pPr>
            <a:endParaRPr lang="zh-CN" sz="2400">
              <a:latin typeface="+mn-ea"/>
              <a:cs typeface="+mn-ea"/>
              <a:sym typeface="+mn-ea"/>
            </a:endParaRPr>
          </a:p>
          <a:p>
            <a:pPr fontAlgn="auto">
              <a:lnSpc>
                <a:spcPct val="150000"/>
              </a:lnSpc>
            </a:pPr>
            <a:r>
              <a:rPr lang="zh-CN" sz="2000">
                <a:latin typeface="+mn-ea"/>
                <a:cs typeface="+mn-ea"/>
                <a:sym typeface="+mn-ea"/>
              </a:rPr>
              <a:t>方法：为</a:t>
            </a:r>
            <a:r>
              <a:rPr lang="en-US" sz="2000">
                <a:latin typeface="+mn-ea"/>
                <a:cs typeface="+mn-ea"/>
                <a:sym typeface="+mn-ea"/>
              </a:rPr>
              <a:t>N</a:t>
            </a:r>
            <a:r>
              <a:rPr lang="zh-CN" sz="2000">
                <a:latin typeface="+mn-ea"/>
                <a:cs typeface="+mn-ea"/>
                <a:sym typeface="+mn-ea"/>
              </a:rPr>
              <a:t>中的节点</a:t>
            </a:r>
            <a:r>
              <a:rPr lang="en-US" sz="2000">
                <a:latin typeface="+mn-ea"/>
                <a:cs typeface="+mn-ea"/>
                <a:sym typeface="+mn-ea"/>
              </a:rPr>
              <a:t>ni</a:t>
            </a:r>
            <a:r>
              <a:rPr lang="zh-CN" sz="2000">
                <a:latin typeface="+mn-ea"/>
                <a:cs typeface="+mn-ea"/>
                <a:sym typeface="+mn-ea"/>
              </a:rPr>
              <a:t>和</a:t>
            </a:r>
            <a:r>
              <a:rPr lang="en-US" sz="2000">
                <a:latin typeface="+mn-ea"/>
                <a:cs typeface="+mn-ea"/>
                <a:sym typeface="+mn-ea"/>
              </a:rPr>
              <a:t>nj</a:t>
            </a:r>
            <a:r>
              <a:rPr lang="zh-CN" sz="2000">
                <a:latin typeface="+mn-ea"/>
                <a:cs typeface="+mn-ea"/>
                <a:sym typeface="+mn-ea"/>
              </a:rPr>
              <a:t>计算基于句子边界的交互得分 </a:t>
            </a:r>
            <a:r>
              <a:rPr lang="en-US" sz="2000">
                <a:latin typeface="+mn-ea"/>
                <a:cs typeface="+mn-ea"/>
                <a:sym typeface="+mn-ea"/>
              </a:rPr>
              <a:t>a</a:t>
            </a:r>
            <a:r>
              <a:rPr lang="en-US" sz="2000" baseline="-25000">
                <a:latin typeface="+mn-ea"/>
                <a:cs typeface="+mn-ea"/>
                <a:sym typeface="+mn-ea"/>
              </a:rPr>
              <a:t>ij</a:t>
            </a:r>
            <a:r>
              <a:rPr lang="en-US" sz="2000" baseline="30000">
                <a:latin typeface="+mn-ea"/>
                <a:cs typeface="+mn-ea"/>
                <a:sym typeface="+mn-ea"/>
              </a:rPr>
              <a:t>sent</a:t>
            </a:r>
            <a:r>
              <a:rPr lang="zh-CN" sz="2000">
                <a:latin typeface="+mn-ea"/>
                <a:cs typeface="+mn-ea"/>
                <a:sym typeface="+mn-ea"/>
              </a:rPr>
              <a:t>。</a:t>
            </a:r>
            <a:r>
              <a:rPr lang="zh-CN" sz="2000">
                <a:latin typeface="+mn-ea"/>
                <a:cs typeface="+mn-ea"/>
                <a:sym typeface="+mn-ea"/>
              </a:rPr>
              <a:t>其中如果</a:t>
            </a:r>
            <a:r>
              <a:rPr lang="en-US" sz="2000">
                <a:latin typeface="+mn-ea"/>
                <a:cs typeface="+mn-ea"/>
                <a:sym typeface="+mn-ea"/>
              </a:rPr>
              <a:t>n</a:t>
            </a:r>
            <a:r>
              <a:rPr lang="en-US" sz="2000" baseline="-25000">
                <a:latin typeface="+mn-ea"/>
                <a:cs typeface="+mn-ea"/>
                <a:sym typeface="+mn-ea"/>
              </a:rPr>
              <a:t>i</a:t>
            </a:r>
            <a:r>
              <a:rPr lang="en-US" sz="2000">
                <a:latin typeface="+mn-ea"/>
                <a:cs typeface="+mn-ea"/>
                <a:sym typeface="+mn-ea"/>
              </a:rPr>
              <a:t> </a:t>
            </a:r>
            <a:r>
              <a:rPr lang="zh-CN" sz="2000">
                <a:latin typeface="+mn-ea"/>
                <a:cs typeface="+mn-ea"/>
                <a:sym typeface="+mn-ea"/>
              </a:rPr>
              <a:t>和</a:t>
            </a:r>
            <a:r>
              <a:rPr lang="en-US" sz="2000">
                <a:latin typeface="+mn-ea"/>
                <a:cs typeface="+mn-ea"/>
                <a:sym typeface="+mn-ea"/>
              </a:rPr>
              <a:t>n</a:t>
            </a:r>
            <a:r>
              <a:rPr lang="en-US" sz="2000" baseline="-25000">
                <a:latin typeface="+mn-ea"/>
                <a:cs typeface="+mn-ea"/>
                <a:sym typeface="+mn-ea"/>
              </a:rPr>
              <a:t>j</a:t>
            </a:r>
            <a:r>
              <a:rPr lang="en-US" sz="2000">
                <a:latin typeface="+mn-ea"/>
                <a:cs typeface="+mn-ea"/>
                <a:sym typeface="+mn-ea"/>
              </a:rPr>
              <a:t> </a:t>
            </a:r>
            <a:r>
              <a:rPr lang="zh-CN" sz="2000">
                <a:latin typeface="+mn-ea"/>
                <a:cs typeface="+mn-ea"/>
                <a:sym typeface="+mn-ea"/>
              </a:rPr>
              <a:t>是</a:t>
            </a:r>
            <a:r>
              <a:rPr lang="en-US" sz="2000">
                <a:latin typeface="+mn-ea"/>
                <a:cs typeface="+mn-ea"/>
                <a:sym typeface="+mn-ea"/>
              </a:rPr>
              <a:t>D</a:t>
            </a:r>
            <a:r>
              <a:rPr lang="zh-CN" sz="2000">
                <a:latin typeface="+mn-ea"/>
                <a:cs typeface="+mn-ea"/>
                <a:sym typeface="+mn-ea"/>
              </a:rPr>
              <a:t>中相同句子的事件</a:t>
            </a:r>
            <a:r>
              <a:rPr lang="en-US" sz="2000">
                <a:latin typeface="+mn-ea"/>
                <a:cs typeface="+mn-ea"/>
                <a:sym typeface="+mn-ea"/>
              </a:rPr>
              <a:t>/</a:t>
            </a:r>
            <a:r>
              <a:rPr lang="zh-CN" sz="2000">
                <a:latin typeface="+mn-ea"/>
                <a:cs typeface="+mn-ea"/>
                <a:sym typeface="+mn-ea"/>
              </a:rPr>
              <a:t>实体提及</a:t>
            </a:r>
            <a:r>
              <a:rPr lang="en-US" sz="2000">
                <a:latin typeface="+mn-ea"/>
                <a:cs typeface="+mn-ea"/>
                <a:sym typeface="+mn-ea"/>
              </a:rPr>
              <a:t>(</a:t>
            </a:r>
            <a:r>
              <a:rPr lang="zh-CN" sz="2000">
                <a:latin typeface="+mn-ea"/>
                <a:cs typeface="+mn-ea"/>
                <a:sym typeface="+mn-ea"/>
              </a:rPr>
              <a:t>即</a:t>
            </a:r>
            <a:r>
              <a:rPr lang="en-US" sz="2000">
                <a:latin typeface="+mn-ea"/>
                <a:cs typeface="+mn-ea"/>
                <a:sym typeface="+mn-ea"/>
              </a:rPr>
              <a:t>n</a:t>
            </a:r>
            <a:r>
              <a:rPr lang="en-US" sz="2000" baseline="-25000">
                <a:latin typeface="+mn-ea"/>
                <a:cs typeface="+mn-ea"/>
                <a:sym typeface="+mn-ea"/>
              </a:rPr>
              <a:t>i</a:t>
            </a:r>
            <a:r>
              <a:rPr lang="zh-CN" sz="2000">
                <a:latin typeface="+mn-ea"/>
                <a:cs typeface="+mn-ea"/>
                <a:sym typeface="+mn-ea"/>
              </a:rPr>
              <a:t>，</a:t>
            </a:r>
            <a:r>
              <a:rPr lang="en-US" sz="2000">
                <a:latin typeface="+mn-ea"/>
                <a:cs typeface="+mn-ea"/>
                <a:sym typeface="+mn-ea"/>
              </a:rPr>
              <a:t>n</a:t>
            </a:r>
            <a:r>
              <a:rPr lang="en-US" sz="2000" baseline="-25000">
                <a:latin typeface="+mn-ea"/>
                <a:cs typeface="+mn-ea"/>
                <a:sym typeface="+mn-ea"/>
              </a:rPr>
              <a:t>j</a:t>
            </a:r>
            <a:r>
              <a:rPr lang="en-US" sz="2000">
                <a:latin typeface="+mn-ea"/>
                <a:cs typeface="+mn-ea"/>
                <a:sym typeface="+mn-ea"/>
              </a:rPr>
              <a:t>∈ E ∪ M)</a:t>
            </a:r>
            <a:r>
              <a:rPr lang="zh-CN" sz="2000">
                <a:latin typeface="+mn-ea"/>
                <a:cs typeface="+mn-ea"/>
                <a:sym typeface="+mn-ea"/>
              </a:rPr>
              <a:t>，则</a:t>
            </a:r>
            <a:endParaRPr lang="zh-CN" sz="2400">
              <a:latin typeface="+mn-ea"/>
              <a:cs typeface="+mn-ea"/>
              <a:sym typeface="+mn-ea"/>
            </a:endParaRPr>
          </a:p>
          <a:p>
            <a:pPr algn="ctr" fontAlgn="auto">
              <a:lnSpc>
                <a:spcPct val="150000"/>
              </a:lnSpc>
            </a:pPr>
            <a:r>
              <a:rPr lang="en-US" sz="2400">
                <a:latin typeface="+mn-ea"/>
                <a:cs typeface="+mn-ea"/>
                <a:sym typeface="+mn-ea"/>
              </a:rPr>
              <a:t>a</a:t>
            </a:r>
            <a:r>
              <a:rPr lang="en-US" sz="2400" baseline="-25000">
                <a:latin typeface="+mn-ea"/>
                <a:cs typeface="+mn-ea"/>
                <a:sym typeface="+mn-ea"/>
              </a:rPr>
              <a:t>ij</a:t>
            </a:r>
            <a:r>
              <a:rPr lang="en-US" sz="2400" baseline="30000">
                <a:latin typeface="+mn-ea"/>
                <a:cs typeface="+mn-ea"/>
                <a:sym typeface="+mn-ea"/>
              </a:rPr>
              <a:t>sent</a:t>
            </a:r>
            <a:r>
              <a:rPr lang="en-US" sz="2400">
                <a:latin typeface="+mn-ea"/>
                <a:cs typeface="+mn-ea"/>
                <a:sym typeface="+mn-ea"/>
              </a:rPr>
              <a:t> = 1</a:t>
            </a:r>
            <a:r>
              <a:rPr lang="zh-CN" altLang="en-US" sz="2400">
                <a:latin typeface="+mn-ea"/>
                <a:cs typeface="+mn-ea"/>
                <a:sym typeface="+mn-ea"/>
              </a:rPr>
              <a:t>，</a:t>
            </a:r>
            <a:endParaRPr lang="zh-CN" sz="2400">
              <a:latin typeface="+mn-ea"/>
              <a:cs typeface="+mn-ea"/>
              <a:sym typeface="+mn-ea"/>
            </a:endParaRPr>
          </a:p>
          <a:p>
            <a:pPr fontAlgn="auto">
              <a:lnSpc>
                <a:spcPct val="150000"/>
              </a:lnSpc>
            </a:pPr>
            <a:r>
              <a:rPr lang="zh-CN" sz="2000">
                <a:latin typeface="+mn-ea"/>
                <a:cs typeface="+mn-ea"/>
                <a:sym typeface="+mn-ea"/>
              </a:rPr>
              <a:t>否则为</a:t>
            </a:r>
            <a:r>
              <a:rPr lang="en-US" sz="2000">
                <a:latin typeface="+mn-ea"/>
                <a:cs typeface="+mn-ea"/>
                <a:sym typeface="+mn-ea"/>
              </a:rPr>
              <a:t>0</a:t>
            </a:r>
            <a:r>
              <a:rPr lang="zh-CN" sz="2000">
                <a:latin typeface="+mn-ea"/>
                <a:cs typeface="+mn-ea"/>
                <a:sym typeface="+mn-ea"/>
              </a:rPr>
              <a:t>。</a:t>
            </a:r>
            <a:endParaRPr lang="zh-CN" altLang="en-US" sz="2000" b="0">
              <a:latin typeface="+mn-ea"/>
              <a:cs typeface="+mn-ea"/>
            </a:endParaRPr>
          </a:p>
          <a:p>
            <a:endParaRPr lang="zh-CN" altLang="en-US" sz="2000" b="0">
              <a:latin typeface="+mn-ea"/>
              <a:cs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sym typeface="+mn-ea"/>
              </a:rPr>
              <a:t>Discourse-based Edges </a:t>
            </a:r>
            <a:r>
              <a:rPr lang="en-US" altLang="zh-CN" dirty="0">
                <a:ea typeface="+mn-ea"/>
                <a:cs typeface="+mn-ea"/>
                <a:sym typeface="+mn-ea"/>
              </a:rPr>
              <a:t>——</a:t>
            </a:r>
            <a:r>
              <a:rPr lang="en-US" altLang="zh-CN" dirty="0">
                <a:ea typeface="+mn-ea"/>
                <a:cs typeface="+mn-ea"/>
                <a:sym typeface="+mn-ea"/>
              </a:rPr>
              <a:t> </a:t>
            </a:r>
            <a:r>
              <a:rPr lang="zh-CN" altLang="en-US" dirty="0">
                <a:ea typeface="+mn-ea"/>
                <a:cs typeface="+mn-ea"/>
              </a:rPr>
              <a:t>Entity Coreference Structure</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4" name="文本框 3"/>
          <p:cNvSpPr txBox="1"/>
          <p:nvPr/>
        </p:nvSpPr>
        <p:spPr>
          <a:xfrm>
            <a:off x="683895" y="861695"/>
            <a:ext cx="10864850" cy="2676525"/>
          </a:xfrm>
          <a:prstGeom prst="rect">
            <a:avLst/>
          </a:prstGeom>
          <a:noFill/>
        </p:spPr>
        <p:txBody>
          <a:bodyPr wrap="square" rtlCol="0">
            <a:spAutoFit/>
          </a:bodyPr>
          <a:p>
            <a:pPr fontAlgn="auto">
              <a:lnSpc>
                <a:spcPct val="150000"/>
              </a:lnSpc>
            </a:pPr>
            <a:r>
              <a:rPr lang="zh-CN" altLang="en-US" sz="2400"/>
              <a:t>共指结构关注句子之间实体提及的连接。</a:t>
            </a:r>
            <a:endParaRPr lang="zh-CN" altLang="en-US" sz="2400"/>
          </a:p>
          <a:p>
            <a:pPr fontAlgn="auto">
              <a:lnSpc>
                <a:spcPct val="150000"/>
              </a:lnSpc>
            </a:pPr>
            <a:endParaRPr lang="zh-CN" altLang="en-US" sz="2400"/>
          </a:p>
          <a:p>
            <a:pPr algn="l" fontAlgn="auto">
              <a:lnSpc>
                <a:spcPct val="150000"/>
              </a:lnSpc>
            </a:pPr>
            <a:r>
              <a:rPr lang="zh-CN" altLang="en-US" sz="2000"/>
              <a:t>方法：为每对节点n</a:t>
            </a:r>
            <a:r>
              <a:rPr lang="zh-CN" altLang="en-US" sz="2000" baseline="-25000"/>
              <a:t>i</a:t>
            </a:r>
            <a:r>
              <a:rPr lang="zh-CN" altLang="en-US" sz="2000"/>
              <a:t> 和n</a:t>
            </a:r>
            <a:r>
              <a:rPr lang="zh-CN" altLang="en-US" sz="2000" baseline="-25000"/>
              <a:t>j</a:t>
            </a:r>
            <a:r>
              <a:rPr lang="zh-CN" altLang="en-US" sz="2000"/>
              <a:t> 计算基于共指的分数a</a:t>
            </a:r>
            <a:r>
              <a:rPr lang="zh-CN" altLang="en-US" sz="2000" baseline="-25000"/>
              <a:t>ij</a:t>
            </a:r>
            <a:r>
              <a:rPr lang="zh-CN" altLang="en-US" sz="2000" baseline="30000"/>
              <a:t>coref </a:t>
            </a:r>
            <a:r>
              <a:rPr lang="zh-CN" altLang="en-US" sz="2000"/>
              <a:t>。</a:t>
            </a:r>
            <a:r>
              <a:rPr lang="zh-CN" altLang="en-US" sz="2000"/>
              <a:t>如果n</a:t>
            </a:r>
            <a:r>
              <a:rPr lang="zh-CN" altLang="en-US" sz="2000" baseline="-25000"/>
              <a:t>i </a:t>
            </a:r>
            <a:r>
              <a:rPr lang="zh-CN" altLang="en-US" sz="2000"/>
              <a:t>和n</a:t>
            </a:r>
            <a:r>
              <a:rPr lang="zh-CN" altLang="en-US" sz="2000" baseline="-25000"/>
              <a:t>j </a:t>
            </a:r>
            <a:r>
              <a:rPr lang="zh-CN" altLang="en-US" sz="2000"/>
              <a:t>是D中的共指实体，则：</a:t>
            </a:r>
            <a:endParaRPr lang="zh-CN" altLang="en-US" sz="2000"/>
          </a:p>
          <a:p>
            <a:pPr algn="ctr" fontAlgn="auto">
              <a:lnSpc>
                <a:spcPct val="150000"/>
              </a:lnSpc>
            </a:pPr>
            <a:r>
              <a:rPr lang="zh-CN" altLang="en-US" sz="2400"/>
              <a:t>a</a:t>
            </a:r>
            <a:r>
              <a:rPr lang="zh-CN" altLang="en-US" sz="2400" baseline="-25000"/>
              <a:t>ij</a:t>
            </a:r>
            <a:r>
              <a:rPr lang="zh-CN" altLang="en-US" sz="2400" baseline="30000"/>
              <a:t>coref  </a:t>
            </a:r>
            <a:r>
              <a:rPr lang="en-US" altLang="zh-CN" sz="2400"/>
              <a:t>= </a:t>
            </a:r>
            <a:r>
              <a:rPr lang="zh-CN" altLang="en-US" sz="2400"/>
              <a:t>1，</a:t>
            </a:r>
            <a:endParaRPr lang="zh-CN" altLang="en-US" sz="2400"/>
          </a:p>
          <a:p>
            <a:pPr fontAlgn="auto">
              <a:lnSpc>
                <a:spcPct val="150000"/>
              </a:lnSpc>
            </a:pPr>
            <a:r>
              <a:rPr lang="zh-CN" altLang="en-US" sz="2000"/>
              <a:t>否则为0。</a:t>
            </a:r>
            <a:endParaRPr lang="zh-CN" altLang="en-US" sz="20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sym typeface="+mn-ea"/>
              </a:rPr>
              <a:t>Discourse-based Edges </a:t>
            </a:r>
            <a:r>
              <a:rPr lang="en-US" altLang="zh-CN" dirty="0">
                <a:ea typeface="+mn-ea"/>
                <a:cs typeface="+mn-ea"/>
                <a:sym typeface="+mn-ea"/>
              </a:rPr>
              <a:t>——</a:t>
            </a:r>
            <a:r>
              <a:rPr lang="en-US" altLang="zh-CN" dirty="0">
                <a:ea typeface="+mn-ea"/>
                <a:cs typeface="+mn-ea"/>
                <a:sym typeface="+mn-ea"/>
              </a:rPr>
              <a:t> </a:t>
            </a:r>
            <a:r>
              <a:rPr lang="zh-CN" altLang="en-US" dirty="0">
                <a:ea typeface="+mn-ea"/>
                <a:cs typeface="+mn-ea"/>
              </a:rPr>
              <a:t>Mention Span</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4" name="文本框 3"/>
          <p:cNvSpPr txBox="1"/>
          <p:nvPr/>
        </p:nvSpPr>
        <p:spPr>
          <a:xfrm>
            <a:off x="690880" y="861695"/>
            <a:ext cx="10821035" cy="3230245"/>
          </a:xfrm>
          <a:prstGeom prst="rect">
            <a:avLst/>
          </a:prstGeom>
          <a:noFill/>
        </p:spPr>
        <p:txBody>
          <a:bodyPr wrap="square" rtlCol="0">
            <a:spAutoFit/>
          </a:bodyPr>
          <a:p>
            <a:pPr fontAlgn="auto">
              <a:lnSpc>
                <a:spcPct val="150000"/>
              </a:lnSpc>
            </a:pPr>
            <a:r>
              <a:rPr lang="zh-CN" altLang="en-US" sz="2400"/>
              <a:t>为了将事件和实体提及与上下文单词连接起来进行表示学习，作者使用基于提及文段的交互评分。</a:t>
            </a:r>
            <a:endParaRPr lang="zh-CN" altLang="en-US" sz="2400"/>
          </a:p>
          <a:p>
            <a:pPr fontAlgn="auto">
              <a:lnSpc>
                <a:spcPct val="150000"/>
              </a:lnSpc>
            </a:pPr>
            <a:endParaRPr lang="zh-CN" altLang="en-US" sz="2400"/>
          </a:p>
          <a:p>
            <a:pPr fontAlgn="auto">
              <a:lnSpc>
                <a:spcPct val="150000"/>
              </a:lnSpc>
            </a:pPr>
            <a:r>
              <a:rPr lang="zh-CN" altLang="en-US" sz="2000"/>
              <a:t>方法：如果 n</a:t>
            </a:r>
            <a:r>
              <a:rPr lang="zh-CN" altLang="en-US" sz="2000" baseline="-25000"/>
              <a:t>i </a:t>
            </a:r>
            <a:r>
              <a:rPr lang="zh-CN" altLang="en-US" sz="2000"/>
              <a:t>是实体/事件提及 n</a:t>
            </a:r>
            <a:r>
              <a:rPr lang="zh-CN" altLang="en-US" sz="2000" baseline="-25000"/>
              <a:t>j</a:t>
            </a:r>
            <a:r>
              <a:rPr lang="zh-CN" altLang="en-US" sz="2000"/>
              <a:t> (n</a:t>
            </a:r>
            <a:r>
              <a:rPr lang="zh-CN" altLang="en-US" sz="2000" baseline="-25000"/>
              <a:t>j</a:t>
            </a:r>
            <a:r>
              <a:rPr lang="zh-CN" altLang="en-US" sz="2000"/>
              <a:t>∈ E∪M)的文段中的单词(n</a:t>
            </a:r>
            <a:r>
              <a:rPr lang="zh-CN" altLang="en-US" sz="2000" baseline="-25000"/>
              <a:t>i </a:t>
            </a:r>
            <a:r>
              <a:rPr lang="zh-CN" altLang="en-US" sz="2000"/>
              <a:t>∈ D)，则：</a:t>
            </a:r>
            <a:endParaRPr lang="zh-CN" altLang="en-US" sz="2000"/>
          </a:p>
          <a:p>
            <a:pPr algn="ctr" fontAlgn="auto">
              <a:lnSpc>
                <a:spcPct val="150000"/>
              </a:lnSpc>
            </a:pPr>
            <a:r>
              <a:rPr lang="zh-CN" altLang="en-US" sz="2400"/>
              <a:t>a</a:t>
            </a:r>
            <a:r>
              <a:rPr lang="zh-CN" altLang="en-US" sz="2400" baseline="-25000"/>
              <a:t>ij</a:t>
            </a:r>
            <a:r>
              <a:rPr lang="zh-CN" altLang="en-US" sz="2400" baseline="30000"/>
              <a:t>span </a:t>
            </a:r>
            <a:r>
              <a:rPr lang="en-US" altLang="zh-CN" sz="2400"/>
              <a:t>= </a:t>
            </a:r>
            <a:r>
              <a:rPr lang="zh-CN" altLang="en-US" sz="2400"/>
              <a:t>1，</a:t>
            </a:r>
            <a:endParaRPr lang="zh-CN" altLang="en-US" sz="2400"/>
          </a:p>
          <a:p>
            <a:pPr fontAlgn="auto">
              <a:lnSpc>
                <a:spcPct val="150000"/>
              </a:lnSpc>
            </a:pPr>
            <a:r>
              <a:rPr lang="zh-CN" altLang="en-US" sz="2000"/>
              <a:t>否则为0。</a:t>
            </a:r>
            <a:endParaRPr lang="zh-CN" altLang="en-US" sz="2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Syntax-based Edges</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5" name="文本框 4"/>
          <p:cNvSpPr txBox="1"/>
          <p:nvPr/>
        </p:nvSpPr>
        <p:spPr>
          <a:xfrm>
            <a:off x="652145" y="890905"/>
            <a:ext cx="10866755" cy="3692525"/>
          </a:xfrm>
          <a:prstGeom prst="rect">
            <a:avLst/>
          </a:prstGeom>
          <a:noFill/>
        </p:spPr>
        <p:txBody>
          <a:bodyPr wrap="square" rtlCol="0">
            <a:spAutoFit/>
          </a:bodyPr>
          <a:p>
            <a:pPr fontAlgn="auto">
              <a:lnSpc>
                <a:spcPct val="150000"/>
              </a:lnSpc>
            </a:pPr>
            <a:r>
              <a:rPr lang="zh-CN" altLang="en-US" sz="2400"/>
              <a:t>作者期望D中句子的依赖树能够为连接N中的节点提供有益的信息，以便在ECR中进行有效的表示学习。</a:t>
            </a:r>
            <a:endParaRPr lang="zh-CN" altLang="en-US" sz="2400"/>
          </a:p>
          <a:p>
            <a:pPr fontAlgn="auto">
              <a:lnSpc>
                <a:spcPct val="150000"/>
              </a:lnSpc>
            </a:pPr>
            <a:endParaRPr lang="zh-CN" altLang="en-US" sz="2400"/>
          </a:p>
          <a:p>
            <a:pPr fontAlgn="auto">
              <a:lnSpc>
                <a:spcPct val="150000"/>
              </a:lnSpc>
            </a:pPr>
            <a:r>
              <a:rPr lang="zh-CN" altLang="en-US" sz="2000"/>
              <a:t>方法：使用D中单词之间的依赖关系连接来获得N中每对节点 ni 和 n</a:t>
            </a:r>
            <a:r>
              <a:rPr lang="zh-CN" altLang="en-US" sz="2000" baseline="-25000"/>
              <a:t>j</a:t>
            </a:r>
            <a:r>
              <a:rPr lang="zh-CN" altLang="en-US" sz="2000"/>
              <a:t> 的基于语法的交互得分。如果 n</a:t>
            </a:r>
            <a:r>
              <a:rPr lang="zh-CN" altLang="en-US" sz="2000" baseline="-25000"/>
              <a:t>i</a:t>
            </a:r>
            <a:r>
              <a:rPr lang="zh-CN" altLang="en-US" sz="2000"/>
              <a:t> 和 n</a:t>
            </a:r>
            <a:r>
              <a:rPr lang="zh-CN" altLang="en-US" sz="2000" baseline="-25000"/>
              <a:t>j</a:t>
            </a:r>
            <a:r>
              <a:rPr lang="zh-CN" altLang="en-US" sz="2000"/>
              <a:t> 是同一个句子中的两个单词，并且它们之间有一条边，则：</a:t>
            </a:r>
            <a:endParaRPr lang="zh-CN" altLang="en-US" sz="2000"/>
          </a:p>
          <a:p>
            <a:pPr algn="ctr" fontAlgn="auto">
              <a:lnSpc>
                <a:spcPct val="150000"/>
              </a:lnSpc>
            </a:pPr>
            <a:r>
              <a:rPr lang="zh-CN" altLang="en-US" sz="2400"/>
              <a:t>a</a:t>
            </a:r>
            <a:r>
              <a:rPr lang="zh-CN" altLang="en-US" sz="2400" baseline="-25000"/>
              <a:t>ij</a:t>
            </a:r>
            <a:r>
              <a:rPr lang="zh-CN" altLang="en-US" sz="2400" baseline="30000"/>
              <a:t>dep</a:t>
            </a:r>
            <a:r>
              <a:rPr lang="zh-CN" altLang="en-US" sz="2400"/>
              <a:t> </a:t>
            </a:r>
            <a:r>
              <a:rPr lang="en-US" altLang="zh-CN" sz="2400"/>
              <a:t>= </a:t>
            </a:r>
            <a:r>
              <a:rPr lang="zh-CN" altLang="en-US" sz="2400"/>
              <a:t>1，</a:t>
            </a:r>
            <a:endParaRPr lang="zh-CN" altLang="en-US" sz="2400"/>
          </a:p>
          <a:p>
            <a:pPr fontAlgn="auto">
              <a:lnSpc>
                <a:spcPct val="150000"/>
              </a:lnSpc>
            </a:pPr>
            <a:r>
              <a:rPr lang="zh-CN" altLang="en-US" sz="2000"/>
              <a:t>否则为0。</a:t>
            </a:r>
            <a:endParaRPr lang="zh-CN" altLang="en-US" sz="20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Semantic-based Edges</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25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4" name="文本框 3"/>
          <p:cNvSpPr txBox="1"/>
          <p:nvPr/>
        </p:nvSpPr>
        <p:spPr>
          <a:xfrm>
            <a:off x="684530" y="861695"/>
            <a:ext cx="10850245" cy="3969385"/>
          </a:xfrm>
          <a:prstGeom prst="rect">
            <a:avLst/>
          </a:prstGeom>
          <a:noFill/>
        </p:spPr>
        <p:txBody>
          <a:bodyPr wrap="square" rtlCol="0">
            <a:spAutoFit/>
          </a:bodyPr>
          <a:p>
            <a:pPr fontAlgn="auto">
              <a:lnSpc>
                <a:spcPct val="150000"/>
              </a:lnSpc>
            </a:pPr>
            <a:r>
              <a:rPr lang="zh-CN" altLang="en-US" sz="2400"/>
              <a:t>如果 n</a:t>
            </a:r>
            <a:r>
              <a:rPr lang="zh-CN" altLang="en-US" sz="2400" baseline="-25000"/>
              <a:t>i</a:t>
            </a:r>
            <a:r>
              <a:rPr lang="zh-CN" altLang="en-US" sz="2400"/>
              <a:t> 在语义上与 n</a:t>
            </a:r>
            <a:r>
              <a:rPr lang="zh-CN" altLang="en-US" sz="2400" baseline="-25000"/>
              <a:t>j</a:t>
            </a:r>
            <a:r>
              <a:rPr lang="zh-CN" altLang="en-US" sz="2400"/>
              <a:t> 更相关，则节点 n</a:t>
            </a:r>
            <a:r>
              <a:rPr lang="zh-CN" altLang="en-US" sz="2400" baseline="-25000"/>
              <a:t>i</a:t>
            </a:r>
            <a:r>
              <a:rPr lang="zh-CN" altLang="en-US" sz="2400"/>
              <a:t> 将对ECR的另一个节点 n</a:t>
            </a:r>
            <a:r>
              <a:rPr lang="zh-CN" altLang="en-US" sz="2400" baseline="-25000"/>
              <a:t>j</a:t>
            </a:r>
            <a:r>
              <a:rPr lang="zh-CN" altLang="en-US" sz="2400"/>
              <a:t> 的表示计算贡献更大。</a:t>
            </a:r>
            <a:endParaRPr lang="zh-CN" altLang="en-US" sz="2400"/>
          </a:p>
          <a:p>
            <a:pPr fontAlgn="auto">
              <a:lnSpc>
                <a:spcPct val="150000"/>
              </a:lnSpc>
            </a:pPr>
            <a:r>
              <a:rPr lang="zh-CN" altLang="en-US" sz="2000"/>
              <a:t>方法：利用单词网络(WordNet)获得D中单词的外部知识，</a:t>
            </a:r>
            <a:r>
              <a:rPr lang="zh-CN" altLang="en-US" sz="2000">
                <a:sym typeface="+mn-ea"/>
              </a:rPr>
              <a:t>来计算ECR文档结构中节点N之间的交互分数：</a:t>
            </a:r>
            <a:endParaRPr lang="zh-CN" altLang="en-US" sz="2000"/>
          </a:p>
          <a:p>
            <a:pPr marL="342900" indent="-342900" fontAlgn="auto">
              <a:lnSpc>
                <a:spcPct val="150000"/>
              </a:lnSpc>
              <a:buFont typeface="Arial" panose="020B0604020202020204" pitchFamily="34" charset="0"/>
              <a:buChar char="•"/>
            </a:pPr>
            <a:r>
              <a:rPr lang="zh-CN" altLang="en-US" sz="2000"/>
              <a:t>首先，使用词义消歧工具</a:t>
            </a:r>
            <a:r>
              <a:rPr lang="zh-CN" altLang="en-US" sz="2000">
                <a:sym typeface="+mn-ea"/>
              </a:rPr>
              <a:t>(Word Sense Disambiguation，WSD)</a:t>
            </a:r>
            <a:r>
              <a:rPr lang="zh-CN" altLang="en-US" sz="2000"/>
              <a:t>将每个节点ni∈D映射到WordNet中的synset节点Mi；</a:t>
            </a:r>
            <a:endParaRPr lang="zh-CN" altLang="en-US" sz="2000"/>
          </a:p>
          <a:p>
            <a:pPr marL="342900" indent="-342900" fontAlgn="auto">
              <a:lnSpc>
                <a:spcPct val="150000"/>
              </a:lnSpc>
              <a:buFont typeface="Arial" panose="020B0604020202020204" pitchFamily="34" charset="0"/>
              <a:buChar char="•"/>
            </a:pPr>
            <a:r>
              <a:rPr lang="zh-CN" altLang="en-US" sz="2000"/>
              <a:t>然后，使用它们在WordNet中链接的synsets节点 Mi和Mj的基于结构的相似性，为D中的每对单词节点ni和nj计算基于知识的相似性得分。</a:t>
            </a:r>
            <a:endParaRPr lang="zh-CN" altLang="en-US" sz="2000"/>
          </a:p>
        </p:txBody>
      </p:sp>
      <p:pic>
        <p:nvPicPr>
          <p:cNvPr id="5" name="图片 3" descr="IMG_256"/>
          <p:cNvPicPr>
            <a:picLocks noChangeAspect="1"/>
          </p:cNvPicPr>
          <p:nvPr/>
        </p:nvPicPr>
        <p:blipFill>
          <a:blip r:embed="rId1"/>
          <a:stretch>
            <a:fillRect/>
          </a:stretch>
        </p:blipFill>
        <p:spPr>
          <a:xfrm>
            <a:off x="3602355" y="5077460"/>
            <a:ext cx="4694555" cy="822960"/>
          </a:xfrm>
          <a:prstGeom prst="rect">
            <a:avLst/>
          </a:prstGeom>
          <a:noFill/>
          <a:ln w="9525">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结构组合（Structure Combination）</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25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4" name="文本框 3"/>
          <p:cNvSpPr txBox="1"/>
          <p:nvPr/>
        </p:nvSpPr>
        <p:spPr>
          <a:xfrm>
            <a:off x="660400" y="876300"/>
            <a:ext cx="10908665" cy="4523105"/>
          </a:xfrm>
          <a:prstGeom prst="rect">
            <a:avLst/>
          </a:prstGeom>
          <a:noFill/>
        </p:spPr>
        <p:txBody>
          <a:bodyPr wrap="square" rtlCol="0">
            <a:spAutoFit/>
          </a:bodyPr>
          <a:p>
            <a:r>
              <a:rPr lang="zh-CN" altLang="en-US" sz="2400"/>
              <a:t>现在，已经为每对节点生成了五个分数，将每个节点对 （n</a:t>
            </a:r>
            <a:r>
              <a:rPr lang="zh-CN" altLang="en-US" sz="2400" baseline="-25000"/>
              <a:t>i</a:t>
            </a:r>
            <a:r>
              <a:rPr lang="zh-CN" altLang="en-US" sz="2400"/>
              <a:t> ，n</a:t>
            </a:r>
            <a:r>
              <a:rPr lang="zh-CN" altLang="en-US" sz="2400" baseline="-25000"/>
              <a:t>j</a:t>
            </a:r>
            <a:r>
              <a:rPr lang="zh-CN" altLang="en-US" sz="2400"/>
              <a:t>） </a:t>
            </a:r>
            <a:r>
              <a:rPr lang="zh-CN" altLang="en-US" sz="2400"/>
              <a:t>的五个分数组合为维度为5的向量 d</a:t>
            </a:r>
            <a:r>
              <a:rPr lang="zh-CN" altLang="en-US" sz="2400" baseline="-25000"/>
              <a:t>ij</a:t>
            </a:r>
            <a:r>
              <a:rPr lang="zh-CN" altLang="en-US" sz="2400"/>
              <a:t> ：</a:t>
            </a:r>
            <a:endParaRPr lang="zh-CN" altLang="en-US" sz="2400"/>
          </a:p>
          <a:p>
            <a:endParaRPr lang="zh-CN" altLang="en-US" sz="2400"/>
          </a:p>
          <a:p>
            <a:endParaRPr lang="zh-CN" altLang="en-US" sz="2400"/>
          </a:p>
          <a:p>
            <a:endParaRPr lang="zh-CN" altLang="en-US" sz="2400"/>
          </a:p>
          <a:p>
            <a:endParaRPr lang="zh-CN" altLang="en-US" sz="2400"/>
          </a:p>
          <a:p>
            <a:r>
              <a:rPr lang="zh-CN" altLang="en-US" sz="2400"/>
              <a:t>由此，可以计算 n</a:t>
            </a:r>
            <a:r>
              <a:rPr lang="zh-CN" altLang="en-US" sz="2400" baseline="-25000"/>
              <a:t>i</a:t>
            </a:r>
            <a:r>
              <a:rPr lang="zh-CN" altLang="en-US" sz="2400"/>
              <a:t> 和 n</a:t>
            </a:r>
            <a:r>
              <a:rPr lang="zh-CN" altLang="en-US" sz="2400" baseline="-25000"/>
              <a:t>j</a:t>
            </a:r>
            <a:r>
              <a:rPr lang="zh-CN" altLang="en-US" sz="2400"/>
              <a:t> 的总体交互分数 a</a:t>
            </a:r>
            <a:r>
              <a:rPr lang="zh-CN" altLang="en-US" sz="2400" baseline="-25000"/>
              <a:t>ij</a:t>
            </a:r>
            <a:r>
              <a:rPr lang="zh-CN" altLang="en-US" sz="2400"/>
              <a:t> ：</a:t>
            </a:r>
            <a:endParaRPr lang="zh-CN" altLang="en-US" sz="2400"/>
          </a:p>
          <a:p>
            <a:endParaRPr lang="zh-CN" altLang="en-US" sz="2400"/>
          </a:p>
          <a:p>
            <a:endParaRPr lang="zh-CN" altLang="en-US" sz="2400"/>
          </a:p>
          <a:p>
            <a:endParaRPr lang="zh-CN" altLang="en-US" sz="2400"/>
          </a:p>
          <a:p>
            <a:endParaRPr lang="zh-CN" altLang="en-US" sz="2400"/>
          </a:p>
          <a:p>
            <a:endParaRPr lang="zh-CN" altLang="en-US" sz="2400"/>
          </a:p>
        </p:txBody>
      </p:sp>
      <p:pic>
        <p:nvPicPr>
          <p:cNvPr id="5" name="图片 4" descr="IMG_256"/>
          <p:cNvPicPr>
            <a:picLocks noChangeAspect="1"/>
          </p:cNvPicPr>
          <p:nvPr/>
        </p:nvPicPr>
        <p:blipFill>
          <a:blip r:embed="rId1"/>
          <a:stretch>
            <a:fillRect/>
          </a:stretch>
        </p:blipFill>
        <p:spPr>
          <a:xfrm>
            <a:off x="3575050" y="1990090"/>
            <a:ext cx="5079365" cy="483870"/>
          </a:xfrm>
          <a:prstGeom prst="rect">
            <a:avLst/>
          </a:prstGeom>
          <a:noFill/>
          <a:ln w="9525">
            <a:noFill/>
          </a:ln>
        </p:spPr>
      </p:pic>
      <p:pic>
        <p:nvPicPr>
          <p:cNvPr id="6" name="图片 5" descr="IMG_256"/>
          <p:cNvPicPr>
            <a:picLocks noChangeAspect="1"/>
          </p:cNvPicPr>
          <p:nvPr/>
        </p:nvPicPr>
        <p:blipFill>
          <a:blip r:embed="rId2"/>
          <a:stretch>
            <a:fillRect/>
          </a:stretch>
        </p:blipFill>
        <p:spPr>
          <a:xfrm>
            <a:off x="4003040" y="4027170"/>
            <a:ext cx="4348480" cy="655320"/>
          </a:xfrm>
          <a:prstGeom prst="rect">
            <a:avLst/>
          </a:prstGeom>
          <a:noFill/>
          <a:ln w="9525">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表示学习（Representation Learning）</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25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4" name="文本框 3"/>
          <p:cNvSpPr txBox="1"/>
          <p:nvPr/>
        </p:nvSpPr>
        <p:spPr>
          <a:xfrm>
            <a:off x="670560" y="847090"/>
            <a:ext cx="10821035" cy="4707890"/>
          </a:xfrm>
          <a:prstGeom prst="rect">
            <a:avLst/>
          </a:prstGeom>
          <a:noFill/>
        </p:spPr>
        <p:txBody>
          <a:bodyPr wrap="square" rtlCol="0">
            <a:spAutoFit/>
          </a:bodyPr>
          <a:p>
            <a:pPr fontAlgn="auto">
              <a:lnSpc>
                <a:spcPct val="150000"/>
              </a:lnSpc>
            </a:pPr>
            <a:r>
              <a:rPr lang="zh-CN" altLang="en-US" sz="2400"/>
              <a:t>给定具有邻接矩阵A = {a</a:t>
            </a:r>
            <a:r>
              <a:rPr lang="zh-CN" altLang="en-US" sz="2400" baseline="-25000"/>
              <a:t>ij</a:t>
            </a:r>
            <a:r>
              <a:rPr lang="zh-CN" altLang="en-US" sz="2400"/>
              <a:t>}</a:t>
            </a:r>
            <a:r>
              <a:rPr lang="zh-CN" altLang="en-US" sz="2400" baseline="-25000"/>
              <a:t>i</a:t>
            </a:r>
            <a:r>
              <a:rPr lang="en-US" altLang="zh-CN" sz="2400" baseline="-25000"/>
              <a:t>,</a:t>
            </a:r>
            <a:r>
              <a:rPr lang="zh-CN" altLang="en-US" sz="2400" baseline="-25000"/>
              <a:t>j=|N|</a:t>
            </a:r>
            <a:r>
              <a:rPr lang="zh-CN" altLang="en-US" sz="2400"/>
              <a:t>的组合交互图G，作者使用GCNs来归纳ECR的N中节点的表示向量。</a:t>
            </a:r>
            <a:endParaRPr lang="zh-CN" altLang="en-US" sz="2400"/>
          </a:p>
          <a:p>
            <a:pPr fontAlgn="auto">
              <a:lnSpc>
                <a:spcPct val="150000"/>
              </a:lnSpc>
            </a:pPr>
            <a:endParaRPr lang="zh-CN" altLang="en-US" sz="2400"/>
          </a:p>
          <a:p>
            <a:pPr fontAlgn="auto">
              <a:lnSpc>
                <a:spcPct val="150000"/>
              </a:lnSpc>
            </a:pPr>
            <a:r>
              <a:rPr lang="zh-CN" altLang="en-US" sz="2000"/>
              <a:t>GCN模型将节点n</a:t>
            </a:r>
            <a:r>
              <a:rPr lang="zh-CN" altLang="en-US" sz="2000" baseline="-25000"/>
              <a:t>i</a:t>
            </a:r>
            <a:r>
              <a:rPr lang="zh-CN" altLang="en-US" sz="2000"/>
              <a:t>∈ N的初始表示向量作为输入，将 v</a:t>
            </a:r>
            <a:r>
              <a:rPr lang="zh-CN" altLang="en-US" sz="2000" baseline="-25000"/>
              <a:t>i</a:t>
            </a:r>
            <a:r>
              <a:rPr lang="zh-CN" altLang="en-US" sz="2000"/>
              <a:t> 组织成输入矩阵H</a:t>
            </a:r>
            <a:r>
              <a:rPr lang="zh-CN" altLang="en-US" sz="2000" baseline="-25000"/>
              <a:t>0</a:t>
            </a:r>
            <a:r>
              <a:rPr lang="zh-CN" altLang="en-US" sz="2000"/>
              <a:t>= [v</a:t>
            </a:r>
            <a:r>
              <a:rPr lang="zh-CN" altLang="en-US" sz="2000" baseline="-25000"/>
              <a:t>1</a:t>
            </a:r>
            <a:r>
              <a:rPr lang="zh-CN" altLang="en-US" sz="2000"/>
              <a:t>，…，v</a:t>
            </a:r>
            <a:r>
              <a:rPr lang="zh-CN" altLang="en-US" sz="2000" baseline="-25000"/>
              <a:t>|N|</a:t>
            </a:r>
            <a:r>
              <a:rPr lang="zh-CN" altLang="en-US" sz="2000"/>
              <a:t>]；GCN模型涉及G层，通过以下方式为 N 中的节点生成第 l 层的矩阵：</a:t>
            </a:r>
            <a:endParaRPr lang="zh-CN" altLang="en-US" sz="2000"/>
          </a:p>
          <a:p>
            <a:pPr fontAlgn="auto">
              <a:lnSpc>
                <a:spcPct val="150000"/>
              </a:lnSpc>
            </a:pPr>
            <a:endParaRPr lang="zh-CN" altLang="en-US" sz="2400"/>
          </a:p>
          <a:p>
            <a:pPr fontAlgn="auto">
              <a:lnSpc>
                <a:spcPct val="150000"/>
              </a:lnSpc>
            </a:pPr>
            <a:endParaRPr lang="zh-CN" altLang="en-US" sz="2400"/>
          </a:p>
          <a:p>
            <a:pPr fontAlgn="auto">
              <a:lnSpc>
                <a:spcPct val="150000"/>
              </a:lnSpc>
            </a:pPr>
            <a:r>
              <a:rPr lang="zh-CN" altLang="en-US" sz="2000"/>
              <a:t>W</a:t>
            </a:r>
            <a:r>
              <a:rPr lang="zh-CN" altLang="en-US" sz="2000" baseline="-25000"/>
              <a:t>l</a:t>
            </a:r>
            <a:r>
              <a:rPr lang="zh-CN" altLang="en-US" sz="2000"/>
              <a:t> 是第 l 层的权重矩阵，GCN模型的输出是 H</a:t>
            </a:r>
            <a:r>
              <a:rPr lang="zh-CN" altLang="en-US" sz="2000" baseline="-25000"/>
              <a:t>G </a:t>
            </a:r>
            <a:r>
              <a:rPr lang="zh-CN" altLang="en-US" sz="2000"/>
              <a:t>=  [h</a:t>
            </a:r>
            <a:r>
              <a:rPr lang="zh-CN" altLang="en-US" sz="2000" baseline="-25000"/>
              <a:t>1</a:t>
            </a:r>
            <a:r>
              <a:rPr lang="zh-CN" altLang="en-US" sz="2000"/>
              <a:t>，…，h</a:t>
            </a:r>
            <a:r>
              <a:rPr lang="zh-CN" altLang="en-US" sz="2000" baseline="-25000"/>
              <a:t>|N|</a:t>
            </a:r>
            <a:r>
              <a:rPr lang="zh-CN" altLang="en-US" sz="2000"/>
              <a:t>]，用作共指预测中节点 n</a:t>
            </a:r>
            <a:r>
              <a:rPr lang="zh-CN" altLang="en-US" sz="2000" baseline="-25000"/>
              <a:t>i </a:t>
            </a:r>
            <a:r>
              <a:rPr lang="zh-CN" altLang="en-US" sz="2000"/>
              <a:t>的表示向量。</a:t>
            </a:r>
            <a:endParaRPr lang="zh-CN" altLang="en-US" sz="2000"/>
          </a:p>
        </p:txBody>
      </p:sp>
      <p:pic>
        <p:nvPicPr>
          <p:cNvPr id="6" name="图片 1" descr="IMG_256"/>
          <p:cNvPicPr>
            <a:picLocks noChangeAspect="1"/>
          </p:cNvPicPr>
          <p:nvPr/>
        </p:nvPicPr>
        <p:blipFill>
          <a:blip r:embed="rId1"/>
          <a:stretch>
            <a:fillRect/>
          </a:stretch>
        </p:blipFill>
        <p:spPr>
          <a:xfrm>
            <a:off x="3485515" y="3727450"/>
            <a:ext cx="5191125" cy="627380"/>
          </a:xfrm>
          <a:prstGeom prst="rect">
            <a:avLst/>
          </a:prstGeom>
          <a:noFill/>
          <a:ln w="9525">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端到端共指消解（End-to-end Coreference Resolution）</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25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4" name="文本框 3"/>
          <p:cNvSpPr txBox="1"/>
          <p:nvPr/>
        </p:nvSpPr>
        <p:spPr>
          <a:xfrm>
            <a:off x="670560" y="847090"/>
            <a:ext cx="10864850" cy="2768600"/>
          </a:xfrm>
          <a:prstGeom prst="rect">
            <a:avLst/>
          </a:prstGeom>
          <a:noFill/>
        </p:spPr>
        <p:txBody>
          <a:bodyPr wrap="square" rtlCol="0">
            <a:spAutoFit/>
          </a:bodyPr>
          <a:p>
            <a:pPr fontAlgn="auto">
              <a:lnSpc>
                <a:spcPct val="150000"/>
              </a:lnSpc>
            </a:pPr>
            <a:r>
              <a:rPr lang="zh-CN" altLang="en-US" sz="2400"/>
              <a:t>首先，为每个事件提及 e</a:t>
            </a:r>
            <a:r>
              <a:rPr lang="zh-CN" altLang="en-US" sz="2400" baseline="-25000"/>
              <a:t>i</a:t>
            </a:r>
            <a:r>
              <a:rPr lang="zh-CN" altLang="en-US" sz="2400"/>
              <a:t> 分配一个先行词Y</a:t>
            </a:r>
            <a:r>
              <a:rPr lang="zh-CN" altLang="en-US" sz="2400" baseline="-25000"/>
              <a:t>i</a:t>
            </a:r>
            <a:r>
              <a:rPr lang="zh-CN" altLang="en-US" sz="2400"/>
              <a:t>∈{e</a:t>
            </a:r>
            <a:r>
              <a:rPr lang="zh-CN" altLang="en-US" sz="2400" baseline="-25000"/>
              <a:t>1</a:t>
            </a:r>
            <a:r>
              <a:rPr lang="zh-CN" altLang="en-US" sz="2400"/>
              <a:t>，…，e</a:t>
            </a:r>
            <a:r>
              <a:rPr lang="zh-CN" altLang="en-US" sz="2400" baseline="-25000"/>
              <a:t>i-1</a:t>
            </a:r>
            <a:r>
              <a:rPr lang="zh-CN" altLang="en-US" sz="2400"/>
              <a:t>，ε）；</a:t>
            </a:r>
            <a:endParaRPr lang="zh-CN" altLang="en-US" sz="2400"/>
          </a:p>
          <a:p>
            <a:pPr fontAlgn="auto">
              <a:lnSpc>
                <a:spcPct val="150000"/>
              </a:lnSpc>
            </a:pPr>
            <a:r>
              <a:rPr lang="zh-CN" altLang="en-US" sz="2400"/>
              <a:t>然后，通过计算预测事件提及 e</a:t>
            </a:r>
            <a:r>
              <a:rPr lang="zh-CN" altLang="en-US" sz="2400" baseline="-25000"/>
              <a:t>i </a:t>
            </a:r>
            <a:r>
              <a:rPr lang="zh-CN" altLang="en-US" sz="2400"/>
              <a:t>的共指先行词：</a:t>
            </a:r>
            <a:endParaRPr lang="zh-CN" altLang="en-US" sz="2400"/>
          </a:p>
          <a:p>
            <a:pPr fontAlgn="auto">
              <a:lnSpc>
                <a:spcPct val="150000"/>
              </a:lnSpc>
            </a:pPr>
            <a:endParaRPr lang="zh-CN" altLang="en-US" sz="2400"/>
          </a:p>
          <a:p>
            <a:pPr fontAlgn="auto">
              <a:lnSpc>
                <a:spcPct val="150000"/>
              </a:lnSpc>
            </a:pPr>
            <a:endParaRPr lang="zh-CN" altLang="en-US" sz="2400"/>
          </a:p>
          <a:p>
            <a:pPr fontAlgn="auto">
              <a:lnSpc>
                <a:spcPct val="150000"/>
              </a:lnSpc>
            </a:pPr>
            <a:r>
              <a:rPr lang="zh-CN" altLang="en-US" sz="2000"/>
              <a:t>        通过利用 e</a:t>
            </a:r>
            <a:r>
              <a:rPr lang="zh-CN" altLang="en-US" sz="2000" baseline="-25000"/>
              <a:t>i</a:t>
            </a:r>
            <a:r>
              <a:rPr lang="zh-CN" altLang="en-US" sz="2000"/>
              <a:t> 和 e</a:t>
            </a:r>
            <a:r>
              <a:rPr lang="zh-CN" altLang="en-US" sz="2000" baseline="-25000"/>
              <a:t>j</a:t>
            </a:r>
            <a:r>
              <a:rPr lang="zh-CN" altLang="en-US" sz="2000"/>
              <a:t> 的GCN诱导表示向量 r</a:t>
            </a:r>
            <a:r>
              <a:rPr lang="zh-CN" altLang="en-US" sz="2000" baseline="-25000"/>
              <a:t>ei</a:t>
            </a:r>
            <a:r>
              <a:rPr lang="zh-CN" altLang="en-US" sz="2000"/>
              <a:t> 和 r</a:t>
            </a:r>
            <a:r>
              <a:rPr lang="zh-CN" altLang="en-US" sz="2000" baseline="-25000"/>
              <a:t>ej</a:t>
            </a:r>
            <a:r>
              <a:rPr lang="zh-CN" altLang="en-US" sz="2000"/>
              <a:t> ，获得e</a:t>
            </a:r>
            <a:r>
              <a:rPr lang="zh-CN" altLang="en-US" sz="2000" baseline="-25000"/>
              <a:t>i</a:t>
            </a:r>
            <a:r>
              <a:rPr lang="zh-CN" altLang="en-US" sz="2000"/>
              <a:t> 和 e</a:t>
            </a:r>
            <a:r>
              <a:rPr lang="zh-CN" altLang="en-US" sz="2000" baseline="-25000"/>
              <a:t>j</a:t>
            </a:r>
            <a:r>
              <a:rPr lang="zh-CN" altLang="en-US" sz="2000"/>
              <a:t> 的得分函数s(e</a:t>
            </a:r>
            <a:r>
              <a:rPr lang="zh-CN" altLang="en-US" sz="2000" baseline="-25000"/>
              <a:t>i</a:t>
            </a:r>
            <a:r>
              <a:rPr lang="zh-CN" altLang="en-US" sz="2000"/>
              <a:t>，e</a:t>
            </a:r>
            <a:r>
              <a:rPr lang="zh-CN" altLang="en-US" sz="2000" baseline="-25000"/>
              <a:t>j</a:t>
            </a:r>
            <a:r>
              <a:rPr lang="zh-CN" altLang="en-US" sz="2000"/>
              <a:t>):</a:t>
            </a:r>
            <a:endParaRPr lang="zh-CN" altLang="en-US" sz="2000"/>
          </a:p>
        </p:txBody>
      </p:sp>
      <p:pic>
        <p:nvPicPr>
          <p:cNvPr id="5" name="图片 2" descr="IMG_256"/>
          <p:cNvPicPr>
            <a:picLocks noChangeAspect="1"/>
          </p:cNvPicPr>
          <p:nvPr/>
        </p:nvPicPr>
        <p:blipFill>
          <a:blip r:embed="rId1"/>
          <a:stretch>
            <a:fillRect/>
          </a:stretch>
        </p:blipFill>
        <p:spPr>
          <a:xfrm>
            <a:off x="3547745" y="2191385"/>
            <a:ext cx="4463415" cy="799465"/>
          </a:xfrm>
          <a:prstGeom prst="rect">
            <a:avLst/>
          </a:prstGeom>
          <a:noFill/>
          <a:ln w="9525">
            <a:noFill/>
          </a:ln>
        </p:spPr>
      </p:pic>
      <p:pic>
        <p:nvPicPr>
          <p:cNvPr id="8" name="图片 3" descr="IMG_256"/>
          <p:cNvPicPr>
            <a:picLocks noChangeAspect="1"/>
          </p:cNvPicPr>
          <p:nvPr/>
        </p:nvPicPr>
        <p:blipFill>
          <a:blip r:embed="rId2"/>
          <a:stretch>
            <a:fillRect/>
          </a:stretch>
        </p:blipFill>
        <p:spPr>
          <a:xfrm>
            <a:off x="3612515" y="3740785"/>
            <a:ext cx="4981575" cy="1449070"/>
          </a:xfrm>
          <a:prstGeom prst="rect">
            <a:avLst/>
          </a:prstGeom>
          <a:noFill/>
          <a:ln w="9525">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日期占位符 5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1" u="none" strike="noStrike" kern="1200" cap="none" spc="300" normalizeH="0" baseline="0" noProof="0">
                <a:ln>
                  <a:noFill/>
                </a:ln>
                <a:solidFill>
                  <a:srgbClr val="445437"/>
                </a:solidFill>
                <a:effectLst/>
                <a:uLnTx/>
                <a:uFillTx/>
                <a:latin typeface="微软雅黑" panose="020B0503020204020204" charset="-122"/>
                <a:ea typeface="微软雅黑" panose="020B0503020204020204" charset="-122"/>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panose="020B0604020202020204"/>
              <a:ea typeface="微软雅黑" panose="020B0503020204020204" charset="-122"/>
              <a:cs typeface="+mn-ea"/>
            </a:endParaRPr>
          </a:p>
        </p:txBody>
      </p:sp>
      <p:sp>
        <p:nvSpPr>
          <p:cNvPr id="56" name="文本框 55"/>
          <p:cNvSpPr txBox="1"/>
          <p:nvPr/>
        </p:nvSpPr>
        <p:spPr>
          <a:xfrm>
            <a:off x="7685060" y="950086"/>
            <a:ext cx="202184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45437"/>
                </a:solidFill>
                <a:effectLst/>
                <a:uLnTx/>
                <a:uFillTx/>
                <a:latin typeface="微软雅黑" panose="020B0503020204020204" charset="-122"/>
                <a:ea typeface="微软雅黑" panose="020B0503020204020204" charset="-122"/>
                <a:cs typeface="+mn-ea"/>
              </a:rPr>
              <a:t> </a:t>
            </a:r>
            <a:r>
              <a:rPr kumimoji="0" lang="zh-CN" altLang="en-US" sz="2800" b="1" i="0" u="none" strike="noStrike" kern="1200" cap="none" spc="0" normalizeH="0" baseline="0" noProof="0" dirty="0">
                <a:ln>
                  <a:noFill/>
                </a:ln>
                <a:solidFill>
                  <a:srgbClr val="445437"/>
                </a:solidFill>
                <a:effectLst/>
                <a:uLnTx/>
                <a:uFillTx/>
                <a:latin typeface="微软雅黑" panose="020B0503020204020204" charset="-122"/>
                <a:ea typeface="微软雅黑" panose="020B0503020204020204" charset="-122"/>
                <a:cs typeface="+mn-ea"/>
              </a:rPr>
              <a:t>背景</a:t>
            </a:r>
            <a:endParaRPr kumimoji="0" lang="zh-CN" altLang="en-US" sz="2800" b="1" i="0" u="none" strike="noStrike" kern="1200" cap="none" spc="0" normalizeH="0" baseline="0" noProof="0" dirty="0">
              <a:ln>
                <a:noFill/>
              </a:ln>
              <a:solidFill>
                <a:srgbClr val="445437"/>
              </a:solidFill>
              <a:effectLst/>
              <a:uLnTx/>
              <a:uFillTx/>
              <a:latin typeface="微软雅黑" panose="020B0503020204020204" charset="-122"/>
              <a:ea typeface="微软雅黑" panose="020B0503020204020204" charset="-122"/>
              <a:cs typeface="+mn-ea"/>
            </a:endParaRPr>
          </a:p>
        </p:txBody>
      </p:sp>
      <p:sp>
        <p:nvSpPr>
          <p:cNvPr id="57" name="文本框 56"/>
          <p:cNvSpPr txBox="1"/>
          <p:nvPr/>
        </p:nvSpPr>
        <p:spPr>
          <a:xfrm>
            <a:off x="8053373" y="2287954"/>
            <a:ext cx="202184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45437"/>
                </a:solidFill>
                <a:effectLst/>
                <a:uLnTx/>
                <a:uFillTx/>
                <a:latin typeface="微软雅黑" panose="020B0503020204020204" charset="-122"/>
                <a:ea typeface="微软雅黑" panose="020B0503020204020204" charset="-122"/>
                <a:cs typeface="+mn-ea"/>
              </a:rPr>
              <a:t> </a:t>
            </a:r>
            <a:r>
              <a:rPr kumimoji="0" lang="zh-CN" altLang="en-US" sz="2800" b="1" i="0" u="none" strike="noStrike" kern="1200" cap="none" spc="0" normalizeH="0" baseline="0" noProof="0" dirty="0">
                <a:ln>
                  <a:noFill/>
                </a:ln>
                <a:solidFill>
                  <a:srgbClr val="445437"/>
                </a:solidFill>
                <a:effectLst/>
                <a:uLnTx/>
                <a:uFillTx/>
                <a:latin typeface="微软雅黑" panose="020B0503020204020204" charset="-122"/>
                <a:ea typeface="微软雅黑" panose="020B0503020204020204" charset="-122"/>
                <a:cs typeface="+mn-ea"/>
              </a:rPr>
              <a:t>模型结构</a:t>
            </a:r>
            <a:endParaRPr kumimoji="0" lang="zh-CN" altLang="en-US" sz="2800" b="1" i="0" u="none" strike="noStrike" kern="1200" cap="none" spc="0" normalizeH="0" baseline="0" noProof="0" dirty="0">
              <a:ln>
                <a:noFill/>
              </a:ln>
              <a:solidFill>
                <a:srgbClr val="445437"/>
              </a:solidFill>
              <a:effectLst/>
              <a:uLnTx/>
              <a:uFillTx/>
              <a:latin typeface="微软雅黑" panose="020B0503020204020204" charset="-122"/>
              <a:ea typeface="微软雅黑" panose="020B0503020204020204" charset="-122"/>
              <a:cs typeface="+mn-ea"/>
            </a:endParaRPr>
          </a:p>
        </p:txBody>
      </p:sp>
      <p:sp>
        <p:nvSpPr>
          <p:cNvPr id="58" name="文本框 57"/>
          <p:cNvSpPr txBox="1"/>
          <p:nvPr/>
        </p:nvSpPr>
        <p:spPr>
          <a:xfrm>
            <a:off x="8133045" y="3630267"/>
            <a:ext cx="2868073"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445437"/>
                </a:solidFill>
                <a:effectLst/>
                <a:uLnTx/>
                <a:uFillTx/>
                <a:latin typeface="微软雅黑" panose="020B0503020204020204" charset="-122"/>
                <a:ea typeface="微软雅黑" panose="020B0503020204020204" charset="-122"/>
                <a:cs typeface="+mn-ea"/>
              </a:rPr>
              <a:t>实验与评估</a:t>
            </a:r>
            <a:endParaRPr kumimoji="0" lang="zh-CN" altLang="en-US" sz="2800" b="1" i="0" u="none" strike="noStrike" kern="1200" cap="none" spc="0" normalizeH="0" baseline="0" noProof="0" dirty="0">
              <a:ln>
                <a:noFill/>
              </a:ln>
              <a:solidFill>
                <a:srgbClr val="445437"/>
              </a:solidFill>
              <a:effectLst/>
              <a:uLnTx/>
              <a:uFillTx/>
              <a:latin typeface="微软雅黑" panose="020B0503020204020204" charset="-122"/>
              <a:ea typeface="微软雅黑" panose="020B0503020204020204" charset="-122"/>
              <a:cs typeface="+mn-ea"/>
            </a:endParaRPr>
          </a:p>
        </p:txBody>
      </p:sp>
      <p:sp>
        <p:nvSpPr>
          <p:cNvPr id="59" name="文本框 58"/>
          <p:cNvSpPr txBox="1"/>
          <p:nvPr/>
        </p:nvSpPr>
        <p:spPr>
          <a:xfrm>
            <a:off x="7869520" y="4994805"/>
            <a:ext cx="2774093"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445437"/>
                </a:solidFill>
                <a:effectLst/>
                <a:uLnTx/>
                <a:uFillTx/>
                <a:latin typeface="微软雅黑" panose="020B0503020204020204" charset="-122"/>
                <a:ea typeface="微软雅黑" panose="020B0503020204020204" charset="-122"/>
                <a:cs typeface="+mn-ea"/>
              </a:rPr>
              <a:t>总结</a:t>
            </a:r>
            <a:endParaRPr kumimoji="0" lang="zh-CN" altLang="en-US" sz="2800" b="1" i="0" u="none" strike="noStrike" kern="1200" cap="none" spc="0" normalizeH="0" baseline="0" noProof="0" dirty="0">
              <a:ln>
                <a:noFill/>
              </a:ln>
              <a:solidFill>
                <a:srgbClr val="445437"/>
              </a:solidFill>
              <a:effectLst/>
              <a:uLnTx/>
              <a:uFillTx/>
              <a:latin typeface="微软雅黑" panose="020B0503020204020204" charset="-122"/>
              <a:ea typeface="微软雅黑" panose="020B0503020204020204" charset="-122"/>
              <a:cs typeface="+mn-ea"/>
            </a:endParaRPr>
          </a:p>
        </p:txBody>
      </p:sp>
      <p:grpSp>
        <p:nvGrpSpPr>
          <p:cNvPr id="62" name="组合 61"/>
          <p:cNvGrpSpPr/>
          <p:nvPr/>
        </p:nvGrpSpPr>
        <p:grpSpPr>
          <a:xfrm>
            <a:off x="6355712" y="2313726"/>
            <a:ext cx="495959" cy="495959"/>
            <a:chOff x="6932134" y="1758101"/>
            <a:chExt cx="495959" cy="495959"/>
          </a:xfrm>
        </p:grpSpPr>
        <p:sp>
          <p:nvSpPr>
            <p:cNvPr id="63" name="íṥļîḓê"/>
            <p:cNvSpPr/>
            <p:nvPr/>
          </p:nvSpPr>
          <p:spPr>
            <a:xfrm>
              <a:off x="6932134" y="1758101"/>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endParaRPr>
            </a:p>
          </p:txBody>
        </p:sp>
        <p:sp>
          <p:nvSpPr>
            <p:cNvPr id="64" name="íṥlíḓê"/>
            <p:cNvSpPr/>
            <p:nvPr/>
          </p:nvSpPr>
          <p:spPr>
            <a:xfrm>
              <a:off x="6977987" y="1803954"/>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endParaRPr>
            </a:p>
          </p:txBody>
        </p:sp>
        <p:sp>
          <p:nvSpPr>
            <p:cNvPr id="65" name="ïśļiḑé"/>
            <p:cNvSpPr/>
            <p:nvPr/>
          </p:nvSpPr>
          <p:spPr>
            <a:xfrm>
              <a:off x="7055794" y="1924242"/>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ea"/>
              </a:endParaRPr>
            </a:p>
          </p:txBody>
        </p:sp>
      </p:grpSp>
      <p:grpSp>
        <p:nvGrpSpPr>
          <p:cNvPr id="66" name="组合 65"/>
          <p:cNvGrpSpPr/>
          <p:nvPr/>
        </p:nvGrpSpPr>
        <p:grpSpPr>
          <a:xfrm>
            <a:off x="6454610" y="3701759"/>
            <a:ext cx="495959" cy="495959"/>
            <a:chOff x="7112947" y="2706714"/>
            <a:chExt cx="495959" cy="495959"/>
          </a:xfrm>
        </p:grpSpPr>
        <p:sp>
          <p:nvSpPr>
            <p:cNvPr id="67" name="íṥļîḓê"/>
            <p:cNvSpPr/>
            <p:nvPr/>
          </p:nvSpPr>
          <p:spPr>
            <a:xfrm>
              <a:off x="7112947" y="2706714"/>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endParaRPr>
            </a:p>
          </p:txBody>
        </p:sp>
        <p:sp>
          <p:nvSpPr>
            <p:cNvPr id="68" name="íṥlíḓê"/>
            <p:cNvSpPr/>
            <p:nvPr/>
          </p:nvSpPr>
          <p:spPr>
            <a:xfrm>
              <a:off x="7158800" y="2752567"/>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endParaRPr>
            </a:p>
          </p:txBody>
        </p:sp>
        <p:sp>
          <p:nvSpPr>
            <p:cNvPr id="69" name="ïśļiḑé"/>
            <p:cNvSpPr/>
            <p:nvPr/>
          </p:nvSpPr>
          <p:spPr>
            <a:xfrm>
              <a:off x="7236607" y="2872855"/>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ea"/>
              </a:endParaRPr>
            </a:p>
          </p:txBody>
        </p:sp>
      </p:grpSp>
      <p:sp>
        <p:nvSpPr>
          <p:cNvPr id="70" name="íṥļîḓê"/>
          <p:cNvSpPr/>
          <p:nvPr/>
        </p:nvSpPr>
        <p:spPr>
          <a:xfrm>
            <a:off x="6107900" y="5066933"/>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endParaRPr>
          </a:p>
        </p:txBody>
      </p:sp>
      <p:sp>
        <p:nvSpPr>
          <p:cNvPr id="71" name="íṥlíḓê"/>
          <p:cNvSpPr/>
          <p:nvPr/>
        </p:nvSpPr>
        <p:spPr>
          <a:xfrm>
            <a:off x="6153753" y="5112151"/>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endParaRPr>
          </a:p>
        </p:txBody>
      </p:sp>
      <p:sp>
        <p:nvSpPr>
          <p:cNvPr id="72" name="ïśļiḑé"/>
          <p:cNvSpPr/>
          <p:nvPr/>
        </p:nvSpPr>
        <p:spPr>
          <a:xfrm>
            <a:off x="6241720" y="5257839"/>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ea"/>
            </a:endParaRPr>
          </a:p>
        </p:txBody>
      </p:sp>
      <p:grpSp>
        <p:nvGrpSpPr>
          <p:cNvPr id="81" name="组合 80"/>
          <p:cNvGrpSpPr/>
          <p:nvPr/>
        </p:nvGrpSpPr>
        <p:grpSpPr>
          <a:xfrm>
            <a:off x="5955068" y="946649"/>
            <a:ext cx="495959" cy="495959"/>
            <a:chOff x="6529585" y="809489"/>
            <a:chExt cx="495959" cy="495959"/>
          </a:xfrm>
        </p:grpSpPr>
        <p:sp>
          <p:nvSpPr>
            <p:cNvPr id="82" name="íṥļîḓê"/>
            <p:cNvSpPr/>
            <p:nvPr/>
          </p:nvSpPr>
          <p:spPr>
            <a:xfrm>
              <a:off x="6529585" y="809489"/>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endParaRPr>
            </a:p>
          </p:txBody>
        </p:sp>
        <p:sp>
          <p:nvSpPr>
            <p:cNvPr id="83" name="íṥlíḓê"/>
            <p:cNvSpPr/>
            <p:nvPr/>
          </p:nvSpPr>
          <p:spPr>
            <a:xfrm>
              <a:off x="6575438" y="855342"/>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endParaRPr>
            </a:p>
          </p:txBody>
        </p:sp>
        <p:sp>
          <p:nvSpPr>
            <p:cNvPr id="84" name="ïśļiḑé"/>
            <p:cNvSpPr/>
            <p:nvPr/>
          </p:nvSpPr>
          <p:spPr>
            <a:xfrm>
              <a:off x="6653246" y="975629"/>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ea"/>
              </a:endParaRPr>
            </a:p>
          </p:txBody>
        </p:sp>
      </p:grpSp>
      <p:cxnSp>
        <p:nvCxnSpPr>
          <p:cNvPr id="85" name="直接连接符 84"/>
          <p:cNvCxnSpPr/>
          <p:nvPr/>
        </p:nvCxnSpPr>
        <p:spPr>
          <a:xfrm>
            <a:off x="6943983" y="1473306"/>
            <a:ext cx="379800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7171490" y="2809904"/>
            <a:ext cx="379800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7113473" y="4197937"/>
            <a:ext cx="3798745"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V="1">
            <a:off x="6890588" y="5562765"/>
            <a:ext cx="379800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7000550" y="860651"/>
            <a:ext cx="817163" cy="732782"/>
            <a:chOff x="7575067" y="723491"/>
            <a:chExt cx="817163" cy="732782"/>
          </a:xfrm>
        </p:grpSpPr>
        <p:sp>
          <p:nvSpPr>
            <p:cNvPr id="92" name="文本框 91"/>
            <p:cNvSpPr txBox="1"/>
            <p:nvPr/>
          </p:nvSpPr>
          <p:spPr>
            <a:xfrm>
              <a:off x="7575067" y="748387"/>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pattFill prst="narHorz">
                    <a:fgClr>
                      <a:prstClr val="white">
                        <a:lumMod val="75000"/>
                      </a:prstClr>
                    </a:fgClr>
                    <a:bgClr>
                      <a:prstClr val="white"/>
                    </a:bgClr>
                  </a:pattFill>
                  <a:effectLst/>
                  <a:uLnTx/>
                  <a:uFillTx/>
                  <a:latin typeface="微软雅黑" panose="020B0503020204020204" charset="-122"/>
                  <a:ea typeface="微软雅黑" panose="020B0503020204020204" charset="-122"/>
                  <a:cs typeface="+mn-ea"/>
                </a:rPr>
                <a:t>01</a:t>
              </a:r>
              <a:endParaRPr kumimoji="0" lang="zh-CN" altLang="en-US" sz="4000" b="0" i="0" u="none" strike="noStrike" kern="1200" cap="none" spc="0" normalizeH="0" baseline="0" noProof="0" dirty="0">
                <a:ln>
                  <a:noFill/>
                </a:ln>
                <a:pattFill prst="narHorz">
                  <a:fgClr>
                    <a:prstClr val="white">
                      <a:lumMod val="75000"/>
                    </a:prstClr>
                  </a:fgClr>
                  <a:bgClr>
                    <a:prstClr val="white"/>
                  </a:bgClr>
                </a:pattFill>
                <a:effectLst/>
                <a:uLnTx/>
                <a:uFillTx/>
                <a:latin typeface="微软雅黑" panose="020B0503020204020204" charset="-122"/>
                <a:ea typeface="微软雅黑" panose="020B0503020204020204" charset="-122"/>
                <a:cs typeface="+mn-ea"/>
              </a:endParaRPr>
            </a:p>
          </p:txBody>
        </p:sp>
        <p:sp>
          <p:nvSpPr>
            <p:cNvPr id="93" name="文本框 92"/>
            <p:cNvSpPr txBox="1"/>
            <p:nvPr/>
          </p:nvSpPr>
          <p:spPr>
            <a:xfrm>
              <a:off x="7592006" y="723491"/>
              <a:ext cx="800224" cy="707886"/>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rgbClr val="FFCC00"/>
                  </a:solidFill>
                  <a:effectLst/>
                  <a:uLnTx/>
                  <a:uFillTx/>
                  <a:latin typeface="微软雅黑" panose="020B0503020204020204" charset="-122"/>
                  <a:ea typeface="微软雅黑" panose="020B0503020204020204" charset="-122"/>
                  <a:cs typeface="+mn-ea"/>
                </a:rPr>
                <a:t>01</a:t>
              </a:r>
              <a:endParaRPr kumimoji="0" lang="zh-CN" altLang="en-US" sz="4000" b="1" i="0" u="none" strike="noStrike" kern="1200" cap="none" spc="0" normalizeH="0" baseline="0" noProof="0" dirty="0">
                <a:ln>
                  <a:noFill/>
                </a:ln>
                <a:solidFill>
                  <a:srgbClr val="FFCC00"/>
                </a:solidFill>
                <a:effectLst/>
                <a:uLnTx/>
                <a:uFillTx/>
                <a:latin typeface="微软雅黑" panose="020B0503020204020204" charset="-122"/>
                <a:ea typeface="微软雅黑" panose="020B0503020204020204" charset="-122"/>
                <a:cs typeface="+mn-ea"/>
              </a:endParaRPr>
            </a:p>
          </p:txBody>
        </p:sp>
      </p:grpSp>
      <p:sp>
        <p:nvSpPr>
          <p:cNvPr id="95" name="文本框 94"/>
          <p:cNvSpPr txBox="1"/>
          <p:nvPr/>
        </p:nvSpPr>
        <p:spPr>
          <a:xfrm>
            <a:off x="7265670" y="2214880"/>
            <a:ext cx="787400" cy="70802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pattFill prst="narHorz">
                  <a:fgClr>
                    <a:prstClr val="white">
                      <a:lumMod val="75000"/>
                    </a:prstClr>
                  </a:fgClr>
                  <a:bgClr>
                    <a:prstClr val="white"/>
                  </a:bgClr>
                </a:pattFill>
                <a:effectLst/>
                <a:uLnTx/>
                <a:uFillTx/>
                <a:latin typeface="微软雅黑" panose="020B0503020204020204" charset="-122"/>
                <a:ea typeface="微软雅黑" panose="020B0503020204020204" charset="-122"/>
                <a:cs typeface="+mn-ea"/>
              </a:rPr>
              <a:t>02</a:t>
            </a:r>
            <a:endParaRPr kumimoji="0" lang="zh-CN" altLang="en-US" sz="4000" b="0" i="0" u="none" strike="noStrike" kern="1200" cap="none" spc="0" normalizeH="0" baseline="0" noProof="0" dirty="0">
              <a:ln>
                <a:noFill/>
              </a:ln>
              <a:pattFill prst="narHorz">
                <a:fgClr>
                  <a:prstClr val="white">
                    <a:lumMod val="75000"/>
                  </a:prstClr>
                </a:fgClr>
                <a:bgClr>
                  <a:prstClr val="white"/>
                </a:bgClr>
              </a:pattFill>
              <a:effectLst/>
              <a:uLnTx/>
              <a:uFillTx/>
              <a:latin typeface="微软雅黑" panose="020B0503020204020204" charset="-122"/>
              <a:ea typeface="微软雅黑" panose="020B0503020204020204" charset="-122"/>
              <a:cs typeface="+mn-ea"/>
            </a:endParaRPr>
          </a:p>
        </p:txBody>
      </p:sp>
      <p:sp>
        <p:nvSpPr>
          <p:cNvPr id="96" name="文本框 95"/>
          <p:cNvSpPr txBox="1"/>
          <p:nvPr/>
        </p:nvSpPr>
        <p:spPr>
          <a:xfrm>
            <a:off x="7296150" y="2194560"/>
            <a:ext cx="800100" cy="70802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rgbClr val="FFCC00"/>
                </a:solidFill>
                <a:effectLst/>
                <a:uLnTx/>
                <a:uFillTx/>
                <a:latin typeface="微软雅黑" panose="020B0503020204020204" charset="-122"/>
                <a:ea typeface="微软雅黑" panose="020B0503020204020204" charset="-122"/>
                <a:cs typeface="+mn-ea"/>
              </a:rPr>
              <a:t>02</a:t>
            </a:r>
            <a:endParaRPr kumimoji="0" lang="zh-CN" altLang="en-US" sz="4000" b="1" i="0" u="none" strike="noStrike" kern="1200" cap="none" spc="0" normalizeH="0" baseline="0" noProof="0" dirty="0">
              <a:ln>
                <a:noFill/>
              </a:ln>
              <a:solidFill>
                <a:srgbClr val="FFCC00"/>
              </a:solidFill>
              <a:effectLst/>
              <a:uLnTx/>
              <a:uFillTx/>
              <a:latin typeface="微软雅黑" panose="020B0503020204020204" charset="-122"/>
              <a:ea typeface="微软雅黑" panose="020B0503020204020204" charset="-122"/>
              <a:cs typeface="+mn-ea"/>
            </a:endParaRPr>
          </a:p>
        </p:txBody>
      </p:sp>
      <p:grpSp>
        <p:nvGrpSpPr>
          <p:cNvPr id="97" name="组合 96"/>
          <p:cNvGrpSpPr/>
          <p:nvPr/>
        </p:nvGrpSpPr>
        <p:grpSpPr>
          <a:xfrm>
            <a:off x="7305645" y="3598542"/>
            <a:ext cx="827323" cy="722622"/>
            <a:chOff x="8043992" y="2627627"/>
            <a:chExt cx="827323" cy="722622"/>
          </a:xfrm>
        </p:grpSpPr>
        <p:sp>
          <p:nvSpPr>
            <p:cNvPr id="98" name="文本框 97"/>
            <p:cNvSpPr txBox="1"/>
            <p:nvPr/>
          </p:nvSpPr>
          <p:spPr>
            <a:xfrm>
              <a:off x="8043992" y="2642363"/>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pattFill prst="narHorz">
                    <a:fgClr>
                      <a:prstClr val="white">
                        <a:lumMod val="75000"/>
                      </a:prstClr>
                    </a:fgClr>
                    <a:bgClr>
                      <a:prstClr val="white"/>
                    </a:bgClr>
                  </a:pattFill>
                  <a:effectLst/>
                  <a:uLnTx/>
                  <a:uFillTx/>
                  <a:latin typeface="微软雅黑" panose="020B0503020204020204" charset="-122"/>
                  <a:ea typeface="微软雅黑" panose="020B0503020204020204" charset="-122"/>
                  <a:cs typeface="+mn-ea"/>
                </a:rPr>
                <a:t>03</a:t>
              </a:r>
              <a:endParaRPr kumimoji="0" lang="zh-CN" altLang="en-US" sz="4000" b="0" i="0" u="none" strike="noStrike" kern="1200" cap="none" spc="0" normalizeH="0" baseline="0" noProof="0" dirty="0">
                <a:ln>
                  <a:noFill/>
                </a:ln>
                <a:pattFill prst="narHorz">
                  <a:fgClr>
                    <a:prstClr val="white">
                      <a:lumMod val="75000"/>
                    </a:prstClr>
                  </a:fgClr>
                  <a:bgClr>
                    <a:prstClr val="white"/>
                  </a:bgClr>
                </a:pattFill>
                <a:effectLst/>
                <a:uLnTx/>
                <a:uFillTx/>
                <a:latin typeface="微软雅黑" panose="020B0503020204020204" charset="-122"/>
                <a:ea typeface="微软雅黑" panose="020B0503020204020204" charset="-122"/>
                <a:cs typeface="+mn-ea"/>
              </a:endParaRPr>
            </a:p>
          </p:txBody>
        </p:sp>
        <p:sp>
          <p:nvSpPr>
            <p:cNvPr id="99" name="文本框 98"/>
            <p:cNvSpPr txBox="1"/>
            <p:nvPr/>
          </p:nvSpPr>
          <p:spPr>
            <a:xfrm>
              <a:off x="8071091" y="2627627"/>
              <a:ext cx="800224" cy="707886"/>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rgbClr val="FFCC00"/>
                  </a:solidFill>
                  <a:effectLst/>
                  <a:uLnTx/>
                  <a:uFillTx/>
                  <a:latin typeface="微软雅黑" panose="020B0503020204020204" charset="-122"/>
                  <a:ea typeface="微软雅黑" panose="020B0503020204020204" charset="-122"/>
                  <a:cs typeface="+mn-ea"/>
                </a:rPr>
                <a:t>03</a:t>
              </a:r>
              <a:endParaRPr kumimoji="0" lang="zh-CN" altLang="en-US" sz="4000" b="1" i="0" u="none" strike="noStrike" kern="1200" cap="none" spc="0" normalizeH="0" baseline="0" noProof="0" dirty="0">
                <a:ln>
                  <a:noFill/>
                </a:ln>
                <a:solidFill>
                  <a:srgbClr val="FFCC00"/>
                </a:solidFill>
                <a:effectLst/>
                <a:uLnTx/>
                <a:uFillTx/>
                <a:latin typeface="微软雅黑" panose="020B0503020204020204" charset="-122"/>
                <a:ea typeface="微软雅黑" panose="020B0503020204020204" charset="-122"/>
                <a:cs typeface="+mn-ea"/>
              </a:endParaRPr>
            </a:p>
          </p:txBody>
        </p:sp>
      </p:grpSp>
      <p:grpSp>
        <p:nvGrpSpPr>
          <p:cNvPr id="100" name="组合 99"/>
          <p:cNvGrpSpPr/>
          <p:nvPr/>
        </p:nvGrpSpPr>
        <p:grpSpPr>
          <a:xfrm>
            <a:off x="6983065" y="4862395"/>
            <a:ext cx="834308" cy="725535"/>
            <a:chOff x="7900482" y="4037530"/>
            <a:chExt cx="834308" cy="725535"/>
          </a:xfrm>
        </p:grpSpPr>
        <p:sp>
          <p:nvSpPr>
            <p:cNvPr id="101" name="文本框 100"/>
            <p:cNvSpPr txBox="1"/>
            <p:nvPr/>
          </p:nvSpPr>
          <p:spPr>
            <a:xfrm>
              <a:off x="7900482" y="4037530"/>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pattFill prst="narHorz">
                    <a:fgClr>
                      <a:prstClr val="white">
                        <a:lumMod val="75000"/>
                      </a:prstClr>
                    </a:fgClr>
                    <a:bgClr>
                      <a:prstClr val="white"/>
                    </a:bgClr>
                  </a:pattFill>
                  <a:effectLst/>
                  <a:uLnTx/>
                  <a:uFillTx/>
                  <a:latin typeface="微软雅黑" panose="020B0503020204020204" charset="-122"/>
                  <a:ea typeface="微软雅黑" panose="020B0503020204020204" charset="-122"/>
                  <a:cs typeface="+mn-ea"/>
                </a:rPr>
                <a:t>04</a:t>
              </a:r>
              <a:endParaRPr kumimoji="0" lang="zh-CN" altLang="en-US" sz="4000" b="0" i="0" u="none" strike="noStrike" kern="1200" cap="none" spc="0" normalizeH="0" baseline="0" noProof="0" dirty="0">
                <a:ln>
                  <a:noFill/>
                </a:ln>
                <a:pattFill prst="narHorz">
                  <a:fgClr>
                    <a:prstClr val="white">
                      <a:lumMod val="75000"/>
                    </a:prstClr>
                  </a:fgClr>
                  <a:bgClr>
                    <a:prstClr val="white"/>
                  </a:bgClr>
                </a:pattFill>
                <a:effectLst/>
                <a:uLnTx/>
                <a:uFillTx/>
                <a:latin typeface="微软雅黑" panose="020B0503020204020204" charset="-122"/>
                <a:ea typeface="微软雅黑" panose="020B0503020204020204" charset="-122"/>
                <a:cs typeface="+mn-ea"/>
              </a:endParaRPr>
            </a:p>
          </p:txBody>
        </p:sp>
        <p:sp>
          <p:nvSpPr>
            <p:cNvPr id="102" name="文本框 101"/>
            <p:cNvSpPr txBox="1"/>
            <p:nvPr/>
          </p:nvSpPr>
          <p:spPr>
            <a:xfrm>
              <a:off x="7934566" y="4055179"/>
              <a:ext cx="800224" cy="707886"/>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rgbClr val="FFCC00"/>
                  </a:solidFill>
                  <a:effectLst/>
                  <a:uLnTx/>
                  <a:uFillTx/>
                  <a:latin typeface="微软雅黑" panose="020B0503020204020204" charset="-122"/>
                  <a:ea typeface="微软雅黑" panose="020B0503020204020204" charset="-122"/>
                  <a:cs typeface="+mn-ea"/>
                </a:rPr>
                <a:t>04</a:t>
              </a:r>
              <a:endParaRPr kumimoji="0" lang="zh-CN" altLang="en-US" sz="4000" b="1" i="0" u="none" strike="noStrike" kern="1200" cap="none" spc="0" normalizeH="0" baseline="0" noProof="0" dirty="0">
                <a:ln>
                  <a:noFill/>
                </a:ln>
                <a:solidFill>
                  <a:srgbClr val="FFCC00"/>
                </a:solidFill>
                <a:effectLst/>
                <a:uLnTx/>
                <a:uFillTx/>
                <a:latin typeface="微软雅黑" panose="020B0503020204020204" charset="-122"/>
                <a:ea typeface="微软雅黑" panose="020B0503020204020204" charset="-122"/>
                <a:cs typeface="+mn-ea"/>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sym typeface="+mn-ea"/>
              </a:rPr>
              <a:t>端到端共指消解（End-to-end Coreference Resolution）</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25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4" name="文本框 3"/>
          <p:cNvSpPr txBox="1"/>
          <p:nvPr/>
        </p:nvSpPr>
        <p:spPr>
          <a:xfrm>
            <a:off x="639445" y="847090"/>
            <a:ext cx="10879455" cy="4523105"/>
          </a:xfrm>
          <a:prstGeom prst="rect">
            <a:avLst/>
          </a:prstGeom>
          <a:noFill/>
        </p:spPr>
        <p:txBody>
          <a:bodyPr wrap="square" rtlCol="0">
            <a:spAutoFit/>
          </a:bodyPr>
          <a:p>
            <a:endParaRPr lang="zh-CN" altLang="en-US" sz="2400"/>
          </a:p>
          <a:p>
            <a:r>
              <a:rPr lang="zh-CN" altLang="en-US" sz="2400"/>
              <a:t>最后，e</a:t>
            </a:r>
            <a:r>
              <a:rPr lang="zh-CN" altLang="en-US" sz="2400" baseline="-25000"/>
              <a:t>i</a:t>
            </a:r>
            <a:r>
              <a:rPr lang="zh-CN" altLang="en-US" sz="2400"/>
              <a:t> 先行词预测为：</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r>
              <a:rPr lang="zh-CN" altLang="en-US" sz="2400"/>
              <a:t>对于训练，作者使用负对数似然作为端到端框架中的损失函数:</a:t>
            </a:r>
            <a:endParaRPr lang="zh-CN" altLang="en-US" sz="2400"/>
          </a:p>
          <a:p>
            <a:endParaRPr lang="zh-CN" altLang="en-US" sz="2400"/>
          </a:p>
          <a:p>
            <a:endParaRPr lang="zh-CN" altLang="en-US" sz="2400"/>
          </a:p>
          <a:p>
            <a:endParaRPr lang="zh-CN" altLang="en-US" sz="2400"/>
          </a:p>
          <a:p>
            <a:endParaRPr lang="zh-CN" altLang="en-US" sz="2400"/>
          </a:p>
        </p:txBody>
      </p:sp>
      <p:pic>
        <p:nvPicPr>
          <p:cNvPr id="9" name="图片 4" descr="IMG_256"/>
          <p:cNvPicPr>
            <a:picLocks noChangeAspect="1"/>
          </p:cNvPicPr>
          <p:nvPr/>
        </p:nvPicPr>
        <p:blipFill>
          <a:blip r:embed="rId1"/>
          <a:stretch>
            <a:fillRect/>
          </a:stretch>
        </p:blipFill>
        <p:spPr>
          <a:xfrm>
            <a:off x="3548380" y="2134870"/>
            <a:ext cx="5060950" cy="677545"/>
          </a:xfrm>
          <a:prstGeom prst="rect">
            <a:avLst/>
          </a:prstGeom>
          <a:noFill/>
          <a:ln w="9525">
            <a:noFill/>
          </a:ln>
        </p:spPr>
      </p:pic>
      <p:pic>
        <p:nvPicPr>
          <p:cNvPr id="13" name="图片 8" descr="IMG_256"/>
          <p:cNvPicPr>
            <a:picLocks noChangeAspect="1"/>
          </p:cNvPicPr>
          <p:nvPr/>
        </p:nvPicPr>
        <p:blipFill>
          <a:blip r:embed="rId2"/>
          <a:stretch>
            <a:fillRect/>
          </a:stretch>
        </p:blipFill>
        <p:spPr>
          <a:xfrm>
            <a:off x="3620135" y="4418965"/>
            <a:ext cx="4916805" cy="615950"/>
          </a:xfrm>
          <a:prstGeom prst="rect">
            <a:avLst/>
          </a:prstGeom>
          <a:noFill/>
          <a:ln w="9525">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聚类一致性正则化（Cluster Consistency Regularizaon）</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25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4" name="文本框 3"/>
          <p:cNvSpPr txBox="1"/>
          <p:nvPr/>
        </p:nvSpPr>
        <p:spPr>
          <a:xfrm>
            <a:off x="699135" y="847090"/>
            <a:ext cx="10923270" cy="4431030"/>
          </a:xfrm>
          <a:prstGeom prst="rect">
            <a:avLst/>
          </a:prstGeom>
          <a:noFill/>
        </p:spPr>
        <p:txBody>
          <a:bodyPr wrap="square" rtlCol="0">
            <a:spAutoFit/>
          </a:bodyPr>
          <a:p>
            <a:pPr fontAlgn="auto">
              <a:lnSpc>
                <a:spcPct val="150000"/>
              </a:lnSpc>
            </a:pPr>
            <a:r>
              <a:rPr lang="zh-CN" altLang="en-US" sz="2400"/>
              <a:t>目的：加强</a:t>
            </a:r>
            <a:r>
              <a:rPr lang="zh-CN" altLang="en-US" sz="2400" b="1"/>
              <a:t>ECR</a:t>
            </a:r>
            <a:r>
              <a:rPr lang="zh-CN" altLang="en-US" sz="2400"/>
              <a:t>中黄金事件提及聚类和预测事件提及聚类之间的一致性/相似性。</a:t>
            </a:r>
            <a:endParaRPr lang="zh-CN" altLang="en-US" sz="2400"/>
          </a:p>
          <a:p>
            <a:pPr fontAlgn="auto">
              <a:lnSpc>
                <a:spcPct val="150000"/>
              </a:lnSpc>
            </a:pPr>
            <a:endParaRPr lang="zh-CN" altLang="en-US" sz="2400"/>
          </a:p>
          <a:p>
            <a:pPr fontAlgn="auto">
              <a:lnSpc>
                <a:spcPct val="150000"/>
              </a:lnSpc>
            </a:pPr>
            <a:r>
              <a:rPr lang="zh-CN" altLang="en-US" sz="2000"/>
              <a:t>首先，用T = {T</a:t>
            </a:r>
            <a:r>
              <a:rPr lang="zh-CN" altLang="en-US" sz="2000" baseline="-25000"/>
              <a:t>1</a:t>
            </a:r>
            <a:r>
              <a:rPr lang="zh-CN" altLang="en-US" sz="2000"/>
              <a:t>，T</a:t>
            </a:r>
            <a:r>
              <a:rPr lang="zh-CN" altLang="en-US" sz="2000" baseline="-25000"/>
              <a:t>2</a:t>
            </a:r>
            <a:r>
              <a:rPr lang="zh-CN" altLang="en-US" sz="2000"/>
              <a:t>，…，T</a:t>
            </a:r>
            <a:r>
              <a:rPr lang="zh-CN" altLang="en-US" sz="2000" baseline="-25000"/>
              <a:t>|T|</a:t>
            </a:r>
            <a:r>
              <a:rPr lang="zh-CN" altLang="en-US" sz="2000"/>
              <a:t>}和P = {P</a:t>
            </a:r>
            <a:r>
              <a:rPr lang="zh-CN" altLang="en-US" sz="2000" baseline="-25000"/>
              <a:t>1</a:t>
            </a:r>
            <a:r>
              <a:rPr lang="zh-CN" altLang="en-US" sz="2000"/>
              <a:t>，P</a:t>
            </a:r>
            <a:r>
              <a:rPr lang="zh-CN" altLang="en-US" sz="2000" baseline="-25000"/>
              <a:t>2</a:t>
            </a:r>
            <a:r>
              <a:rPr lang="zh-CN" altLang="en-US" sz="2000"/>
              <a:t>，…，P</a:t>
            </a:r>
            <a:r>
              <a:rPr lang="zh-CN" altLang="en-US" sz="2000" baseline="-25000"/>
              <a:t>|P|</a:t>
            </a:r>
            <a:r>
              <a:rPr lang="zh-CN" altLang="en-US" sz="2000"/>
              <a:t>}分别表示事件提及的黄金集和预测集，对于T或P中的每个聚类C，通过平均事件提及成员的表示向量来为其计算质心向量 r</a:t>
            </a:r>
            <a:r>
              <a:rPr lang="zh-CN" altLang="en-US" sz="2000" baseline="-25000"/>
              <a:t>C</a:t>
            </a:r>
            <a:r>
              <a:rPr lang="zh-CN" altLang="en-US" sz="2000"/>
              <a:t> ：</a:t>
            </a:r>
            <a:endParaRPr lang="zh-CN" altLang="en-US" sz="2000"/>
          </a:p>
          <a:p>
            <a:pPr fontAlgn="auto">
              <a:lnSpc>
                <a:spcPct val="150000"/>
              </a:lnSpc>
            </a:pPr>
            <a:endParaRPr lang="zh-CN" altLang="en-US" sz="2000"/>
          </a:p>
          <a:p>
            <a:pPr fontAlgn="auto">
              <a:lnSpc>
                <a:spcPct val="150000"/>
              </a:lnSpc>
            </a:pPr>
            <a:endParaRPr lang="zh-CN" altLang="en-US" sz="2000"/>
          </a:p>
          <a:p>
            <a:pPr fontAlgn="auto">
              <a:lnSpc>
                <a:spcPct val="150000"/>
              </a:lnSpc>
            </a:pPr>
            <a:endParaRPr lang="zh-CN" altLang="en-US" sz="2000"/>
          </a:p>
          <a:p>
            <a:pPr fontAlgn="auto">
              <a:lnSpc>
                <a:spcPct val="150000"/>
              </a:lnSpc>
            </a:pPr>
            <a:endParaRPr lang="zh-CN" altLang="en-US" sz="2000"/>
          </a:p>
          <a:p>
            <a:pPr fontAlgn="auto">
              <a:lnSpc>
                <a:spcPct val="150000"/>
              </a:lnSpc>
            </a:pPr>
            <a:r>
              <a:rPr lang="zh-CN" altLang="en-US" sz="2000"/>
              <a:t>作者提出三种正则化术语来表示聚类一致性。</a:t>
            </a:r>
            <a:endParaRPr lang="zh-CN" altLang="en-US" sz="2000"/>
          </a:p>
        </p:txBody>
      </p:sp>
      <p:pic>
        <p:nvPicPr>
          <p:cNvPr id="10" name="图片 1" descr="IMG_256"/>
          <p:cNvPicPr>
            <a:picLocks noChangeAspect="1"/>
          </p:cNvPicPr>
          <p:nvPr/>
        </p:nvPicPr>
        <p:blipFill>
          <a:blip r:embed="rId1"/>
          <a:stretch>
            <a:fillRect/>
          </a:stretch>
        </p:blipFill>
        <p:spPr>
          <a:xfrm>
            <a:off x="4124325" y="3275330"/>
            <a:ext cx="4072890" cy="540385"/>
          </a:xfrm>
          <a:prstGeom prst="rect">
            <a:avLst/>
          </a:prstGeom>
          <a:noFill/>
          <a:ln w="9525">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聚类内一致性（Intra-cluster Consistency）</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25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4" name="文本框 3"/>
          <p:cNvSpPr txBox="1"/>
          <p:nvPr/>
        </p:nvSpPr>
        <p:spPr>
          <a:xfrm>
            <a:off x="669925" y="847090"/>
            <a:ext cx="10806430" cy="3784600"/>
          </a:xfrm>
          <a:prstGeom prst="rect">
            <a:avLst/>
          </a:prstGeom>
          <a:noFill/>
        </p:spPr>
        <p:txBody>
          <a:bodyPr wrap="square" rtlCol="0">
            <a:spAutoFit/>
          </a:bodyPr>
          <a:p>
            <a:pPr fontAlgn="auto">
              <a:lnSpc>
                <a:spcPct val="150000"/>
              </a:lnSpc>
            </a:pPr>
            <a:r>
              <a:rPr lang="zh-CN" altLang="en-US" sz="2400"/>
              <a:t>对于每个事件提及e</a:t>
            </a:r>
            <a:r>
              <a:rPr lang="zh-CN" altLang="en-US" sz="2400" baseline="-25000"/>
              <a:t>i</a:t>
            </a:r>
            <a:r>
              <a:rPr lang="zh-CN" altLang="en-US" sz="2400"/>
              <a:t>，我们希望它到对应的黄金聚类T和预测聚类P的质心向量的距离是相似的。</a:t>
            </a:r>
            <a:endParaRPr lang="zh-CN" altLang="en-US" sz="2400"/>
          </a:p>
          <a:p>
            <a:pPr fontAlgn="auto">
              <a:lnSpc>
                <a:spcPct val="150000"/>
              </a:lnSpc>
            </a:pPr>
            <a:endParaRPr lang="zh-CN" altLang="en-US" sz="2400"/>
          </a:p>
          <a:p>
            <a:pPr fontAlgn="auto">
              <a:lnSpc>
                <a:spcPct val="150000"/>
              </a:lnSpc>
            </a:pPr>
            <a:r>
              <a:rPr lang="zh-CN" altLang="en-US" sz="2000"/>
              <a:t>首先，计算 e</a:t>
            </a:r>
            <a:r>
              <a:rPr lang="zh-CN" altLang="en-US" sz="2000" baseline="-25000"/>
              <a:t>i</a:t>
            </a:r>
            <a:r>
              <a:rPr lang="zh-CN" altLang="en-US" sz="2000"/>
              <a:t> 的表示向量 r</a:t>
            </a:r>
            <a:r>
              <a:rPr lang="zh-CN" altLang="en-US" sz="2000" baseline="-25000"/>
              <a:t>ei</a:t>
            </a:r>
            <a:r>
              <a:rPr lang="zh-CN" altLang="en-US" sz="2000"/>
              <a:t> 到质心向量 r</a:t>
            </a:r>
            <a:r>
              <a:rPr lang="zh-CN" altLang="en-US" sz="2000" baseline="-25000"/>
              <a:t>T</a:t>
            </a:r>
            <a:r>
              <a:rPr lang="en-US" altLang="zh-CN" sz="2000" baseline="-25000"/>
              <a:t>‘</a:t>
            </a:r>
            <a:r>
              <a:rPr lang="zh-CN" altLang="en-US" sz="2000" baseline="-25000"/>
              <a:t>i</a:t>
            </a:r>
            <a:r>
              <a:rPr lang="zh-CN" altLang="en-US" sz="2000"/>
              <a:t> 和 r</a:t>
            </a:r>
            <a:r>
              <a:rPr lang="zh-CN" altLang="en-US" sz="2000" baseline="-25000"/>
              <a:t>P</a:t>
            </a:r>
            <a:r>
              <a:rPr lang="en-US" altLang="zh-CN" sz="2000" baseline="-25000"/>
              <a:t>’</a:t>
            </a:r>
            <a:r>
              <a:rPr lang="zh-CN" altLang="en-US" sz="2000" baseline="-25000"/>
              <a:t>i </a:t>
            </a:r>
            <a:r>
              <a:rPr lang="zh-CN" altLang="en-US" sz="2000"/>
              <a:t> 的距离：</a:t>
            </a:r>
            <a:endParaRPr lang="zh-CN" altLang="en-US" sz="2000"/>
          </a:p>
          <a:p>
            <a:pPr fontAlgn="auto">
              <a:lnSpc>
                <a:spcPct val="150000"/>
              </a:lnSpc>
            </a:pPr>
            <a:r>
              <a:rPr lang="zh-CN" altLang="en-US" sz="2400"/>
              <a:t>      </a:t>
            </a:r>
            <a:endParaRPr lang="zh-CN" altLang="en-US" sz="2400"/>
          </a:p>
          <a:p>
            <a:pPr fontAlgn="auto">
              <a:lnSpc>
                <a:spcPct val="150000"/>
              </a:lnSpc>
            </a:pPr>
            <a:endParaRPr lang="zh-CN" altLang="en-US" sz="2400"/>
          </a:p>
          <a:p>
            <a:pPr fontAlgn="auto">
              <a:lnSpc>
                <a:spcPct val="150000"/>
              </a:lnSpc>
            </a:pPr>
            <a:r>
              <a:rPr lang="zh-CN" altLang="en-US" sz="2000"/>
              <a:t>随后，在所有事件提及中汇总黄金聚类和预测聚类的两个距离差：</a:t>
            </a:r>
            <a:endParaRPr lang="zh-CN" altLang="en-US" sz="2000"/>
          </a:p>
        </p:txBody>
      </p:sp>
      <p:pic>
        <p:nvPicPr>
          <p:cNvPr id="11" name="图片 1" descr="IMG_256"/>
          <p:cNvPicPr>
            <a:picLocks noChangeAspect="1"/>
          </p:cNvPicPr>
          <p:nvPr/>
        </p:nvPicPr>
        <p:blipFill>
          <a:blip r:embed="rId1"/>
          <a:stretch>
            <a:fillRect/>
          </a:stretch>
        </p:blipFill>
        <p:spPr>
          <a:xfrm>
            <a:off x="2945130" y="3275330"/>
            <a:ext cx="2186305" cy="593725"/>
          </a:xfrm>
          <a:prstGeom prst="rect">
            <a:avLst/>
          </a:prstGeom>
          <a:noFill/>
          <a:ln w="9525">
            <a:noFill/>
          </a:ln>
        </p:spPr>
      </p:pic>
      <p:pic>
        <p:nvPicPr>
          <p:cNvPr id="12" name="图片 2" descr="IMG_256"/>
          <p:cNvPicPr>
            <a:picLocks noChangeAspect="1"/>
          </p:cNvPicPr>
          <p:nvPr/>
        </p:nvPicPr>
        <p:blipFill>
          <a:blip r:embed="rId2"/>
          <a:stretch>
            <a:fillRect/>
          </a:stretch>
        </p:blipFill>
        <p:spPr>
          <a:xfrm>
            <a:off x="6017260" y="3316605"/>
            <a:ext cx="2009775" cy="552450"/>
          </a:xfrm>
          <a:prstGeom prst="rect">
            <a:avLst/>
          </a:prstGeom>
          <a:noFill/>
          <a:ln w="9525">
            <a:noFill/>
          </a:ln>
        </p:spPr>
      </p:pic>
      <p:pic>
        <p:nvPicPr>
          <p:cNvPr id="14" name="图片 3" descr="IMG_256"/>
          <p:cNvPicPr>
            <a:picLocks noChangeAspect="1"/>
          </p:cNvPicPr>
          <p:nvPr/>
        </p:nvPicPr>
        <p:blipFill>
          <a:blip r:embed="rId3"/>
          <a:stretch>
            <a:fillRect/>
          </a:stretch>
        </p:blipFill>
        <p:spPr>
          <a:xfrm>
            <a:off x="2820670" y="5078730"/>
            <a:ext cx="5711825" cy="535940"/>
          </a:xfrm>
          <a:prstGeom prst="rect">
            <a:avLst/>
          </a:prstGeom>
          <a:noFill/>
          <a:ln w="9525">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聚类间一致性（Inter-cluster Consistency）</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25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4" name="文本框 3"/>
          <p:cNvSpPr txBox="1"/>
          <p:nvPr/>
        </p:nvSpPr>
        <p:spPr>
          <a:xfrm>
            <a:off x="660400" y="847090"/>
            <a:ext cx="10835640" cy="3784600"/>
          </a:xfrm>
          <a:prstGeom prst="rect">
            <a:avLst/>
          </a:prstGeom>
          <a:noFill/>
        </p:spPr>
        <p:txBody>
          <a:bodyPr wrap="square" rtlCol="0">
            <a:spAutoFit/>
          </a:bodyPr>
          <a:p>
            <a:pPr fontAlgn="auto">
              <a:lnSpc>
                <a:spcPct val="150000"/>
              </a:lnSpc>
            </a:pPr>
            <a:r>
              <a:rPr lang="zh-CN" altLang="en-US" sz="2400"/>
              <a:t>我们期望黄金集合T中的簇Ti之间的结构与预测事件簇集合P的结构一致。作者通过聚类的质心向量之间的成对距离的平均值来编码集合中聚类的结构。</a:t>
            </a:r>
            <a:endParaRPr lang="zh-CN" altLang="en-US" sz="2400"/>
          </a:p>
          <a:p>
            <a:pPr fontAlgn="auto">
              <a:lnSpc>
                <a:spcPct val="150000"/>
              </a:lnSpc>
            </a:pPr>
            <a:endParaRPr lang="zh-CN" altLang="en-US" sz="2400"/>
          </a:p>
          <a:p>
            <a:pPr fontAlgn="auto">
              <a:lnSpc>
                <a:spcPct val="150000"/>
              </a:lnSpc>
            </a:pPr>
            <a:r>
              <a:rPr lang="zh-CN" altLang="en-US" sz="2000"/>
              <a:t>黄金聚类T和预测聚类P的聚类间结构分数：</a:t>
            </a:r>
            <a:endParaRPr lang="zh-CN" altLang="en-US" sz="2000"/>
          </a:p>
          <a:p>
            <a:pPr fontAlgn="auto">
              <a:lnSpc>
                <a:spcPct val="150000"/>
              </a:lnSpc>
            </a:pPr>
            <a:r>
              <a:rPr lang="zh-CN" altLang="en-US" sz="2400"/>
              <a:t>   </a:t>
            </a:r>
            <a:endParaRPr lang="zh-CN" altLang="en-US" sz="2400"/>
          </a:p>
          <a:p>
            <a:pPr fontAlgn="auto">
              <a:lnSpc>
                <a:spcPct val="150000"/>
              </a:lnSpc>
            </a:pPr>
            <a:endParaRPr lang="zh-CN" altLang="en-US" sz="2400"/>
          </a:p>
          <a:p>
            <a:pPr fontAlgn="auto">
              <a:lnSpc>
                <a:spcPct val="150000"/>
              </a:lnSpc>
            </a:pPr>
            <a:r>
              <a:rPr lang="zh-CN" altLang="en-US" sz="2000"/>
              <a:t>黄金聚类T和预测聚类P的结构得分之间的差异：</a:t>
            </a:r>
            <a:endParaRPr lang="zh-CN" altLang="en-US" sz="2000"/>
          </a:p>
        </p:txBody>
      </p:sp>
      <p:pic>
        <p:nvPicPr>
          <p:cNvPr id="15" name="图片 4" descr="IMG_256"/>
          <p:cNvPicPr>
            <a:picLocks noChangeAspect="1"/>
          </p:cNvPicPr>
          <p:nvPr/>
        </p:nvPicPr>
        <p:blipFill>
          <a:blip r:embed="rId1"/>
          <a:stretch>
            <a:fillRect/>
          </a:stretch>
        </p:blipFill>
        <p:spPr>
          <a:xfrm>
            <a:off x="1216660" y="3275330"/>
            <a:ext cx="4685030" cy="436880"/>
          </a:xfrm>
          <a:prstGeom prst="rect">
            <a:avLst/>
          </a:prstGeom>
          <a:noFill/>
          <a:ln w="9525">
            <a:noFill/>
          </a:ln>
        </p:spPr>
      </p:pic>
      <p:pic>
        <p:nvPicPr>
          <p:cNvPr id="16" name="图片 5" descr="IMG_256"/>
          <p:cNvPicPr>
            <a:picLocks noChangeAspect="1"/>
          </p:cNvPicPr>
          <p:nvPr/>
        </p:nvPicPr>
        <p:blipFill>
          <a:blip r:embed="rId2"/>
          <a:stretch>
            <a:fillRect/>
          </a:stretch>
        </p:blipFill>
        <p:spPr>
          <a:xfrm>
            <a:off x="6113780" y="3242945"/>
            <a:ext cx="5382260" cy="501650"/>
          </a:xfrm>
          <a:prstGeom prst="rect">
            <a:avLst/>
          </a:prstGeom>
          <a:noFill/>
          <a:ln w="9525">
            <a:noFill/>
          </a:ln>
        </p:spPr>
      </p:pic>
      <p:pic>
        <p:nvPicPr>
          <p:cNvPr id="17" name="图片 6" descr="IMG_256"/>
          <p:cNvPicPr>
            <a:picLocks noChangeAspect="1"/>
          </p:cNvPicPr>
          <p:nvPr/>
        </p:nvPicPr>
        <p:blipFill>
          <a:blip r:embed="rId3"/>
          <a:stretch>
            <a:fillRect/>
          </a:stretch>
        </p:blipFill>
        <p:spPr>
          <a:xfrm>
            <a:off x="4377055" y="4819650"/>
            <a:ext cx="3437890" cy="632460"/>
          </a:xfrm>
          <a:prstGeom prst="rect">
            <a:avLst/>
          </a:prstGeom>
          <a:noFill/>
          <a:ln w="9525">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集合间相似性（Inter-set Similarity）</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25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4" name="文本框 3"/>
          <p:cNvSpPr txBox="1"/>
          <p:nvPr/>
        </p:nvSpPr>
        <p:spPr>
          <a:xfrm>
            <a:off x="713740" y="861695"/>
            <a:ext cx="10777220" cy="4338320"/>
          </a:xfrm>
          <a:prstGeom prst="rect">
            <a:avLst/>
          </a:prstGeom>
          <a:noFill/>
        </p:spPr>
        <p:txBody>
          <a:bodyPr wrap="square" rtlCol="0">
            <a:spAutoFit/>
          </a:bodyPr>
          <a:p>
            <a:pPr fontAlgn="auto">
              <a:lnSpc>
                <a:spcPct val="150000"/>
              </a:lnSpc>
            </a:pPr>
            <a:r>
              <a:rPr lang="zh-CN" altLang="en-US" sz="2400"/>
              <a:t>该约束旨在直接促进T中的黄金聚类和</a:t>
            </a:r>
            <a:r>
              <a:rPr lang="en-US" altLang="zh-CN" sz="2400"/>
              <a:t>P</a:t>
            </a:r>
            <a:r>
              <a:rPr lang="zh-CN" altLang="en-US" sz="2400"/>
              <a:t>中的预测聚类之间的相似性。</a:t>
            </a:r>
            <a:endParaRPr lang="zh-CN" altLang="en-US" sz="2400"/>
          </a:p>
          <a:p>
            <a:pPr fontAlgn="auto">
              <a:lnSpc>
                <a:spcPct val="150000"/>
              </a:lnSpc>
            </a:pPr>
            <a:endParaRPr lang="zh-CN" altLang="en-US" sz="2400"/>
          </a:p>
          <a:p>
            <a:pPr fontAlgn="auto">
              <a:lnSpc>
                <a:spcPct val="150000"/>
              </a:lnSpc>
            </a:pPr>
            <a:r>
              <a:rPr lang="zh-CN" altLang="en-US" sz="2000"/>
              <a:t>对于黄金聚类T和预测聚类P，首先通过平均它们的成员聚类的质心向量来分别获得整体质心向量 uT 和 uP ：</a:t>
            </a:r>
            <a:endParaRPr lang="zh-CN" altLang="en-US" sz="2000"/>
          </a:p>
          <a:p>
            <a:pPr fontAlgn="auto">
              <a:lnSpc>
                <a:spcPct val="150000"/>
              </a:lnSpc>
            </a:pPr>
            <a:r>
              <a:rPr lang="zh-CN" altLang="en-US" sz="2800"/>
              <a:t>  </a:t>
            </a:r>
            <a:endParaRPr lang="zh-CN" altLang="en-US" sz="2800"/>
          </a:p>
          <a:p>
            <a:pPr fontAlgn="auto">
              <a:lnSpc>
                <a:spcPct val="150000"/>
              </a:lnSpc>
            </a:pPr>
            <a:r>
              <a:rPr lang="zh-CN" altLang="en-US" sz="2000"/>
              <a:t>然后，将 L</a:t>
            </a:r>
            <a:r>
              <a:rPr lang="zh-CN" altLang="en-US" sz="2000" baseline="-25000"/>
              <a:t>sim </a:t>
            </a:r>
            <a:r>
              <a:rPr lang="zh-CN" altLang="en-US" sz="2000"/>
              <a:t>集成到总损耗中，以实现最小化</a:t>
            </a:r>
            <a:endParaRPr lang="zh-CN" altLang="en-US" sz="2000"/>
          </a:p>
          <a:p>
            <a:pPr fontAlgn="auto">
              <a:lnSpc>
                <a:spcPct val="150000"/>
              </a:lnSpc>
            </a:pPr>
            <a:endParaRPr lang="zh-CN" altLang="en-US" sz="2800"/>
          </a:p>
          <a:p>
            <a:pPr fontAlgn="auto">
              <a:lnSpc>
                <a:spcPct val="150000"/>
              </a:lnSpc>
            </a:pPr>
            <a:r>
              <a:rPr lang="zh-CN" altLang="en-US" sz="2000"/>
              <a:t>最后，</a:t>
            </a:r>
            <a:r>
              <a:rPr lang="zh-CN" altLang="en-US" sz="2000" b="1"/>
              <a:t>ECR</a:t>
            </a:r>
            <a:r>
              <a:rPr lang="zh-CN" altLang="en-US" sz="2000"/>
              <a:t>模型的总损失函数是：</a:t>
            </a:r>
            <a:endParaRPr lang="zh-CN" altLang="en-US" sz="2000"/>
          </a:p>
        </p:txBody>
      </p:sp>
      <p:pic>
        <p:nvPicPr>
          <p:cNvPr id="21" name="图片 10" descr="IMG_256"/>
          <p:cNvPicPr>
            <a:picLocks noChangeAspect="1"/>
          </p:cNvPicPr>
          <p:nvPr/>
        </p:nvPicPr>
        <p:blipFill>
          <a:blip r:embed="rId1"/>
          <a:stretch>
            <a:fillRect/>
          </a:stretch>
        </p:blipFill>
        <p:spPr>
          <a:xfrm>
            <a:off x="2130425" y="3036570"/>
            <a:ext cx="3437255" cy="441960"/>
          </a:xfrm>
          <a:prstGeom prst="rect">
            <a:avLst/>
          </a:prstGeom>
          <a:noFill/>
          <a:ln w="9525">
            <a:noFill/>
          </a:ln>
        </p:spPr>
      </p:pic>
      <p:pic>
        <p:nvPicPr>
          <p:cNvPr id="18" name="图片 7" descr="IMG_256"/>
          <p:cNvPicPr>
            <a:picLocks noChangeAspect="1"/>
          </p:cNvPicPr>
          <p:nvPr/>
        </p:nvPicPr>
        <p:blipFill>
          <a:blip r:embed="rId2"/>
          <a:stretch>
            <a:fillRect/>
          </a:stretch>
        </p:blipFill>
        <p:spPr>
          <a:xfrm>
            <a:off x="6101080" y="3035935"/>
            <a:ext cx="3518535" cy="442595"/>
          </a:xfrm>
          <a:prstGeom prst="rect">
            <a:avLst/>
          </a:prstGeom>
          <a:noFill/>
          <a:ln w="9525">
            <a:noFill/>
          </a:ln>
        </p:spPr>
      </p:pic>
      <p:pic>
        <p:nvPicPr>
          <p:cNvPr id="22" name="图片 11" descr="IMG_256"/>
          <p:cNvPicPr>
            <a:picLocks noChangeAspect="1"/>
          </p:cNvPicPr>
          <p:nvPr/>
        </p:nvPicPr>
        <p:blipFill>
          <a:blip r:embed="rId3"/>
          <a:stretch>
            <a:fillRect/>
          </a:stretch>
        </p:blipFill>
        <p:spPr>
          <a:xfrm>
            <a:off x="4239260" y="4210050"/>
            <a:ext cx="2874010" cy="492760"/>
          </a:xfrm>
          <a:prstGeom prst="rect">
            <a:avLst/>
          </a:prstGeom>
          <a:noFill/>
          <a:ln w="9525">
            <a:noFill/>
          </a:ln>
        </p:spPr>
      </p:pic>
      <p:pic>
        <p:nvPicPr>
          <p:cNvPr id="25" name="图片 14" descr="IMG_256"/>
          <p:cNvPicPr>
            <a:picLocks noChangeAspect="1"/>
          </p:cNvPicPr>
          <p:nvPr/>
        </p:nvPicPr>
        <p:blipFill>
          <a:blip r:embed="rId4"/>
          <a:stretch>
            <a:fillRect/>
          </a:stretch>
        </p:blipFill>
        <p:spPr>
          <a:xfrm>
            <a:off x="2382520" y="5278755"/>
            <a:ext cx="7440295" cy="504190"/>
          </a:xfrm>
          <a:prstGeom prst="rect">
            <a:avLst/>
          </a:prstGeom>
          <a:noFill/>
          <a:ln w="9525">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6"/>
          <p:cNvSpPr>
            <a:spLocks noGrp="1"/>
          </p:cNvSpPr>
          <p:nvPr>
            <p:ph type="dt" sz="half" idx="12"/>
          </p:nvPr>
        </p:nvSpPr>
        <p:spPr>
          <a:xfrm>
            <a:off x="660400" y="6235702"/>
            <a:ext cx="33426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1" u="none" strike="noStrike" kern="1200" cap="none" spc="300" normalizeH="0" baseline="0" noProof="0">
                <a:ln>
                  <a:noFill/>
                </a:ln>
                <a:solidFill>
                  <a:srgbClr val="445437"/>
                </a:solidFill>
                <a:effectLst/>
                <a:uLnTx/>
                <a:uFillTx/>
                <a:latin typeface="微软雅黑" panose="020B0503020204020204" charset="-122"/>
                <a:ea typeface="微软雅黑" panose="020B0503020204020204" charset="-122"/>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panose="020B0604020202020204"/>
              <a:ea typeface="微软雅黑" panose="020B0503020204020204" charset="-122"/>
              <a:cs typeface="+mn-ea"/>
            </a:endParaRPr>
          </a:p>
        </p:txBody>
      </p:sp>
      <p:pic>
        <p:nvPicPr>
          <p:cNvPr id="8" name="图片 7"/>
          <p:cNvPicPr>
            <a:picLocks noChangeAspect="1"/>
          </p:cNvPicPr>
          <p:nvPr/>
        </p:nvPicPr>
        <p:blipFill>
          <a:blip r:embed="rId1" cstate="email"/>
          <a:srcRect/>
          <a:stretch>
            <a:fillRect/>
          </a:stretch>
        </p:blipFill>
        <p:spPr>
          <a:xfrm>
            <a:off x="1115807" y="1342785"/>
            <a:ext cx="2977628" cy="3209636"/>
          </a:xfrm>
          <a:custGeom>
            <a:avLst/>
            <a:gdLst>
              <a:gd name="connsiteX0" fmla="*/ 0 w 2977628"/>
              <a:gd name="connsiteY0" fmla="*/ 0 h 3209636"/>
              <a:gd name="connsiteX1" fmla="*/ 2977628 w 2977628"/>
              <a:gd name="connsiteY1" fmla="*/ 0 h 3209636"/>
              <a:gd name="connsiteX2" fmla="*/ 2977628 w 2977628"/>
              <a:gd name="connsiteY2" fmla="*/ 3209636 h 3209636"/>
              <a:gd name="connsiteX3" fmla="*/ 0 w 2977628"/>
              <a:gd name="connsiteY3" fmla="*/ 3209636 h 3209636"/>
            </a:gdLst>
            <a:ahLst/>
            <a:cxnLst>
              <a:cxn ang="0">
                <a:pos x="connsiteX0" y="connsiteY0"/>
              </a:cxn>
              <a:cxn ang="0">
                <a:pos x="connsiteX1" y="connsiteY1"/>
              </a:cxn>
              <a:cxn ang="0">
                <a:pos x="connsiteX2" y="connsiteY2"/>
              </a:cxn>
              <a:cxn ang="0">
                <a:pos x="connsiteX3" y="connsiteY3"/>
              </a:cxn>
            </a:cxnLst>
            <a:rect l="l" t="t" r="r" b="b"/>
            <a:pathLst>
              <a:path w="2977628" h="3209636">
                <a:moveTo>
                  <a:pt x="0" y="0"/>
                </a:moveTo>
                <a:lnTo>
                  <a:pt x="2977628" y="0"/>
                </a:lnTo>
                <a:lnTo>
                  <a:pt x="2977628" y="3209636"/>
                </a:lnTo>
                <a:lnTo>
                  <a:pt x="0" y="3209636"/>
                </a:lnTo>
                <a:close/>
              </a:path>
            </a:pathLst>
          </a:custGeom>
        </p:spPr>
      </p:pic>
      <p:sp>
        <p:nvSpPr>
          <p:cNvPr id="4" name="文本占位符 3"/>
          <p:cNvSpPr/>
          <p:nvPr>
            <p:ph type="body" sz="quarter" idx="10"/>
          </p:nvPr>
        </p:nvSpPr>
        <p:spPr/>
        <p:txBody>
          <a:bodyPr/>
          <a:p>
            <a:r>
              <a:rPr lang="zh-CN" altLang="en-US"/>
              <a:t>实验与评估</a:t>
            </a: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部分实验设置</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4" name="文本框 3"/>
          <p:cNvSpPr txBox="1"/>
          <p:nvPr/>
        </p:nvSpPr>
        <p:spPr>
          <a:xfrm>
            <a:off x="660400" y="863600"/>
            <a:ext cx="10821035" cy="5077460"/>
          </a:xfrm>
          <a:prstGeom prst="rect">
            <a:avLst/>
          </a:prstGeom>
          <a:noFill/>
        </p:spPr>
        <p:txBody>
          <a:bodyPr wrap="square" rtlCol="0">
            <a:spAutoFit/>
          </a:bodyPr>
          <a:p>
            <a:pPr marL="285750" indent="-285750" fontAlgn="auto">
              <a:lnSpc>
                <a:spcPct val="150000"/>
              </a:lnSpc>
              <a:buFont typeface="Arial" panose="020B0604020202020204" pitchFamily="34" charset="0"/>
              <a:buChar char="•"/>
            </a:pPr>
            <a:r>
              <a:rPr lang="zh-CN" altLang="en-US" sz="2400"/>
              <a:t>数据集：</a:t>
            </a:r>
            <a:endParaRPr lang="zh-CN" altLang="en-US" sz="2400"/>
          </a:p>
          <a:p>
            <a:pPr marL="742950" lvl="1" indent="-285750" fontAlgn="auto">
              <a:lnSpc>
                <a:spcPct val="150000"/>
              </a:lnSpc>
              <a:buFont typeface="Arial" panose="020B0604020202020204" pitchFamily="34" charset="0"/>
              <a:buChar char="•"/>
            </a:pPr>
            <a:r>
              <a:rPr lang="zh-CN" altLang="en-US" sz="2400"/>
              <a:t>训练：KBP 2015 dataset</a:t>
            </a:r>
            <a:endParaRPr lang="zh-CN" altLang="en-US" sz="2400"/>
          </a:p>
          <a:p>
            <a:pPr marL="742950" lvl="1" indent="-285750" fontAlgn="auto">
              <a:lnSpc>
                <a:spcPct val="150000"/>
              </a:lnSpc>
              <a:buFont typeface="Arial" panose="020B0604020202020204" pitchFamily="34" charset="0"/>
              <a:buChar char="•"/>
            </a:pPr>
            <a:r>
              <a:rPr lang="zh-CN" altLang="en-US" sz="2400"/>
              <a:t>评估：KBP 2016 and KBP 2017 datasets</a:t>
            </a:r>
            <a:endParaRPr lang="zh-CN" altLang="en-US" sz="2400"/>
          </a:p>
          <a:p>
            <a:pPr marL="285750" indent="-285750" fontAlgn="auto">
              <a:lnSpc>
                <a:spcPct val="150000"/>
              </a:lnSpc>
            </a:pPr>
            <a:endParaRPr lang="zh-CN" altLang="en-US" sz="2400"/>
          </a:p>
          <a:p>
            <a:pPr marL="285750" indent="-285750" fontAlgn="auto">
              <a:lnSpc>
                <a:spcPct val="150000"/>
              </a:lnSpc>
              <a:buFont typeface="Arial" panose="020B0604020202020204" pitchFamily="34" charset="0"/>
              <a:buChar char="•"/>
            </a:pPr>
            <a:r>
              <a:rPr lang="zh-CN" altLang="en-US" sz="2400"/>
              <a:t>评估指标：</a:t>
            </a:r>
            <a:endParaRPr lang="zh-CN" altLang="en-US" sz="2400"/>
          </a:p>
          <a:p>
            <a:pPr marL="742950" lvl="1" indent="-285750" fontAlgn="auto">
              <a:lnSpc>
                <a:spcPct val="150000"/>
              </a:lnSpc>
              <a:buFont typeface="Arial" panose="020B0604020202020204" pitchFamily="34" charset="0"/>
              <a:buChar char="•"/>
            </a:pPr>
            <a:r>
              <a:rPr lang="zh-CN" altLang="en-US" sz="2400"/>
              <a:t>MUC、B3、CEAF-e、BLANC、AVGF1</a:t>
            </a:r>
            <a:endParaRPr lang="zh-CN" altLang="en-US" sz="2400"/>
          </a:p>
          <a:p>
            <a:pPr marL="285750" indent="-285750" fontAlgn="auto">
              <a:lnSpc>
                <a:spcPct val="150000"/>
              </a:lnSpc>
            </a:pPr>
            <a:endParaRPr lang="zh-CN" altLang="en-US" sz="2400"/>
          </a:p>
          <a:p>
            <a:pPr marL="285750" indent="-285750" fontAlgn="auto">
              <a:lnSpc>
                <a:spcPct val="150000"/>
              </a:lnSpc>
              <a:buFont typeface="Arial" panose="020B0604020202020204" pitchFamily="34" charset="0"/>
              <a:buChar char="•"/>
            </a:pPr>
            <a:r>
              <a:rPr lang="zh-CN" altLang="en-US" sz="2400"/>
              <a:t>参数设置：</a:t>
            </a:r>
            <a:endParaRPr lang="zh-CN" altLang="en-US" sz="2400"/>
          </a:p>
          <a:p>
            <a:pPr marL="742950" lvl="1" indent="-285750" fontAlgn="auto">
              <a:lnSpc>
                <a:spcPct val="150000"/>
              </a:lnSpc>
              <a:buFont typeface="Arial" panose="020B0604020202020204" pitchFamily="34" charset="0"/>
              <a:buChar char="•"/>
            </a:pPr>
            <a:r>
              <a:rPr lang="zh-CN" altLang="en-US" sz="2400"/>
              <a:t>G = 2(GCN model)、αinner = 0.1 、αinter = 0.1、αsim = 0.1</a:t>
            </a:r>
            <a:endParaRPr lang="zh-CN" altLang="en-US" sz="2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表现评估</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4" name="文本框 3"/>
          <p:cNvSpPr txBox="1"/>
          <p:nvPr/>
        </p:nvSpPr>
        <p:spPr>
          <a:xfrm>
            <a:off x="690880" y="861695"/>
            <a:ext cx="10821035" cy="4523105"/>
          </a:xfrm>
          <a:prstGeom prst="rect">
            <a:avLst/>
          </a:prstGeom>
          <a:noFill/>
        </p:spPr>
        <p:txBody>
          <a:bodyPr wrap="square" rtlCol="0">
            <a:spAutoFit/>
          </a:bodyPr>
          <a:p>
            <a:pPr marL="285750" indent="-285750" fontAlgn="auto">
              <a:lnSpc>
                <a:spcPct val="150000"/>
              </a:lnSpc>
              <a:buFont typeface="Arial" panose="020B0604020202020204" pitchFamily="34" charset="0"/>
              <a:buChar char="•"/>
            </a:pPr>
            <a:r>
              <a:rPr lang="zh-CN" altLang="en-US" sz="2400"/>
              <a:t>ECR和事件检测之间的联合模型(Lu and Ng，2017)；</a:t>
            </a:r>
            <a:endParaRPr lang="zh-CN" altLang="en-US" sz="2400"/>
          </a:p>
          <a:p>
            <a:pPr marL="285750" indent="-285750" fontAlgn="auto">
              <a:lnSpc>
                <a:spcPct val="150000"/>
              </a:lnSpc>
              <a:buFont typeface="Arial" panose="020B0604020202020204" pitchFamily="34" charset="0"/>
              <a:buChar char="•"/>
            </a:pPr>
            <a:r>
              <a:rPr lang="zh-CN" altLang="en-US" sz="2400"/>
              <a:t>整数线性规划方法(Choubey and Huang，2018)；</a:t>
            </a:r>
            <a:endParaRPr lang="zh-CN" altLang="en-US" sz="2400"/>
          </a:p>
          <a:p>
            <a:pPr marL="285750" indent="-285750" fontAlgn="auto">
              <a:lnSpc>
                <a:spcPct val="150000"/>
              </a:lnSpc>
              <a:buFont typeface="Arial" panose="020B0604020202020204" pitchFamily="34" charset="0"/>
              <a:buChar char="•"/>
            </a:pPr>
            <a:r>
              <a:rPr lang="zh-CN" altLang="en-US" sz="2400"/>
              <a:t>话语结构剖析模型(Choubey et al，2020)；</a:t>
            </a:r>
            <a:endParaRPr lang="zh-CN" altLang="en-US" sz="2400"/>
          </a:p>
          <a:p>
            <a:pPr marL="285750" indent="-285750" fontAlgn="auto">
              <a:lnSpc>
                <a:spcPct val="150000"/>
              </a:lnSpc>
              <a:buFont typeface="Arial" panose="020B0604020202020204" pitchFamily="34" charset="0"/>
              <a:buChar char="•"/>
            </a:pPr>
            <a:r>
              <a:rPr lang="zh-CN" altLang="en-US" sz="2400"/>
              <a:t>E2E-Only：实现了端到端解决模型，文档中的所有事件提及都在单个流程中同时解决，不包括用于表示学习的带有的文档结构组件，聚类一致性正则化也不包括在该模型中；</a:t>
            </a:r>
            <a:endParaRPr lang="zh-CN" altLang="en-US" sz="2400"/>
          </a:p>
          <a:p>
            <a:pPr marL="285750" indent="-285750" fontAlgn="auto">
              <a:lnSpc>
                <a:spcPct val="150000"/>
              </a:lnSpc>
              <a:buFont typeface="Arial" panose="020B0604020202020204" pitchFamily="34" charset="0"/>
              <a:buChar char="•"/>
            </a:pPr>
            <a:r>
              <a:rPr lang="zh-CN" altLang="en-US" sz="2400"/>
              <a:t>Pairwise：没有应用文档结构和正则化术语，Pairwise不是同时解决文档中的事件提及，而是分别预测每对事件提及的共指。</a:t>
            </a:r>
            <a:endParaRPr lang="zh-CN" altLang="en-US" sz="2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实验结果</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25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pic>
        <p:nvPicPr>
          <p:cNvPr id="26" name="图片 15" descr="IMG_256"/>
          <p:cNvPicPr>
            <a:picLocks noChangeAspect="1"/>
          </p:cNvPicPr>
          <p:nvPr/>
        </p:nvPicPr>
        <p:blipFill>
          <a:blip r:embed="rId1"/>
          <a:stretch>
            <a:fillRect/>
          </a:stretch>
        </p:blipFill>
        <p:spPr>
          <a:xfrm>
            <a:off x="728345" y="2068830"/>
            <a:ext cx="10735310" cy="2337435"/>
          </a:xfrm>
          <a:prstGeom prst="rect">
            <a:avLst/>
          </a:prstGeom>
          <a:noFill/>
          <a:ln w="9525">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消融研究</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25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pic>
        <p:nvPicPr>
          <p:cNvPr id="27" name="图片 16" descr="IMG_256"/>
          <p:cNvPicPr>
            <a:picLocks noChangeAspect="1"/>
          </p:cNvPicPr>
          <p:nvPr/>
        </p:nvPicPr>
        <p:blipFill>
          <a:blip r:embed="rId1"/>
          <a:stretch>
            <a:fillRect/>
          </a:stretch>
        </p:blipFill>
        <p:spPr>
          <a:xfrm>
            <a:off x="2343785" y="887730"/>
            <a:ext cx="7940675" cy="4485640"/>
          </a:xfrm>
          <a:prstGeom prst="rect">
            <a:avLst/>
          </a:prstGeom>
          <a:noFill/>
          <a:ln w="9525">
            <a:noFill/>
          </a:ln>
        </p:spPr>
      </p:pic>
      <p:sp>
        <p:nvSpPr>
          <p:cNvPr id="100" name="文本框 99"/>
          <p:cNvSpPr txBox="1"/>
          <p:nvPr/>
        </p:nvSpPr>
        <p:spPr>
          <a:xfrm>
            <a:off x="2666365" y="5554980"/>
            <a:ext cx="6859270" cy="398780"/>
          </a:xfrm>
          <a:prstGeom prst="rect">
            <a:avLst/>
          </a:prstGeom>
          <a:noFill/>
          <a:ln w="9525">
            <a:noFill/>
          </a:ln>
        </p:spPr>
        <p:txBody>
          <a:bodyPr wrap="square">
            <a:spAutoFit/>
          </a:bodyPr>
          <a:p>
            <a:pPr indent="0"/>
            <a:r>
              <a:rPr lang="zh-CN" sz="2000" b="0">
                <a:latin typeface="+mn-ea"/>
                <a:cs typeface="+mn-ea"/>
              </a:rPr>
              <a:t>上表显示了模型在</a:t>
            </a:r>
            <a:r>
              <a:rPr lang="en-US" sz="2000" b="0">
                <a:latin typeface="+mn-ea"/>
                <a:cs typeface="+mn-ea"/>
              </a:rPr>
              <a:t>KBP 2015</a:t>
            </a:r>
            <a:r>
              <a:rPr lang="zh-CN" sz="2000" b="0">
                <a:latin typeface="+mn-ea"/>
                <a:cs typeface="+mn-ea"/>
              </a:rPr>
              <a:t>年数据集开发数据上的表现。</a:t>
            </a:r>
            <a:endParaRPr lang="zh-CN" altLang="en-US" sz="2000" b="0">
              <a:latin typeface="+mn-ea"/>
              <a:cs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90501" y="4189677"/>
            <a:ext cx="5368944" cy="725488"/>
          </a:xfrm>
        </p:spPr>
        <p:txBody>
          <a:bodyPr/>
          <a:lstStyle/>
          <a:p>
            <a:r>
              <a:rPr lang="zh-CN" altLang="en-US" dirty="0">
                <a:ea typeface="+mn-ea"/>
                <a:cs typeface="+mn-ea"/>
              </a:rPr>
              <a:t>背景</a:t>
            </a:r>
            <a:endParaRPr lang="zh-CN" altLang="en-US" dirty="0">
              <a:ea typeface="+mn-ea"/>
              <a:cs typeface="+mn-ea"/>
            </a:endParaRPr>
          </a:p>
        </p:txBody>
      </p:sp>
      <p:sp>
        <p:nvSpPr>
          <p:cNvPr id="3" name="日期占位符 2"/>
          <p:cNvSpPr>
            <a:spLocks noGrp="1"/>
          </p:cNvSpPr>
          <p:nvPr>
            <p:ph type="dt" sz="half" idx="12"/>
          </p:nvPr>
        </p:nvSpPr>
        <p:spPr/>
        <p:txBody>
          <a:bodyPr/>
          <a:lstStyle/>
          <a:p>
            <a:r>
              <a:rPr lang="zh-CN" altLang="en-US" i="1" spc="300">
                <a:solidFill>
                  <a:schemeClr val="accent1"/>
                </a:solidFill>
                <a:latin typeface="+mn-ea"/>
                <a:cs typeface="+mn-ea"/>
              </a:rPr>
              <a:t>止于至善</a:t>
            </a:r>
            <a:endParaRPr lang="zh-CN" altLang="en-US" spc="300" dirty="0">
              <a:solidFill>
                <a:schemeClr val="bg1">
                  <a:lumMod val="75000"/>
                </a:schemeClr>
              </a:solidFill>
              <a:cs typeface="+mn-ea"/>
            </a:endParaRPr>
          </a:p>
        </p:txBody>
      </p:sp>
      <p:pic>
        <p:nvPicPr>
          <p:cNvPr id="9" name="图片 8"/>
          <p:cNvPicPr>
            <a:picLocks noChangeAspect="1"/>
          </p:cNvPicPr>
          <p:nvPr/>
        </p:nvPicPr>
        <p:blipFill>
          <a:blip r:embed="rId1" cstate="email"/>
          <a:srcRect/>
          <a:stretch>
            <a:fillRect/>
          </a:stretch>
        </p:blipFill>
        <p:spPr>
          <a:xfrm>
            <a:off x="904820" y="1342785"/>
            <a:ext cx="2977628" cy="3209636"/>
          </a:xfrm>
          <a:custGeom>
            <a:avLst/>
            <a:gdLst>
              <a:gd name="connsiteX0" fmla="*/ 0 w 2977628"/>
              <a:gd name="connsiteY0" fmla="*/ 0 h 3209636"/>
              <a:gd name="connsiteX1" fmla="*/ 2977628 w 2977628"/>
              <a:gd name="connsiteY1" fmla="*/ 0 h 3209636"/>
              <a:gd name="connsiteX2" fmla="*/ 2977628 w 2977628"/>
              <a:gd name="connsiteY2" fmla="*/ 3209636 h 3209636"/>
              <a:gd name="connsiteX3" fmla="*/ 0 w 2977628"/>
              <a:gd name="connsiteY3" fmla="*/ 3209636 h 3209636"/>
            </a:gdLst>
            <a:ahLst/>
            <a:cxnLst>
              <a:cxn ang="0">
                <a:pos x="connsiteX0" y="connsiteY0"/>
              </a:cxn>
              <a:cxn ang="0">
                <a:pos x="connsiteX1" y="connsiteY1"/>
              </a:cxn>
              <a:cxn ang="0">
                <a:pos x="connsiteX2" y="connsiteY2"/>
              </a:cxn>
              <a:cxn ang="0">
                <a:pos x="connsiteX3" y="connsiteY3"/>
              </a:cxn>
            </a:cxnLst>
            <a:rect l="l" t="t" r="r" b="b"/>
            <a:pathLst>
              <a:path w="2977628" h="3209636">
                <a:moveTo>
                  <a:pt x="0" y="0"/>
                </a:moveTo>
                <a:lnTo>
                  <a:pt x="2977628" y="0"/>
                </a:lnTo>
                <a:lnTo>
                  <a:pt x="2977628" y="3209636"/>
                </a:lnTo>
                <a:lnTo>
                  <a:pt x="0" y="3209636"/>
                </a:lnTo>
                <a:close/>
              </a:path>
            </a:pathLst>
          </a:cu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跨域评估</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25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4" name="文本框 3"/>
          <p:cNvSpPr txBox="1"/>
          <p:nvPr/>
        </p:nvSpPr>
        <p:spPr>
          <a:xfrm>
            <a:off x="669925" y="847090"/>
            <a:ext cx="10864850" cy="2584450"/>
          </a:xfrm>
          <a:prstGeom prst="rect">
            <a:avLst/>
          </a:prstGeom>
          <a:noFill/>
        </p:spPr>
        <p:txBody>
          <a:bodyPr wrap="square" rtlCol="0">
            <a:spAutoFit/>
          </a:bodyPr>
          <a:p>
            <a:pPr fontAlgn="auto">
              <a:lnSpc>
                <a:spcPct val="150000"/>
              </a:lnSpc>
            </a:pPr>
            <a:r>
              <a:rPr lang="zh-CN" altLang="en-US" sz="2400"/>
              <a:t>目标：在一个域(源域)上训练模型，并在另一个域(目标域)上评估它们。</a:t>
            </a:r>
            <a:endParaRPr lang="zh-CN" altLang="en-US" sz="2400"/>
          </a:p>
          <a:p>
            <a:pPr fontAlgn="auto">
              <a:lnSpc>
                <a:spcPct val="150000"/>
              </a:lnSpc>
            </a:pPr>
            <a:endParaRPr lang="zh-CN" altLang="en-US" sz="2400"/>
          </a:p>
          <a:p>
            <a:pPr fontAlgn="auto">
              <a:lnSpc>
                <a:spcPct val="150000"/>
              </a:lnSpc>
            </a:pPr>
            <a:r>
              <a:rPr lang="zh-CN" altLang="en-US" sz="2000"/>
              <a:t>KBP 2016年为85篇新闻报道和84篇论坛文档标注了ECR数据，而KBP 2017年为83篇新闻报道和84篇论坛文档的ECR提供了标注数据。因此，对于每个数据集考虑两种设置，其中一个域中的文档用于源域，而另一个域中的文档用于目标域数据。</a:t>
            </a:r>
            <a:endParaRPr lang="zh-CN" altLang="en-US" sz="2000"/>
          </a:p>
        </p:txBody>
      </p:sp>
      <p:pic>
        <p:nvPicPr>
          <p:cNvPr id="28" name="图片 17" descr="IMG_256"/>
          <p:cNvPicPr>
            <a:picLocks noChangeAspect="1"/>
          </p:cNvPicPr>
          <p:nvPr/>
        </p:nvPicPr>
        <p:blipFill>
          <a:blip r:embed="rId1"/>
          <a:stretch>
            <a:fillRect/>
          </a:stretch>
        </p:blipFill>
        <p:spPr>
          <a:xfrm>
            <a:off x="2130425" y="3865880"/>
            <a:ext cx="7513320" cy="1934845"/>
          </a:xfrm>
          <a:prstGeom prst="rect">
            <a:avLst/>
          </a:prstGeom>
          <a:noFill/>
          <a:ln w="9525">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cs typeface="+mn-ea"/>
              </a:rPr>
              <a:t>总结</a:t>
            </a:r>
            <a:endParaRPr lang="zh-CN" altLang="en-US" dirty="0">
              <a:cs typeface="+mn-ea"/>
            </a:endParaRPr>
          </a:p>
        </p:txBody>
      </p:sp>
      <p:sp>
        <p:nvSpPr>
          <p:cNvPr id="4" name="日期占位符 3"/>
          <p:cNvSpPr>
            <a:spLocks noGrp="1"/>
          </p:cNvSpPr>
          <p:nvPr>
            <p:ph type="dt" sz="half" idx="12"/>
          </p:nvPr>
        </p:nvSpPr>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7" name="图片 6"/>
          <p:cNvPicPr>
            <a:picLocks noChangeAspect="1"/>
          </p:cNvPicPr>
          <p:nvPr/>
        </p:nvPicPr>
        <p:blipFill>
          <a:blip r:embed="rId1" cstate="email"/>
          <a:srcRect/>
          <a:stretch>
            <a:fillRect/>
          </a:stretch>
        </p:blipFill>
        <p:spPr>
          <a:xfrm>
            <a:off x="1132586" y="1337624"/>
            <a:ext cx="2977628" cy="3209636"/>
          </a:xfrm>
          <a:custGeom>
            <a:avLst/>
            <a:gdLst>
              <a:gd name="connsiteX0" fmla="*/ 0 w 2977628"/>
              <a:gd name="connsiteY0" fmla="*/ 0 h 3209636"/>
              <a:gd name="connsiteX1" fmla="*/ 2977628 w 2977628"/>
              <a:gd name="connsiteY1" fmla="*/ 0 h 3209636"/>
              <a:gd name="connsiteX2" fmla="*/ 2977628 w 2977628"/>
              <a:gd name="connsiteY2" fmla="*/ 3209636 h 3209636"/>
              <a:gd name="connsiteX3" fmla="*/ 0 w 2977628"/>
              <a:gd name="connsiteY3" fmla="*/ 3209636 h 3209636"/>
            </a:gdLst>
            <a:ahLst/>
            <a:cxnLst>
              <a:cxn ang="0">
                <a:pos x="connsiteX0" y="connsiteY0"/>
              </a:cxn>
              <a:cxn ang="0">
                <a:pos x="connsiteX1" y="connsiteY1"/>
              </a:cxn>
              <a:cxn ang="0">
                <a:pos x="connsiteX2" y="connsiteY2"/>
              </a:cxn>
              <a:cxn ang="0">
                <a:pos x="connsiteX3" y="connsiteY3"/>
              </a:cxn>
            </a:cxnLst>
            <a:rect l="l" t="t" r="r" b="b"/>
            <a:pathLst>
              <a:path w="2977628" h="3209636">
                <a:moveTo>
                  <a:pt x="0" y="0"/>
                </a:moveTo>
                <a:lnTo>
                  <a:pt x="2977628" y="0"/>
                </a:lnTo>
                <a:lnTo>
                  <a:pt x="2977628" y="3209636"/>
                </a:lnTo>
                <a:lnTo>
                  <a:pt x="0" y="3209636"/>
                </a:lnTo>
                <a:close/>
              </a:path>
            </a:pathLst>
          </a:cu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相关简介</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4" name="文本框 3"/>
          <p:cNvSpPr txBox="1"/>
          <p:nvPr/>
        </p:nvSpPr>
        <p:spPr>
          <a:xfrm>
            <a:off x="728345" y="1459230"/>
            <a:ext cx="10821035" cy="2861310"/>
          </a:xfrm>
          <a:prstGeom prst="rect">
            <a:avLst/>
          </a:prstGeom>
          <a:noFill/>
        </p:spPr>
        <p:txBody>
          <a:bodyPr wrap="square" rtlCol="0">
            <a:spAutoFit/>
          </a:bodyPr>
          <a:p>
            <a:pPr indent="0" fontAlgn="auto">
              <a:lnSpc>
                <a:spcPct val="150000"/>
              </a:lnSpc>
            </a:pPr>
            <a:r>
              <a:rPr lang="zh-CN" altLang="en-US" sz="2400"/>
              <a:t>作者提出了一个基于深度学习的端到端事件提及共指消解框架，主要有两个创新：</a:t>
            </a:r>
            <a:endParaRPr lang="zh-CN" altLang="en-US" sz="2400"/>
          </a:p>
          <a:p>
            <a:pPr marL="285750" indent="0" fontAlgn="auto">
              <a:lnSpc>
                <a:spcPct val="150000"/>
              </a:lnSpc>
              <a:buFont typeface="Arial" panose="020B0604020202020204" pitchFamily="34" charset="0"/>
              <a:buChar char="•"/>
            </a:pPr>
            <a:r>
              <a:rPr lang="zh-CN" altLang="en-US" sz="2400"/>
              <a:t> 引入文档结构（图）来捕获文档中的相关对象及其交互，以帮助表示学习；</a:t>
            </a:r>
            <a:endParaRPr lang="zh-CN" altLang="en-US" sz="2400"/>
          </a:p>
          <a:p>
            <a:pPr marL="285750" indent="0" fontAlgn="auto">
              <a:lnSpc>
                <a:spcPct val="150000"/>
              </a:lnSpc>
              <a:buFont typeface="Arial" panose="020B0604020202020204" pitchFamily="34" charset="0"/>
              <a:buChar char="•"/>
            </a:pPr>
            <a:r>
              <a:rPr lang="zh-CN" altLang="en-US" sz="2400"/>
              <a:t> 提出了几种</a:t>
            </a:r>
            <a:r>
              <a:rPr lang="zh-CN" altLang="en-US" sz="2400">
                <a:sym typeface="+mn-ea"/>
              </a:rPr>
              <a:t>正则化技术，</a:t>
            </a:r>
            <a:r>
              <a:rPr lang="zh-CN" altLang="en-US" sz="2400"/>
              <a:t>利用文档中人类提供的和机器生成的事件提及聚类之间的一致性</a:t>
            </a:r>
            <a:r>
              <a:rPr lang="zh-CN" altLang="en-US" sz="2400">
                <a:sym typeface="+mn-ea"/>
              </a:rPr>
              <a:t>。</a:t>
            </a:r>
            <a:endParaRPr lang="zh-CN" altLang="en-US" sz="2400">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作者简介</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4" name="文本框 3"/>
          <p:cNvSpPr txBox="1"/>
          <p:nvPr/>
        </p:nvSpPr>
        <p:spPr>
          <a:xfrm>
            <a:off x="660400" y="2005330"/>
            <a:ext cx="10857865" cy="2861310"/>
          </a:xfrm>
          <a:prstGeom prst="rect">
            <a:avLst/>
          </a:prstGeom>
          <a:noFill/>
        </p:spPr>
        <p:txBody>
          <a:bodyPr wrap="square" rtlCol="0" anchor="t">
            <a:spAutoFit/>
          </a:bodyPr>
          <a:p>
            <a:pPr algn="ctr" fontAlgn="auto">
              <a:lnSpc>
                <a:spcPct val="150000"/>
              </a:lnSpc>
            </a:pPr>
            <a:r>
              <a:rPr lang="zh-CN" altLang="en-US" sz="2400"/>
              <a:t>Hieu Minh Tran</a:t>
            </a:r>
            <a:r>
              <a:rPr lang="zh-CN" altLang="en-US" sz="2400" baseline="30000"/>
              <a:t>1</a:t>
            </a:r>
            <a:r>
              <a:rPr lang="zh-CN" altLang="en-US" sz="2400"/>
              <a:t>, Duy Phung</a:t>
            </a:r>
            <a:r>
              <a:rPr lang="zh-CN" altLang="en-US" sz="2400" baseline="30000"/>
              <a:t>1</a:t>
            </a:r>
            <a:r>
              <a:rPr lang="zh-CN" altLang="en-US" sz="2400"/>
              <a:t>and Thien Huu Nguyen</a:t>
            </a:r>
            <a:r>
              <a:rPr lang="zh-CN" altLang="en-US" sz="2400" baseline="30000"/>
              <a:t>2</a:t>
            </a:r>
            <a:endParaRPr lang="zh-CN" altLang="en-US" sz="2400"/>
          </a:p>
          <a:p>
            <a:pPr algn="ctr" fontAlgn="auto">
              <a:lnSpc>
                <a:spcPct val="150000"/>
              </a:lnSpc>
            </a:pPr>
            <a:r>
              <a:rPr lang="zh-CN" altLang="en-US" sz="2400" baseline="30000"/>
              <a:t>1</a:t>
            </a:r>
            <a:r>
              <a:rPr lang="zh-CN" altLang="en-US" sz="2400"/>
              <a:t>VinAI Research, Vietnam</a:t>
            </a:r>
            <a:endParaRPr lang="zh-CN" altLang="en-US" sz="2400"/>
          </a:p>
          <a:p>
            <a:pPr algn="ctr" fontAlgn="auto">
              <a:lnSpc>
                <a:spcPct val="150000"/>
              </a:lnSpc>
            </a:pPr>
            <a:r>
              <a:rPr lang="zh-CN" altLang="en-US" sz="2400" baseline="30000"/>
              <a:t>2</a:t>
            </a:r>
            <a:r>
              <a:rPr lang="zh-CN" altLang="en-US" sz="2400"/>
              <a:t>Department of Computer and Information Science, University of Oregon,</a:t>
            </a:r>
            <a:endParaRPr lang="zh-CN" altLang="en-US" sz="2400"/>
          </a:p>
          <a:p>
            <a:pPr algn="ctr" fontAlgn="auto">
              <a:lnSpc>
                <a:spcPct val="150000"/>
              </a:lnSpc>
            </a:pPr>
            <a:r>
              <a:rPr lang="zh-CN" altLang="en-US" sz="2400"/>
              <a:t>Eugene, OR 97403, USA</a:t>
            </a:r>
            <a:endParaRPr lang="zh-CN" altLang="en-US" sz="2400"/>
          </a:p>
          <a:p>
            <a:pPr algn="ctr" fontAlgn="auto">
              <a:lnSpc>
                <a:spcPct val="150000"/>
              </a:lnSpc>
            </a:pPr>
            <a:r>
              <a:rPr lang="zh-CN" altLang="en-US" sz="2400"/>
              <a:t>{v.hieutm4,v.duypv1}@vinai.io, thien@cs.uoregon.edu</a:t>
            </a:r>
            <a:endParaRPr lang="zh-CN" altLang="en-US"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先前工作的两个限制</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100" name="文本框 99"/>
          <p:cNvSpPr txBox="1"/>
          <p:nvPr/>
        </p:nvSpPr>
        <p:spPr>
          <a:xfrm>
            <a:off x="660400" y="894080"/>
            <a:ext cx="10858500" cy="4799965"/>
          </a:xfrm>
          <a:prstGeom prst="rect">
            <a:avLst/>
          </a:prstGeom>
          <a:noFill/>
          <a:ln w="9525">
            <a:noFill/>
          </a:ln>
        </p:spPr>
        <p:txBody>
          <a:bodyPr wrap="square">
            <a:spAutoFit/>
          </a:bodyPr>
          <a:p>
            <a:pPr marL="342900" indent="-342900" fontAlgn="auto">
              <a:lnSpc>
                <a:spcPct val="150000"/>
              </a:lnSpc>
              <a:buFont typeface="Arial" panose="020B0604020202020204" pitchFamily="34" charset="0"/>
              <a:buChar char="•"/>
            </a:pPr>
            <a:r>
              <a:rPr lang="zh-CN" sz="2800" b="1">
                <a:ea typeface="宋体" panose="02010600030101010101" pitchFamily="2" charset="-122"/>
              </a:rPr>
              <a:t>限制一</a:t>
            </a:r>
            <a:endParaRPr lang="zh-CN" sz="2800" b="1">
              <a:ea typeface="宋体" panose="02010600030101010101" pitchFamily="2" charset="-122"/>
            </a:endParaRPr>
          </a:p>
          <a:p>
            <a:pPr marL="800100" lvl="1" indent="-342900" fontAlgn="auto">
              <a:lnSpc>
                <a:spcPct val="150000"/>
              </a:lnSpc>
              <a:buFont typeface="Arial" panose="020B0604020202020204" pitchFamily="34" charset="0"/>
              <a:buChar char="•"/>
            </a:pPr>
            <a:r>
              <a:rPr lang="zh-CN" sz="2400">
                <a:ea typeface="宋体" panose="02010600030101010101" pitchFamily="2" charset="-122"/>
                <a:sym typeface="+mn-ea"/>
              </a:rPr>
              <a:t>先前用于</a:t>
            </a:r>
            <a:r>
              <a:rPr lang="en-US" sz="2400">
                <a:latin typeface="Calibri" panose="020F0502020204030204" charset="0"/>
                <a:ea typeface="宋体" panose="02010600030101010101" pitchFamily="2" charset="-122"/>
                <a:cs typeface="Times New Roman" panose="02020603050405020304" charset="0"/>
                <a:sym typeface="+mn-ea"/>
              </a:rPr>
              <a:t>ECR</a:t>
            </a:r>
            <a:r>
              <a:rPr lang="zh-CN" sz="2400">
                <a:ea typeface="宋体" panose="02010600030101010101" pitchFamily="2" charset="-122"/>
                <a:sym typeface="+mn-ea"/>
              </a:rPr>
              <a:t>的深度学习模型仅试图通过手工设计的特征对文档级上下文进行编码，仍然遭受特征稀疏问题</a:t>
            </a:r>
            <a:r>
              <a:rPr lang="zh-CN" sz="2400">
                <a:latin typeface="Calibri" panose="020F0502020204030204" charset="0"/>
                <a:ea typeface="宋体" panose="02010600030101010101" pitchFamily="2" charset="-122"/>
                <a:sym typeface="+mn-ea"/>
              </a:rPr>
              <a:t>；此外，这些工作无法利用文档中与</a:t>
            </a:r>
            <a:r>
              <a:rPr lang="en-US" sz="2400">
                <a:latin typeface="Calibri" panose="020F0502020204030204" charset="0"/>
                <a:ea typeface="宋体" panose="02010600030101010101" pitchFamily="2" charset="-122"/>
                <a:cs typeface="Times New Roman" panose="02020603050405020304" charset="0"/>
                <a:sym typeface="+mn-ea"/>
              </a:rPr>
              <a:t>ECR</a:t>
            </a:r>
            <a:r>
              <a:rPr lang="zh-CN" sz="2400">
                <a:latin typeface="Calibri" panose="020F0502020204030204" charset="0"/>
                <a:ea typeface="宋体" panose="02010600030101010101" pitchFamily="2" charset="-122"/>
                <a:sym typeface="+mn-ea"/>
              </a:rPr>
              <a:t>相关的对象及其连接</a:t>
            </a:r>
            <a:r>
              <a:rPr lang="en-US" sz="2400">
                <a:latin typeface="Calibri" panose="020F0502020204030204" charset="0"/>
                <a:ea typeface="宋体" panose="02010600030101010101" pitchFamily="2" charset="-122"/>
                <a:sym typeface="+mn-ea"/>
              </a:rPr>
              <a:t>/</a:t>
            </a:r>
            <a:r>
              <a:rPr lang="zh-CN" sz="2400">
                <a:latin typeface="Calibri" panose="020F0502020204030204" charset="0"/>
                <a:ea typeface="宋体" panose="02010600030101010101" pitchFamily="2" charset="-122"/>
                <a:sym typeface="+mn-ea"/>
              </a:rPr>
              <a:t>交互来帮助表示学习；</a:t>
            </a:r>
            <a:endParaRPr lang="zh-CN" sz="2400">
              <a:latin typeface="Calibri" panose="020F0502020204030204" charset="0"/>
              <a:ea typeface="宋体" panose="02010600030101010101" pitchFamily="2" charset="-122"/>
              <a:sym typeface="+mn-ea"/>
            </a:endParaRPr>
          </a:p>
          <a:p>
            <a:pPr marL="800100" lvl="1" indent="-342900" fontAlgn="auto">
              <a:lnSpc>
                <a:spcPct val="150000"/>
              </a:lnSpc>
              <a:buFont typeface="Arial" panose="020B0604020202020204" pitchFamily="34" charset="0"/>
              <a:buChar char="•"/>
            </a:pPr>
            <a:endParaRPr lang="zh-CN" sz="2400">
              <a:latin typeface="Calibri" panose="020F0502020204030204" charset="0"/>
              <a:ea typeface="宋体" panose="02010600030101010101" pitchFamily="2" charset="-122"/>
              <a:sym typeface="+mn-ea"/>
            </a:endParaRPr>
          </a:p>
          <a:p>
            <a:pPr marL="800100" lvl="1" indent="-342900" fontAlgn="auto">
              <a:lnSpc>
                <a:spcPct val="150000"/>
              </a:lnSpc>
              <a:buFont typeface="Arial" panose="020B0604020202020204" pitchFamily="34" charset="0"/>
              <a:buChar char="•"/>
            </a:pPr>
            <a:r>
              <a:rPr lang="zh-CN" sz="2400" b="0">
                <a:latin typeface="Calibri" panose="020F0502020204030204" charset="0"/>
                <a:ea typeface="宋体" panose="02010600030101010101" pitchFamily="2" charset="-122"/>
              </a:rPr>
              <a:t>为文档形成图(称为文档结构)，来捕获相关对象和交互，用于学习事件提及的表示向量。</a:t>
            </a:r>
            <a:endParaRPr lang="zh-CN" sz="2400" b="0">
              <a:latin typeface="Calibri" panose="020F0502020204030204" charset="0"/>
              <a:ea typeface="宋体" panose="02010600030101010101" pitchFamily="2" charset="-122"/>
            </a:endParaRPr>
          </a:p>
          <a:p>
            <a:pPr marL="571500" lvl="2" indent="0">
              <a:buFont typeface="Arial" panose="020B0604020202020204" pitchFamily="34" charset="0"/>
              <a:buNone/>
            </a:pPr>
            <a:endParaRPr lang="zh-CN" sz="2400" b="0">
              <a:latin typeface="Calibri" panose="020F0502020204030204" charset="0"/>
              <a:ea typeface="宋体" panose="02010600030101010101" pitchFamily="2" charset="-122"/>
            </a:endParaRPr>
          </a:p>
          <a:p>
            <a:pPr lvl="1" indent="0">
              <a:buFont typeface="Arial" panose="020B0604020202020204" pitchFamily="34" charset="0"/>
              <a:buNone/>
            </a:pPr>
            <a:endParaRPr lang="zh-CN" altLang="en-US" sz="2400">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sym typeface="+mn-ea"/>
              </a:rPr>
              <a:t>先前工作的两个限制</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4" name="文本框 3"/>
          <p:cNvSpPr txBox="1"/>
          <p:nvPr/>
        </p:nvSpPr>
        <p:spPr>
          <a:xfrm>
            <a:off x="660400" y="909955"/>
            <a:ext cx="10858500" cy="3507740"/>
          </a:xfrm>
          <a:prstGeom prst="rect">
            <a:avLst/>
          </a:prstGeom>
          <a:noFill/>
        </p:spPr>
        <p:txBody>
          <a:bodyPr wrap="square" rtlCol="0" anchor="t">
            <a:spAutoFit/>
          </a:bodyPr>
          <a:p>
            <a:pPr marL="342900" indent="-342900" fontAlgn="auto">
              <a:lnSpc>
                <a:spcPct val="150000"/>
              </a:lnSpc>
              <a:buFont typeface="Arial" panose="020B0604020202020204" pitchFamily="34" charset="0"/>
              <a:buChar char="•"/>
            </a:pPr>
            <a:r>
              <a:rPr lang="zh-CN" sz="2800" b="1">
                <a:ea typeface="宋体" panose="02010600030101010101" pitchFamily="2" charset="-122"/>
                <a:sym typeface="+mn-ea"/>
              </a:rPr>
              <a:t>限制二</a:t>
            </a:r>
            <a:endParaRPr lang="zh-CN" sz="2800" b="1">
              <a:ea typeface="宋体" panose="02010600030101010101" pitchFamily="2" charset="-122"/>
            </a:endParaRPr>
          </a:p>
          <a:p>
            <a:pPr marL="800100" lvl="1" indent="-342900" fontAlgn="auto">
              <a:lnSpc>
                <a:spcPct val="150000"/>
              </a:lnSpc>
              <a:buFont typeface="Arial" panose="020B0604020202020204" pitchFamily="34" charset="0"/>
              <a:buChar char="•"/>
            </a:pPr>
            <a:r>
              <a:rPr lang="zh-CN" sz="2400">
                <a:ea typeface="宋体" panose="02010600030101010101" pitchFamily="2" charset="-122"/>
                <a:sym typeface="+mn-ea"/>
              </a:rPr>
              <a:t>现有的用于ECR的深度学习模型未能利用黄金聚类(由人类提供)和预测聚类(由模型生成)之间的一致性来促进表示学习；</a:t>
            </a:r>
            <a:endParaRPr lang="zh-CN" sz="2400">
              <a:ea typeface="宋体" panose="02010600030101010101" pitchFamily="2" charset="-122"/>
              <a:sym typeface="+mn-ea"/>
            </a:endParaRPr>
          </a:p>
          <a:p>
            <a:pPr marL="800100" lvl="1" indent="-342900" fontAlgn="auto">
              <a:lnSpc>
                <a:spcPct val="150000"/>
              </a:lnSpc>
              <a:buFont typeface="Arial" panose="020B0604020202020204" pitchFamily="34" charset="0"/>
              <a:buChar char="•"/>
            </a:pPr>
            <a:endParaRPr lang="zh-CN" sz="2400">
              <a:ea typeface="宋体" panose="02010600030101010101" pitchFamily="2" charset="-122"/>
            </a:endParaRPr>
          </a:p>
          <a:p>
            <a:pPr marL="800100" lvl="1" indent="-342900" fontAlgn="auto">
              <a:lnSpc>
                <a:spcPct val="150000"/>
              </a:lnSpc>
              <a:buFont typeface="Arial" panose="020B0604020202020204" pitchFamily="34" charset="0"/>
              <a:buChar char="•"/>
            </a:pPr>
            <a:r>
              <a:rPr lang="zh-CN" sz="2400">
                <a:ea typeface="宋体" panose="02010600030101010101" pitchFamily="2" charset="-122"/>
                <a:sym typeface="+mn-ea"/>
              </a:rPr>
              <a:t>在黄金聚类和预测聚类之间获得不同的不一致性度量，</a:t>
            </a:r>
            <a:r>
              <a:rPr lang="zh-CN" sz="2400">
                <a:ea typeface="宋体" panose="02010600030101010101" pitchFamily="2" charset="-122"/>
                <a:sym typeface="+mn-ea"/>
              </a:rPr>
              <a:t>将</a:t>
            </a:r>
            <a:r>
              <a:rPr lang="zh-CN" sz="2400">
                <a:ea typeface="宋体" panose="02010600030101010101" pitchFamily="2" charset="-122"/>
                <a:sym typeface="+mn-ea"/>
              </a:rPr>
              <a:t>这些度量合并到整体损失函数中以实现最小化。</a:t>
            </a:r>
            <a:endParaRPr lang="zh-CN" altLang="en-US" sz="2400">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t>模型结构</a:t>
            </a:r>
            <a:endParaRPr lang="zh-CN" altLang="en-US" dirty="0"/>
          </a:p>
        </p:txBody>
      </p:sp>
      <p:sp>
        <p:nvSpPr>
          <p:cNvPr id="4" name="日期占位符 3"/>
          <p:cNvSpPr>
            <a:spLocks noGrp="1"/>
          </p:cNvSpPr>
          <p:nvPr>
            <p:ph type="dt" sz="half"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1" u="none" strike="noStrike" kern="1200" cap="none" spc="300" normalizeH="0" baseline="0" noProof="0">
                <a:ln>
                  <a:noFill/>
                </a:ln>
                <a:solidFill>
                  <a:srgbClr val="445437"/>
                </a:solidFill>
                <a:effectLst/>
                <a:uLnTx/>
                <a:uFillTx/>
                <a:latin typeface="微软雅黑" panose="020B0503020204020204" charset="-122"/>
                <a:ea typeface="微软雅黑" panose="020B0503020204020204" charset="-122"/>
                <a:cs typeface="+mn-cs"/>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panose="020B0604020202020204"/>
              <a:ea typeface="微软雅黑" panose="020B0503020204020204" charset="-122"/>
              <a:cs typeface="+mn-cs"/>
            </a:endParaRPr>
          </a:p>
        </p:txBody>
      </p:sp>
      <p:pic>
        <p:nvPicPr>
          <p:cNvPr id="7" name="图片 6"/>
          <p:cNvPicPr>
            <a:picLocks noChangeAspect="1"/>
          </p:cNvPicPr>
          <p:nvPr/>
        </p:nvPicPr>
        <p:blipFill>
          <a:blip r:embed="rId1" cstate="email"/>
          <a:srcRect/>
          <a:stretch>
            <a:fillRect/>
          </a:stretch>
        </p:blipFill>
        <p:spPr>
          <a:xfrm>
            <a:off x="1113695" y="1342785"/>
            <a:ext cx="2977628" cy="3209636"/>
          </a:xfrm>
          <a:custGeom>
            <a:avLst/>
            <a:gdLst>
              <a:gd name="connsiteX0" fmla="*/ 0 w 2977628"/>
              <a:gd name="connsiteY0" fmla="*/ 0 h 3209636"/>
              <a:gd name="connsiteX1" fmla="*/ 2977628 w 2977628"/>
              <a:gd name="connsiteY1" fmla="*/ 0 h 3209636"/>
              <a:gd name="connsiteX2" fmla="*/ 2977628 w 2977628"/>
              <a:gd name="connsiteY2" fmla="*/ 3209636 h 3209636"/>
              <a:gd name="connsiteX3" fmla="*/ 0 w 2977628"/>
              <a:gd name="connsiteY3" fmla="*/ 3209636 h 3209636"/>
            </a:gdLst>
            <a:ahLst/>
            <a:cxnLst>
              <a:cxn ang="0">
                <a:pos x="connsiteX0" y="connsiteY0"/>
              </a:cxn>
              <a:cxn ang="0">
                <a:pos x="connsiteX1" y="connsiteY1"/>
              </a:cxn>
              <a:cxn ang="0">
                <a:pos x="connsiteX2" y="connsiteY2"/>
              </a:cxn>
              <a:cxn ang="0">
                <a:pos x="connsiteX3" y="connsiteY3"/>
              </a:cxn>
            </a:cxnLst>
            <a:rect l="l" t="t" r="r" b="b"/>
            <a:pathLst>
              <a:path w="2977628" h="3209636">
                <a:moveTo>
                  <a:pt x="0" y="0"/>
                </a:moveTo>
                <a:lnTo>
                  <a:pt x="2977628" y="0"/>
                </a:lnTo>
                <a:lnTo>
                  <a:pt x="2977628" y="3209636"/>
                </a:lnTo>
                <a:lnTo>
                  <a:pt x="0" y="3209636"/>
                </a:lnTo>
                <a:close/>
              </a:path>
            </a:pathLst>
          </a:cu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模型简介</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25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4" name="文本框 3"/>
          <p:cNvSpPr txBox="1"/>
          <p:nvPr/>
        </p:nvSpPr>
        <p:spPr>
          <a:xfrm>
            <a:off x="660400" y="880745"/>
            <a:ext cx="10859135" cy="1198880"/>
          </a:xfrm>
          <a:prstGeom prst="rect">
            <a:avLst/>
          </a:prstGeom>
          <a:noFill/>
        </p:spPr>
        <p:txBody>
          <a:bodyPr wrap="square" rtlCol="0">
            <a:spAutoFit/>
          </a:bodyPr>
          <a:p>
            <a:pPr fontAlgn="auto">
              <a:lnSpc>
                <a:spcPct val="150000"/>
              </a:lnSpc>
            </a:pPr>
            <a:r>
              <a:rPr lang="zh-CN" altLang="en-US" sz="2400"/>
              <a:t>输入：文档D = {w</a:t>
            </a:r>
            <a:r>
              <a:rPr lang="zh-CN" altLang="en-US" sz="2400" baseline="-25000"/>
              <a:t>1</a:t>
            </a:r>
            <a:r>
              <a:rPr lang="zh-CN" altLang="en-US" sz="2400"/>
              <a:t>，w</a:t>
            </a:r>
            <a:r>
              <a:rPr lang="zh-CN" altLang="en-US" sz="2400" baseline="-25000"/>
              <a:t>2</a:t>
            </a:r>
            <a:r>
              <a:rPr lang="zh-CN" altLang="en-US" sz="2400"/>
              <a:t>，…，w</a:t>
            </a:r>
            <a:r>
              <a:rPr lang="zh-CN" altLang="en-US" sz="2400" baseline="-25000"/>
              <a:t>N</a:t>
            </a:r>
            <a:r>
              <a:rPr lang="zh-CN" altLang="en-US" sz="2400"/>
              <a:t>}，带有一组事件提及E = {e</a:t>
            </a:r>
            <a:r>
              <a:rPr lang="zh-CN" altLang="en-US" sz="2400" baseline="-25000"/>
              <a:t>1</a:t>
            </a:r>
            <a:r>
              <a:rPr lang="zh-CN" altLang="en-US" sz="2400"/>
              <a:t>，e</a:t>
            </a:r>
            <a:r>
              <a:rPr lang="zh-CN" altLang="en-US" sz="2400" baseline="-25000"/>
              <a:t>2</a:t>
            </a:r>
            <a:r>
              <a:rPr lang="zh-CN" altLang="en-US" sz="2400"/>
              <a:t>，…，e</a:t>
            </a:r>
            <a:r>
              <a:rPr lang="zh-CN" altLang="en-US" sz="2400" baseline="-25000"/>
              <a:t>|E|</a:t>
            </a:r>
            <a:r>
              <a:rPr lang="zh-CN" altLang="en-US" sz="2400"/>
              <a:t>}；</a:t>
            </a:r>
            <a:endParaRPr lang="zh-CN" altLang="en-US" sz="2400"/>
          </a:p>
          <a:p>
            <a:pPr fontAlgn="auto">
              <a:lnSpc>
                <a:spcPct val="150000"/>
              </a:lnSpc>
            </a:pPr>
            <a:r>
              <a:rPr lang="zh-CN" altLang="en-US" sz="2400"/>
              <a:t>目标：将E中的事件提及分组到聚类中，以捕获提及之间的共指关系。</a:t>
            </a:r>
            <a:endParaRPr lang="zh-CN" altLang="en-US" sz="2400"/>
          </a:p>
        </p:txBody>
      </p:sp>
      <p:pic>
        <p:nvPicPr>
          <p:cNvPr id="5" name="图片 2" descr="IMG_256"/>
          <p:cNvPicPr>
            <a:picLocks noChangeAspect="1"/>
          </p:cNvPicPr>
          <p:nvPr/>
        </p:nvPicPr>
        <p:blipFill>
          <a:blip r:embed="rId1"/>
          <a:stretch>
            <a:fillRect/>
          </a:stretch>
        </p:blipFill>
        <p:spPr>
          <a:xfrm>
            <a:off x="6264910" y="2449830"/>
            <a:ext cx="5544820" cy="3211830"/>
          </a:xfrm>
          <a:prstGeom prst="rect">
            <a:avLst/>
          </a:prstGeom>
          <a:noFill/>
          <a:ln w="9525">
            <a:noFill/>
          </a:ln>
        </p:spPr>
      </p:pic>
      <p:sp>
        <p:nvSpPr>
          <p:cNvPr id="6" name="文本框 5"/>
          <p:cNvSpPr txBox="1"/>
          <p:nvPr/>
        </p:nvSpPr>
        <p:spPr>
          <a:xfrm>
            <a:off x="687070" y="2235835"/>
            <a:ext cx="5337810" cy="3876675"/>
          </a:xfrm>
          <a:prstGeom prst="rect">
            <a:avLst/>
          </a:prstGeom>
          <a:noFill/>
        </p:spPr>
        <p:txBody>
          <a:bodyPr wrap="square" rtlCol="0">
            <a:spAutoFit/>
          </a:bodyPr>
          <a:p>
            <a:pPr fontAlgn="auto">
              <a:lnSpc>
                <a:spcPct val="150000"/>
              </a:lnSpc>
            </a:pPr>
            <a:r>
              <a:rPr lang="zh-CN" altLang="en-US" sz="2400"/>
              <a:t>ECR模型由四个主要部分组成:</a:t>
            </a:r>
            <a:endParaRPr lang="zh-CN" altLang="en-US" sz="2400"/>
          </a:p>
          <a:p>
            <a:pPr fontAlgn="auto">
              <a:lnSpc>
                <a:spcPct val="150000"/>
              </a:lnSpc>
            </a:pPr>
            <a:r>
              <a:rPr lang="zh-CN" altLang="en-US" sz="2000"/>
              <a:t>(I)文档编码器，将单词转换为表示向量；</a:t>
            </a:r>
            <a:endParaRPr lang="zh-CN" altLang="en-US" sz="2000"/>
          </a:p>
          <a:p>
            <a:pPr fontAlgn="auto">
              <a:lnSpc>
                <a:spcPct val="150000"/>
              </a:lnSpc>
            </a:pPr>
            <a:r>
              <a:rPr lang="zh-CN" altLang="en-US" sz="2000"/>
              <a:t>(II)文档结构，为文档创建图并学习事件提及的丰富表示向量；</a:t>
            </a:r>
            <a:endParaRPr lang="zh-CN" altLang="en-US" sz="2000"/>
          </a:p>
          <a:p>
            <a:pPr fontAlgn="auto">
              <a:lnSpc>
                <a:spcPct val="150000"/>
              </a:lnSpc>
            </a:pPr>
            <a:r>
              <a:rPr lang="zh-CN" altLang="en-US" sz="2000"/>
              <a:t>(III)端到端共指消解，同时解决D中实体提及的共指；</a:t>
            </a:r>
            <a:endParaRPr lang="zh-CN" altLang="en-US" sz="2000"/>
          </a:p>
          <a:p>
            <a:pPr fontAlgn="auto">
              <a:lnSpc>
                <a:spcPct val="150000"/>
              </a:lnSpc>
            </a:pPr>
            <a:r>
              <a:rPr lang="zh-CN" altLang="en-US" sz="2000"/>
              <a:t>(IV)聚类一致性正则化，基于黄金和预测事件提及聚类之间的一致性约束来正则化表示向量。</a:t>
            </a:r>
            <a:endParaRPr lang="zh-CN" altLang="en-US" sz="20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文档编码器（Document Encoder）</a:t>
            </a:r>
            <a:endParaRPr lang="zh-CN" altLang="en-US" dirty="0">
              <a:ea typeface="+mn-ea"/>
              <a:cs typeface="+mn-ea"/>
            </a:endParaRPr>
          </a:p>
        </p:txBody>
      </p:sp>
      <p:sp>
        <p:nvSpPr>
          <p:cNvPr id="39" name="ïśļiḑé"/>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2" name="日期占位符 1"/>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p:cNvSpPr>
            <a:spLocks noGrp="1"/>
          </p:cNvSpPr>
          <p:nvPr>
            <p:ph type="sldNum" sz="quarter" idx="16"/>
          </p:nvPr>
        </p:nvSpPr>
        <p:spPr/>
        <p:txBody>
          <a:bodyPr/>
          <a:lstStyle/>
          <a:p>
            <a:fld id="{C79ECAFE-A460-4E13-ABCB-32CAE6136244}" type="slidenum">
              <a:rPr lang="zh-CN" altLang="en-US" smtClean="0"/>
            </a:fld>
            <a:endParaRPr lang="zh-CN" altLang="en-US" dirty="0"/>
          </a:p>
        </p:txBody>
      </p:sp>
      <p:sp>
        <p:nvSpPr>
          <p:cNvPr id="4" name="文本框 3"/>
          <p:cNvSpPr txBox="1"/>
          <p:nvPr/>
        </p:nvSpPr>
        <p:spPr>
          <a:xfrm>
            <a:off x="660400" y="746760"/>
            <a:ext cx="10877550" cy="4523105"/>
          </a:xfrm>
          <a:prstGeom prst="rect">
            <a:avLst/>
          </a:prstGeom>
          <a:noFill/>
        </p:spPr>
        <p:txBody>
          <a:bodyPr wrap="square" rtlCol="0">
            <a:spAutoFit/>
          </a:bodyPr>
          <a:p>
            <a:pPr fontAlgn="auto">
              <a:lnSpc>
                <a:spcPct val="150000"/>
              </a:lnSpc>
            </a:pPr>
            <a:r>
              <a:rPr lang="zh-CN" altLang="en-US" sz="2400"/>
              <a:t>方法：利用BERT将每个单词wi∈D转换成一个表示向量。</a:t>
            </a:r>
            <a:endParaRPr lang="zh-CN" altLang="en-US" sz="2400"/>
          </a:p>
          <a:p>
            <a:pPr fontAlgn="auto">
              <a:lnSpc>
                <a:spcPct val="150000"/>
              </a:lnSpc>
            </a:pPr>
            <a:r>
              <a:rPr lang="zh-CN" altLang="en-US" sz="2400"/>
              <a:t>为了用BERT处理长文档，将D分成有512个连续单词片段（word-peices）的片段，这些片段将被单独编码。得到的序列X = x1，x2，… ，xn被发送到下一步进行进一步计算。</a:t>
            </a:r>
            <a:endParaRPr lang="zh-CN" altLang="en-US" sz="2400"/>
          </a:p>
          <a:p>
            <a:pPr fontAlgn="auto">
              <a:lnSpc>
                <a:spcPct val="150000"/>
              </a:lnSpc>
            </a:pPr>
            <a:endParaRPr lang="zh-CN" altLang="en-US" sz="2400"/>
          </a:p>
          <a:p>
            <a:pPr fontAlgn="auto">
              <a:lnSpc>
                <a:spcPct val="150000"/>
              </a:lnSpc>
            </a:pPr>
            <a:r>
              <a:rPr lang="zh-CN" altLang="en-US" sz="2400"/>
              <a:t>WordPiece的一种主要的实现方式叫做BPE（Byte-Pair Encoding）双字节编码。</a:t>
            </a:r>
            <a:endParaRPr lang="zh-CN" altLang="en-US" sz="2400"/>
          </a:p>
          <a:p>
            <a:pPr fontAlgn="auto">
              <a:lnSpc>
                <a:spcPct val="150000"/>
              </a:lnSpc>
            </a:pPr>
            <a:r>
              <a:rPr lang="zh-CN" altLang="en-US" sz="2400"/>
              <a:t>比如"loved","loving","loves"这三个单词，"lov","ed","ing","es"</a:t>
            </a:r>
            <a:endParaRPr lang="zh-CN" altLang="en-US" sz="2400"/>
          </a:p>
          <a:p>
            <a:pPr fontAlgn="auto">
              <a:lnSpc>
                <a:spcPct val="150000"/>
              </a:lnSpc>
            </a:pPr>
            <a:r>
              <a:rPr lang="en-US" altLang="zh-CN" sz="2400"/>
              <a:t>“lov ed” “lov ing” “lov es”</a:t>
            </a:r>
            <a:endParaRPr lang="en-US" altLang="zh-CN" sz="240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SEU">
      <a:dk1>
        <a:sysClr val="windowText" lastClr="000000"/>
      </a:dk1>
      <a:lt1>
        <a:sysClr val="window" lastClr="FFFFFF"/>
      </a:lt1>
      <a:dk2>
        <a:srgbClr val="44546A"/>
      </a:dk2>
      <a:lt2>
        <a:srgbClr val="E3E1DD"/>
      </a:lt2>
      <a:accent1>
        <a:srgbClr val="445437"/>
      </a:accent1>
      <a:accent2>
        <a:srgbClr val="FFCC00"/>
      </a:accent2>
      <a:accent3>
        <a:srgbClr val="2872A1"/>
      </a:accent3>
      <a:accent4>
        <a:srgbClr val="FCB322"/>
      </a:accent4>
      <a:accent5>
        <a:srgbClr val="EA6C00"/>
      </a:accent5>
      <a:accent6>
        <a:srgbClr val="70AD47"/>
      </a:accent6>
      <a:hlink>
        <a:srgbClr val="0563C1"/>
      </a:hlink>
      <a:folHlink>
        <a:srgbClr val="954F72"/>
      </a:folHlink>
    </a:clrScheme>
    <a:fontScheme name="htvr4vcz">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a:no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27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4498</Words>
  <Application>WPS 演示</Application>
  <PresentationFormat>宽屏</PresentationFormat>
  <Paragraphs>379</Paragraphs>
  <Slides>32</Slides>
  <Notes>78</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32</vt:i4>
      </vt:variant>
    </vt:vector>
  </HeadingPairs>
  <TitlesOfParts>
    <vt:vector size="47" baseType="lpstr">
      <vt:lpstr>Arial</vt:lpstr>
      <vt:lpstr>宋体</vt:lpstr>
      <vt:lpstr>Wingdings</vt:lpstr>
      <vt:lpstr>Arial</vt:lpstr>
      <vt:lpstr>微软雅黑</vt:lpstr>
      <vt:lpstr>Calibri</vt:lpstr>
      <vt:lpstr>等线</vt:lpstr>
      <vt:lpstr>Segoe UI</vt:lpstr>
      <vt:lpstr>Segoe UI Light</vt:lpstr>
      <vt:lpstr>Calibri</vt:lpstr>
      <vt:lpstr>Times New Roman</vt:lpstr>
      <vt:lpstr>Arial Unicode MS</vt:lpstr>
      <vt:lpstr>Office 主题​​</vt:lpstr>
      <vt:lpstr>2_OfficePLUS</vt:lpstr>
      <vt:lpstr>1_OfficePLUS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#我给母校送模板#</dc:title>
  <dc:creator>李林昊</dc:creator>
  <cp:keywords>51PPT模板网</cp:keywords>
  <cp:lastModifiedBy>dong1044703557</cp:lastModifiedBy>
  <cp:revision>47</cp:revision>
  <dcterms:created xsi:type="dcterms:W3CDTF">2019-03-11T14:11:00Z</dcterms:created>
  <dcterms:modified xsi:type="dcterms:W3CDTF">2021-08-10T13:59:06Z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2019-04-12T02:41:52.0160681Z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69373f4c-3b11-4ae9-a932-ee563e5098c6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2052-11.3.0.9228</vt:lpwstr>
  </property>
</Properties>
</file>