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68" r:id="rId4"/>
  </p:sldMasterIdLst>
  <p:notesMasterIdLst>
    <p:notesMasterId r:id="rId6"/>
  </p:notesMasterIdLst>
  <p:handoutMasterIdLst>
    <p:handoutMasterId r:id="rId36"/>
  </p:handoutMasterIdLst>
  <p:sldIdLst>
    <p:sldId id="672" r:id="rId5"/>
    <p:sldId id="696" r:id="rId7"/>
    <p:sldId id="699" r:id="rId8"/>
    <p:sldId id="544" r:id="rId9"/>
    <p:sldId id="807" r:id="rId10"/>
    <p:sldId id="809" r:id="rId11"/>
    <p:sldId id="808" r:id="rId12"/>
    <p:sldId id="676" r:id="rId13"/>
    <p:sldId id="798" r:id="rId14"/>
    <p:sldId id="811" r:id="rId15"/>
    <p:sldId id="812" r:id="rId16"/>
    <p:sldId id="822" r:id="rId17"/>
    <p:sldId id="823" r:id="rId18"/>
    <p:sldId id="814" r:id="rId19"/>
    <p:sldId id="824" r:id="rId20"/>
    <p:sldId id="825" r:id="rId21"/>
    <p:sldId id="826" r:id="rId22"/>
    <p:sldId id="827" r:id="rId23"/>
    <p:sldId id="828" r:id="rId24"/>
    <p:sldId id="829" r:id="rId25"/>
    <p:sldId id="830" r:id="rId26"/>
    <p:sldId id="832" r:id="rId27"/>
    <p:sldId id="831" r:id="rId28"/>
    <p:sldId id="651" r:id="rId29"/>
    <p:sldId id="799" r:id="rId30"/>
    <p:sldId id="819" r:id="rId31"/>
    <p:sldId id="820" r:id="rId32"/>
    <p:sldId id="821" r:id="rId33"/>
    <p:sldId id="700" r:id="rId34"/>
    <p:sldId id="800" r:id="rId35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3CF2C3-3950-4E40-A02F-66DCCF188A6B}">
          <p14:sldIdLst>
            <p14:sldId id="544"/>
            <p14:sldId id="807"/>
            <p14:sldId id="809"/>
            <p14:sldId id="808"/>
            <p14:sldId id="676"/>
            <p14:sldId id="798"/>
            <p14:sldId id="811"/>
            <p14:sldId id="812"/>
            <p14:sldId id="822"/>
            <p14:sldId id="824"/>
            <p14:sldId id="825"/>
            <p14:sldId id="826"/>
            <p14:sldId id="827"/>
            <p14:sldId id="828"/>
            <p14:sldId id="829"/>
            <p14:sldId id="830"/>
            <p14:sldId id="832"/>
            <p14:sldId id="831"/>
            <p14:sldId id="651"/>
            <p14:sldId id="799"/>
            <p14:sldId id="819"/>
            <p14:sldId id="820"/>
            <p14:sldId id="821"/>
            <p14:sldId id="700"/>
            <p14:sldId id="800"/>
            <p14:sldId id="699"/>
            <p14:sldId id="696"/>
            <p14:sldId id="672"/>
            <p14:sldId id="814"/>
            <p14:sldId id="823"/>
          </p14:sldIdLst>
        </p14:section>
      </p14:sectionLst>
    </p:ext>
  </p:extLst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DFCF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79874" autoAdjust="0"/>
  </p:normalViewPr>
  <p:slideViewPr>
    <p:cSldViewPr snapToGrid="0">
      <p:cViewPr varScale="1">
        <p:scale>
          <a:sx n="78" d="100"/>
          <a:sy n="78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9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0" Type="http://schemas.openxmlformats.org/officeDocument/2006/relationships/tags" Target="tags/tag1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51752-2BA6-4267-BD9C-0255A6E7A7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D02A4A-2F78-42A2-8BB5-4E355942CA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D02A4A-2F78-42A2-8BB5-4E355942CA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</a:blip>
          <a:srcRect/>
          <a:stretch>
            <a:fillRect/>
          </a:stretch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402823" y="853956"/>
            <a:ext cx="1875342" cy="6834393"/>
            <a:chOff x="10402823" y="853956"/>
            <a:chExt cx="1875342" cy="6834393"/>
          </a:xfrm>
        </p:grpSpPr>
        <p:sp>
          <p:nvSpPr>
            <p:cNvPr id="15" name="任意多边形: 形状 14"/>
            <p:cNvSpPr/>
            <p:nvPr userDrawn="1"/>
          </p:nvSpPr>
          <p:spPr>
            <a:xfrm rot="17975649">
              <a:off x="7764318" y="3492461"/>
              <a:ext cx="6834393" cy="1557383"/>
            </a:xfrm>
            <a:custGeom>
              <a:avLst/>
              <a:gdLst>
                <a:gd name="connsiteX0" fmla="*/ 4887162 w 6834393"/>
                <a:gd name="connsiteY0" fmla="*/ 1105918 h 1557383"/>
                <a:gd name="connsiteX1" fmla="*/ 4092251 w 6834393"/>
                <a:gd name="connsiteY1" fmla="*/ 1557383 h 1557383"/>
                <a:gd name="connsiteX2" fmla="*/ 884506 w 6834393"/>
                <a:gd name="connsiteY2" fmla="*/ 1557383 h 1557383"/>
                <a:gd name="connsiteX3" fmla="*/ 628100 w 6834393"/>
                <a:gd name="connsiteY3" fmla="*/ 1105918 h 1557383"/>
                <a:gd name="connsiteX4" fmla="*/ 6834393 w 6834393"/>
                <a:gd name="connsiteY4" fmla="*/ 0 h 1557383"/>
                <a:gd name="connsiteX5" fmla="*/ 6039483 w 6834393"/>
                <a:gd name="connsiteY5" fmla="*/ 451465 h 1557383"/>
                <a:gd name="connsiteX6" fmla="*/ 256407 w 6834393"/>
                <a:gd name="connsiteY6" fmla="*/ 451465 h 1557383"/>
                <a:gd name="connsiteX7" fmla="*/ 0 w 6834393"/>
                <a:gd name="connsiteY7" fmla="*/ 0 h 155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34393" h="1557383">
                  <a:moveTo>
                    <a:pt x="4887162" y="1105918"/>
                  </a:moveTo>
                  <a:lnTo>
                    <a:pt x="4092251" y="1557383"/>
                  </a:lnTo>
                  <a:lnTo>
                    <a:pt x="884506" y="1557383"/>
                  </a:lnTo>
                  <a:lnTo>
                    <a:pt x="628100" y="1105918"/>
                  </a:lnTo>
                  <a:close/>
                  <a:moveTo>
                    <a:pt x="6834393" y="0"/>
                  </a:moveTo>
                  <a:lnTo>
                    <a:pt x="6039483" y="451465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 rot="17975649">
              <a:off x="8726108" y="4052302"/>
              <a:ext cx="5546729" cy="1557384"/>
            </a:xfrm>
            <a:custGeom>
              <a:avLst/>
              <a:gdLst>
                <a:gd name="connsiteX0" fmla="*/ 3599499 w 5546729"/>
                <a:gd name="connsiteY0" fmla="*/ 1105919 h 1557384"/>
                <a:gd name="connsiteX1" fmla="*/ 2804588 w 5546729"/>
                <a:gd name="connsiteY1" fmla="*/ 1557384 h 1557384"/>
                <a:gd name="connsiteX2" fmla="*/ 884507 w 5546729"/>
                <a:gd name="connsiteY2" fmla="*/ 1557383 h 1557384"/>
                <a:gd name="connsiteX3" fmla="*/ 628100 w 5546729"/>
                <a:gd name="connsiteY3" fmla="*/ 1105919 h 1557384"/>
                <a:gd name="connsiteX4" fmla="*/ 5546729 w 5546729"/>
                <a:gd name="connsiteY4" fmla="*/ 1 h 1557384"/>
                <a:gd name="connsiteX5" fmla="*/ 4751818 w 5546729"/>
                <a:gd name="connsiteY5" fmla="*/ 451466 h 1557384"/>
                <a:gd name="connsiteX6" fmla="*/ 256407 w 5546729"/>
                <a:gd name="connsiteY6" fmla="*/ 451465 h 1557384"/>
                <a:gd name="connsiteX7" fmla="*/ 0 w 5546729"/>
                <a:gd name="connsiteY7" fmla="*/ 0 h 155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6729" h="1557384">
                  <a:moveTo>
                    <a:pt x="3599499" y="1105919"/>
                  </a:moveTo>
                  <a:lnTo>
                    <a:pt x="2804588" y="1557384"/>
                  </a:lnTo>
                  <a:lnTo>
                    <a:pt x="884507" y="1557383"/>
                  </a:lnTo>
                  <a:lnTo>
                    <a:pt x="628100" y="1105919"/>
                  </a:lnTo>
                  <a:close/>
                  <a:moveTo>
                    <a:pt x="5546729" y="1"/>
                  </a:moveTo>
                  <a:lnTo>
                    <a:pt x="4751818" y="451466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7" name="图片 16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22" name="直接连接符 21"/>
          <p:cNvCxnSpPr/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6" name="文本占位符 25"/>
          <p:cNvSpPr>
            <a:spLocks noGrp="1"/>
          </p:cNvSpPr>
          <p:nvPr>
            <p:ph type="body" sz="quarter" idx="10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27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" name="椭圆 60"/>
          <p:cNvSpPr/>
          <p:nvPr userDrawn="1"/>
        </p:nvSpPr>
        <p:spPr>
          <a:xfrm>
            <a:off x="5194921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2" name="椭圆 61"/>
          <p:cNvSpPr/>
          <p:nvPr userDrawn="1"/>
        </p:nvSpPr>
        <p:spPr>
          <a:xfrm>
            <a:off x="8999857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椭圆 29"/>
          <p:cNvSpPr/>
          <p:nvPr userDrawn="1"/>
        </p:nvSpPr>
        <p:spPr>
          <a:xfrm>
            <a:off x="1389985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4" name="图片占位符 53"/>
          <p:cNvSpPr>
            <a:spLocks noGrp="1"/>
          </p:cNvSpPr>
          <p:nvPr>
            <p:ph type="pic" sz="quarter" idx="12"/>
          </p:nvPr>
        </p:nvSpPr>
        <p:spPr>
          <a:xfrm>
            <a:off x="1437869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660400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8270272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4465336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3"/>
          </p:nvPr>
        </p:nvSpPr>
        <p:spPr>
          <a:xfrm>
            <a:off x="5242805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60" name="图片占位符 59"/>
          <p:cNvSpPr>
            <a:spLocks noGrp="1"/>
          </p:cNvSpPr>
          <p:nvPr>
            <p:ph type="pic" sz="quarter" idx="14"/>
          </p:nvPr>
        </p:nvSpPr>
        <p:spPr>
          <a:xfrm>
            <a:off x="9047741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3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943753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66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22334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67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4748689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68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27270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69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8553625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70" name="文本占位符 11"/>
          <p:cNvSpPr>
            <a:spLocks noGrp="1"/>
          </p:cNvSpPr>
          <p:nvPr>
            <p:ph type="body" sz="quarter" idx="20" hasCustomPrompt="1"/>
          </p:nvPr>
        </p:nvSpPr>
        <p:spPr>
          <a:xfrm>
            <a:off x="8432206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1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6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669228" y="3632200"/>
            <a:ext cx="10858500" cy="0"/>
          </a:xfrm>
          <a:prstGeom prst="line">
            <a:avLst/>
          </a:prstGeom>
          <a:ln w="25400" cap="flat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>
            <a:off x="669228" y="1496583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>
            <a:off x="9394356" y="3984612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图片占位符 42"/>
          <p:cNvSpPr>
            <a:spLocks noGrp="1"/>
          </p:cNvSpPr>
          <p:nvPr>
            <p:ph type="pic" sz="quarter" idx="12"/>
          </p:nvPr>
        </p:nvSpPr>
        <p:spPr>
          <a:xfrm>
            <a:off x="726750" y="153673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4" name="图片占位符 43"/>
          <p:cNvSpPr>
            <a:spLocks noGrp="1"/>
          </p:cNvSpPr>
          <p:nvPr>
            <p:ph type="pic" sz="quarter" idx="13"/>
          </p:nvPr>
        </p:nvSpPr>
        <p:spPr>
          <a:xfrm>
            <a:off x="9451878" y="403296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46271" y="1535879"/>
            <a:ext cx="2793341" cy="46196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5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6148516" y="4025048"/>
            <a:ext cx="2793341" cy="461962"/>
          </a:xfrm>
          <a:prstGeom prst="rect">
            <a:avLst/>
          </a:prstGeom>
        </p:spPr>
        <p:txBody>
          <a:bodyPr lIns="9000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6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3246271" y="2153813"/>
            <a:ext cx="8272629" cy="6463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47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669228" y="4619089"/>
            <a:ext cx="8272629" cy="646331"/>
          </a:xfrm>
          <a:prstGeom prst="rect">
            <a:avLst/>
          </a:prstGeom>
        </p:spPr>
        <p:txBody>
          <a:bodyPr lIns="90000" rIns="0">
            <a:noAutofit/>
          </a:bodyPr>
          <a:lstStyle>
            <a:lvl1pPr marL="0" indent="0" algn="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0402" y="2447962"/>
            <a:ext cx="4420885" cy="3686138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5162118" y="2447964"/>
            <a:ext cx="3154730" cy="1802652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8397680" y="2447964"/>
            <a:ext cx="3154731" cy="1802652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5162118" y="4331447"/>
            <a:ext cx="3154730" cy="1802654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8397680" y="4331447"/>
            <a:ext cx="3154731" cy="1802654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8522" y="2612248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277103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46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634084" y="2612248"/>
            <a:ext cx="2681922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7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512665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48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8634084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9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8512665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50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5398522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51" name="文本占位符 11"/>
          <p:cNvSpPr>
            <a:spLocks noGrp="1"/>
          </p:cNvSpPr>
          <p:nvPr>
            <p:ph type="body" sz="quarter" idx="20" hasCustomPrompt="1"/>
          </p:nvPr>
        </p:nvSpPr>
        <p:spPr>
          <a:xfrm>
            <a:off x="5277103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52" name="文本占位符 11"/>
          <p:cNvSpPr>
            <a:spLocks noGrp="1"/>
          </p:cNvSpPr>
          <p:nvPr>
            <p:ph type="body" sz="quarter" idx="21" hasCustomPrompt="1"/>
          </p:nvPr>
        </p:nvSpPr>
        <p:spPr>
          <a:xfrm>
            <a:off x="660400" y="1337587"/>
            <a:ext cx="10858500" cy="735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0402" y="1585023"/>
            <a:ext cx="5984238" cy="4554593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/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6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片占位符 62"/>
          <p:cNvSpPr>
            <a:spLocks noGrp="1"/>
          </p:cNvSpPr>
          <p:nvPr>
            <p:ph type="pic" sz="quarter" idx="27"/>
          </p:nvPr>
        </p:nvSpPr>
        <p:spPr>
          <a:xfrm>
            <a:off x="660404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4" name="图片占位符 63"/>
          <p:cNvSpPr>
            <a:spLocks noGrp="1"/>
          </p:cNvSpPr>
          <p:nvPr>
            <p:ph type="pic" sz="quarter" idx="28"/>
          </p:nvPr>
        </p:nvSpPr>
        <p:spPr>
          <a:xfrm>
            <a:off x="3696741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5" name="图片占位符 64"/>
          <p:cNvSpPr>
            <a:spLocks noGrp="1"/>
          </p:cNvSpPr>
          <p:nvPr>
            <p:ph type="pic" sz="quarter" idx="29"/>
          </p:nvPr>
        </p:nvSpPr>
        <p:spPr>
          <a:xfrm>
            <a:off x="660404" y="3895974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图片占位符 65"/>
          <p:cNvSpPr>
            <a:spLocks noGrp="1"/>
          </p:cNvSpPr>
          <p:nvPr>
            <p:ph type="pic" sz="quarter" idx="30"/>
          </p:nvPr>
        </p:nvSpPr>
        <p:spPr>
          <a:xfrm>
            <a:off x="3696741" y="3895974"/>
            <a:ext cx="2947899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/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6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</a:blip>
          <a:srcRect/>
          <a:stretch>
            <a:fillRect/>
          </a:stretch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email">
              <a:alphaModFix amt="5000"/>
            </a:blip>
            <a:srcRect/>
            <a:tile tx="0" ty="0" sx="100000" sy="100000" flip="none" algn="tl"/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2" name="任意多边形: 形状 51"/>
          <p:cNvSpPr/>
          <p:nvPr userDrawn="1"/>
        </p:nvSpPr>
        <p:spPr>
          <a:xfrm rot="1759603">
            <a:off x="5759550" y="3287609"/>
            <a:ext cx="326672" cy="3900322"/>
          </a:xfrm>
          <a:custGeom>
            <a:avLst/>
            <a:gdLst>
              <a:gd name="connsiteX0" fmla="*/ 0 w 326672"/>
              <a:gd name="connsiteY0" fmla="*/ 0 h 3900322"/>
              <a:gd name="connsiteX1" fmla="*/ 326672 w 326672"/>
              <a:gd name="connsiteY1" fmla="*/ 0 h 3900322"/>
              <a:gd name="connsiteX2" fmla="*/ 326672 w 326672"/>
              <a:gd name="connsiteY2" fmla="*/ 3716802 h 3900322"/>
              <a:gd name="connsiteX3" fmla="*/ 0 w 326672"/>
              <a:gd name="connsiteY3" fmla="*/ 3900322 h 39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900322">
                <a:moveTo>
                  <a:pt x="0" y="0"/>
                </a:moveTo>
                <a:lnTo>
                  <a:pt x="326672" y="0"/>
                </a:lnTo>
                <a:lnTo>
                  <a:pt x="326672" y="3716802"/>
                </a:lnTo>
                <a:lnTo>
                  <a:pt x="0" y="39003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任意多边形: 形状 43"/>
          <p:cNvSpPr/>
          <p:nvPr userDrawn="1"/>
        </p:nvSpPr>
        <p:spPr>
          <a:xfrm rot="1759603">
            <a:off x="8280302" y="-201925"/>
            <a:ext cx="170609" cy="2499133"/>
          </a:xfrm>
          <a:custGeom>
            <a:avLst/>
            <a:gdLst>
              <a:gd name="connsiteX0" fmla="*/ 0 w 170609"/>
              <a:gd name="connsiteY0" fmla="*/ 95846 h 2499133"/>
              <a:gd name="connsiteX1" fmla="*/ 170609 w 170609"/>
              <a:gd name="connsiteY1" fmla="*/ 0 h 2499133"/>
              <a:gd name="connsiteX2" fmla="*/ 170609 w 170609"/>
              <a:gd name="connsiteY2" fmla="*/ 2499133 h 2499133"/>
              <a:gd name="connsiteX3" fmla="*/ 0 w 170609"/>
              <a:gd name="connsiteY3" fmla="*/ 2499133 h 24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2499133">
                <a:moveTo>
                  <a:pt x="0" y="95846"/>
                </a:moveTo>
                <a:lnTo>
                  <a:pt x="170609" y="0"/>
                </a:lnTo>
                <a:lnTo>
                  <a:pt x="170609" y="2499133"/>
                </a:lnTo>
                <a:lnTo>
                  <a:pt x="0" y="24991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 rot="1759603">
            <a:off x="11257062" y="-144084"/>
            <a:ext cx="326672" cy="3732241"/>
          </a:xfrm>
          <a:custGeom>
            <a:avLst/>
            <a:gdLst>
              <a:gd name="connsiteX0" fmla="*/ 0 w 326672"/>
              <a:gd name="connsiteY0" fmla="*/ 0 h 3732241"/>
              <a:gd name="connsiteX1" fmla="*/ 326672 w 326672"/>
              <a:gd name="connsiteY1" fmla="*/ 581488 h 3732241"/>
              <a:gd name="connsiteX2" fmla="*/ 326672 w 326672"/>
              <a:gd name="connsiteY2" fmla="*/ 3732241 h 3732241"/>
              <a:gd name="connsiteX3" fmla="*/ 0 w 326672"/>
              <a:gd name="connsiteY3" fmla="*/ 3732241 h 37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732241">
                <a:moveTo>
                  <a:pt x="0" y="0"/>
                </a:moveTo>
                <a:lnTo>
                  <a:pt x="326672" y="581488"/>
                </a:lnTo>
                <a:lnTo>
                  <a:pt x="326672" y="3732241"/>
                </a:lnTo>
                <a:lnTo>
                  <a:pt x="0" y="3732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3" name="任意多边形: 形状 52"/>
          <p:cNvSpPr/>
          <p:nvPr userDrawn="1"/>
        </p:nvSpPr>
        <p:spPr>
          <a:xfrm rot="1759603">
            <a:off x="9271255" y="4019758"/>
            <a:ext cx="170609" cy="3077209"/>
          </a:xfrm>
          <a:custGeom>
            <a:avLst/>
            <a:gdLst>
              <a:gd name="connsiteX0" fmla="*/ 0 w 170609"/>
              <a:gd name="connsiteY0" fmla="*/ 0 h 3077209"/>
              <a:gd name="connsiteX1" fmla="*/ 170609 w 170609"/>
              <a:gd name="connsiteY1" fmla="*/ 0 h 3077209"/>
              <a:gd name="connsiteX2" fmla="*/ 170609 w 170609"/>
              <a:gd name="connsiteY2" fmla="*/ 2981364 h 3077209"/>
              <a:gd name="connsiteX3" fmla="*/ 0 w 170609"/>
              <a:gd name="connsiteY3" fmla="*/ 3077209 h 307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3077209">
                <a:moveTo>
                  <a:pt x="0" y="0"/>
                </a:moveTo>
                <a:lnTo>
                  <a:pt x="170609" y="0"/>
                </a:lnTo>
                <a:lnTo>
                  <a:pt x="170609" y="2981364"/>
                </a:lnTo>
                <a:lnTo>
                  <a:pt x="0" y="30772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38" name="文本占位符 25"/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0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" y="-5557"/>
            <a:ext cx="12192000" cy="686355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3" y="2077796"/>
            <a:ext cx="12192000" cy="478020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>
                  <a:alpha val="8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 rot="10800000">
            <a:off x="-1" y="-5557"/>
            <a:ext cx="12191999" cy="321776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1" y="0"/>
            <a:ext cx="12192001" cy="6811864"/>
          </a:xfrm>
          <a:prstGeom prst="rect">
            <a:avLst/>
          </a:prstGeom>
          <a:solidFill>
            <a:srgbClr val="08030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760680" y="564634"/>
            <a:ext cx="267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本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模板正参与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2350" y="2482543"/>
            <a:ext cx="4987300" cy="400109"/>
          </a:xfrm>
          <a:prstGeom prst="rect">
            <a:avLst/>
          </a:prstGeom>
          <a:gradFill flip="none" rotWithShape="1">
            <a:gsLst>
              <a:gs pos="100000">
                <a:srgbClr val="CB9B53">
                  <a:alpha val="0"/>
                </a:srgbClr>
              </a:gs>
              <a:gs pos="0">
                <a:srgbClr val="CB9B53">
                  <a:alpha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E5177"/>
              </a:solidFill>
              <a:effectLst/>
              <a:uLnTx/>
              <a:uFillTx/>
              <a:latin typeface="Segoe UI" panose="020B0502040204020203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049486" y="2517885"/>
            <a:ext cx="409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第一届高校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模板设计大赛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133678" y="4824918"/>
            <a:ext cx="2545865" cy="10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微信扫码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来聆听模板作者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设计灵感、制作思路</a:t>
            </a:r>
            <a:endParaRPr kumimoji="0" lang="en-US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-615419" y="3771974"/>
            <a:ext cx="13817069" cy="399642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1683657" y="716939"/>
            <a:ext cx="8824686" cy="1844708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42050" y="2971888"/>
            <a:ext cx="198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活动主办：秋叶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079638" y="2971888"/>
            <a:ext cx="2492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技术支持：微软听听文档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600610" y="3494767"/>
            <a:ext cx="2318400" cy="2318400"/>
          </a:xfrm>
          <a:prstGeom prst="rect">
            <a:avLst/>
          </a:prstGeom>
          <a:solidFill>
            <a:schemeClr val="bg1"/>
          </a:solidFill>
          <a:ln w="57150">
            <a:solidFill>
              <a:srgbClr val="CB9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使用说明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模板为作者原创，著作权归作者所有。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您仅可以个人非商业用途使用本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未经权利人书面明确授权，不可将信息内容的全部或部分用于出售，或以出租、出借、转让、分销、发布等其他任何方式供他人使用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否则将承担法律责任。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尊重知识产权并注重保护用户享有的各项权利。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拥有对本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模板进行展示、报道、宣传及用于市场活动的权利，若在比赛或商业应用过程中发生版权纠纷，其法律责任由作者本人承担。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任意多边形: 形状 17"/>
          <p:cNvSpPr/>
          <p:nvPr userDrawn="1"/>
        </p:nvSpPr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4026732 w 5953266"/>
              <a:gd name="connsiteY1" fmla="*/ 0 h 6858000"/>
              <a:gd name="connsiteX2" fmla="*/ 4359910 w 5953266"/>
              <a:gd name="connsiteY2" fmla="*/ 252902 h 6858000"/>
              <a:gd name="connsiteX3" fmla="*/ 5953266 w 5953266"/>
              <a:gd name="connsiteY3" fmla="*/ 3682471 h 6858000"/>
              <a:gd name="connsiteX4" fmla="*/ 4670843 w 5953266"/>
              <a:gd name="connsiteY4" fmla="*/ 6825186 h 6858000"/>
              <a:gd name="connsiteX5" fmla="*/ 4635274 w 5953266"/>
              <a:gd name="connsiteY5" fmla="*/ 6858000 h 6858000"/>
              <a:gd name="connsiteX6" fmla="*/ 0 w 59532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4026732" y="0"/>
                </a:lnTo>
                <a:lnTo>
                  <a:pt x="4359910" y="252902"/>
                </a:lnTo>
                <a:cubicBezTo>
                  <a:pt x="5333013" y="1068083"/>
                  <a:pt x="5953266" y="2301751"/>
                  <a:pt x="5953266" y="3682471"/>
                </a:cubicBezTo>
                <a:cubicBezTo>
                  <a:pt x="5953266" y="4909778"/>
                  <a:pt x="5463189" y="6020895"/>
                  <a:pt x="4670843" y="6825186"/>
                </a:cubicBezTo>
                <a:lnTo>
                  <a:pt x="463527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3" cstate="email"/>
          <a:srcRect l="35649" t="16934" b="16934"/>
          <a:stretch>
            <a:fillRect/>
          </a:stretch>
        </p:blipFill>
        <p:spPr>
          <a:xfrm>
            <a:off x="2" y="0"/>
            <a:ext cx="6677201" cy="6858000"/>
          </a:xfrm>
          <a:custGeom>
            <a:avLst/>
            <a:gdLst>
              <a:gd name="connsiteX0" fmla="*/ 0 w 6677201"/>
              <a:gd name="connsiteY0" fmla="*/ 0 h 6858000"/>
              <a:gd name="connsiteX1" fmla="*/ 6677201 w 6677201"/>
              <a:gd name="connsiteY1" fmla="*/ 0 h 6858000"/>
              <a:gd name="connsiteX2" fmla="*/ 6677201 w 6677201"/>
              <a:gd name="connsiteY2" fmla="*/ 6858000 h 6858000"/>
              <a:gd name="connsiteX3" fmla="*/ 0 w 66772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7201" h="6858000">
                <a:moveTo>
                  <a:pt x="0" y="0"/>
                </a:moveTo>
                <a:lnTo>
                  <a:pt x="6677201" y="0"/>
                </a:lnTo>
                <a:lnTo>
                  <a:pt x="66772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1" name="图片 120"/>
          <p:cNvPicPr/>
          <p:nvPr userDrawn="1"/>
        </p:nvPicPr>
        <p:blipFill>
          <a:blip r:embed="rId4" cstate="email">
            <a:alphaModFix amt="3000"/>
          </a:blip>
          <a:srcRect l="33973" t="9127" b="14811"/>
          <a:stretch>
            <a:fillRect/>
          </a:stretch>
        </p:blipFill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5953266 w 5953266"/>
              <a:gd name="connsiteY1" fmla="*/ 0 h 6858000"/>
              <a:gd name="connsiteX2" fmla="*/ 5953266 w 5953266"/>
              <a:gd name="connsiteY2" fmla="*/ 6858000 h 6858000"/>
              <a:gd name="connsiteX3" fmla="*/ 0 w 59532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5953266" y="0"/>
                </a:lnTo>
                <a:lnTo>
                  <a:pt x="595326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 userDrawn="1"/>
        </p:nvSpPr>
        <p:spPr>
          <a:xfrm>
            <a:off x="2122934" y="3082752"/>
            <a:ext cx="2964273" cy="110799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0" algn="ctr">
              <a:defRPr/>
            </a:pP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214374" y="3872827"/>
            <a:ext cx="2325409" cy="2590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183589" y="2598003"/>
            <a:ext cx="1421481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4" name="日期占位符 123"/>
          <p:cNvSpPr>
            <a:spLocks noGrp="1"/>
          </p:cNvSpPr>
          <p:nvPr>
            <p:ph type="dt" sz="half" idx="1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</a:blip>
          <a:srcRect/>
          <a:stretch>
            <a:fillRect/>
          </a:stretch>
        </p:blipFill>
        <p:spPr>
          <a:xfrm>
            <a:off x="4511550" y="0"/>
            <a:ext cx="7680450" cy="685800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5349870" y="0"/>
            <a:ext cx="6842131" cy="6858000"/>
          </a:xfrm>
          <a:custGeom>
            <a:avLst/>
            <a:gdLst>
              <a:gd name="connsiteX0" fmla="*/ 3866540 w 6842131"/>
              <a:gd name="connsiteY0" fmla="*/ 0 h 6858000"/>
              <a:gd name="connsiteX1" fmla="*/ 6842131 w 6842131"/>
              <a:gd name="connsiteY1" fmla="*/ 0 h 6858000"/>
              <a:gd name="connsiteX2" fmla="*/ 6842131 w 6842131"/>
              <a:gd name="connsiteY2" fmla="*/ 2518051 h 6858000"/>
              <a:gd name="connsiteX3" fmla="*/ 4395268 w 6842131"/>
              <a:gd name="connsiteY3" fmla="*/ 6858000 h 6858000"/>
              <a:gd name="connsiteX4" fmla="*/ 0 w 684213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2131" h="6858000">
                <a:moveTo>
                  <a:pt x="3866540" y="0"/>
                </a:moveTo>
                <a:lnTo>
                  <a:pt x="6842131" y="0"/>
                </a:lnTo>
                <a:lnTo>
                  <a:pt x="6842131" y="2518051"/>
                </a:lnTo>
                <a:lnTo>
                  <a:pt x="43952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1" name="组合 30"/>
          <p:cNvGrpSpPr/>
          <p:nvPr userDrawn="1"/>
        </p:nvGrpSpPr>
        <p:grpSpPr>
          <a:xfrm>
            <a:off x="5852864" y="578865"/>
            <a:ext cx="5910561" cy="8110350"/>
            <a:chOff x="5852864" y="578865"/>
            <a:chExt cx="5910561" cy="8110350"/>
          </a:xfrm>
        </p:grpSpPr>
        <p:sp>
          <p:nvSpPr>
            <p:cNvPr id="32" name="任意多边形: 形状 31"/>
            <p:cNvSpPr/>
            <p:nvPr/>
          </p:nvSpPr>
          <p:spPr>
            <a:xfrm rot="1764741">
              <a:off x="6434339" y="578865"/>
              <a:ext cx="5329086" cy="8110349"/>
            </a:xfrm>
            <a:custGeom>
              <a:avLst/>
              <a:gdLst>
                <a:gd name="connsiteX0" fmla="*/ 4907596 w 5329086"/>
                <a:gd name="connsiteY0" fmla="*/ 1735493 h 8110349"/>
                <a:gd name="connsiteX1" fmla="*/ 5329086 w 5329086"/>
                <a:gd name="connsiteY1" fmla="*/ 2483140 h 8110349"/>
                <a:gd name="connsiteX2" fmla="*/ 5329086 w 5329086"/>
                <a:gd name="connsiteY2" fmla="*/ 5106050 h 8110349"/>
                <a:gd name="connsiteX3" fmla="*/ 4907597 w 5329086"/>
                <a:gd name="connsiteY3" fmla="*/ 5343666 h 8110349"/>
                <a:gd name="connsiteX4" fmla="*/ 0 w 5329086"/>
                <a:gd name="connsiteY4" fmla="*/ 237617 h 8110349"/>
                <a:gd name="connsiteX5" fmla="*/ 421490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6" y="1735493"/>
                  </a:moveTo>
                  <a:lnTo>
                    <a:pt x="5329086" y="2483140"/>
                  </a:lnTo>
                  <a:lnTo>
                    <a:pt x="5329086" y="5106050"/>
                  </a:lnTo>
                  <a:lnTo>
                    <a:pt x="4907597" y="5343666"/>
                  </a:lnTo>
                  <a:close/>
                  <a:moveTo>
                    <a:pt x="0" y="237617"/>
                  </a:moveTo>
                  <a:lnTo>
                    <a:pt x="421490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 rot="1764741">
              <a:off x="5852864" y="578866"/>
              <a:ext cx="5329086" cy="8110349"/>
            </a:xfrm>
            <a:custGeom>
              <a:avLst/>
              <a:gdLst>
                <a:gd name="connsiteX0" fmla="*/ 4907597 w 5329086"/>
                <a:gd name="connsiteY0" fmla="*/ 551447 h 8110349"/>
                <a:gd name="connsiteX1" fmla="*/ 5329086 w 5329086"/>
                <a:gd name="connsiteY1" fmla="*/ 1299093 h 8110349"/>
                <a:gd name="connsiteX2" fmla="*/ 5329086 w 5329086"/>
                <a:gd name="connsiteY2" fmla="*/ 5106050 h 8110349"/>
                <a:gd name="connsiteX3" fmla="*/ 4907596 w 5329086"/>
                <a:gd name="connsiteY3" fmla="*/ 5343667 h 8110349"/>
                <a:gd name="connsiteX4" fmla="*/ 0 w 5329086"/>
                <a:gd name="connsiteY4" fmla="*/ 237617 h 8110349"/>
                <a:gd name="connsiteX5" fmla="*/ 421489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7" y="551447"/>
                  </a:moveTo>
                  <a:lnTo>
                    <a:pt x="5329086" y="1299093"/>
                  </a:lnTo>
                  <a:lnTo>
                    <a:pt x="5329086" y="5106050"/>
                  </a:lnTo>
                  <a:lnTo>
                    <a:pt x="4907596" y="5343667"/>
                  </a:lnTo>
                  <a:close/>
                  <a:moveTo>
                    <a:pt x="0" y="237617"/>
                  </a:moveTo>
                  <a:lnTo>
                    <a:pt x="421489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5" name="文本占位符 4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189677"/>
            <a:ext cx="5368944" cy="725488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请输入你的节标题</a:t>
            </a:r>
            <a:endParaRPr lang="zh-CN" altLang="en-US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857350"/>
            <a:ext cx="5368944" cy="424732"/>
          </a:xfrm>
          <a:prstGeom prst="rect">
            <a:avLst/>
          </a:prstGeom>
        </p:spPr>
        <p:txBody>
          <a:bodyPr lIns="9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spc="5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图片占位符 29"/>
          <p:cNvSpPr>
            <a:spLocks noGrp="1"/>
          </p:cNvSpPr>
          <p:nvPr>
            <p:ph type="pic" sz="quarter" idx="12"/>
          </p:nvPr>
        </p:nvSpPr>
        <p:spPr>
          <a:xfrm>
            <a:off x="2571074" y="1465802"/>
            <a:ext cx="3524926" cy="4336612"/>
          </a:xfrm>
          <a:custGeom>
            <a:avLst/>
            <a:gdLst>
              <a:gd name="connsiteX0" fmla="*/ 0 w 3524926"/>
              <a:gd name="connsiteY0" fmla="*/ 0 h 4326855"/>
              <a:gd name="connsiteX1" fmla="*/ 3524926 w 3524926"/>
              <a:gd name="connsiteY1" fmla="*/ 0 h 4326855"/>
              <a:gd name="connsiteX2" fmla="*/ 3524926 w 3524926"/>
              <a:gd name="connsiteY2" fmla="*/ 4326855 h 4326855"/>
              <a:gd name="connsiteX3" fmla="*/ 0 w 3524926"/>
              <a:gd name="connsiteY3" fmla="*/ 4326855 h 432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926" h="4326855">
                <a:moveTo>
                  <a:pt x="0" y="0"/>
                </a:moveTo>
                <a:lnTo>
                  <a:pt x="3524926" y="0"/>
                </a:lnTo>
                <a:lnTo>
                  <a:pt x="3524926" y="4326855"/>
                </a:lnTo>
                <a:lnTo>
                  <a:pt x="0" y="4326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6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tIns="4680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 rot="16200000">
            <a:off x="-1272970" y="3259723"/>
            <a:ext cx="411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800" dirty="0">
                <a:solidFill>
                  <a:schemeClr val="bg1">
                    <a:lumMod val="75000"/>
                  </a:schemeClr>
                </a:solidFill>
              </a:rPr>
              <a:t>Southeast University</a:t>
            </a:r>
            <a:endParaRPr lang="zh-CN" altLang="en-US" sz="1600" spc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6632171" y="1253531"/>
            <a:ext cx="488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7200" i="1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lvl="0"/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7398196" y="3937575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0" name="文本占位符 11"/>
          <p:cNvSpPr>
            <a:spLocks noGrp="1"/>
          </p:cNvSpPr>
          <p:nvPr>
            <p:ph type="body" sz="quarter" idx="23" hasCustomPrompt="1"/>
          </p:nvPr>
        </p:nvSpPr>
        <p:spPr>
          <a:xfrm>
            <a:off x="7398196" y="4685329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1" name="文本占位符 11"/>
          <p:cNvSpPr>
            <a:spLocks noGrp="1"/>
          </p:cNvSpPr>
          <p:nvPr>
            <p:ph type="body" sz="quarter" idx="24" hasCustomPrompt="1"/>
          </p:nvPr>
        </p:nvSpPr>
        <p:spPr>
          <a:xfrm>
            <a:off x="7398196" y="5433083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6749903" y="2564527"/>
            <a:ext cx="3396528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6749903" y="1812873"/>
            <a:ext cx="3088698" cy="7694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5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矩形 21"/>
          <p:cNvSpPr/>
          <p:nvPr userDrawn="1"/>
        </p:nvSpPr>
        <p:spPr>
          <a:xfrm>
            <a:off x="5341519" y="3365304"/>
            <a:ext cx="2252502" cy="154113"/>
          </a:xfrm>
          <a:prstGeom prst="rect">
            <a:avLst/>
          </a:prstGeom>
          <a:gradFill>
            <a:gsLst>
              <a:gs pos="100000">
                <a:srgbClr val="FDA913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/>
          <p:cNvPicPr/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0" y="1093511"/>
            <a:ext cx="6400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kumimoji="0" lang="zh-CN" altLang="en-US" sz="88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6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660400" y="3881451"/>
            <a:ext cx="361064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0" name="文本占位符 11"/>
          <p:cNvSpPr>
            <a:spLocks noGrp="1"/>
          </p:cNvSpPr>
          <p:nvPr>
            <p:ph type="body" sz="quarter" idx="23" hasCustomPrompt="1"/>
          </p:nvPr>
        </p:nvSpPr>
        <p:spPr>
          <a:xfrm>
            <a:off x="660400" y="4685329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1" name="文本占位符 11"/>
          <p:cNvSpPr>
            <a:spLocks noGrp="1"/>
          </p:cNvSpPr>
          <p:nvPr>
            <p:ph type="body" sz="quarter" idx="24" hasCustomPrompt="1"/>
          </p:nvPr>
        </p:nvSpPr>
        <p:spPr>
          <a:xfrm>
            <a:off x="660400" y="5433083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52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331720" y="2106802"/>
            <a:ext cx="3088698" cy="76944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  <a:endParaRPr lang="zh-CN" altLang="en-US" dirty="0"/>
          </a:p>
        </p:txBody>
      </p:sp>
      <p:sp>
        <p:nvSpPr>
          <p:cNvPr id="5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1541828" y="3152034"/>
            <a:ext cx="339652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  <a:endParaRPr lang="zh-CN" altLang="en-US" dirty="0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2"/>
          </p:nvPr>
        </p:nvSpPr>
        <p:spPr>
          <a:xfrm>
            <a:off x="5131444" y="0"/>
            <a:ext cx="7060556" cy="6858000"/>
          </a:xfrm>
          <a:custGeom>
            <a:avLst/>
            <a:gdLst>
              <a:gd name="connsiteX0" fmla="*/ 2232141 w 7060556"/>
              <a:gd name="connsiteY0" fmla="*/ 0 h 6858000"/>
              <a:gd name="connsiteX1" fmla="*/ 7060556 w 7060556"/>
              <a:gd name="connsiteY1" fmla="*/ 0 h 6858000"/>
              <a:gd name="connsiteX2" fmla="*/ 7060556 w 7060556"/>
              <a:gd name="connsiteY2" fmla="*/ 6858000 h 6858000"/>
              <a:gd name="connsiteX3" fmla="*/ 659756 w 7060556"/>
              <a:gd name="connsiteY3" fmla="*/ 6858000 h 6858000"/>
              <a:gd name="connsiteX4" fmla="*/ 0 w 7060556"/>
              <a:gd name="connsiteY4" fmla="*/ 5318567 h 6858000"/>
              <a:gd name="connsiteX5" fmla="*/ 2076565 w 7060556"/>
              <a:gd name="connsiteY5" fmla="*/ 3419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60556" h="6858000">
                <a:moveTo>
                  <a:pt x="2232141" y="0"/>
                </a:moveTo>
                <a:lnTo>
                  <a:pt x="7060556" y="0"/>
                </a:lnTo>
                <a:lnTo>
                  <a:pt x="7060556" y="6858000"/>
                </a:lnTo>
                <a:lnTo>
                  <a:pt x="659756" y="6858000"/>
                </a:lnTo>
                <a:lnTo>
                  <a:pt x="0" y="5318567"/>
                </a:lnTo>
                <a:cubicBezTo>
                  <a:pt x="292020" y="4312534"/>
                  <a:pt x="1148983" y="2384867"/>
                  <a:pt x="2076565" y="34199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9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660400" y="1383671"/>
            <a:ext cx="5001787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zh-CN" sz="80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8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31"/>
          </p:nvPr>
        </p:nvSpPr>
        <p:spPr>
          <a:xfrm>
            <a:off x="5792230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" name="日期占位符 4"/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/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29" hasCustomPrompt="1"/>
          </p:nvPr>
        </p:nvSpPr>
        <p:spPr>
          <a:xfrm>
            <a:off x="1019067" y="2170482"/>
            <a:ext cx="3982720" cy="584775"/>
          </a:xfr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30" hasCustomPrompt="1"/>
          </p:nvPr>
        </p:nvSpPr>
        <p:spPr>
          <a:xfrm>
            <a:off x="1019067" y="3119036"/>
            <a:ext cx="3982720" cy="1706963"/>
          </a:xfrm>
        </p:spPr>
        <p:txBody>
          <a:bodyPr wrap="square" l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  <a:endParaRPr lang="zh-CN" altLang="en-US" dirty="0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32"/>
          </p:nvPr>
        </p:nvSpPr>
        <p:spPr>
          <a:xfrm>
            <a:off x="7700964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33"/>
          </p:nvPr>
        </p:nvSpPr>
        <p:spPr>
          <a:xfrm>
            <a:off x="9609697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579230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6" name="文本占位符 11"/>
          <p:cNvSpPr>
            <a:spLocks noGrp="1"/>
          </p:cNvSpPr>
          <p:nvPr>
            <p:ph type="body" sz="quarter" idx="34" hasCustomPrompt="1"/>
          </p:nvPr>
        </p:nvSpPr>
        <p:spPr>
          <a:xfrm>
            <a:off x="7700964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8" name="文本占位符 11"/>
          <p:cNvSpPr>
            <a:spLocks noGrp="1"/>
          </p:cNvSpPr>
          <p:nvPr>
            <p:ph type="body" sz="quarter" idx="35" hasCustomPrompt="1"/>
          </p:nvPr>
        </p:nvSpPr>
        <p:spPr>
          <a:xfrm>
            <a:off x="960961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0" name="文本占位符 11"/>
          <p:cNvSpPr>
            <a:spLocks noGrp="1"/>
          </p:cNvSpPr>
          <p:nvPr>
            <p:ph type="body" sz="quarter" idx="36" hasCustomPrompt="1"/>
          </p:nvPr>
        </p:nvSpPr>
        <p:spPr>
          <a:xfrm>
            <a:off x="5792387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占位符 11"/>
          <p:cNvSpPr>
            <a:spLocks noGrp="1"/>
          </p:cNvSpPr>
          <p:nvPr>
            <p:ph type="body" sz="quarter" idx="37" hasCustomPrompt="1"/>
          </p:nvPr>
        </p:nvSpPr>
        <p:spPr>
          <a:xfrm>
            <a:off x="7700808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文本占位符 11"/>
          <p:cNvSpPr>
            <a:spLocks noGrp="1"/>
          </p:cNvSpPr>
          <p:nvPr>
            <p:ph type="body" sz="quarter" idx="38" hasCustomPrompt="1"/>
          </p:nvPr>
        </p:nvSpPr>
        <p:spPr>
          <a:xfrm>
            <a:off x="9609229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图片占位符 47"/>
          <p:cNvSpPr>
            <a:spLocks noGrp="1"/>
          </p:cNvSpPr>
          <p:nvPr>
            <p:ph type="pic" sz="quarter" idx="31"/>
          </p:nvPr>
        </p:nvSpPr>
        <p:spPr>
          <a:xfrm>
            <a:off x="669868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" name="日期占位符 4"/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/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104640" y="852965"/>
            <a:ext cx="3982720" cy="110799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altLang="zh-CN" sz="66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66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29" hasCustomPrompt="1"/>
          </p:nvPr>
        </p:nvSpPr>
        <p:spPr>
          <a:xfrm>
            <a:off x="4104640" y="1593828"/>
            <a:ext cx="3982720" cy="584775"/>
          </a:xfrm>
        </p:spPr>
        <p:txBody>
          <a:bodyPr lIns="900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  <a:endParaRPr lang="zh-CN" altLang="en-US" dirty="0"/>
          </a:p>
        </p:txBody>
      </p:sp>
      <p:sp>
        <p:nvSpPr>
          <p:cNvPr id="17" name="文本占位符 28"/>
          <p:cNvSpPr>
            <a:spLocks noGrp="1"/>
          </p:cNvSpPr>
          <p:nvPr>
            <p:ph type="body" sz="quarter" idx="30" hasCustomPrompt="1"/>
          </p:nvPr>
        </p:nvSpPr>
        <p:spPr>
          <a:xfrm>
            <a:off x="682883" y="2295279"/>
            <a:ext cx="10826234" cy="425698"/>
          </a:xfrm>
        </p:spPr>
        <p:txBody>
          <a:bodyPr wrap="square" lIns="9000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  <a:endParaRPr lang="zh-CN" altLang="en-US" dirty="0"/>
          </a:p>
        </p:txBody>
      </p:sp>
      <p:sp>
        <p:nvSpPr>
          <p:cNvPr id="33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660322" y="5732617"/>
            <a:ext cx="2712258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4" name="文本占位符 11"/>
          <p:cNvSpPr>
            <a:spLocks noGrp="1"/>
          </p:cNvSpPr>
          <p:nvPr>
            <p:ph type="body" sz="quarter" idx="36" hasCustomPrompt="1"/>
          </p:nvPr>
        </p:nvSpPr>
        <p:spPr>
          <a:xfrm>
            <a:off x="66040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占位符 11"/>
          <p:cNvSpPr>
            <a:spLocks noGrp="1"/>
          </p:cNvSpPr>
          <p:nvPr>
            <p:ph type="body" sz="quarter" idx="37" hasCustomPrompt="1"/>
          </p:nvPr>
        </p:nvSpPr>
        <p:spPr>
          <a:xfrm>
            <a:off x="3382047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2" name="文本占位符 11"/>
          <p:cNvSpPr>
            <a:spLocks noGrp="1"/>
          </p:cNvSpPr>
          <p:nvPr>
            <p:ph type="body" sz="quarter" idx="38" hasCustomPrompt="1"/>
          </p:nvPr>
        </p:nvSpPr>
        <p:spPr>
          <a:xfrm>
            <a:off x="3382125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文本占位符 11"/>
          <p:cNvSpPr>
            <a:spLocks noGrp="1"/>
          </p:cNvSpPr>
          <p:nvPr>
            <p:ph type="body" sz="quarter" idx="39" hasCustomPrompt="1"/>
          </p:nvPr>
        </p:nvSpPr>
        <p:spPr>
          <a:xfrm>
            <a:off x="6103772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4" name="文本占位符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0385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文本占位符 11"/>
          <p:cNvSpPr>
            <a:spLocks noGrp="1"/>
          </p:cNvSpPr>
          <p:nvPr>
            <p:ph type="body" sz="quarter" idx="41" hasCustomPrompt="1"/>
          </p:nvPr>
        </p:nvSpPr>
        <p:spPr>
          <a:xfrm>
            <a:off x="8825497" y="5732616"/>
            <a:ext cx="2693323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6" name="文本占位符 11"/>
          <p:cNvSpPr>
            <a:spLocks noGrp="1"/>
          </p:cNvSpPr>
          <p:nvPr>
            <p:ph type="body" sz="quarter" idx="42" hasCustomPrompt="1"/>
          </p:nvPr>
        </p:nvSpPr>
        <p:spPr>
          <a:xfrm>
            <a:off x="8825575" y="5327590"/>
            <a:ext cx="2693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图片占位符 54"/>
          <p:cNvSpPr>
            <a:spLocks noGrp="1"/>
          </p:cNvSpPr>
          <p:nvPr>
            <p:ph type="pic" sz="quarter" idx="43"/>
          </p:nvPr>
        </p:nvSpPr>
        <p:spPr>
          <a:xfrm>
            <a:off x="3382047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6" name="图片占位符 55"/>
          <p:cNvSpPr>
            <a:spLocks noGrp="1"/>
          </p:cNvSpPr>
          <p:nvPr>
            <p:ph type="pic" sz="quarter" idx="44"/>
          </p:nvPr>
        </p:nvSpPr>
        <p:spPr>
          <a:xfrm>
            <a:off x="6094226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7" name="图片占位符 56"/>
          <p:cNvSpPr>
            <a:spLocks noGrp="1"/>
          </p:cNvSpPr>
          <p:nvPr>
            <p:ph type="pic" sz="quarter" idx="45"/>
          </p:nvPr>
        </p:nvSpPr>
        <p:spPr>
          <a:xfrm>
            <a:off x="8806405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69" name="文本占位符 67"/>
          <p:cNvSpPr>
            <a:spLocks noGrp="1"/>
          </p:cNvSpPr>
          <p:nvPr>
            <p:ph type="body" sz="quarter" idx="12" hasCustomPrompt="1"/>
          </p:nvPr>
        </p:nvSpPr>
        <p:spPr>
          <a:xfrm>
            <a:off x="3950574" y="1119503"/>
            <a:ext cx="4290852" cy="585866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请输入你的主标题</a:t>
            </a:r>
            <a:endParaRPr lang="zh-CN" altLang="en-US" dirty="0"/>
          </a:p>
        </p:txBody>
      </p:sp>
      <p:sp>
        <p:nvSpPr>
          <p:cNvPr id="72" name="文本占位符 6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574" y="1740158"/>
            <a:ext cx="4290852" cy="462755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请输入你的副标题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9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4" name="直接连接符 13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无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7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869" y="1"/>
            <a:ext cx="10849030" cy="7492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869" y="850901"/>
            <a:ext cx="10849031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22800" y="6235702"/>
            <a:ext cx="294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i="0" spc="3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75700" y="6235702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52898" y="2989720"/>
            <a:ext cx="5798382" cy="878840"/>
          </a:xfrm>
        </p:spPr>
        <p:txBody>
          <a:bodyPr/>
          <a:lstStyle/>
          <a:p>
            <a:r>
              <a:rPr lang="en-US" altLang="zh-CN" sz="2400" dirty="0">
                <a:ea typeface="+mn-ea"/>
                <a:cs typeface="+mn-ea"/>
              </a:rPr>
              <a:t>(2021 AAAI)</a:t>
            </a:r>
            <a:r>
              <a:rPr lang="zh-CN" altLang="en-US" sz="2400" dirty="0">
                <a:ea typeface="+mn-ea"/>
                <a:cs typeface="+mn-ea"/>
              </a:rPr>
              <a:t>Span-Based Event Coreference Resolution</a:t>
            </a:r>
            <a:endParaRPr lang="zh-CN" altLang="en-US" sz="2400" dirty="0">
              <a:ea typeface="+mn-ea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2958" y="4379642"/>
            <a:ext cx="2506802" cy="39878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环志刚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7504" y="4899847"/>
            <a:ext cx="3680976" cy="39878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2021/8/3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  <a:sym typeface="+mn-ea"/>
              </a:rPr>
              <a:t>第一个问题 </a:t>
            </a:r>
            <a:r>
              <a:rPr lang="en-US" altLang="zh-CN" dirty="0">
                <a:ea typeface="+mn-ea"/>
                <a:cs typeface="+mn-ea"/>
                <a:sym typeface="+mn-ea"/>
              </a:rPr>
              <a:t>—— </a:t>
            </a:r>
            <a:r>
              <a:rPr lang="zh-CN" altLang="en-US" dirty="0">
                <a:ea typeface="+mn-ea"/>
                <a:cs typeface="+mn-ea"/>
                <a:sym typeface="+mn-ea"/>
              </a:rPr>
              <a:t>触发</a:t>
            </a:r>
            <a:r>
              <a:rPr lang="zh-CN" altLang="en-US" dirty="0">
                <a:ea typeface="+mn-ea"/>
                <a:cs typeface="+mn-ea"/>
                <a:sym typeface="+mn-ea"/>
              </a:rPr>
              <a:t>检测任务</a:t>
            </a:r>
            <a:endParaRPr lang="zh-CN" altLang="en-US" dirty="0">
              <a:ea typeface="+mn-ea"/>
              <a:cs typeface="+mn-ea"/>
              <a:sym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0400" y="1330325"/>
            <a:ext cx="10937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方法：为每个</a:t>
            </a:r>
            <a:r>
              <a:rPr lang="en-US" altLang="zh-CN" sz="2400"/>
              <a:t>span</a:t>
            </a:r>
            <a:r>
              <a:rPr lang="zh-CN" altLang="en-US" sz="2400"/>
              <a:t> </a:t>
            </a:r>
            <a:r>
              <a:rPr lang="en-US" altLang="zh-CN" sz="2400"/>
              <a:t>i </a:t>
            </a:r>
            <a:r>
              <a:rPr lang="zh-CN" altLang="en-US" sz="2400"/>
              <a:t>分配一个子类型 y</a:t>
            </a:r>
            <a:r>
              <a:rPr lang="zh-CN" altLang="en-US" sz="2400" baseline="-25000"/>
              <a:t>i</a:t>
            </a:r>
            <a:r>
              <a:rPr lang="zh-CN" altLang="en-US" sz="2400"/>
              <a:t>（子类型清单中取一个值或NONE</a:t>
            </a:r>
            <a:r>
              <a:rPr lang="en-US" altLang="zh-CN" sz="2400"/>
              <a:t>)</a:t>
            </a:r>
            <a:endParaRPr lang="en-US" altLang="zh-CN" sz="2400"/>
          </a:p>
        </p:txBody>
      </p:sp>
      <p:pic>
        <p:nvPicPr>
          <p:cNvPr id="6" name="图片 6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1475" y="2992120"/>
            <a:ext cx="5529580" cy="603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  <a:sym typeface="+mn-ea"/>
              </a:rPr>
              <a:t>第一个问题 </a:t>
            </a:r>
            <a:r>
              <a:rPr lang="en-US" altLang="zh-CN" dirty="0">
                <a:ea typeface="+mn-ea"/>
                <a:cs typeface="+mn-ea"/>
                <a:sym typeface="+mn-ea"/>
              </a:rPr>
              <a:t>—— </a:t>
            </a:r>
            <a:r>
              <a:rPr lang="zh-CN" altLang="en-US" dirty="0">
                <a:ea typeface="+mn-ea"/>
                <a:cs typeface="+mn-ea"/>
                <a:sym typeface="+mn-ea"/>
              </a:rPr>
              <a:t>事件共指消解</a:t>
            </a:r>
            <a:endParaRPr lang="zh-CN" altLang="en-US" dirty="0">
              <a:ea typeface="+mn-ea"/>
              <a:cs typeface="+mn-ea"/>
              <a:sym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2780" y="1294765"/>
            <a:ext cx="10885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</a:t>
            </a:r>
            <a:r>
              <a:rPr lang="zh-CN" altLang="en-US" sz="2400"/>
              <a:t>：为span i分配一个先行词 y</a:t>
            </a:r>
            <a:r>
              <a:rPr lang="zh-CN" altLang="en-US" sz="2400" baseline="-25000"/>
              <a:t>c </a:t>
            </a:r>
            <a:r>
              <a:rPr lang="zh-CN" altLang="en-US" sz="2400"/>
              <a:t>，其中</a:t>
            </a:r>
            <a:r>
              <a:rPr lang="en-US" altLang="zh-CN" sz="2400"/>
              <a:t>y</a:t>
            </a:r>
            <a:r>
              <a:rPr lang="en-US" altLang="zh-CN" sz="2400" baseline="-25000"/>
              <a:t>c </a:t>
            </a:r>
            <a:r>
              <a:rPr lang="en-US" altLang="zh-CN" sz="2400"/>
              <a:t>∈ </a:t>
            </a:r>
            <a:r>
              <a:rPr lang="zh-CN" altLang="en-US" sz="2400"/>
              <a:t>{ 1</a:t>
            </a:r>
            <a:r>
              <a:rPr lang="en-US" altLang="zh-CN" sz="2400"/>
              <a:t>, </a:t>
            </a:r>
            <a:r>
              <a:rPr lang="zh-CN" altLang="en-US" sz="2400"/>
              <a:t>.</a:t>
            </a:r>
            <a:r>
              <a:rPr lang="en-US" altLang="zh-CN" sz="2400"/>
              <a:t>.. , i</a:t>
            </a:r>
            <a:r>
              <a:rPr lang="zh-CN" altLang="en-US" sz="2400"/>
              <a:t>-1 </a:t>
            </a:r>
            <a:r>
              <a:rPr lang="en-US" altLang="zh-CN" sz="2400"/>
              <a:t>,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zh-CN" altLang="en-US" sz="2400"/>
              <a:t>}</a:t>
            </a:r>
            <a:endParaRPr lang="zh-CN" altLang="en-US"/>
          </a:p>
        </p:txBody>
      </p:sp>
      <p:pic>
        <p:nvPicPr>
          <p:cNvPr id="5" name="图片 7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655" y="2215515"/>
            <a:ext cx="7091045" cy="13188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8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55" y="4439285"/>
            <a:ext cx="6460490" cy="647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60400" y="1755140"/>
            <a:ext cx="5573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评分函数: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652780" y="3872865"/>
            <a:ext cx="6096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模型预测 </a:t>
            </a:r>
            <a:r>
              <a:rPr lang="en-US" altLang="zh-CN" sz="2400"/>
              <a:t>i </a:t>
            </a:r>
            <a:r>
              <a:rPr lang="zh-CN" altLang="en-US" sz="2400"/>
              <a:t>的先行词为：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模型 </a:t>
            </a:r>
            <a:r>
              <a:rPr lang="en-US" altLang="zh-CN" dirty="0">
                <a:ea typeface="+mn-ea"/>
                <a:cs typeface="+mn-ea"/>
              </a:rPr>
              <a:t>—— </a:t>
            </a:r>
            <a:r>
              <a:rPr lang="zh-CN" altLang="en-US" dirty="0">
                <a:ea typeface="+mn-ea"/>
                <a:cs typeface="+mn-ea"/>
              </a:rPr>
              <a:t>文段</a:t>
            </a:r>
            <a:r>
              <a:rPr lang="zh-CN" altLang="en-US" dirty="0">
                <a:ea typeface="+mn-ea"/>
                <a:cs typeface="+mn-ea"/>
              </a:rPr>
              <a:t>表示层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1035" y="894080"/>
            <a:ext cx="108337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首先，将输入文档分成不重叠的区域，每个区域中的单词序列用作输入训练序列；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然后，将序列传递到SpanBERT-large 中的预训练编码器中，对标记及其上下文进行编码；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最后，将 span i 的表示设置为 g</a:t>
            </a:r>
            <a:r>
              <a:rPr lang="zh-CN" altLang="en-US" sz="2400" baseline="-25000"/>
              <a:t>i  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5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5525" y="4846320"/>
            <a:ext cx="5210175" cy="7505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590" y="3226435"/>
            <a:ext cx="4970780" cy="5289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60400" y="4210050"/>
            <a:ext cx="5346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为每个</a:t>
            </a:r>
            <a:r>
              <a:rPr lang="en-US" altLang="zh-CN" sz="2400"/>
              <a:t>span</a:t>
            </a:r>
            <a:r>
              <a:rPr lang="zh-CN" altLang="en-US" sz="2400"/>
              <a:t> </a:t>
            </a:r>
            <a:r>
              <a:rPr lang="en-US" altLang="zh-CN" sz="2400"/>
              <a:t>i </a:t>
            </a:r>
            <a:r>
              <a:rPr lang="zh-CN" altLang="en-US" sz="2400"/>
              <a:t>计算一个分数：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模型 </a:t>
            </a:r>
            <a:r>
              <a:rPr lang="en-US" altLang="zh-CN" dirty="0">
                <a:ea typeface="+mn-ea"/>
                <a:cs typeface="+mn-ea"/>
              </a:rPr>
              <a:t>—— </a:t>
            </a:r>
            <a:r>
              <a:rPr lang="zh-CN" altLang="en-US" dirty="0">
                <a:ea typeface="+mn-ea"/>
                <a:cs typeface="+mn-ea"/>
              </a:rPr>
              <a:t>触发器预测层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0400" y="1294130"/>
            <a:ext cx="10904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将 span i 的表示 g</a:t>
            </a:r>
            <a:r>
              <a:rPr lang="zh-CN" altLang="en-US" sz="2400" baseline="-25000"/>
              <a:t>i</a:t>
            </a:r>
            <a:r>
              <a:rPr lang="zh-CN" altLang="en-US" sz="2400"/>
              <a:t> 传递给一个FFNN，FFNN输出一个 T 维向量  ot</a:t>
            </a:r>
            <a:r>
              <a:rPr lang="zh-CN" altLang="en-US" sz="2400" baseline="-25000"/>
              <a:t>i</a:t>
            </a:r>
            <a:endParaRPr lang="zh-CN" altLang="en-US" sz="2400" baseline="-25000"/>
          </a:p>
        </p:txBody>
      </p:sp>
      <p:pic>
        <p:nvPicPr>
          <p:cNvPr id="5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3855" y="2665730"/>
            <a:ext cx="4505960" cy="1540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模型 </a:t>
            </a:r>
            <a:r>
              <a:rPr lang="en-US" altLang="zh-CN" dirty="0">
                <a:ea typeface="+mn-ea"/>
                <a:cs typeface="+mn-ea"/>
              </a:rPr>
              <a:t>—— </a:t>
            </a:r>
            <a:r>
              <a:rPr lang="zh-CN" altLang="en-US" dirty="0">
                <a:ea typeface="+mn-ea"/>
                <a:cs typeface="+mn-ea"/>
              </a:rPr>
              <a:t>共指预测层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945" y="1207770"/>
            <a:ext cx="10815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计算</a:t>
            </a:r>
            <a:r>
              <a:rPr lang="en-US" altLang="zh-CN" sz="2400"/>
              <a:t>span</a:t>
            </a:r>
            <a:r>
              <a:rPr lang="zh-CN" altLang="en-US" sz="2400"/>
              <a:t> </a:t>
            </a:r>
            <a:r>
              <a:rPr lang="en-US" altLang="zh-CN" sz="2400"/>
              <a:t>i </a:t>
            </a:r>
            <a:r>
              <a:rPr lang="zh-CN" altLang="en-US" sz="2400"/>
              <a:t>和 j 之间的成对得分</a:t>
            </a:r>
            <a:endParaRPr lang="zh-CN" altLang="en-US" sz="2400"/>
          </a:p>
        </p:txBody>
      </p:sp>
      <p:pic>
        <p:nvPicPr>
          <p:cNvPr id="5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2080" y="2263775"/>
            <a:ext cx="6307455" cy="452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7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245" y="4721860"/>
            <a:ext cx="4366260" cy="812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45" y="4880610"/>
            <a:ext cx="3439160" cy="49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训练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165" y="1120140"/>
            <a:ext cx="1083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损失函数L(θ)由两个任务的损失组成（对每项任务采用最大利润损失）：</a:t>
            </a:r>
            <a:endParaRPr lang="zh-CN" altLang="en-US" sz="2400"/>
          </a:p>
        </p:txBody>
      </p:sp>
      <p:pic>
        <p:nvPicPr>
          <p:cNvPr id="10" name="图片 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6930" y="2533015"/>
            <a:ext cx="4585335" cy="1323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835660"/>
          </a:xfrm>
        </p:spPr>
        <p:txBody>
          <a:bodyPr/>
          <a:lstStyle/>
          <a:p>
            <a:r>
              <a:rPr dirty="0">
                <a:ea typeface="+mn-ea"/>
                <a:cs typeface="+mn-ea"/>
              </a:rPr>
              <a:t>共指损失函数</a:t>
            </a:r>
            <a:r>
              <a:rPr lang="zh-CN" dirty="0">
                <a:ea typeface="+mn-ea"/>
                <a:cs typeface="+mn-ea"/>
              </a:rPr>
              <a:t>和</a:t>
            </a:r>
            <a:r>
              <a:rPr lang="zh-CN" altLang="en-US" dirty="0">
                <a:ea typeface="+mn-ea"/>
                <a:cs typeface="+mn-ea"/>
                <a:sym typeface="+mn-ea"/>
              </a:rPr>
              <a:t>触发器检测损失函数</a:t>
            </a:r>
            <a:endParaRPr lang="zh-CN" altLang="en-US" dirty="0">
              <a:ea typeface="+mn-ea"/>
              <a:cs typeface="+mn-ea"/>
            </a:endParaRPr>
          </a:p>
          <a:p>
            <a:endParaRPr lang="zh-CN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450" y="859155"/>
            <a:ext cx="108508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采用怀斯曼等人(2015)定义的共指损失函数来解决实体共指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                                      </a:t>
            </a:r>
            <a:r>
              <a:rPr lang="en-US" altLang="zh-CN" sz="3600"/>
              <a:t>=</a:t>
            </a:r>
            <a:endParaRPr lang="en-US" altLang="zh-CN" sz="3600"/>
          </a:p>
        </p:txBody>
      </p:sp>
      <p:pic>
        <p:nvPicPr>
          <p:cNvPr id="11" name="图片 6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7540" y="1682115"/>
            <a:ext cx="4549775" cy="4883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R{3NJ38$(I6CZSWW~6H~7$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0" y="1682115"/>
            <a:ext cx="379095" cy="488315"/>
          </a:xfrm>
          <a:prstGeom prst="rect">
            <a:avLst/>
          </a:prstGeom>
        </p:spPr>
      </p:pic>
      <p:pic>
        <p:nvPicPr>
          <p:cNvPr id="12" name="图片 7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130" y="2998470"/>
            <a:ext cx="6047740" cy="861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79450" y="2538095"/>
            <a:ext cx="6583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共指损失函数定义为: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679450" y="4116705"/>
            <a:ext cx="10293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同理，</a:t>
            </a:r>
            <a:r>
              <a:rPr lang="zh-CN" altLang="en-US" sz="2400" dirty="0">
                <a:cs typeface="+mn-ea"/>
                <a:sym typeface="+mn-ea"/>
              </a:rPr>
              <a:t>触发器检测损失函数定义为</a:t>
            </a:r>
            <a:endParaRPr lang="zh-CN" altLang="en-US" sz="2400" dirty="0">
              <a:cs typeface="+mn-ea"/>
              <a:sym typeface="+mn-ea"/>
            </a:endParaRPr>
          </a:p>
        </p:txBody>
      </p:sp>
      <p:pic>
        <p:nvPicPr>
          <p:cNvPr id="13" name="图片 8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535" y="4840605"/>
            <a:ext cx="7927340" cy="570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第二个问题的研究方案 </a:t>
            </a:r>
            <a:r>
              <a:rPr lang="en-US" altLang="zh-CN" dirty="0">
                <a:ea typeface="+mn-ea"/>
                <a:cs typeface="+mn-ea"/>
              </a:rPr>
              <a:t>—— 利用</a:t>
            </a:r>
            <a:r>
              <a:rPr lang="zh-CN" altLang="en-US" dirty="0">
                <a:ea typeface="+mn-ea"/>
                <a:cs typeface="+mn-ea"/>
              </a:rPr>
              <a:t>任务</a:t>
            </a:r>
            <a:r>
              <a:rPr lang="en-US" altLang="zh-CN" dirty="0">
                <a:ea typeface="+mn-ea"/>
                <a:cs typeface="+mn-ea"/>
              </a:rPr>
              <a:t>之间存在的依赖</a:t>
            </a:r>
            <a:endParaRPr lang="en-US" altLang="zh-CN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80845" y="1391285"/>
            <a:ext cx="72980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Gold feature (GF) 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Predicted feature (PF)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Hard constraint (HC)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Soft constraint (SC)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>
                <a:sym typeface="+mn-ea"/>
              </a:rPr>
              <a:t>Soft constraint (SC)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0400" y="884555"/>
            <a:ext cx="109207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/>
              <a:t>在基线中加入了对触发器检测和事件共指输出的两个一致性约束：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endParaRPr lang="zh-CN" altLang="en-US" sz="2400"/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P1：如果两个文段没有相同的事件子类型，它们不能是共指的。</a:t>
            </a:r>
            <a:endParaRPr lang="zh-CN" altLang="en-US" sz="2000"/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P2：如果一个文段的事件子类型为NONE，则其先行词必须是虚拟先行词。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惩罚函数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9290" y="842010"/>
            <a:ext cx="10868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惩罚函数</a:t>
            </a:r>
            <a:r>
              <a:rPr lang="en-US" altLang="zh-CN" sz="2400"/>
              <a:t>P1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14" name="图片 9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1442085"/>
            <a:ext cx="6962140" cy="396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60400" y="2104390"/>
            <a:ext cx="10519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惩罚函数</a:t>
            </a:r>
            <a:r>
              <a:rPr lang="en-US" altLang="zh-CN" sz="2400"/>
              <a:t>P2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pic>
        <p:nvPicPr>
          <p:cNvPr id="15" name="图片 10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10" y="2672715"/>
            <a:ext cx="6822440" cy="9232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69290" y="4170045"/>
            <a:ext cx="10885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最后，通过在共指模型中使用这两个惩罚函数更新S</a:t>
            </a:r>
            <a:r>
              <a:rPr lang="zh-CN" altLang="en-US" sz="2400" baseline="-25000"/>
              <a:t>c</a:t>
            </a:r>
            <a:r>
              <a:rPr lang="zh-CN" altLang="en-US" sz="2400"/>
              <a:t>:</a:t>
            </a:r>
            <a:endParaRPr lang="zh-CN" altLang="en-US" sz="2400"/>
          </a:p>
        </p:txBody>
      </p:sp>
      <p:pic>
        <p:nvPicPr>
          <p:cNvPr id="16" name="图片 11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410" y="4956175"/>
            <a:ext cx="6821805" cy="63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日期占位符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85060" y="950086"/>
            <a:ext cx="2021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背景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053373" y="2287954"/>
            <a:ext cx="2021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研究方案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133045" y="3630267"/>
            <a:ext cx="28680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实验与结果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869520" y="4994805"/>
            <a:ext cx="27740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总结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355712" y="2313726"/>
            <a:ext cx="495959" cy="495959"/>
            <a:chOff x="6932134" y="1758101"/>
            <a:chExt cx="495959" cy="495959"/>
          </a:xfrm>
        </p:grpSpPr>
        <p:sp>
          <p:nvSpPr>
            <p:cNvPr id="63" name="íṥļîḓê"/>
            <p:cNvSpPr/>
            <p:nvPr/>
          </p:nvSpPr>
          <p:spPr>
            <a:xfrm>
              <a:off x="6932134" y="1758101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4" name="íṥlíḓê"/>
            <p:cNvSpPr/>
            <p:nvPr/>
          </p:nvSpPr>
          <p:spPr>
            <a:xfrm>
              <a:off x="6977987" y="1803954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5" name="ïśļiḑé"/>
            <p:cNvSpPr/>
            <p:nvPr/>
          </p:nvSpPr>
          <p:spPr>
            <a:xfrm>
              <a:off x="7055794" y="1924242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454610" y="3701759"/>
            <a:ext cx="495959" cy="495959"/>
            <a:chOff x="7112947" y="2706714"/>
            <a:chExt cx="495959" cy="495959"/>
          </a:xfrm>
        </p:grpSpPr>
        <p:sp>
          <p:nvSpPr>
            <p:cNvPr id="67" name="íṥļîḓê"/>
            <p:cNvSpPr/>
            <p:nvPr/>
          </p:nvSpPr>
          <p:spPr>
            <a:xfrm>
              <a:off x="7112947" y="2706714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8" name="íṥlíḓê"/>
            <p:cNvSpPr/>
            <p:nvPr/>
          </p:nvSpPr>
          <p:spPr>
            <a:xfrm>
              <a:off x="7158800" y="2752567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9" name="ïśļiḑé"/>
            <p:cNvSpPr/>
            <p:nvPr/>
          </p:nvSpPr>
          <p:spPr>
            <a:xfrm>
              <a:off x="7236607" y="2872855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70" name="íṥļîḓê"/>
          <p:cNvSpPr/>
          <p:nvPr/>
        </p:nvSpPr>
        <p:spPr>
          <a:xfrm>
            <a:off x="6107900" y="5066933"/>
            <a:ext cx="495959" cy="495959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71" name="íṥlíḓê"/>
          <p:cNvSpPr/>
          <p:nvPr/>
        </p:nvSpPr>
        <p:spPr>
          <a:xfrm>
            <a:off x="6153753" y="5112151"/>
            <a:ext cx="404253" cy="404253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72" name="ïśļiḑé"/>
          <p:cNvSpPr/>
          <p:nvPr/>
        </p:nvSpPr>
        <p:spPr>
          <a:xfrm>
            <a:off x="6241720" y="5257839"/>
            <a:ext cx="248637" cy="163678"/>
          </a:xfrm>
          <a:custGeom>
            <a:avLst/>
            <a:gdLst>
              <a:gd name="connsiteX0" fmla="*/ 424341 w 607145"/>
              <a:gd name="connsiteY0" fmla="*/ 192546 h 399683"/>
              <a:gd name="connsiteX1" fmla="*/ 374104 w 607145"/>
              <a:gd name="connsiteY1" fmla="*/ 200647 h 399683"/>
              <a:gd name="connsiteX2" fmla="*/ 369850 w 607145"/>
              <a:gd name="connsiteY2" fmla="*/ 214854 h 399683"/>
              <a:gd name="connsiteX3" fmla="*/ 384076 w 607145"/>
              <a:gd name="connsiteY3" fmla="*/ 219247 h 399683"/>
              <a:gd name="connsiteX4" fmla="*/ 400942 w 607145"/>
              <a:gd name="connsiteY4" fmla="*/ 213975 h 399683"/>
              <a:gd name="connsiteX5" fmla="*/ 498617 w 607145"/>
              <a:gd name="connsiteY5" fmla="*/ 232429 h 399683"/>
              <a:gd name="connsiteX6" fmla="*/ 539828 w 607145"/>
              <a:gd name="connsiteY6" fmla="*/ 250443 h 399683"/>
              <a:gd name="connsiteX7" fmla="*/ 544668 w 607145"/>
              <a:gd name="connsiteY7" fmla="*/ 251615 h 399683"/>
              <a:gd name="connsiteX8" fmla="*/ 554054 w 607145"/>
              <a:gd name="connsiteY8" fmla="*/ 245903 h 399683"/>
              <a:gd name="connsiteX9" fmla="*/ 549508 w 607145"/>
              <a:gd name="connsiteY9" fmla="*/ 231843 h 399683"/>
              <a:gd name="connsiteX10" fmla="*/ 424341 w 607145"/>
              <a:gd name="connsiteY10" fmla="*/ 192546 h 399683"/>
              <a:gd name="connsiteX11" fmla="*/ 179418 w 607145"/>
              <a:gd name="connsiteY11" fmla="*/ 192544 h 399683"/>
              <a:gd name="connsiteX12" fmla="*/ 54260 w 607145"/>
              <a:gd name="connsiteY12" fmla="*/ 231696 h 399683"/>
              <a:gd name="connsiteX13" fmla="*/ 49714 w 607145"/>
              <a:gd name="connsiteY13" fmla="*/ 245903 h 399683"/>
              <a:gd name="connsiteX14" fmla="*/ 59099 w 607145"/>
              <a:gd name="connsiteY14" fmla="*/ 251615 h 399683"/>
              <a:gd name="connsiteX15" fmla="*/ 63939 w 607145"/>
              <a:gd name="connsiteY15" fmla="*/ 250443 h 399683"/>
              <a:gd name="connsiteX16" fmla="*/ 105147 w 607145"/>
              <a:gd name="connsiteY16" fmla="*/ 232429 h 399683"/>
              <a:gd name="connsiteX17" fmla="*/ 202962 w 607145"/>
              <a:gd name="connsiteY17" fmla="*/ 213975 h 399683"/>
              <a:gd name="connsiteX18" fmla="*/ 219680 w 607145"/>
              <a:gd name="connsiteY18" fmla="*/ 219247 h 399683"/>
              <a:gd name="connsiteX19" fmla="*/ 233905 w 607145"/>
              <a:gd name="connsiteY19" fmla="*/ 214854 h 399683"/>
              <a:gd name="connsiteX20" fmla="*/ 229652 w 607145"/>
              <a:gd name="connsiteY20" fmla="*/ 200647 h 399683"/>
              <a:gd name="connsiteX21" fmla="*/ 179418 w 607145"/>
              <a:gd name="connsiteY21" fmla="*/ 192544 h 399683"/>
              <a:gd name="connsiteX22" fmla="*/ 424341 w 607145"/>
              <a:gd name="connsiteY22" fmla="*/ 126430 h 399683"/>
              <a:gd name="connsiteX23" fmla="*/ 374104 w 607145"/>
              <a:gd name="connsiteY23" fmla="*/ 134448 h 399683"/>
              <a:gd name="connsiteX24" fmla="*/ 369850 w 607145"/>
              <a:gd name="connsiteY24" fmla="*/ 148801 h 399683"/>
              <a:gd name="connsiteX25" fmla="*/ 384076 w 607145"/>
              <a:gd name="connsiteY25" fmla="*/ 153049 h 399683"/>
              <a:gd name="connsiteX26" fmla="*/ 400942 w 607145"/>
              <a:gd name="connsiteY26" fmla="*/ 147922 h 399683"/>
              <a:gd name="connsiteX27" fmla="*/ 498617 w 607145"/>
              <a:gd name="connsiteY27" fmla="*/ 166376 h 399683"/>
              <a:gd name="connsiteX28" fmla="*/ 539828 w 607145"/>
              <a:gd name="connsiteY28" fmla="*/ 184390 h 399683"/>
              <a:gd name="connsiteX29" fmla="*/ 544668 w 607145"/>
              <a:gd name="connsiteY29" fmla="*/ 185562 h 399683"/>
              <a:gd name="connsiteX30" fmla="*/ 554054 w 607145"/>
              <a:gd name="connsiteY30" fmla="*/ 179850 h 399683"/>
              <a:gd name="connsiteX31" fmla="*/ 549508 w 607145"/>
              <a:gd name="connsiteY31" fmla="*/ 165644 h 399683"/>
              <a:gd name="connsiteX32" fmla="*/ 424341 w 607145"/>
              <a:gd name="connsiteY32" fmla="*/ 126430 h 399683"/>
              <a:gd name="connsiteX33" fmla="*/ 179418 w 607145"/>
              <a:gd name="connsiteY33" fmla="*/ 126430 h 399683"/>
              <a:gd name="connsiteX34" fmla="*/ 54260 w 607145"/>
              <a:gd name="connsiteY34" fmla="*/ 165644 h 399683"/>
              <a:gd name="connsiteX35" fmla="*/ 49714 w 607145"/>
              <a:gd name="connsiteY35" fmla="*/ 179850 h 399683"/>
              <a:gd name="connsiteX36" fmla="*/ 59099 w 607145"/>
              <a:gd name="connsiteY36" fmla="*/ 185562 h 399683"/>
              <a:gd name="connsiteX37" fmla="*/ 63939 w 607145"/>
              <a:gd name="connsiteY37" fmla="*/ 184390 h 399683"/>
              <a:gd name="connsiteX38" fmla="*/ 105147 w 607145"/>
              <a:gd name="connsiteY38" fmla="*/ 166376 h 399683"/>
              <a:gd name="connsiteX39" fmla="*/ 202962 w 607145"/>
              <a:gd name="connsiteY39" fmla="*/ 147922 h 399683"/>
              <a:gd name="connsiteX40" fmla="*/ 219680 w 607145"/>
              <a:gd name="connsiteY40" fmla="*/ 153049 h 399683"/>
              <a:gd name="connsiteX41" fmla="*/ 233905 w 607145"/>
              <a:gd name="connsiteY41" fmla="*/ 148801 h 399683"/>
              <a:gd name="connsiteX42" fmla="*/ 229652 w 607145"/>
              <a:gd name="connsiteY42" fmla="*/ 134448 h 399683"/>
              <a:gd name="connsiteX43" fmla="*/ 179418 w 607145"/>
              <a:gd name="connsiteY43" fmla="*/ 126430 h 399683"/>
              <a:gd name="connsiteX44" fmla="*/ 424341 w 607145"/>
              <a:gd name="connsiteY44" fmla="*/ 60293 h 399683"/>
              <a:gd name="connsiteX45" fmla="*/ 374104 w 607145"/>
              <a:gd name="connsiteY45" fmla="*/ 68396 h 399683"/>
              <a:gd name="connsiteX46" fmla="*/ 369850 w 607145"/>
              <a:gd name="connsiteY46" fmla="*/ 82602 h 399683"/>
              <a:gd name="connsiteX47" fmla="*/ 384076 w 607145"/>
              <a:gd name="connsiteY47" fmla="*/ 86996 h 399683"/>
              <a:gd name="connsiteX48" fmla="*/ 400942 w 607145"/>
              <a:gd name="connsiteY48" fmla="*/ 81724 h 399683"/>
              <a:gd name="connsiteX49" fmla="*/ 498471 w 607145"/>
              <a:gd name="connsiteY49" fmla="*/ 100177 h 399683"/>
              <a:gd name="connsiteX50" fmla="*/ 539828 w 607145"/>
              <a:gd name="connsiteY50" fmla="*/ 118192 h 399683"/>
              <a:gd name="connsiteX51" fmla="*/ 544668 w 607145"/>
              <a:gd name="connsiteY51" fmla="*/ 119363 h 399683"/>
              <a:gd name="connsiteX52" fmla="*/ 554054 w 607145"/>
              <a:gd name="connsiteY52" fmla="*/ 113651 h 399683"/>
              <a:gd name="connsiteX53" fmla="*/ 549508 w 607145"/>
              <a:gd name="connsiteY53" fmla="*/ 99445 h 399683"/>
              <a:gd name="connsiteX54" fmla="*/ 424341 w 607145"/>
              <a:gd name="connsiteY54" fmla="*/ 60293 h 399683"/>
              <a:gd name="connsiteX55" fmla="*/ 179418 w 607145"/>
              <a:gd name="connsiteY55" fmla="*/ 60293 h 399683"/>
              <a:gd name="connsiteX56" fmla="*/ 54260 w 607145"/>
              <a:gd name="connsiteY56" fmla="*/ 99445 h 399683"/>
              <a:gd name="connsiteX57" fmla="*/ 49714 w 607145"/>
              <a:gd name="connsiteY57" fmla="*/ 113651 h 399683"/>
              <a:gd name="connsiteX58" fmla="*/ 59099 w 607145"/>
              <a:gd name="connsiteY58" fmla="*/ 119363 h 399683"/>
              <a:gd name="connsiteX59" fmla="*/ 63939 w 607145"/>
              <a:gd name="connsiteY59" fmla="*/ 118192 h 399683"/>
              <a:gd name="connsiteX60" fmla="*/ 105147 w 607145"/>
              <a:gd name="connsiteY60" fmla="*/ 100177 h 399683"/>
              <a:gd name="connsiteX61" fmla="*/ 202962 w 607145"/>
              <a:gd name="connsiteY61" fmla="*/ 81724 h 399683"/>
              <a:gd name="connsiteX62" fmla="*/ 219680 w 607145"/>
              <a:gd name="connsiteY62" fmla="*/ 86996 h 399683"/>
              <a:gd name="connsiteX63" fmla="*/ 233905 w 607145"/>
              <a:gd name="connsiteY63" fmla="*/ 82602 h 399683"/>
              <a:gd name="connsiteX64" fmla="*/ 229652 w 607145"/>
              <a:gd name="connsiteY64" fmla="*/ 68396 h 399683"/>
              <a:gd name="connsiteX65" fmla="*/ 179418 w 607145"/>
              <a:gd name="connsiteY65" fmla="*/ 60293 h 399683"/>
              <a:gd name="connsiteX66" fmla="*/ 402115 w 607145"/>
              <a:gd name="connsiteY66" fmla="*/ 0 h 399683"/>
              <a:gd name="connsiteX67" fmla="*/ 607145 w 607145"/>
              <a:gd name="connsiteY67" fmla="*/ 64295 h 399683"/>
              <a:gd name="connsiteX68" fmla="*/ 607145 w 607145"/>
              <a:gd name="connsiteY68" fmla="*/ 399683 h 399683"/>
              <a:gd name="connsiteX69" fmla="*/ 398449 w 607145"/>
              <a:gd name="connsiteY69" fmla="*/ 341686 h 399683"/>
              <a:gd name="connsiteX70" fmla="*/ 315000 w 607145"/>
              <a:gd name="connsiteY70" fmla="*/ 370538 h 399683"/>
              <a:gd name="connsiteX71" fmla="*/ 313240 w 607145"/>
              <a:gd name="connsiteY71" fmla="*/ 372296 h 399683"/>
              <a:gd name="connsiteX72" fmla="*/ 313240 w 607145"/>
              <a:gd name="connsiteY72" fmla="*/ 50235 h 399683"/>
              <a:gd name="connsiteX73" fmla="*/ 314560 w 607145"/>
              <a:gd name="connsiteY73" fmla="*/ 45988 h 399683"/>
              <a:gd name="connsiteX74" fmla="*/ 402115 w 607145"/>
              <a:gd name="connsiteY74" fmla="*/ 0 h 399683"/>
              <a:gd name="connsiteX75" fmla="*/ 205015 w 607145"/>
              <a:gd name="connsiteY75" fmla="*/ 0 h 399683"/>
              <a:gd name="connsiteX76" fmla="*/ 292564 w 607145"/>
              <a:gd name="connsiteY76" fmla="*/ 45988 h 399683"/>
              <a:gd name="connsiteX77" fmla="*/ 292271 w 607145"/>
              <a:gd name="connsiteY77" fmla="*/ 47013 h 399683"/>
              <a:gd name="connsiteX78" fmla="*/ 292124 w 607145"/>
              <a:gd name="connsiteY78" fmla="*/ 49064 h 399683"/>
              <a:gd name="connsiteX79" fmla="*/ 292124 w 607145"/>
              <a:gd name="connsiteY79" fmla="*/ 370538 h 399683"/>
              <a:gd name="connsiteX80" fmla="*/ 208534 w 607145"/>
              <a:gd name="connsiteY80" fmla="*/ 341686 h 399683"/>
              <a:gd name="connsiteX81" fmla="*/ 0 w 607145"/>
              <a:gd name="connsiteY81" fmla="*/ 399683 h 399683"/>
              <a:gd name="connsiteX82" fmla="*/ 0 w 607145"/>
              <a:gd name="connsiteY82" fmla="*/ 64295 h 399683"/>
              <a:gd name="connsiteX83" fmla="*/ 205015 w 607145"/>
              <a:gd name="connsiteY83" fmla="*/ 0 h 39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7145" h="399683">
                <a:moveTo>
                  <a:pt x="424341" y="192546"/>
                </a:moveTo>
                <a:cubicBezTo>
                  <a:pt x="405663" y="191228"/>
                  <a:pt x="388037" y="193178"/>
                  <a:pt x="374104" y="200647"/>
                </a:cubicBezTo>
                <a:cubicBezTo>
                  <a:pt x="368970" y="203430"/>
                  <a:pt x="367064" y="209728"/>
                  <a:pt x="369850" y="214854"/>
                </a:cubicBezTo>
                <a:cubicBezTo>
                  <a:pt x="372637" y="219980"/>
                  <a:pt x="378943" y="221884"/>
                  <a:pt x="384076" y="219247"/>
                </a:cubicBezTo>
                <a:cubicBezTo>
                  <a:pt x="388916" y="216611"/>
                  <a:pt x="394636" y="215000"/>
                  <a:pt x="400942" y="213975"/>
                </a:cubicBezTo>
                <a:cubicBezTo>
                  <a:pt x="428514" y="209874"/>
                  <a:pt x="467379" y="220566"/>
                  <a:pt x="498617" y="232429"/>
                </a:cubicBezTo>
                <a:cubicBezTo>
                  <a:pt x="515630" y="238873"/>
                  <a:pt x="530442" y="245610"/>
                  <a:pt x="539828" y="250443"/>
                </a:cubicBezTo>
                <a:cubicBezTo>
                  <a:pt x="541442" y="251322"/>
                  <a:pt x="543055" y="251615"/>
                  <a:pt x="544668" y="251615"/>
                </a:cubicBezTo>
                <a:cubicBezTo>
                  <a:pt x="548481" y="251615"/>
                  <a:pt x="552148" y="249564"/>
                  <a:pt x="554054" y="245903"/>
                </a:cubicBezTo>
                <a:cubicBezTo>
                  <a:pt x="556694" y="240777"/>
                  <a:pt x="554641" y="234479"/>
                  <a:pt x="549508" y="231843"/>
                </a:cubicBezTo>
                <a:cubicBezTo>
                  <a:pt x="545878" y="229866"/>
                  <a:pt x="480376" y="196501"/>
                  <a:pt x="424341" y="192546"/>
                </a:cubicBezTo>
                <a:close/>
                <a:moveTo>
                  <a:pt x="179418" y="192544"/>
                </a:moveTo>
                <a:cubicBezTo>
                  <a:pt x="123386" y="196492"/>
                  <a:pt x="57889" y="229829"/>
                  <a:pt x="54260" y="231696"/>
                </a:cubicBezTo>
                <a:cubicBezTo>
                  <a:pt x="49127" y="234479"/>
                  <a:pt x="47074" y="240777"/>
                  <a:pt x="49714" y="245903"/>
                </a:cubicBezTo>
                <a:cubicBezTo>
                  <a:pt x="51620" y="249564"/>
                  <a:pt x="55287" y="251615"/>
                  <a:pt x="59099" y="251615"/>
                </a:cubicBezTo>
                <a:cubicBezTo>
                  <a:pt x="60713" y="251615"/>
                  <a:pt x="62472" y="251322"/>
                  <a:pt x="63939" y="250443"/>
                </a:cubicBezTo>
                <a:cubicBezTo>
                  <a:pt x="73324" y="245610"/>
                  <a:pt x="88136" y="238873"/>
                  <a:pt x="105147" y="232429"/>
                </a:cubicBezTo>
                <a:cubicBezTo>
                  <a:pt x="136383" y="220566"/>
                  <a:pt x="175245" y="209874"/>
                  <a:pt x="202962" y="213975"/>
                </a:cubicBezTo>
                <a:cubicBezTo>
                  <a:pt x="209121" y="215000"/>
                  <a:pt x="214840" y="216611"/>
                  <a:pt x="219680" y="219247"/>
                </a:cubicBezTo>
                <a:cubicBezTo>
                  <a:pt x="224812" y="221884"/>
                  <a:pt x="231118" y="219980"/>
                  <a:pt x="233905" y="214854"/>
                </a:cubicBezTo>
                <a:cubicBezTo>
                  <a:pt x="236691" y="209728"/>
                  <a:pt x="234784" y="203430"/>
                  <a:pt x="229652" y="200647"/>
                </a:cubicBezTo>
                <a:cubicBezTo>
                  <a:pt x="215720" y="193178"/>
                  <a:pt x="198095" y="191228"/>
                  <a:pt x="179418" y="192544"/>
                </a:cubicBezTo>
                <a:close/>
                <a:moveTo>
                  <a:pt x="424341" y="126430"/>
                </a:moveTo>
                <a:cubicBezTo>
                  <a:pt x="405663" y="125093"/>
                  <a:pt x="388037" y="127016"/>
                  <a:pt x="374104" y="134448"/>
                </a:cubicBezTo>
                <a:cubicBezTo>
                  <a:pt x="368970" y="137231"/>
                  <a:pt x="367064" y="143675"/>
                  <a:pt x="369850" y="148801"/>
                </a:cubicBezTo>
                <a:cubicBezTo>
                  <a:pt x="372637" y="153927"/>
                  <a:pt x="378943" y="155831"/>
                  <a:pt x="384076" y="153049"/>
                </a:cubicBezTo>
                <a:cubicBezTo>
                  <a:pt x="388916" y="150559"/>
                  <a:pt x="394636" y="148801"/>
                  <a:pt x="400942" y="147922"/>
                </a:cubicBezTo>
                <a:cubicBezTo>
                  <a:pt x="428514" y="143822"/>
                  <a:pt x="467379" y="154513"/>
                  <a:pt x="498617" y="166376"/>
                </a:cubicBezTo>
                <a:cubicBezTo>
                  <a:pt x="515630" y="172820"/>
                  <a:pt x="530442" y="179557"/>
                  <a:pt x="539828" y="184390"/>
                </a:cubicBezTo>
                <a:cubicBezTo>
                  <a:pt x="541442" y="185123"/>
                  <a:pt x="543055" y="185562"/>
                  <a:pt x="544668" y="185562"/>
                </a:cubicBezTo>
                <a:cubicBezTo>
                  <a:pt x="548481" y="185562"/>
                  <a:pt x="552148" y="183512"/>
                  <a:pt x="554054" y="179850"/>
                </a:cubicBezTo>
                <a:cubicBezTo>
                  <a:pt x="556694" y="174724"/>
                  <a:pt x="554641" y="168280"/>
                  <a:pt x="549508" y="165644"/>
                </a:cubicBezTo>
                <a:cubicBezTo>
                  <a:pt x="545878" y="163777"/>
                  <a:pt x="480376" y="130439"/>
                  <a:pt x="424341" y="126430"/>
                </a:cubicBezTo>
                <a:close/>
                <a:moveTo>
                  <a:pt x="179418" y="126430"/>
                </a:moveTo>
                <a:cubicBezTo>
                  <a:pt x="123386" y="130439"/>
                  <a:pt x="57889" y="163777"/>
                  <a:pt x="54260" y="165644"/>
                </a:cubicBezTo>
                <a:cubicBezTo>
                  <a:pt x="49127" y="168280"/>
                  <a:pt x="47074" y="174724"/>
                  <a:pt x="49714" y="179850"/>
                </a:cubicBezTo>
                <a:cubicBezTo>
                  <a:pt x="51620" y="183512"/>
                  <a:pt x="55287" y="185562"/>
                  <a:pt x="59099" y="185562"/>
                </a:cubicBezTo>
                <a:cubicBezTo>
                  <a:pt x="60713" y="185562"/>
                  <a:pt x="62472" y="185123"/>
                  <a:pt x="63939" y="184390"/>
                </a:cubicBezTo>
                <a:cubicBezTo>
                  <a:pt x="73324" y="179557"/>
                  <a:pt x="88136" y="172820"/>
                  <a:pt x="105147" y="166376"/>
                </a:cubicBezTo>
                <a:cubicBezTo>
                  <a:pt x="136383" y="154513"/>
                  <a:pt x="175245" y="143675"/>
                  <a:pt x="202962" y="147922"/>
                </a:cubicBezTo>
                <a:cubicBezTo>
                  <a:pt x="209121" y="148801"/>
                  <a:pt x="214840" y="150412"/>
                  <a:pt x="219680" y="153049"/>
                </a:cubicBezTo>
                <a:cubicBezTo>
                  <a:pt x="224812" y="155831"/>
                  <a:pt x="231265" y="153927"/>
                  <a:pt x="233905" y="148801"/>
                </a:cubicBezTo>
                <a:cubicBezTo>
                  <a:pt x="236691" y="143675"/>
                  <a:pt x="234784" y="137231"/>
                  <a:pt x="229652" y="134448"/>
                </a:cubicBezTo>
                <a:cubicBezTo>
                  <a:pt x="215720" y="127016"/>
                  <a:pt x="198095" y="125093"/>
                  <a:pt x="179418" y="126430"/>
                </a:cubicBezTo>
                <a:close/>
                <a:moveTo>
                  <a:pt x="424341" y="60293"/>
                </a:moveTo>
                <a:cubicBezTo>
                  <a:pt x="405663" y="58977"/>
                  <a:pt x="388037" y="60927"/>
                  <a:pt x="374104" y="68396"/>
                </a:cubicBezTo>
                <a:cubicBezTo>
                  <a:pt x="368970" y="71179"/>
                  <a:pt x="367064" y="77476"/>
                  <a:pt x="369850" y="82602"/>
                </a:cubicBezTo>
                <a:cubicBezTo>
                  <a:pt x="372637" y="87728"/>
                  <a:pt x="378943" y="89632"/>
                  <a:pt x="384076" y="86996"/>
                </a:cubicBezTo>
                <a:cubicBezTo>
                  <a:pt x="388916" y="84360"/>
                  <a:pt x="394636" y="82749"/>
                  <a:pt x="400942" y="81724"/>
                </a:cubicBezTo>
                <a:cubicBezTo>
                  <a:pt x="428514" y="77623"/>
                  <a:pt x="467379" y="88314"/>
                  <a:pt x="498471" y="100177"/>
                </a:cubicBezTo>
                <a:cubicBezTo>
                  <a:pt x="515630" y="106621"/>
                  <a:pt x="530442" y="113358"/>
                  <a:pt x="539828" y="118192"/>
                </a:cubicBezTo>
                <a:cubicBezTo>
                  <a:pt x="541442" y="119070"/>
                  <a:pt x="543055" y="119363"/>
                  <a:pt x="544668" y="119363"/>
                </a:cubicBezTo>
                <a:cubicBezTo>
                  <a:pt x="548481" y="119363"/>
                  <a:pt x="552148" y="117313"/>
                  <a:pt x="554054" y="113651"/>
                </a:cubicBezTo>
                <a:cubicBezTo>
                  <a:pt x="556694" y="108525"/>
                  <a:pt x="554641" y="102228"/>
                  <a:pt x="549508" y="99445"/>
                </a:cubicBezTo>
                <a:cubicBezTo>
                  <a:pt x="545878" y="97578"/>
                  <a:pt x="480376" y="64240"/>
                  <a:pt x="424341" y="60293"/>
                </a:cubicBezTo>
                <a:close/>
                <a:moveTo>
                  <a:pt x="179418" y="60293"/>
                </a:moveTo>
                <a:cubicBezTo>
                  <a:pt x="123386" y="64240"/>
                  <a:pt x="57889" y="97578"/>
                  <a:pt x="54260" y="99445"/>
                </a:cubicBezTo>
                <a:cubicBezTo>
                  <a:pt x="49127" y="102228"/>
                  <a:pt x="47074" y="108525"/>
                  <a:pt x="49714" y="113651"/>
                </a:cubicBezTo>
                <a:cubicBezTo>
                  <a:pt x="51620" y="117313"/>
                  <a:pt x="55287" y="119363"/>
                  <a:pt x="59099" y="119363"/>
                </a:cubicBezTo>
                <a:cubicBezTo>
                  <a:pt x="60713" y="119363"/>
                  <a:pt x="62472" y="119070"/>
                  <a:pt x="63939" y="118192"/>
                </a:cubicBezTo>
                <a:cubicBezTo>
                  <a:pt x="73324" y="113358"/>
                  <a:pt x="88136" y="106621"/>
                  <a:pt x="105147" y="100177"/>
                </a:cubicBezTo>
                <a:cubicBezTo>
                  <a:pt x="136383" y="88314"/>
                  <a:pt x="175245" y="77623"/>
                  <a:pt x="202962" y="81724"/>
                </a:cubicBezTo>
                <a:cubicBezTo>
                  <a:pt x="209121" y="82749"/>
                  <a:pt x="214840" y="84360"/>
                  <a:pt x="219680" y="86996"/>
                </a:cubicBezTo>
                <a:cubicBezTo>
                  <a:pt x="224812" y="89632"/>
                  <a:pt x="231265" y="87728"/>
                  <a:pt x="233905" y="82602"/>
                </a:cubicBezTo>
                <a:cubicBezTo>
                  <a:pt x="236691" y="77476"/>
                  <a:pt x="234784" y="71179"/>
                  <a:pt x="229652" y="68396"/>
                </a:cubicBezTo>
                <a:cubicBezTo>
                  <a:pt x="215720" y="60927"/>
                  <a:pt x="198095" y="58977"/>
                  <a:pt x="179418" y="60293"/>
                </a:cubicBezTo>
                <a:close/>
                <a:moveTo>
                  <a:pt x="402115" y="0"/>
                </a:moveTo>
                <a:cubicBezTo>
                  <a:pt x="454179" y="0"/>
                  <a:pt x="523109" y="21676"/>
                  <a:pt x="607145" y="64295"/>
                </a:cubicBezTo>
                <a:lnTo>
                  <a:pt x="607145" y="399683"/>
                </a:lnTo>
                <a:cubicBezTo>
                  <a:pt x="570187" y="382548"/>
                  <a:pt x="474858" y="341686"/>
                  <a:pt x="398449" y="341686"/>
                </a:cubicBezTo>
                <a:cubicBezTo>
                  <a:pt x="356944" y="341686"/>
                  <a:pt x="331132" y="353988"/>
                  <a:pt x="315000" y="370538"/>
                </a:cubicBezTo>
                <a:cubicBezTo>
                  <a:pt x="314413" y="371124"/>
                  <a:pt x="313827" y="371710"/>
                  <a:pt x="313240" y="372296"/>
                </a:cubicBezTo>
                <a:lnTo>
                  <a:pt x="313240" y="50235"/>
                </a:lnTo>
                <a:cubicBezTo>
                  <a:pt x="313387" y="49356"/>
                  <a:pt x="313827" y="47892"/>
                  <a:pt x="314560" y="45988"/>
                </a:cubicBezTo>
                <a:cubicBezTo>
                  <a:pt x="319400" y="33100"/>
                  <a:pt x="338319" y="0"/>
                  <a:pt x="402115" y="0"/>
                </a:cubicBezTo>
                <a:close/>
                <a:moveTo>
                  <a:pt x="205015" y="0"/>
                </a:moveTo>
                <a:cubicBezTo>
                  <a:pt x="268954" y="0"/>
                  <a:pt x="287725" y="33246"/>
                  <a:pt x="292564" y="45988"/>
                </a:cubicBezTo>
                <a:cubicBezTo>
                  <a:pt x="292417" y="46574"/>
                  <a:pt x="292271" y="47013"/>
                  <a:pt x="292271" y="47013"/>
                </a:cubicBezTo>
                <a:cubicBezTo>
                  <a:pt x="292124" y="47745"/>
                  <a:pt x="292124" y="48331"/>
                  <a:pt x="292124" y="49064"/>
                </a:cubicBezTo>
                <a:lnTo>
                  <a:pt x="292124" y="370538"/>
                </a:lnTo>
                <a:cubicBezTo>
                  <a:pt x="275993" y="353988"/>
                  <a:pt x="250183" y="341686"/>
                  <a:pt x="208534" y="341686"/>
                </a:cubicBezTo>
                <a:cubicBezTo>
                  <a:pt x="132277" y="341686"/>
                  <a:pt x="36809" y="382548"/>
                  <a:pt x="0" y="399683"/>
                </a:cubicBezTo>
                <a:lnTo>
                  <a:pt x="0" y="64295"/>
                </a:lnTo>
                <a:cubicBezTo>
                  <a:pt x="84030" y="21676"/>
                  <a:pt x="152955" y="0"/>
                  <a:pt x="205015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5955068" y="946649"/>
            <a:ext cx="495959" cy="495959"/>
            <a:chOff x="6529585" y="809489"/>
            <a:chExt cx="495959" cy="495959"/>
          </a:xfrm>
        </p:grpSpPr>
        <p:sp>
          <p:nvSpPr>
            <p:cNvPr id="82" name="íṥļîḓê"/>
            <p:cNvSpPr/>
            <p:nvPr/>
          </p:nvSpPr>
          <p:spPr>
            <a:xfrm>
              <a:off x="6529585" y="809489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3" name="íṥlíḓê"/>
            <p:cNvSpPr/>
            <p:nvPr/>
          </p:nvSpPr>
          <p:spPr>
            <a:xfrm>
              <a:off x="6575438" y="855342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4" name="ïśļiḑé"/>
            <p:cNvSpPr/>
            <p:nvPr/>
          </p:nvSpPr>
          <p:spPr>
            <a:xfrm>
              <a:off x="6653246" y="975629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cxnSp>
        <p:nvCxnSpPr>
          <p:cNvPr id="85" name="直接连接符 84"/>
          <p:cNvCxnSpPr/>
          <p:nvPr/>
        </p:nvCxnSpPr>
        <p:spPr>
          <a:xfrm>
            <a:off x="6943983" y="1473306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7171490" y="2809904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113473" y="4197937"/>
            <a:ext cx="3798745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6890588" y="5562765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7000550" y="860651"/>
            <a:ext cx="817163" cy="732782"/>
            <a:chOff x="7575067" y="723491"/>
            <a:chExt cx="817163" cy="732782"/>
          </a:xfrm>
        </p:grpSpPr>
        <p:sp>
          <p:nvSpPr>
            <p:cNvPr id="92" name="文本框 91"/>
            <p:cNvSpPr txBox="1"/>
            <p:nvPr/>
          </p:nvSpPr>
          <p:spPr>
            <a:xfrm>
              <a:off x="7575067" y="748387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01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7592006" y="723491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7265670" y="2214880"/>
            <a:ext cx="78740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02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pattFill prst="narHorz">
                <a:fgClr>
                  <a:prstClr val="white">
                    <a:lumMod val="75000"/>
                  </a:prstClr>
                </a:fgClr>
                <a:bgClr>
                  <a:prstClr val="white"/>
                </a:bgClr>
              </a:patt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296150" y="2194560"/>
            <a:ext cx="800100" cy="70802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02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7305645" y="3598542"/>
            <a:ext cx="827323" cy="722622"/>
            <a:chOff x="8043992" y="2627627"/>
            <a:chExt cx="827323" cy="722622"/>
          </a:xfrm>
        </p:grpSpPr>
        <p:sp>
          <p:nvSpPr>
            <p:cNvPr id="98" name="文本框 97"/>
            <p:cNvSpPr txBox="1"/>
            <p:nvPr/>
          </p:nvSpPr>
          <p:spPr>
            <a:xfrm>
              <a:off x="8043992" y="2642363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03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71091" y="2627627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983065" y="4808924"/>
            <a:ext cx="831768" cy="708017"/>
            <a:chOff x="7900482" y="4037399"/>
            <a:chExt cx="831768" cy="708017"/>
          </a:xfrm>
        </p:grpSpPr>
        <p:sp>
          <p:nvSpPr>
            <p:cNvPr id="101" name="文本框 100"/>
            <p:cNvSpPr txBox="1"/>
            <p:nvPr/>
          </p:nvSpPr>
          <p:spPr>
            <a:xfrm>
              <a:off x="7900482" y="4037530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04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7932026" y="4037399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04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第三个问题的研究方案 </a:t>
            </a:r>
            <a:r>
              <a:rPr lang="en-US" altLang="zh-CN" dirty="0">
                <a:ea typeface="+mn-ea"/>
                <a:cs typeface="+mn-ea"/>
              </a:rPr>
              <a:t>—— </a:t>
            </a:r>
            <a:r>
              <a:rPr lang="zh-CN" altLang="en-US" dirty="0">
                <a:ea typeface="+mn-ea"/>
                <a:cs typeface="+mn-ea"/>
              </a:rPr>
              <a:t>利用实体共指</a:t>
            </a:r>
            <a:r>
              <a:rPr lang="zh-CN" altLang="en-US" dirty="0">
                <a:ea typeface="+mn-ea"/>
                <a:cs typeface="+mn-ea"/>
              </a:rPr>
              <a:t>信息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89100" y="1654810"/>
            <a:ext cx="75418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首先，计算实体共指链；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然后，合并实体共指信息</a:t>
            </a:r>
            <a:r>
              <a:rPr lang="zh-CN" altLang="en-US" sz="2800"/>
              <a:t>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>
                <a:sym typeface="+mn-ea"/>
              </a:rPr>
              <a:t>计算实体共指链 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ym typeface="+mn-ea"/>
              </a:rPr>
              <a:t>独立模型</a:t>
            </a:r>
            <a:endParaRPr lang="zh-CN" altLang="en-US">
              <a:sym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0400" y="859790"/>
            <a:ext cx="108159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Independent model </a:t>
            </a:r>
            <a:endParaRPr lang="zh-CN" altLang="en-US" sz="2400" b="1"/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 文段表示层</a:t>
            </a:r>
            <a:endParaRPr lang="zh-CN" altLang="en-US" sz="2000"/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 实体提及预测层</a:t>
            </a:r>
            <a:endParaRPr lang="zh-CN" altLang="en-US" sz="2000"/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 实体共指预测层</a:t>
            </a:r>
            <a:endParaRPr lang="zh-CN" altLang="en-US" sz="2000"/>
          </a:p>
          <a:p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/>
              <a:t>损失函数是两个损失的加权组合。</a:t>
            </a:r>
            <a:endParaRPr lang="zh-CN" altLang="en-US" sz="2400"/>
          </a:p>
          <a:p>
            <a:endParaRPr lang="zh-CN" altLang="en-US" sz="2400" b="1"/>
          </a:p>
          <a:p>
            <a:endParaRPr lang="en-US" altLang="zh-CN" sz="2400" b="1"/>
          </a:p>
        </p:txBody>
      </p:sp>
      <p:pic>
        <p:nvPicPr>
          <p:cNvPr id="5" name="图片 4" descr="@7GG68BJUD6[XE2X@KTG0X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5485" y="1172210"/>
            <a:ext cx="5758180" cy="320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>
                <a:sym typeface="+mn-ea"/>
              </a:rPr>
              <a:t>计算实体共指链 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ym typeface="+mn-ea"/>
              </a:rPr>
              <a:t>联合模型</a:t>
            </a:r>
            <a:endParaRPr lang="zh-CN" altLang="en-US">
              <a:sym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0400" y="859790"/>
            <a:ext cx="449389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/>
              <a:t>Joint </a:t>
            </a:r>
            <a:r>
              <a:rPr lang="zh-CN" altLang="en-US" sz="2400" b="1"/>
              <a:t>model </a:t>
            </a:r>
            <a:endParaRPr lang="zh-CN" altLang="en-US" sz="2400" b="1"/>
          </a:p>
          <a:p>
            <a:pPr indent="0" fontAlgn="auto">
              <a:lnSpc>
                <a:spcPct val="150000"/>
              </a:lnSpc>
            </a:pPr>
            <a:r>
              <a:rPr lang="zh-CN" altLang="en-US" sz="2000"/>
              <a:t>        联合训练独立实体共指模型和基线事件共指模型。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endParaRPr lang="zh-CN" altLang="en-US" sz="2000"/>
          </a:p>
          <a:p>
            <a:pPr indent="0" fontAlgn="auto">
              <a:lnSpc>
                <a:spcPct val="150000"/>
              </a:lnSpc>
            </a:pPr>
            <a:endParaRPr lang="zh-CN" altLang="en-US" sz="2000"/>
          </a:p>
          <a:p>
            <a:r>
              <a:rPr lang="zh-CN" altLang="en-US" sz="2400"/>
              <a:t>        损失函数是独立和基线使用的损失函数的加权组合。</a:t>
            </a:r>
            <a:endParaRPr lang="zh-CN" altLang="en-US" sz="2400"/>
          </a:p>
        </p:txBody>
      </p:sp>
      <p:pic>
        <p:nvPicPr>
          <p:cNvPr id="6" name="图片 5" descr=")_]$QWS_}YNA0P`(]PP[W6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0410" y="1111885"/>
            <a:ext cx="5698490" cy="385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>
                <a:sym typeface="+mn-ea"/>
              </a:rPr>
              <a:t>合并实体共指信息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0240" y="859155"/>
            <a:ext cx="108686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/>
              <a:t> </a:t>
            </a:r>
            <a:r>
              <a:rPr lang="zh-CN" altLang="en-US" sz="2400" b="1"/>
              <a:t>As a hard constraint</a:t>
            </a:r>
            <a:endParaRPr lang="zh-CN" altLang="en-US" sz="2400" b="1"/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  如果两个事件提及的对应参数不是实体共指的</a:t>
            </a:r>
            <a:r>
              <a:rPr lang="zh-CN" altLang="en-US" sz="2000"/>
              <a:t>，则它们不是共指的</a:t>
            </a:r>
            <a:r>
              <a:rPr lang="zh-CN" altLang="en-US" sz="2000"/>
              <a:t>。</a:t>
            </a:r>
            <a:endParaRPr lang="zh-CN" altLang="en-US" sz="2000"/>
          </a:p>
          <a:p>
            <a:pPr marL="342900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342900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/>
              <a:t> As features  </a:t>
            </a:r>
            <a:r>
              <a:rPr lang="zh-CN" altLang="en-US" sz="2400"/>
              <a:t>使用实体共指信息来计算</a:t>
            </a:r>
            <a:r>
              <a:rPr lang="en-US" altLang="zh-CN" sz="2400"/>
              <a:t>3</a:t>
            </a:r>
            <a:r>
              <a:rPr lang="zh-CN" altLang="en-US" sz="2400"/>
              <a:t>个特征，用于训练事件共指模型。</a:t>
            </a:r>
            <a:endParaRPr lang="zh-CN" altLang="en-US" sz="2400"/>
          </a:p>
          <a:p>
            <a:pPr marL="914400" lvl="1" indent="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 两个事件提及是否有共同的语义角色；</a:t>
            </a:r>
            <a:endParaRPr lang="zh-CN" altLang="en-US" sz="2000"/>
          </a:p>
          <a:p>
            <a:pPr marL="914400" lvl="1" indent="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 相同语义角色的参数是否是实体共指的；</a:t>
            </a:r>
            <a:endParaRPr lang="zh-CN" altLang="en-US" sz="2000"/>
          </a:p>
          <a:p>
            <a:pPr marL="914400" lvl="1" indent="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 当且仅当第</a:t>
            </a:r>
            <a:r>
              <a:rPr lang="en-US" altLang="zh-CN" sz="2000"/>
              <a:t>2</a:t>
            </a:r>
            <a:r>
              <a:rPr lang="zh-CN" altLang="en-US" sz="2000"/>
              <a:t>个特征的值为0时，它的值为1。</a:t>
            </a:r>
            <a:endParaRPr lang="zh-CN" altLang="en-US" sz="2000"/>
          </a:p>
          <a:p>
            <a:pPr marL="914400" lvl="1" indent="-457200">
              <a:buFont typeface="+mj-lt"/>
              <a:buAutoNum type="arabicPeriod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661035" y="4760595"/>
            <a:ext cx="10858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四种组合</a:t>
            </a:r>
            <a:r>
              <a:rPr lang="zh-CN" altLang="en-US"/>
              <a:t>  </a:t>
            </a:r>
            <a:r>
              <a:rPr lang="zh-CN" altLang="en-US" b="1"/>
              <a:t>Independent/Feature (IF) </a:t>
            </a:r>
            <a:r>
              <a:rPr lang="zh-CN" altLang="en-US"/>
              <a:t>, </a:t>
            </a:r>
            <a:r>
              <a:rPr lang="zh-CN" altLang="en-US" b="1"/>
              <a:t>Independent/Constraint (IC) </a:t>
            </a:r>
            <a:r>
              <a:rPr lang="zh-CN" altLang="en-US"/>
              <a:t>,  J</a:t>
            </a:r>
            <a:r>
              <a:rPr lang="zh-CN" altLang="en-US" b="1"/>
              <a:t>oint/Feature (JF) </a:t>
            </a:r>
            <a:r>
              <a:rPr lang="zh-CN" altLang="en-US"/>
              <a:t>,  和 </a:t>
            </a:r>
            <a:r>
              <a:rPr lang="zh-CN" altLang="en-US" b="1"/>
              <a:t>Joint/Constraint (JC)。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1115807" y="1342785"/>
            <a:ext cx="2977628" cy="3209636"/>
          </a:xfrm>
          <a:custGeom>
            <a:avLst/>
            <a:gdLst>
              <a:gd name="connsiteX0" fmla="*/ 0 w 2977628"/>
              <a:gd name="connsiteY0" fmla="*/ 0 h 3209636"/>
              <a:gd name="connsiteX1" fmla="*/ 2977628 w 2977628"/>
              <a:gd name="connsiteY1" fmla="*/ 0 h 3209636"/>
              <a:gd name="connsiteX2" fmla="*/ 2977628 w 2977628"/>
              <a:gd name="connsiteY2" fmla="*/ 3209636 h 3209636"/>
              <a:gd name="connsiteX3" fmla="*/ 0 w 2977628"/>
              <a:gd name="connsiteY3" fmla="*/ 3209636 h 32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628" h="3209636">
                <a:moveTo>
                  <a:pt x="0" y="0"/>
                </a:moveTo>
                <a:lnTo>
                  <a:pt x="2977628" y="0"/>
                </a:lnTo>
                <a:lnTo>
                  <a:pt x="2977628" y="3209636"/>
                </a:lnTo>
                <a:lnTo>
                  <a:pt x="0" y="3209636"/>
                </a:lnTo>
                <a:close/>
              </a:path>
            </a:pathLst>
          </a:custGeom>
        </p:spPr>
      </p:pic>
      <p:sp>
        <p:nvSpPr>
          <p:cNvPr id="4" name="文本占位符 3"/>
          <p:cNvSpPr/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实验与结果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评估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660400" y="869315"/>
            <a:ext cx="107321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>
                <a:latin typeface="+mn-ea"/>
                <a:cs typeface="+mn-ea"/>
              </a:rPr>
              <a:t>数据集：</a:t>
            </a:r>
            <a:endParaRPr lang="zh-CN" sz="2400">
              <a:latin typeface="+mn-ea"/>
              <a:cs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>
                <a:latin typeface="+mn-ea"/>
                <a:cs typeface="+mn-ea"/>
              </a:rPr>
              <a:t>（训练）</a:t>
            </a:r>
            <a:r>
              <a:rPr lang="en-US" sz="2000">
                <a:latin typeface="+mn-ea"/>
                <a:cs typeface="+mn-ea"/>
              </a:rPr>
              <a:t>LDC2015E29</a:t>
            </a:r>
            <a:r>
              <a:rPr lang="zh-CN" sz="2000">
                <a:latin typeface="+mn-ea"/>
                <a:cs typeface="+mn-ea"/>
              </a:rPr>
              <a:t>、</a:t>
            </a:r>
            <a:r>
              <a:rPr lang="en-US" sz="2000">
                <a:latin typeface="+mn-ea"/>
                <a:cs typeface="+mn-ea"/>
              </a:rPr>
              <a:t>E68</a:t>
            </a:r>
            <a:r>
              <a:rPr lang="zh-CN" sz="2000">
                <a:latin typeface="+mn-ea"/>
                <a:cs typeface="+mn-ea"/>
              </a:rPr>
              <a:t>、</a:t>
            </a:r>
            <a:r>
              <a:rPr lang="en-US" sz="2000">
                <a:latin typeface="+mn-ea"/>
                <a:cs typeface="+mn-ea"/>
              </a:rPr>
              <a:t>E73</a:t>
            </a:r>
            <a:r>
              <a:rPr lang="zh-CN" sz="2000">
                <a:latin typeface="+mn-ea"/>
                <a:cs typeface="+mn-ea"/>
              </a:rPr>
              <a:t>、</a:t>
            </a:r>
            <a:r>
              <a:rPr lang="en-US" sz="2000">
                <a:latin typeface="+mn-ea"/>
                <a:cs typeface="+mn-ea"/>
              </a:rPr>
              <a:t>E94</a:t>
            </a:r>
            <a:r>
              <a:rPr lang="zh-CN" sz="2000">
                <a:latin typeface="+mn-ea"/>
                <a:cs typeface="+mn-ea"/>
              </a:rPr>
              <a:t>和</a:t>
            </a:r>
            <a:r>
              <a:rPr lang="en-US" sz="2000">
                <a:latin typeface="+mn-ea"/>
                <a:cs typeface="+mn-ea"/>
              </a:rPr>
              <a:t>LDC2016E72</a:t>
            </a:r>
            <a:endParaRPr lang="en-US" sz="2000">
              <a:latin typeface="+mn-ea"/>
              <a:cs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>
                <a:latin typeface="+mn-ea"/>
                <a:cs typeface="+mn-ea"/>
              </a:rPr>
              <a:t>（测试）</a:t>
            </a:r>
            <a:r>
              <a:rPr lang="en-US" sz="2000">
                <a:latin typeface="+mn-ea"/>
                <a:cs typeface="+mn-ea"/>
              </a:rPr>
              <a:t>KBP 2017</a:t>
            </a:r>
            <a:endParaRPr lang="en-US" altLang="en-US" sz="2000">
              <a:latin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400" y="2944495"/>
            <a:ext cx="1035875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>
                <a:latin typeface="+mn-ea"/>
                <a:cs typeface="+mn-ea"/>
                <a:sym typeface="+mn-ea"/>
              </a:rPr>
              <a:t>评估指标</a:t>
            </a:r>
            <a:endParaRPr lang="zh-CN" sz="2400">
              <a:latin typeface="+mn-ea"/>
              <a:cs typeface="+mn-ea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>
                <a:latin typeface="+mn-ea"/>
                <a:cs typeface="+mn-ea"/>
                <a:sym typeface="+mn-ea"/>
              </a:rPr>
              <a:t>事件共指：</a:t>
            </a:r>
            <a:r>
              <a:rPr lang="en-US" sz="2000">
                <a:latin typeface="+mn-ea"/>
                <a:cs typeface="+mn-ea"/>
                <a:sym typeface="+mn-ea"/>
              </a:rPr>
              <a:t>AVG-F</a:t>
            </a:r>
            <a:endParaRPr lang="en-US" sz="2000">
              <a:latin typeface="+mn-ea"/>
              <a:cs typeface="+mn-ea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>
                <a:latin typeface="+mn-ea"/>
                <a:cs typeface="+mn-ea"/>
                <a:sym typeface="+mn-ea"/>
              </a:rPr>
              <a:t>触发器检测：召回率</a:t>
            </a:r>
            <a:r>
              <a:rPr lang="en-US" sz="2000">
                <a:latin typeface="+mn-ea"/>
                <a:cs typeface="+mn-ea"/>
                <a:sym typeface="+mn-ea"/>
              </a:rPr>
              <a:t>(R)</a:t>
            </a:r>
            <a:r>
              <a:rPr lang="zh-CN" sz="2000">
                <a:latin typeface="+mn-ea"/>
                <a:cs typeface="+mn-ea"/>
                <a:sym typeface="+mn-ea"/>
              </a:rPr>
              <a:t>、精确度</a:t>
            </a:r>
            <a:r>
              <a:rPr lang="en-US" sz="2000">
                <a:latin typeface="+mn-ea"/>
                <a:cs typeface="+mn-ea"/>
                <a:sym typeface="+mn-ea"/>
              </a:rPr>
              <a:t>(P)</a:t>
            </a:r>
            <a:r>
              <a:rPr lang="zh-CN" sz="2000">
                <a:latin typeface="+mn-ea"/>
                <a:cs typeface="+mn-ea"/>
                <a:sym typeface="+mn-ea"/>
              </a:rPr>
              <a:t>和</a:t>
            </a:r>
            <a:r>
              <a:rPr lang="en-US" sz="2000">
                <a:latin typeface="+mn-ea"/>
                <a:cs typeface="+mn-ea"/>
                <a:sym typeface="+mn-ea"/>
              </a:rPr>
              <a:t>F-score (F)</a:t>
            </a:r>
            <a:endParaRPr lang="en-US" sz="2000">
              <a:latin typeface="+mn-ea"/>
              <a:cs typeface="+mn-ea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>
                <a:latin typeface="+mn-ea"/>
                <a:cs typeface="+mn-ea"/>
                <a:sym typeface="+mn-ea"/>
              </a:rPr>
              <a:t>实体共指：</a:t>
            </a:r>
            <a:r>
              <a:rPr lang="en-US" sz="2000">
                <a:latin typeface="+mn-ea"/>
                <a:cs typeface="+mn-ea"/>
                <a:sym typeface="+mn-ea"/>
              </a:rPr>
              <a:t>CoNLL</a:t>
            </a:r>
            <a:r>
              <a:rPr lang="zh-CN" sz="2000">
                <a:latin typeface="+mn-ea"/>
                <a:cs typeface="+mn-ea"/>
                <a:sym typeface="+mn-ea"/>
              </a:rPr>
              <a:t>分数</a:t>
            </a:r>
            <a:endParaRPr lang="zh-CN" sz="2000">
              <a:latin typeface="+mn-ea"/>
              <a:cs typeface="+mn-ea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>
                <a:latin typeface="+mn-ea"/>
                <a:cs typeface="+mn-ea"/>
                <a:sym typeface="+mn-ea"/>
              </a:rPr>
              <a:t>实体检测：</a:t>
            </a:r>
            <a:r>
              <a:rPr lang="en-US" sz="2000">
                <a:latin typeface="+mn-ea"/>
                <a:cs typeface="+mn-ea"/>
                <a:sym typeface="+mn-ea"/>
              </a:rPr>
              <a:t>F-score (F)</a:t>
            </a:r>
            <a:endParaRPr lang="en-US" altLang="en-US" sz="200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结果</a:t>
            </a:r>
            <a:r>
              <a:rPr lang="en-US" altLang="zh-CN" dirty="0">
                <a:ea typeface="+mn-ea"/>
                <a:cs typeface="+mn-ea"/>
              </a:rPr>
              <a:t>1</a:t>
            </a:r>
            <a:endParaRPr lang="en-US" altLang="zh-CN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0400" y="876935"/>
            <a:ext cx="11076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latin typeface="+mn-ea"/>
                <a:cs typeface="+mn-ea"/>
              </a:rPr>
              <a:t>问题</a:t>
            </a:r>
            <a:r>
              <a:rPr lang="en-US" altLang="zh-CN" sz="2400">
                <a:latin typeface="+mn-ea"/>
                <a:cs typeface="+mn-ea"/>
              </a:rPr>
              <a:t>1</a:t>
            </a:r>
            <a:r>
              <a:rPr lang="zh-CN" altLang="en-US" sz="2400">
                <a:latin typeface="+mn-ea"/>
                <a:cs typeface="+mn-ea"/>
              </a:rPr>
              <a:t>：</a:t>
            </a:r>
            <a:r>
              <a:rPr sz="2400">
                <a:latin typeface="+mn-ea"/>
                <a:cs typeface="+mn-ea"/>
              </a:rPr>
              <a:t>基于span的模型对于事件共指解析的效果如何？</a:t>
            </a:r>
            <a:endParaRPr lang="zh-CN" altLang="en-US" sz="2400">
              <a:latin typeface="+mn-ea"/>
              <a:cs typeface="+mn-ea"/>
            </a:endParaRPr>
          </a:p>
        </p:txBody>
      </p:sp>
      <p:pic>
        <p:nvPicPr>
          <p:cNvPr id="17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0425" y="1948180"/>
            <a:ext cx="6983095" cy="2519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结果</a:t>
            </a:r>
            <a:r>
              <a:rPr lang="en-US" altLang="zh-CN" dirty="0">
                <a:ea typeface="+mn-ea"/>
                <a:cs typeface="+mn-ea"/>
              </a:rPr>
              <a:t>2</a:t>
            </a:r>
            <a:endParaRPr lang="en-US" altLang="zh-CN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660400" y="870585"/>
            <a:ext cx="108585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>
                <a:latin typeface="+mn-ea"/>
                <a:cs typeface="+mn-ea"/>
              </a:rPr>
              <a:t>问题</a:t>
            </a:r>
            <a:r>
              <a:rPr lang="en-US" sz="2400">
                <a:latin typeface="+mn-ea"/>
                <a:cs typeface="+mn-ea"/>
              </a:rPr>
              <a:t>2</a:t>
            </a:r>
            <a:r>
              <a:rPr lang="zh-CN" sz="2400">
                <a:latin typeface="+mn-ea"/>
                <a:cs typeface="+mn-ea"/>
              </a:rPr>
              <a:t>：在基于</a:t>
            </a:r>
            <a:r>
              <a:rPr lang="en-US" sz="2400">
                <a:latin typeface="+mn-ea"/>
                <a:cs typeface="+mn-ea"/>
              </a:rPr>
              <a:t>span</a:t>
            </a:r>
            <a:r>
              <a:rPr lang="zh-CN" sz="2400">
                <a:latin typeface="+mn-ea"/>
                <a:cs typeface="+mn-ea"/>
              </a:rPr>
              <a:t>的事件共指模型中，利用事件共指和触发器检测之间的依赖性的最佳方式是什么？</a:t>
            </a:r>
            <a:endParaRPr lang="zh-CN" altLang="en-US" sz="2400">
              <a:latin typeface="+mn-ea"/>
              <a:cs typeface="+mn-ea"/>
            </a:endParaRPr>
          </a:p>
        </p:txBody>
      </p:sp>
      <p:pic>
        <p:nvPicPr>
          <p:cNvPr id="18" name="图片 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6160" y="1931670"/>
            <a:ext cx="7302500" cy="3622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结果</a:t>
            </a:r>
            <a:r>
              <a:rPr lang="en-US" altLang="zh-CN" dirty="0">
                <a:ea typeface="+mn-ea"/>
                <a:cs typeface="+mn-ea"/>
              </a:rPr>
              <a:t>3</a:t>
            </a:r>
            <a:endParaRPr lang="en-US" altLang="zh-CN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660400" y="881380"/>
            <a:ext cx="10858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>
                <a:latin typeface="+mn-ea"/>
                <a:cs typeface="+mn-ea"/>
              </a:rPr>
              <a:t>问题</a:t>
            </a:r>
            <a:r>
              <a:rPr lang="en-US" sz="2400">
                <a:latin typeface="+mn-ea"/>
                <a:cs typeface="+mn-ea"/>
              </a:rPr>
              <a:t>3</a:t>
            </a:r>
            <a:r>
              <a:rPr lang="zh-CN" sz="2400">
                <a:latin typeface="+mn-ea"/>
                <a:cs typeface="+mn-ea"/>
              </a:rPr>
              <a:t>：实体共指信息有利于事件共指解决吗</a:t>
            </a:r>
            <a:r>
              <a:rPr lang="zh-CN" sz="2800">
                <a:latin typeface="+mn-ea"/>
                <a:cs typeface="+mn-ea"/>
              </a:rPr>
              <a:t>？</a:t>
            </a:r>
            <a:endParaRPr lang="zh-CN" altLang="en-US" sz="2800">
              <a:latin typeface="+mn-ea"/>
              <a:cs typeface="+mn-ea"/>
            </a:endParaRPr>
          </a:p>
        </p:txBody>
      </p:sp>
      <p:pic>
        <p:nvPicPr>
          <p:cNvPr id="20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1902460"/>
            <a:ext cx="11082655" cy="2559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</a:rPr>
              <a:t>总结</a:t>
            </a:r>
            <a:endParaRPr lang="zh-CN" altLang="en-US" dirty="0">
              <a:cs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1132586" y="1337624"/>
            <a:ext cx="2977628" cy="3209636"/>
          </a:xfrm>
          <a:custGeom>
            <a:avLst/>
            <a:gdLst>
              <a:gd name="connsiteX0" fmla="*/ 0 w 2977628"/>
              <a:gd name="connsiteY0" fmla="*/ 0 h 3209636"/>
              <a:gd name="connsiteX1" fmla="*/ 2977628 w 2977628"/>
              <a:gd name="connsiteY1" fmla="*/ 0 h 3209636"/>
              <a:gd name="connsiteX2" fmla="*/ 2977628 w 2977628"/>
              <a:gd name="connsiteY2" fmla="*/ 3209636 h 3209636"/>
              <a:gd name="connsiteX3" fmla="*/ 0 w 2977628"/>
              <a:gd name="connsiteY3" fmla="*/ 3209636 h 32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628" h="3209636">
                <a:moveTo>
                  <a:pt x="0" y="0"/>
                </a:moveTo>
                <a:lnTo>
                  <a:pt x="2977628" y="0"/>
                </a:lnTo>
                <a:lnTo>
                  <a:pt x="2977628" y="3209636"/>
                </a:lnTo>
                <a:lnTo>
                  <a:pt x="0" y="3209636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90501" y="4189677"/>
            <a:ext cx="5368944" cy="725488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背景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904820" y="1342785"/>
            <a:ext cx="2977628" cy="3209636"/>
          </a:xfrm>
          <a:custGeom>
            <a:avLst/>
            <a:gdLst>
              <a:gd name="connsiteX0" fmla="*/ 0 w 2977628"/>
              <a:gd name="connsiteY0" fmla="*/ 0 h 3209636"/>
              <a:gd name="connsiteX1" fmla="*/ 2977628 w 2977628"/>
              <a:gd name="connsiteY1" fmla="*/ 0 h 3209636"/>
              <a:gd name="connsiteX2" fmla="*/ 2977628 w 2977628"/>
              <a:gd name="connsiteY2" fmla="*/ 3209636 h 3209636"/>
              <a:gd name="connsiteX3" fmla="*/ 0 w 2977628"/>
              <a:gd name="connsiteY3" fmla="*/ 3209636 h 32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628" h="3209636">
                <a:moveTo>
                  <a:pt x="0" y="0"/>
                </a:moveTo>
                <a:lnTo>
                  <a:pt x="2977628" y="0"/>
                </a:lnTo>
                <a:lnTo>
                  <a:pt x="2977628" y="3209636"/>
                </a:lnTo>
                <a:lnTo>
                  <a:pt x="0" y="3209636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总结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8480" y="1851660"/>
            <a:ext cx="107981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/>
              <a:t>探索了基于span模型的事件共指消解方法，并取得了不错的效果；</a:t>
            </a:r>
            <a:endParaRPr lang="zh-CN" alt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/>
              <a:t>证明了跨任务依赖和实体共指信息可以被有益地用于事件共指解析。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8661400" y="4408170"/>
            <a:ext cx="1419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Thanks</a:t>
            </a:r>
            <a:r>
              <a:rPr lang="zh-CN" altLang="en-US" sz="2800"/>
              <a:t>！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会议</a:t>
            </a:r>
            <a:r>
              <a:rPr lang="zh-CN" altLang="en-US" dirty="0">
                <a:ea typeface="+mn-ea"/>
                <a:cs typeface="+mn-ea"/>
              </a:rPr>
              <a:t>及作者简介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353617" y="334367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83285" y="3008630"/>
            <a:ext cx="99949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Jing Lu and </a:t>
            </a:r>
            <a:r>
              <a:rPr lang="zh-CN" altLang="en-US" sz="2800" b="1">
                <a:solidFill>
                  <a:srgbClr val="FF0000"/>
                </a:solidFill>
              </a:rPr>
              <a:t>Vincent Ng</a:t>
            </a:r>
            <a:endParaRPr lang="zh-CN" altLang="en-US" sz="2800" b="1"/>
          </a:p>
          <a:p>
            <a:r>
              <a:rPr lang="zh-CN" altLang="en-US" sz="2800">
                <a:solidFill>
                  <a:srgbClr val="FF0000"/>
                </a:solidFill>
              </a:rPr>
              <a:t>Human Language Technology Research Institute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University of Texas at Dallas（得克萨斯大学达拉斯分校）</a:t>
            </a:r>
            <a:endParaRPr lang="zh-CN" altLang="en-US" sz="2800"/>
          </a:p>
          <a:p>
            <a:r>
              <a:rPr lang="zh-CN" altLang="en-US" sz="2800"/>
              <a:t>Richardson, TX 75083-0688</a:t>
            </a:r>
            <a:endParaRPr lang="zh-CN" altLang="en-US" sz="2800"/>
          </a:p>
          <a:p>
            <a:r>
              <a:rPr lang="zh-CN" altLang="en-US" sz="2800"/>
              <a:t>{ljwinnie,vince}@hlt.utdallas.edu 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883285" y="1353185"/>
            <a:ext cx="687578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AAAI</a:t>
            </a:r>
            <a:endParaRPr lang="zh-CN" altLang="en-US" sz="2800"/>
          </a:p>
          <a:p>
            <a:r>
              <a:rPr lang="zh-CN" altLang="en-US" sz="2800"/>
              <a:t>AAAI Conference on Artificial Intelligence</a:t>
            </a:r>
            <a:endParaRPr lang="zh-CN" altLang="en-US" sz="2800"/>
          </a:p>
          <a:p>
            <a:r>
              <a:rPr lang="zh-CN" altLang="en-US" sz="2800"/>
              <a:t>http://dblp.uni-trier.de/db/conf/aaai/ 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背景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8695" y="868045"/>
            <a:ext cx="684530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 基于</a:t>
            </a:r>
            <a:r>
              <a:rPr lang="en-US" altLang="zh-CN" sz="2400"/>
              <a:t>span</a:t>
            </a:r>
            <a:r>
              <a:rPr lang="zh-CN" altLang="en-US" sz="2400"/>
              <a:t>的模型的成功应用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、基于span的模型的特点</a:t>
            </a:r>
            <a:endParaRPr lang="zh-CN" altLang="en-US" sz="2400"/>
          </a:p>
          <a:p>
            <a:pPr marL="9144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 注于学习特定任务的span</a:t>
            </a:r>
            <a:endParaRPr lang="zh-CN" altLang="en-US" sz="2000"/>
          </a:p>
          <a:p>
            <a:pPr marL="9144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0" lv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3</a:t>
            </a:r>
            <a:r>
              <a:rPr lang="zh-CN" altLang="en-US" sz="2400"/>
              <a:t>、</a:t>
            </a:r>
            <a:r>
              <a:rPr lang="zh-CN" altLang="en-US" sz="2400">
                <a:sym typeface="+mn-ea"/>
              </a:rPr>
              <a:t>基于span的模型的优点</a:t>
            </a:r>
            <a:endParaRPr lang="zh-CN" altLang="en-US" sz="2400">
              <a:sym typeface="+mn-ea"/>
            </a:endParaRPr>
          </a:p>
          <a:p>
            <a:pPr marL="9144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 简单方便</a:t>
            </a:r>
            <a:endParaRPr lang="zh-CN" altLang="en-US" sz="200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事件共指消解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9755" y="1209675"/>
            <a:ext cx="7395210" cy="261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623820" y="4417060"/>
            <a:ext cx="58470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solidFill>
                  <a:srgbClr val="FF0000"/>
                </a:solidFill>
                <a:latin typeface="+mn-ea"/>
              </a:rPr>
              <a:t>事件共指消解比实体共指消解更具挑战性</a:t>
            </a:r>
            <a:endParaRPr lang="zh-CN" altLang="en-US" sz="2400" b="1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三个</a:t>
            </a:r>
            <a:r>
              <a:rPr lang="zh-CN" altLang="en-US" dirty="0">
                <a:ea typeface="+mn-ea"/>
                <a:cs typeface="+mn-ea"/>
              </a:rPr>
              <a:t>研究问题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0400" y="1468755"/>
            <a:ext cx="1095565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作者研究了基于span的事件共指消解模型：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基于span的模型对于事件共指解析的效果如何？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在基于span的事件共指模型中，利用事件共指和触发器检测之间的依赖性的最佳方式是什么？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实体共指信息有利于事件共指解决吗？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研究方案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1113695" y="1342785"/>
            <a:ext cx="2977628" cy="3209636"/>
          </a:xfrm>
          <a:custGeom>
            <a:avLst/>
            <a:gdLst>
              <a:gd name="connsiteX0" fmla="*/ 0 w 2977628"/>
              <a:gd name="connsiteY0" fmla="*/ 0 h 3209636"/>
              <a:gd name="connsiteX1" fmla="*/ 2977628 w 2977628"/>
              <a:gd name="connsiteY1" fmla="*/ 0 h 3209636"/>
              <a:gd name="connsiteX2" fmla="*/ 2977628 w 2977628"/>
              <a:gd name="connsiteY2" fmla="*/ 3209636 h 3209636"/>
              <a:gd name="connsiteX3" fmla="*/ 0 w 2977628"/>
              <a:gd name="connsiteY3" fmla="*/ 3209636 h 32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628" h="3209636">
                <a:moveTo>
                  <a:pt x="0" y="0"/>
                </a:moveTo>
                <a:lnTo>
                  <a:pt x="2977628" y="0"/>
                </a:lnTo>
                <a:lnTo>
                  <a:pt x="2977628" y="3209636"/>
                </a:lnTo>
                <a:lnTo>
                  <a:pt x="0" y="3209636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第一个问题的研究方案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9" name="ïśļiḑé"/>
          <p:cNvSpPr/>
          <p:nvPr/>
        </p:nvSpPr>
        <p:spPr>
          <a:xfrm>
            <a:off x="2130732" y="3275096"/>
            <a:ext cx="409044" cy="320824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600" y="859155"/>
            <a:ext cx="64617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一个基于span的事件共指模型（基线</a:t>
            </a:r>
            <a:r>
              <a:rPr lang="zh-CN" altLang="en-US" sz="2800"/>
              <a:t>）</a:t>
            </a:r>
            <a:endParaRPr lang="zh-CN" altLang="en-US" sz="2800"/>
          </a:p>
          <a:p>
            <a:pPr lvl="1" fontAlgn="auto">
              <a:lnSpc>
                <a:spcPct val="150000"/>
              </a:lnSpc>
            </a:pPr>
            <a:r>
              <a:rPr lang="zh-CN" altLang="en-US" sz="2000"/>
              <a:t>输入：文档D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zh-CN" altLang="en-US" sz="2000"/>
              <a:t>提取：所有可能的句子内文段（</a:t>
            </a:r>
            <a:r>
              <a:rPr lang="en-US" altLang="zh-CN" sz="2000"/>
              <a:t>L)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zh-CN" altLang="en-US" sz="2000"/>
              <a:t>学习：触发器检测和事件共指解析</a:t>
            </a:r>
            <a:endParaRPr lang="zh-CN" altLang="en-US" sz="2000"/>
          </a:p>
        </p:txBody>
      </p:sp>
      <p:pic>
        <p:nvPicPr>
          <p:cNvPr id="5" name="图片 4" descr="(01`~0[(K1%BESXC4SLQI7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9245" y="2129790"/>
            <a:ext cx="6129655" cy="354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ysClr val="windowText" lastClr="000000"/>
      </a:dk1>
      <a:lt1>
        <a:sysClr val="window" lastClr="FFFFFF"/>
      </a:lt1>
      <a:dk2>
        <a:srgbClr val="44546A"/>
      </a:dk2>
      <a:lt2>
        <a:srgbClr val="E3E1DD"/>
      </a:lt2>
      <a:accent1>
        <a:srgbClr val="445437"/>
      </a:accent1>
      <a:accent2>
        <a:srgbClr val="FFCC00"/>
      </a:accent2>
      <a:accent3>
        <a:srgbClr val="2872A1"/>
      </a:accent3>
      <a:accent4>
        <a:srgbClr val="FCB322"/>
      </a:accent4>
      <a:accent5>
        <a:srgbClr val="EA6C00"/>
      </a:accent5>
      <a:accent6>
        <a:srgbClr val="70AD47"/>
      </a:accent6>
      <a:hlink>
        <a:srgbClr val="0563C1"/>
      </a:hlink>
      <a:folHlink>
        <a:srgbClr val="954F72"/>
      </a:folHlink>
    </a:clrScheme>
    <a:fontScheme name="htvr4vc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2339</Words>
  <Application>WPS 演示</Application>
  <PresentationFormat>宽屏</PresentationFormat>
  <Paragraphs>335</Paragraphs>
  <Slides>30</Slides>
  <Notes>78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Arial</vt:lpstr>
      <vt:lpstr>微软雅黑</vt:lpstr>
      <vt:lpstr>Calibri</vt:lpstr>
      <vt:lpstr>等线</vt:lpstr>
      <vt:lpstr>Segoe UI</vt:lpstr>
      <vt:lpstr>Segoe UI Light</vt:lpstr>
      <vt:lpstr>Arial Unicode MS</vt:lpstr>
      <vt:lpstr>Office 主题​​</vt:lpstr>
      <vt:lpstr>2_OfficePLUS</vt:lpstr>
      <vt:lpstr>1_OfficePLUS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#我给母校送模板#</dc:title>
  <dc:creator>李林昊</dc:creator>
  <cp:keywords>51PPT模板网</cp:keywords>
  <cp:lastModifiedBy>dong1044703557</cp:lastModifiedBy>
  <cp:revision>41</cp:revision>
  <dcterms:created xsi:type="dcterms:W3CDTF">2019-03-11T14:11:00Z</dcterms:created>
  <dcterms:modified xsi:type="dcterms:W3CDTF">2021-08-03T14:02:15Z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2019-04-12T02:41:52.0160681Z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69373f4c-3b11-4ae9-a932-ee563e5098c6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2052-11.3.0.9228</vt:lpwstr>
  </property>
</Properties>
</file>