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3"/>
  </p:notesMasterIdLst>
  <p:sldIdLst>
    <p:sldId id="256" r:id="rId2"/>
    <p:sldId id="257" r:id="rId19"/>
    <p:sldId id="258" r:id="rId20"/>
    <p:sldId id="259" r:id="rId21"/>
    <p:sldId id="260" r:id="rId22"/>
    <p:sldId id="261" r:id="rId23"/>
    <p:sldId id="262" r:id="rId24"/>
    <p:sldId id="263" r:id="rId25"/>
  </p:sldIdLst>
  <p:sldSz cx="9144000" cy="5143500" type="screen16x9"/>
  <p:notesSz cx="6858000" cy="9144000"/>
  <p:embeddedFontLst>
    <p:embeddedFont>
      <p:font typeface="Figtree Black" pitchFamily="2" charset="0"/>
      <p:bold r:id="rId4"/>
      <p:italic r:id="rId5"/>
      <p:boldItalic r:id="rId6"/>
    </p:embeddedFont>
    <p:embeddedFont>
      <p:font typeface="Hanken Grotesk" pitchFamily="2" charset="77"/>
      <p:regular r:id="rId7"/>
      <p:bold r:id="rId8"/>
      <p:italic r:id="rId9"/>
      <p:boldItalic r:id="rId10"/>
    </p:embeddedFont>
    <p:embeddedFont>
      <p:font typeface="Lato" panose="020F0502020204030203" pitchFamily="34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21CDEAE-9055-4429-9EC2-DC89F18570F3}">
  <a:tblStyle styleId="{321CDEAE-9055-4429-9EC2-DC89F18570F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30255"/>
    <p:restoredTop sz="94675"/>
  </p:normalViewPr>
  <p:slideViewPr>
    <p:cSldViewPr snapToGrid="0">
      <p:cViewPr varScale="1">
        <p:scale>
          <a:sx n="74" d="100"/>
          <a:sy n="74" d="100"/>
        </p:scale>
        <p:origin x="176" y="22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font" Target="fonts/font1.fntdata"/><Relationship Id="rId5" Type="http://schemas.openxmlformats.org/officeDocument/2006/relationships/font" Target="fonts/font2.fntdata"/><Relationship Id="rId6" Type="http://schemas.openxmlformats.org/officeDocument/2006/relationships/font" Target="fonts/font3.fntdata"/><Relationship Id="rId7" Type="http://schemas.openxmlformats.org/officeDocument/2006/relationships/font" Target="fonts/font4.fntdata"/><Relationship Id="rId8" Type="http://schemas.openxmlformats.org/officeDocument/2006/relationships/font" Target="fonts/font5.fntdata"/><Relationship Id="rId9" Type="http://schemas.openxmlformats.org/officeDocument/2006/relationships/font" Target="fonts/font6.fntdata"/><Relationship Id="rId10" Type="http://schemas.openxmlformats.org/officeDocument/2006/relationships/font" Target="fonts/font7.fntdata"/><Relationship Id="rId11" Type="http://schemas.openxmlformats.org/officeDocument/2006/relationships/font" Target="fonts/font8.fntdata"/><Relationship Id="rId12" Type="http://schemas.openxmlformats.org/officeDocument/2006/relationships/font" Target="fonts/font9.fntdata"/><Relationship Id="rId13" Type="http://schemas.openxmlformats.org/officeDocument/2006/relationships/font" Target="fonts/font10.fntdata"/><Relationship Id="rId14" Type="http://schemas.openxmlformats.org/officeDocument/2006/relationships/font" Target="fonts/font11.fntdata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9" Type="http://schemas.openxmlformats.org/officeDocument/2006/relationships/slide" Target="slides/slide2.xml"/><Relationship Id="rId20" Type="http://schemas.openxmlformats.org/officeDocument/2006/relationships/slide" Target="slides/slide3.xml"/><Relationship Id="rId21" Type="http://schemas.openxmlformats.org/officeDocument/2006/relationships/slide" Target="slides/slide4.xml"/><Relationship Id="rId22" Type="http://schemas.openxmlformats.org/officeDocument/2006/relationships/slide" Target="slides/slide5.xml"/><Relationship Id="rId23" Type="http://schemas.openxmlformats.org/officeDocument/2006/relationships/slide" Target="slides/slide6.xml"/><Relationship Id="rId24" Type="http://schemas.openxmlformats.org/officeDocument/2006/relationships/slide" Target="slides/slide7.xml"/><Relationship Id="rId25" Type="http://schemas.openxmlformats.org/officeDocument/2006/relationships/slide" Target="slides/slide8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7346075" y="130450"/>
            <a:ext cx="4889100" cy="4889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" name="Google Shape;10;p2"/>
          <p:cNvGrpSpPr/>
          <p:nvPr/>
        </p:nvGrpSpPr>
        <p:grpSpPr>
          <a:xfrm>
            <a:off x="727425" y="-49275"/>
            <a:ext cx="7703400" cy="5243325"/>
            <a:chOff x="727425" y="-49275"/>
            <a:chExt cx="7703400" cy="5243325"/>
          </a:xfrm>
        </p:grpSpPr>
        <p:sp>
          <p:nvSpPr>
            <p:cNvPr id="11" name="Google Shape;11;p2"/>
            <p:cNvSpPr/>
            <p:nvPr/>
          </p:nvSpPr>
          <p:spPr>
            <a:xfrm>
              <a:off x="727425" y="533550"/>
              <a:ext cx="7703400" cy="40749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2" name="Google Shape;12;p2"/>
            <p:cNvCxnSpPr/>
            <p:nvPr/>
          </p:nvCxnSpPr>
          <p:spPr>
            <a:xfrm rot="10800000">
              <a:off x="727425" y="-49275"/>
              <a:ext cx="0" cy="58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3;p2"/>
            <p:cNvCxnSpPr/>
            <p:nvPr/>
          </p:nvCxnSpPr>
          <p:spPr>
            <a:xfrm rot="10800000">
              <a:off x="8430775" y="4608450"/>
              <a:ext cx="0" cy="58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1087125" y="1670213"/>
            <a:ext cx="5897400" cy="13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1087125" y="2997488"/>
            <a:ext cx="58974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 preserve="1">
  <p:cSld name="Title and text 2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7"/>
          <p:cNvSpPr/>
          <p:nvPr/>
        </p:nvSpPr>
        <p:spPr>
          <a:xfrm>
            <a:off x="8240650" y="42043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9" name="Google Shape;139;p17"/>
          <p:cNvGrpSpPr/>
          <p:nvPr/>
        </p:nvGrpSpPr>
        <p:grpSpPr>
          <a:xfrm>
            <a:off x="232200" y="232800"/>
            <a:ext cx="8937900" cy="4932875"/>
            <a:chOff x="232200" y="232800"/>
            <a:chExt cx="8937900" cy="4932875"/>
          </a:xfrm>
        </p:grpSpPr>
        <p:sp>
          <p:nvSpPr>
            <p:cNvPr id="140" name="Google Shape;140;p17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41" name="Google Shape;141;p17"/>
            <p:cNvCxnSpPr/>
            <p:nvPr/>
          </p:nvCxnSpPr>
          <p:spPr>
            <a:xfrm rot="10800000">
              <a:off x="8911200" y="232800"/>
              <a:ext cx="258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2" name="Google Shape;142;p17"/>
            <p:cNvCxnSpPr/>
            <p:nvPr/>
          </p:nvCxnSpPr>
          <p:spPr>
            <a:xfrm>
              <a:off x="233525" y="4913075"/>
              <a:ext cx="0" cy="252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43" name="Google Shape;143;p17"/>
          <p:cNvSpPr txBox="1">
            <a:spLocks noGrp="1"/>
          </p:cNvSpPr>
          <p:nvPr>
            <p:ph type="title"/>
          </p:nvPr>
        </p:nvSpPr>
        <p:spPr>
          <a:xfrm>
            <a:off x="722376" y="445025"/>
            <a:ext cx="7708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44" name="Google Shape;144;p17"/>
          <p:cNvSpPr txBox="1">
            <a:spLocks noGrp="1"/>
          </p:cNvSpPr>
          <p:nvPr>
            <p:ph type="subTitle" idx="1"/>
          </p:nvPr>
        </p:nvSpPr>
        <p:spPr>
          <a:xfrm>
            <a:off x="713250" y="1017725"/>
            <a:ext cx="7717500" cy="88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83359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 preserve="1">
  <p:cSld name="Title and text 3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8"/>
          <p:cNvSpPr/>
          <p:nvPr/>
        </p:nvSpPr>
        <p:spPr>
          <a:xfrm>
            <a:off x="7069475" y="3282725"/>
            <a:ext cx="3701700" cy="3701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7" name="Google Shape;147;p18"/>
          <p:cNvGrpSpPr/>
          <p:nvPr/>
        </p:nvGrpSpPr>
        <p:grpSpPr>
          <a:xfrm>
            <a:off x="-19050" y="232800"/>
            <a:ext cx="8930250" cy="5117250"/>
            <a:chOff x="-19050" y="232800"/>
            <a:chExt cx="8930250" cy="5117250"/>
          </a:xfrm>
        </p:grpSpPr>
        <p:sp>
          <p:nvSpPr>
            <p:cNvPr id="148" name="Google Shape;148;p18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49" name="Google Shape;149;p18"/>
            <p:cNvCxnSpPr/>
            <p:nvPr/>
          </p:nvCxnSpPr>
          <p:spPr>
            <a:xfrm rot="10800000">
              <a:off x="-19050" y="232800"/>
              <a:ext cx="258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0" name="Google Shape;150;p18"/>
            <p:cNvCxnSpPr/>
            <p:nvPr/>
          </p:nvCxnSpPr>
          <p:spPr>
            <a:xfrm rot="10800000">
              <a:off x="8911200" y="4917150"/>
              <a:ext cx="0" cy="4329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51" name="Google Shape;151;p18"/>
          <p:cNvSpPr txBox="1">
            <a:spLocks noGrp="1"/>
          </p:cNvSpPr>
          <p:nvPr>
            <p:ph type="title"/>
          </p:nvPr>
        </p:nvSpPr>
        <p:spPr>
          <a:xfrm>
            <a:off x="722326" y="445025"/>
            <a:ext cx="7708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52" name="Google Shape;152;p18"/>
          <p:cNvSpPr txBox="1">
            <a:spLocks noGrp="1"/>
          </p:cNvSpPr>
          <p:nvPr>
            <p:ph type="subTitle" idx="1"/>
          </p:nvPr>
        </p:nvSpPr>
        <p:spPr>
          <a:xfrm>
            <a:off x="713175" y="1421525"/>
            <a:ext cx="5945400" cy="260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44304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 preserve="1">
  <p:cSld name="Title and text 1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6"/>
          <p:cNvSpPr/>
          <p:nvPr/>
        </p:nvSpPr>
        <p:spPr>
          <a:xfrm>
            <a:off x="-923000" y="-9455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1" name="Google Shape;131;p16"/>
          <p:cNvGrpSpPr/>
          <p:nvPr/>
        </p:nvGrpSpPr>
        <p:grpSpPr>
          <a:xfrm>
            <a:off x="-19050" y="232800"/>
            <a:ext cx="9176275" cy="4684500"/>
            <a:chOff x="-19050" y="232800"/>
            <a:chExt cx="9176275" cy="4684500"/>
          </a:xfrm>
        </p:grpSpPr>
        <p:sp>
          <p:nvSpPr>
            <p:cNvPr id="132" name="Google Shape;132;p16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33" name="Google Shape;133;p16"/>
            <p:cNvCxnSpPr/>
            <p:nvPr/>
          </p:nvCxnSpPr>
          <p:spPr>
            <a:xfrm rot="10800000">
              <a:off x="-19050" y="232800"/>
              <a:ext cx="258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4" name="Google Shape;134;p16"/>
            <p:cNvCxnSpPr/>
            <p:nvPr/>
          </p:nvCxnSpPr>
          <p:spPr>
            <a:xfrm>
              <a:off x="8917525" y="4917300"/>
              <a:ext cx="2397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35" name="Google Shape;135;p16"/>
          <p:cNvSpPr txBox="1">
            <a:spLocks noGrp="1"/>
          </p:cNvSpPr>
          <p:nvPr>
            <p:ph type="title"/>
          </p:nvPr>
        </p:nvSpPr>
        <p:spPr>
          <a:xfrm>
            <a:off x="878875" y="1533125"/>
            <a:ext cx="3024900" cy="64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16"/>
          <p:cNvSpPr txBox="1">
            <a:spLocks noGrp="1"/>
          </p:cNvSpPr>
          <p:nvPr>
            <p:ph type="subTitle" idx="1"/>
          </p:nvPr>
        </p:nvSpPr>
        <p:spPr>
          <a:xfrm>
            <a:off x="878875" y="2175300"/>
            <a:ext cx="3024900" cy="12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2645383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gtree Black"/>
              <a:buNone/>
              <a:defRPr sz="28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40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●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○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■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●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○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■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●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○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■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80" r:id="rId2"/>
    <p:sldLayoutId id="2147483681" r:id="rId3"/>
    <p:sldLayoutId id="2147483679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LIFE-Salinas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Author: Hrishikesh Jadhav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  <a:p>
            <a:pPr algn="l">
              <a:defRPr sz="1800">
                <a:solidFill>
                  <a:srgbClr val="000000"/>
                </a:solidFill>
              </a:defRPr>
            </a:pPr>
            <a:r>
              <a:t>Importance of Mediterranean salt pans.</a:t>
            </a:r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Key role in conserving coastal wetlands.</a:t>
            </a:r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Objective: Enhance ecological restoration methods for coastal wetlands.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Methodology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  <a:p>
            <a:pPr algn="l">
              <a:defRPr sz="1800">
                <a:solidFill>
                  <a:srgbClr val="000000"/>
                </a:solidFill>
              </a:defRPr>
            </a:pPr>
            <a:r>
              <a:t>Replicable nature conservation actions.</a:t>
            </a:r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Focus on Mediterranean area, optimal in coastal places with dune systems.</a:t>
            </a:r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Use of spatial databases for analyzing replicability.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Actions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  <a:p>
            <a:pPr algn="l">
              <a:defRPr sz="1800">
                <a:solidFill>
                  <a:srgbClr val="000000"/>
                </a:solidFill>
              </a:defRPr>
            </a:pPr>
            <a:r>
              <a:t>Repair of hillocks with salt substrate.</a:t>
            </a:r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Enhances salt production.</a:t>
            </a:r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Improves seabird habitats.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Collaborative Approaches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  <a:p>
            <a:pPr algn="l">
              <a:defRPr sz="1800">
                <a:solidFill>
                  <a:srgbClr val="000000"/>
                </a:solidFill>
              </a:defRPr>
            </a:pPr>
            <a:r>
              <a:t>Involvement of multiple agents and actors.</a:t>
            </a:r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Sharing knowledge through diverse case studies.</a:t>
            </a:r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Promoting ecosystem-based management.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  <a:p>
            <a:pPr algn="l">
              <a:defRPr sz="1800">
                <a:solidFill>
                  <a:srgbClr val="000000"/>
                </a:solidFill>
              </a:defRPr>
            </a:pPr>
            <a:r>
              <a:t>LIFE projects facilitate European-level dissemination and replication.</a:t>
            </a:r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Maintaining salt pan activity crucial for coastal wetland conservation.</a:t>
            </a:r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Recommendations for future ecological restoration initiatives.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References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  <a:p>
            <a:pPr algn="l">
              <a:defRPr sz="1600">
                <a:solidFill>
                  <a:srgbClr val="505050"/>
                </a:solidFill>
              </a:defRPr>
            </a:pPr>
            <a:r>
              <a:t>- No references available.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Thank you for your attention!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legant Black &amp; White Thesis Defense by Slidesgo">
  <a:themeElements>
    <a:clrScheme name="Simple Light">
      <a:dk1>
        <a:srgbClr val="333333"/>
      </a:dk1>
      <a:lt1>
        <a:srgbClr val="FDFDFD"/>
      </a:lt1>
      <a:dk2>
        <a:srgbClr val="E8E7E7"/>
      </a:dk2>
      <a:lt2>
        <a:srgbClr val="B2B2B2"/>
      </a:lt2>
      <a:accent1>
        <a:srgbClr val="77777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12</Words>
  <Application>Microsoft Macintosh PowerPoint</Application>
  <PresentationFormat>On-screen Show (16:9)</PresentationFormat>
  <Paragraphs>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Figtree Black</vt:lpstr>
      <vt:lpstr>Lato</vt:lpstr>
      <vt:lpstr>Hanken Grotesk</vt:lpstr>
      <vt:lpstr>Arial</vt:lpstr>
      <vt:lpstr>Elegant Black &amp; White Thesis Defense by Slidesgo</vt:lpstr>
      <vt:lpstr>Elegant Black and White Thesis Defense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Jadhav, Hrishikesh</cp:lastModifiedBy>
  <cp:revision>4</cp:revision>
  <dcterms:modified xsi:type="dcterms:W3CDTF">2025-01-21T11:16:02Z</dcterms:modified>
</cp:coreProperties>
</file>