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83" r:id="rId10"/>
    <p:sldId id="284" r:id="rId11"/>
    <p:sldId id="285" r:id="rId12"/>
    <p:sldId id="286" r:id="rId13"/>
    <p:sldId id="272" r:id="rId14"/>
    <p:sldId id="287" r:id="rId15"/>
    <p:sldId id="275" r:id="rId16"/>
    <p:sldId id="276" r:id="rId17"/>
    <p:sldId id="277" r:id="rId18"/>
  </p:sldIdLst>
  <p:sldSz cx="9144000" cy="5143500" type="screen16x9"/>
  <p:notesSz cx="6858000" cy="9144000"/>
  <p:embeddedFontLst>
    <p:embeddedFont>
      <p:font typeface="Catamaran" panose="020B0604020202020204" charset="0"/>
      <p:regular r:id="rId20"/>
      <p:bold r:id="rId21"/>
    </p:embeddedFont>
    <p:embeddedFont>
      <p:font typeface="Catamaran Light" panose="020B0604020202020204" charset="0"/>
      <p:regular r:id="rId22"/>
      <p:bold r:id="rId23"/>
    </p:embeddedFont>
    <p:embeddedFont>
      <p:font typeface="Catamaran Medium" panose="020B0604020202020204" charset="0"/>
      <p:regular r:id="rId24"/>
      <p:bold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ivvic" pitchFamily="2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3D8134-0C69-4114-9F77-84099526B089}">
  <a:tblStyle styleId="{C13D8134-0C69-4114-9F77-84099526B0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87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6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37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784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9ed48405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269ed48405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60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7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2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l="-1420" t="-870" r="11484" b="870"/>
          <a:stretch/>
        </p:blipFill>
        <p:spPr>
          <a:xfrm>
            <a:off x="2631687" y="-44650"/>
            <a:ext cx="6512314" cy="51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1169072" y="106747"/>
            <a:ext cx="3243734" cy="4930006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402126" y="3400419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Guided By: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Ms. Trupti Joshi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Mr. Prasad Deshmukh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ctrTitle"/>
          </p:nvPr>
        </p:nvSpPr>
        <p:spPr>
          <a:xfrm>
            <a:off x="405201" y="1536820"/>
            <a:ext cx="3991186" cy="126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800"/>
              <a:buFont typeface="Livvic"/>
              <a:buNone/>
            </a:pPr>
            <a:r>
              <a:rPr lang="en" sz="280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Weather Forecastin</a:t>
            </a:r>
            <a:r>
              <a:rPr lang="en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 for Pune Region</a:t>
            </a:r>
            <a:endParaRPr sz="2800" b="1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985" y="4545874"/>
            <a:ext cx="1371865" cy="46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2263150" y="3160425"/>
            <a:ext cx="2916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Ameya Pardhi 240343025004</a:t>
            </a:r>
            <a:endParaRPr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algn="r">
              <a:lnSpc>
                <a:spcPct val="115000"/>
              </a:lnSpc>
            </a:pPr>
            <a:r>
              <a:rPr lang="e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Sakshi Bidwai 240343025010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Dhanvantari Warekar 240343025012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Gagan Bajoria 240343025014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>
            <a:off x="2368725" y="3097850"/>
            <a:ext cx="0" cy="1010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59424" y="1048500"/>
            <a:ext cx="7783776" cy="4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 Random Forest Regressor, an example of ensemble learning, combines multiple decision trees to improve prediction accuracy and robustness by averaging their outputs to make final predictions.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Model Parameters: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numTrees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Number of trees in the forest (values tested: [10, 20]).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maxDepth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Maximum depth of each tree (values tested:[5, 10]).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minInfoGain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Minimum information gain required for a split 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	           (values tested:[0.0, 0.01]).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Model Hyperparameters: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-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numTrees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</a:t>
            </a:r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20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-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maxDepth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</a:t>
            </a:r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10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-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minInfoGain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</a:t>
            </a:r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0.01</a:t>
            </a:r>
            <a:endParaRPr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</a:rPr>
              <a:t>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chemeClr val="lt1"/>
                </a:solidFill>
                <a:latin typeface="Livvic" pitchFamily="2" charset="0"/>
              </a:rPr>
              <a:t>Random</a:t>
            </a: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Livvic" pitchFamily="2" charset="0"/>
              </a:rPr>
              <a:t>Forest</a:t>
            </a: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</a:rPr>
              <a:t>:</a:t>
            </a:r>
            <a:endParaRPr sz="2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3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59424" y="1048500"/>
            <a:ext cx="7874926" cy="4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XGBoost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is a powerful ensemble learning method that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combines the predictions of multiple decision trees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to improve accuracy and handle complex patterns in data.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Model Parameters: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Maxdepth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: Maximum depth of a tree(values tested: [3, 5]).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Learning rate : Step size shrinkage used to prevent overfitting.	 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                        (values tested:[0.05, 0.1]).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Gamma : Minimum loss reduction required to make a further partition on a leaf 	   node. (values tested:[0, 0.1])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Model Hyperparameters: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-gamma: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0.1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                                  -learning rate: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0.1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-max depth: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5</a:t>
            </a:r>
            <a:endParaRPr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</a:rPr>
              <a:t>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 err="1">
                <a:solidFill>
                  <a:schemeClr val="bg1"/>
                </a:solidFill>
                <a:latin typeface="Livvic" pitchFamily="2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chemeClr val="bg1"/>
                </a:solidFill>
                <a:latin typeface="Livvic" pitchFamily="2" charset="0"/>
                <a:cs typeface="Times New Roman" panose="02020603050405020304" pitchFamily="18" charset="0"/>
              </a:rPr>
              <a:t> :</a:t>
            </a:r>
            <a:endParaRPr sz="2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59424" y="1048500"/>
            <a:ext cx="7711775" cy="3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A powerful forecasting method that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captures underlying trends and seasonal effects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. It provides flexible options for modeling seasonal patterns and trends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Model Parameters: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Trend Component: Additive / Multiplicative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Seasonal Component: Additive / Multiplicative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Seasonal Periods: 24 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Damped Trend: False(No damping)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Initialization Method: Estimated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Model Hyperparameters: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-trend : 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Additive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-seasonal : 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Multiplicative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</a:t>
            </a:r>
          </a:p>
          <a:p>
            <a:pPr marL="0" marR="725170" indent="0">
              <a:spcBef>
                <a:spcPts val="445"/>
              </a:spcBef>
              <a:buNone/>
            </a:pPr>
            <a:endParaRPr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</a:rPr>
              <a:t>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200" dirty="0">
                <a:solidFill>
                  <a:schemeClr val="lt1"/>
                </a:solidFill>
              </a:rPr>
              <a:t>Holt Winter:</a:t>
            </a:r>
          </a:p>
        </p:txBody>
      </p:sp>
    </p:spTree>
    <p:extLst>
      <p:ext uri="{BB962C8B-B14F-4D97-AF65-F5344CB8AC3E}">
        <p14:creationId xmlns:p14="http://schemas.microsoft.com/office/powerpoint/2010/main" val="236377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</a:rPr>
              <a:t>Results:</a:t>
            </a:r>
            <a:endParaRPr sz="2200" dirty="0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FF8470-66BA-CC7F-380F-D1E0B3F8B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33365"/>
              </p:ext>
            </p:extLst>
          </p:nvPr>
        </p:nvGraphicFramePr>
        <p:xfrm>
          <a:off x="249550" y="1270025"/>
          <a:ext cx="8577648" cy="3662250"/>
        </p:xfrm>
        <a:graphic>
          <a:graphicData uri="http://schemas.openxmlformats.org/drawingml/2006/table">
            <a:tbl>
              <a:tblPr>
                <a:tableStyleId>{C13D8134-0C69-4114-9F77-84099526B089}</a:tableStyleId>
              </a:tblPr>
              <a:tblGrid>
                <a:gridCol w="2522838">
                  <a:extLst>
                    <a:ext uri="{9D8B030D-6E8A-4147-A177-3AD203B41FA5}">
                      <a16:colId xmlns:a16="http://schemas.microsoft.com/office/drawing/2014/main" val="3287349512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1084905585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368433958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3174085522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1848349490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248424917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2360857317"/>
                    </a:ext>
                  </a:extLst>
                </a:gridCol>
              </a:tblGrid>
              <a:tr h="61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Model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Before Hyperparameters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After Hyperparameters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0259"/>
                  </a:ext>
                </a:extLst>
              </a:tr>
              <a:tr h="6103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RMSE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R-Sqr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RMSE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R-</a:t>
                      </a:r>
                      <a:r>
                        <a:rPr lang="en-IN" sz="1400" b="1" u="none" strike="noStrike" dirty="0" err="1">
                          <a:effectLst/>
                        </a:rPr>
                        <a:t>Sqr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8237154"/>
                  </a:ext>
                </a:extLst>
              </a:tr>
              <a:tr h="6103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Linear Regression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2.020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0.800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2.030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0.800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6238278"/>
                  </a:ext>
                </a:extLst>
              </a:tr>
              <a:tr h="6103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Decision Tree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1.910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0.820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1.910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0.820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5780743"/>
                  </a:ext>
                </a:extLst>
              </a:tr>
              <a:tr h="6103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Random Forest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0.830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1.890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0.830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0.610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1.760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0.850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7764781"/>
                  </a:ext>
                </a:extLst>
              </a:tr>
              <a:tr h="6103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err="1">
                          <a:effectLst/>
                        </a:rPr>
                        <a:t>XGBoost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0.620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1.820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0.840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0.590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1.730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0.857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37959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</a:rPr>
              <a:t>Results:</a:t>
            </a:r>
            <a:endParaRPr sz="2200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14E415-C482-A6DD-7B80-5D3BA0E3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99399"/>
              </p:ext>
            </p:extLst>
          </p:nvPr>
        </p:nvGraphicFramePr>
        <p:xfrm>
          <a:off x="249550" y="1164324"/>
          <a:ext cx="8354452" cy="2975676"/>
        </p:xfrm>
        <a:graphic>
          <a:graphicData uri="http://schemas.openxmlformats.org/drawingml/2006/table">
            <a:tbl>
              <a:tblPr>
                <a:tableStyleId>{C13D8134-0C69-4114-9F77-84099526B089}</a:tableStyleId>
              </a:tblPr>
              <a:tblGrid>
                <a:gridCol w="2775130">
                  <a:extLst>
                    <a:ext uri="{9D8B030D-6E8A-4147-A177-3AD203B41FA5}">
                      <a16:colId xmlns:a16="http://schemas.microsoft.com/office/drawing/2014/main" val="1289957255"/>
                    </a:ext>
                  </a:extLst>
                </a:gridCol>
                <a:gridCol w="929887">
                  <a:extLst>
                    <a:ext uri="{9D8B030D-6E8A-4147-A177-3AD203B41FA5}">
                      <a16:colId xmlns:a16="http://schemas.microsoft.com/office/drawing/2014/main" val="1098432965"/>
                    </a:ext>
                  </a:extLst>
                </a:gridCol>
                <a:gridCol w="929887">
                  <a:extLst>
                    <a:ext uri="{9D8B030D-6E8A-4147-A177-3AD203B41FA5}">
                      <a16:colId xmlns:a16="http://schemas.microsoft.com/office/drawing/2014/main" val="3882162837"/>
                    </a:ext>
                  </a:extLst>
                </a:gridCol>
                <a:gridCol w="929887">
                  <a:extLst>
                    <a:ext uri="{9D8B030D-6E8A-4147-A177-3AD203B41FA5}">
                      <a16:colId xmlns:a16="http://schemas.microsoft.com/office/drawing/2014/main" val="1679439811"/>
                    </a:ext>
                  </a:extLst>
                </a:gridCol>
                <a:gridCol w="929887">
                  <a:extLst>
                    <a:ext uri="{9D8B030D-6E8A-4147-A177-3AD203B41FA5}">
                      <a16:colId xmlns:a16="http://schemas.microsoft.com/office/drawing/2014/main" val="802825209"/>
                    </a:ext>
                  </a:extLst>
                </a:gridCol>
                <a:gridCol w="929887">
                  <a:extLst>
                    <a:ext uri="{9D8B030D-6E8A-4147-A177-3AD203B41FA5}">
                      <a16:colId xmlns:a16="http://schemas.microsoft.com/office/drawing/2014/main" val="1582386203"/>
                    </a:ext>
                  </a:extLst>
                </a:gridCol>
                <a:gridCol w="929887">
                  <a:extLst>
                    <a:ext uri="{9D8B030D-6E8A-4147-A177-3AD203B41FA5}">
                      <a16:colId xmlns:a16="http://schemas.microsoft.com/office/drawing/2014/main" val="178938609"/>
                    </a:ext>
                  </a:extLst>
                </a:gridCol>
              </a:tblGrid>
              <a:tr h="7213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Model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Before Hyperparameters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After Hyperparameters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85167"/>
                  </a:ext>
                </a:extLst>
              </a:tr>
              <a:tr h="72137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AIC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RMSE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AIC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RMSE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1710399"/>
                  </a:ext>
                </a:extLst>
              </a:tr>
              <a:tr h="811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Holt-Winter(Additive)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-25596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6.3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-25589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671463"/>
                  </a:ext>
                </a:extLst>
              </a:tr>
              <a:tr h="721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Holt-Winter(Multiplicative)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-26151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6.5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7.8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-26157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6.1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586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53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/>
        </p:nvSpPr>
        <p:spPr>
          <a:xfrm>
            <a:off x="1" y="910317"/>
            <a:ext cx="9143999" cy="423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 Model Development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Developed a machine learning model that forecasts temperatures with reasonable accuracy based on historical weather data.</a:t>
            </a: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Processing and Analysis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Demonstrated effective data preprocessing, feature selection, and model training techniques.</a:t>
            </a: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Valuable Insights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Provides valuable insights into future temperature trends in Pune.</a:t>
            </a: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 on Stakeholders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Aims to assist stakeholders in climate-sensitive sectors such as agriculture, tourism, and infrastructure development with improved decision-making.</a:t>
            </a: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marR="0" indent="-17145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Addressing Climate Challenges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Contributes to efforts in mitigating the impacts of climate</a:t>
            </a:r>
          </a:p>
          <a:p>
            <a:pPr marR="0">
              <a:spcBef>
                <a:spcPts val="255"/>
              </a:spcBef>
              <a:spcAft>
                <a:spcPts val="0"/>
              </a:spcAft>
              <a:tabLst>
                <a:tab pos="977900" algn="l"/>
                <a:tab pos="97853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variability and advancing understanding of regional climate dynamics.</a:t>
            </a:r>
          </a:p>
          <a:p>
            <a:pPr marL="171450" marR="0" indent="-17145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0" y="0"/>
            <a:ext cx="2044800" cy="91031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 txBox="1">
            <a:spLocks noGrp="1"/>
          </p:cNvSpPr>
          <p:nvPr>
            <p:ph type="ctrTitle"/>
          </p:nvPr>
        </p:nvSpPr>
        <p:spPr>
          <a:xfrm>
            <a:off x="0" y="-331939"/>
            <a:ext cx="4981450" cy="105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 dirty="0">
                <a:solidFill>
                  <a:schemeClr val="lt1"/>
                </a:solidFill>
              </a:rPr>
              <a:t>Conclusion:</a:t>
            </a:r>
            <a:endParaRPr sz="2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/>
        </p:nvSpPr>
        <p:spPr>
          <a:xfrm>
            <a:off x="472075" y="1190750"/>
            <a:ext cx="7656600" cy="3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249550" y="1175100"/>
            <a:ext cx="8208600" cy="3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High-Resolution Data Integration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Integrate high-resolution data from various sources for improved prediction accuracy.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ETL Processing with Apache Airflow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 Apache Airflow to streamline ETL processes and improve data pipeline management.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Feature Engineering and Deep 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Explore further feature engineering and implement deep learning architectures for enhanced model performance.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Uncertainty Estimation and Localized Predictions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Develop methods for estimating uncertainty and making localized predictions.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Support Integration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Integrate the model with decision support systems for urban planning and disaster management.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lt1"/>
                </a:solidFill>
              </a:rPr>
              <a:t>Future Scope: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" name="Google Shape;322;p41">
            <a:extLst>
              <a:ext uri="{FF2B5EF4-FFF2-40B4-BE49-F238E27FC236}">
                <a16:creationId xmlns:a16="http://schemas.microsoft.com/office/drawing/2014/main" id="{C6F1480C-B434-B642-BFAF-79BF78BFF2EE}"/>
              </a:ext>
            </a:extLst>
          </p:cNvPr>
          <p:cNvSpPr/>
          <p:nvPr/>
        </p:nvSpPr>
        <p:spPr>
          <a:xfrm rot="5400000">
            <a:off x="7026042" y="4609146"/>
            <a:ext cx="670558" cy="39815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22;p41">
            <a:extLst>
              <a:ext uri="{FF2B5EF4-FFF2-40B4-BE49-F238E27FC236}">
                <a16:creationId xmlns:a16="http://schemas.microsoft.com/office/drawing/2014/main" id="{50C04041-6429-7E20-48C9-AC6C8E31BB2D}"/>
              </a:ext>
            </a:extLst>
          </p:cNvPr>
          <p:cNvSpPr/>
          <p:nvPr/>
        </p:nvSpPr>
        <p:spPr>
          <a:xfrm rot="5400000">
            <a:off x="6608244" y="4704115"/>
            <a:ext cx="468900" cy="39815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2;p41">
            <a:extLst>
              <a:ext uri="{FF2B5EF4-FFF2-40B4-BE49-F238E27FC236}">
                <a16:creationId xmlns:a16="http://schemas.microsoft.com/office/drawing/2014/main" id="{97F9B0EC-64E6-1FDE-0340-6FB606181928}"/>
              </a:ext>
            </a:extLst>
          </p:cNvPr>
          <p:cNvSpPr/>
          <p:nvPr/>
        </p:nvSpPr>
        <p:spPr>
          <a:xfrm rot="5400000">
            <a:off x="7466430" y="4540193"/>
            <a:ext cx="827038" cy="39815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22;p41">
            <a:extLst>
              <a:ext uri="{FF2B5EF4-FFF2-40B4-BE49-F238E27FC236}">
                <a16:creationId xmlns:a16="http://schemas.microsoft.com/office/drawing/2014/main" id="{F0571C3C-4CAA-FCEB-7086-3E98ABB21E94}"/>
              </a:ext>
            </a:extLst>
          </p:cNvPr>
          <p:cNvSpPr/>
          <p:nvPr/>
        </p:nvSpPr>
        <p:spPr>
          <a:xfrm rot="5400000">
            <a:off x="7880249" y="4469665"/>
            <a:ext cx="982981" cy="39815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322;p41">
            <a:extLst>
              <a:ext uri="{FF2B5EF4-FFF2-40B4-BE49-F238E27FC236}">
                <a16:creationId xmlns:a16="http://schemas.microsoft.com/office/drawing/2014/main" id="{71FBC9CA-2BA8-150D-EDC7-0D1554005892}"/>
              </a:ext>
            </a:extLst>
          </p:cNvPr>
          <p:cNvSpPr/>
          <p:nvPr/>
        </p:nvSpPr>
        <p:spPr>
          <a:xfrm rot="5400000">
            <a:off x="8258006" y="4357926"/>
            <a:ext cx="1172999" cy="39815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 rot="5400000">
            <a:off x="2825800" y="-375687"/>
            <a:ext cx="3358800" cy="5026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3"/>
          <p:cNvSpPr txBox="1">
            <a:spLocks noGrp="1"/>
          </p:cNvSpPr>
          <p:nvPr>
            <p:ph type="ctrTitle"/>
          </p:nvPr>
        </p:nvSpPr>
        <p:spPr>
          <a:xfrm>
            <a:off x="3739055" y="536655"/>
            <a:ext cx="260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lt1"/>
                </a:solidFill>
              </a:rPr>
              <a:t>THANK </a:t>
            </a:r>
            <a:endParaRPr sz="3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lt1"/>
                </a:solidFill>
              </a:rPr>
              <a:t>YOU !!</a:t>
            </a:r>
            <a:endParaRPr sz="3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ctrTitle" idx="9"/>
          </p:nvPr>
        </p:nvSpPr>
        <p:spPr>
          <a:xfrm rot="5400000">
            <a:off x="6017955" y="2588325"/>
            <a:ext cx="5248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TABLE OF CONTENTS</a:t>
            </a:r>
            <a:endParaRPr sz="2400"/>
          </a:p>
        </p:txBody>
      </p:sp>
      <p:sp>
        <p:nvSpPr>
          <p:cNvPr id="131" name="Google Shape;131;p23"/>
          <p:cNvSpPr/>
          <p:nvPr/>
        </p:nvSpPr>
        <p:spPr>
          <a:xfrm rot="-5400000" flipH="1">
            <a:off x="-1517897" y="1528575"/>
            <a:ext cx="5140800" cy="208364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8"/>
          </p:nvPr>
        </p:nvSpPr>
        <p:spPr>
          <a:xfrm>
            <a:off x="1557485" y="1047798"/>
            <a:ext cx="53684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03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2340454" y="50894"/>
            <a:ext cx="3249600" cy="514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PROBLEM STATEMENT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ABSTRACT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DATASET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SYSTEM ARCHITECTURE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MACHINE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      LINEAR REGRESSION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      RANDOM FOREST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      DECISION TREE</a:t>
            </a:r>
            <a:br>
              <a:rPr lang="en" dirty="0"/>
            </a:br>
            <a:r>
              <a:rPr lang="en" dirty="0"/>
              <a:t>      </a:t>
            </a:r>
            <a:br>
              <a:rPr lang="en" dirty="0"/>
            </a:br>
            <a:r>
              <a:rPr lang="en" dirty="0"/>
              <a:t>      XGBOOST</a:t>
            </a:r>
            <a:br>
              <a:rPr lang="en" dirty="0"/>
            </a:br>
            <a:r>
              <a:rPr lang="en" dirty="0"/>
              <a:t>      </a:t>
            </a:r>
            <a:br>
              <a:rPr lang="en" dirty="0"/>
            </a:br>
            <a:r>
              <a:rPr lang="en" dirty="0"/>
              <a:t>      HOLT WINTER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RESULTS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OUTPUTS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CONCLUSION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2"/>
          </p:nvPr>
        </p:nvSpPr>
        <p:spPr>
          <a:xfrm>
            <a:off x="1565436" y="336437"/>
            <a:ext cx="748500" cy="34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" sz="1600" dirty="0">
                <a:solidFill>
                  <a:schemeClr val="lt1"/>
                </a:solidFill>
              </a:rPr>
            </a:br>
            <a:r>
              <a:rPr lang="en" sz="1600" dirty="0">
                <a:solidFill>
                  <a:schemeClr val="lt1"/>
                </a:solidFill>
              </a:rPr>
              <a:t>01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5"/>
          </p:nvPr>
        </p:nvSpPr>
        <p:spPr>
          <a:xfrm>
            <a:off x="1557485" y="827173"/>
            <a:ext cx="680848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02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15"/>
          </p:nvPr>
        </p:nvSpPr>
        <p:spPr>
          <a:xfrm>
            <a:off x="1543083" y="1461111"/>
            <a:ext cx="8541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04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18"/>
          </p:nvPr>
        </p:nvSpPr>
        <p:spPr>
          <a:xfrm>
            <a:off x="1585325" y="4349731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07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18"/>
          </p:nvPr>
        </p:nvSpPr>
        <p:spPr>
          <a:xfrm>
            <a:off x="1578695" y="4720530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08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2"/>
          </p:nvPr>
        </p:nvSpPr>
        <p:spPr>
          <a:xfrm>
            <a:off x="1585325" y="4114303"/>
            <a:ext cx="7485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06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2"/>
          </p:nvPr>
        </p:nvSpPr>
        <p:spPr>
          <a:xfrm>
            <a:off x="1578695" y="3813642"/>
            <a:ext cx="7485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05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94D5A-21EC-AF85-51D2-DF3CFDC560B1}"/>
              </a:ext>
            </a:extLst>
          </p:cNvPr>
          <p:cNvSpPr txBox="1"/>
          <p:nvPr/>
        </p:nvSpPr>
        <p:spPr>
          <a:xfrm>
            <a:off x="1564685" y="74863"/>
            <a:ext cx="46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 amt="50000"/>
          </a:blip>
          <a:srcRect l="36905" r="7704"/>
          <a:stretch/>
        </p:blipFill>
        <p:spPr>
          <a:xfrm>
            <a:off x="4870550" y="0"/>
            <a:ext cx="42734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 flipH="1">
            <a:off x="511150" y="782624"/>
            <a:ext cx="4060849" cy="356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72390" algn="just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forecast the temperature in</a:t>
            </a:r>
          </a:p>
          <a:p>
            <a:pPr marL="63500" marR="72390" algn="just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Pune, India, using historical weather data. This is a regression problem focused on predicting a continuous variable. The dataset comprises past temperature readings and other pertinent features such as humidity and wind speed to assist in forecasting weather conditions.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62100" y="0"/>
            <a:ext cx="47091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/>
              <a:t>Problem Statement</a:t>
            </a:r>
            <a:endParaRPr sz="3000" dirty="0"/>
          </a:p>
        </p:txBody>
      </p:sp>
      <p:sp>
        <p:nvSpPr>
          <p:cNvPr id="150" name="Google Shape;150;p24"/>
          <p:cNvSpPr/>
          <p:nvPr/>
        </p:nvSpPr>
        <p:spPr>
          <a:xfrm>
            <a:off x="0" y="1653600"/>
            <a:ext cx="362100" cy="2314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subTitle" idx="5"/>
          </p:nvPr>
        </p:nvSpPr>
        <p:spPr>
          <a:xfrm>
            <a:off x="249550" y="1088725"/>
            <a:ext cx="8520050" cy="3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Accurate weather prediction is essential for sectors like agriculture and disaster management. </a:t>
            </a: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Traditional methods often struggle with the complexity of atmospheric conditions, leading to less precise forecasts. </a:t>
            </a: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This project addresses the challenge by using machine learning models Linear Regression, Decision Trees, and Random Forests for prediction, alongside the Holt-Winters method for time-series forecasting.</a:t>
            </a: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These models analyze large datasets, including historical and real-time weather data, to improve accuracy. The use of the Holt-Winters method further refines forecasts by accounting for seasonality and trends.</a:t>
            </a: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This approach has enhanced the precision of short-term and seasonal weather forecasts, aiding better decision-making and preparedness in weather-sensitive industries.</a:t>
            </a:r>
            <a:endParaRPr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28881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Abstract :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325750" y="1126124"/>
            <a:ext cx="8472650" cy="349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Pune Region Dataset contains 52,583 entries and 23 columns. Here are the key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Overview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Timestamp for each record.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maxtempC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temperature in Celsius.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mintempC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temperature in Celsius.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sunHour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Hours of sunshine.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uvIndex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UV index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moon_illumination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moonrise, moonset, sunrise, sunset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Various astronomical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DewPointC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FeelsLikeC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HeatIndexC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WindChillC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Various temperature-related indices.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WindGustKmph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cloudcover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humidity,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precipMM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pressure,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visibility,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winddirDegree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windspeedKmph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Various meteorological variables.</a:t>
            </a:r>
          </a:p>
        </p:txBody>
      </p:sp>
      <p:sp>
        <p:nvSpPr>
          <p:cNvPr id="164" name="Google Shape;164;p26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28881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</a:rPr>
              <a:t>Dataset: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3" name="Google Shape;158;p25">
            <a:extLst>
              <a:ext uri="{FF2B5EF4-FFF2-40B4-BE49-F238E27FC236}">
                <a16:creationId xmlns:a16="http://schemas.microsoft.com/office/drawing/2014/main" id="{FBD701DD-CE1A-EAC2-F51E-B7B6A9D61B29}"/>
              </a:ext>
            </a:extLst>
          </p:cNvPr>
          <p:cNvSpPr/>
          <p:nvPr/>
        </p:nvSpPr>
        <p:spPr>
          <a:xfrm>
            <a:off x="2062310" y="4803625"/>
            <a:ext cx="2707810" cy="339875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05550" y="43469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260613" y="-286219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</a:rPr>
              <a:t>System Architecture:</a:t>
            </a:r>
            <a:endParaRPr sz="2200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B688D-9F7F-B2E5-1468-481D922C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2969"/>
            <a:ext cx="8894451" cy="39668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lt1"/>
                </a:solidFill>
              </a:rPr>
              <a:t>Architecture Details: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" name="Google Shape;158;p25">
            <a:extLst>
              <a:ext uri="{FF2B5EF4-FFF2-40B4-BE49-F238E27FC236}">
                <a16:creationId xmlns:a16="http://schemas.microsoft.com/office/drawing/2014/main" id="{BD697BBB-6177-331B-B8FB-D36F6E088F8B}"/>
              </a:ext>
            </a:extLst>
          </p:cNvPr>
          <p:cNvSpPr/>
          <p:nvPr/>
        </p:nvSpPr>
        <p:spPr>
          <a:xfrm>
            <a:off x="6436190" y="4805770"/>
            <a:ext cx="2707810" cy="339875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A11B-F15A-1354-E440-C86DC7244584}"/>
              </a:ext>
            </a:extLst>
          </p:cNvPr>
          <p:cNvSpPr txBox="1"/>
          <p:nvPr/>
        </p:nvSpPr>
        <p:spPr>
          <a:xfrm>
            <a:off x="249550" y="1094400"/>
            <a:ext cx="8584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ETL Processes:</a:t>
            </a:r>
          </a:p>
          <a:p>
            <a:r>
              <a:rPr lang="en-US" dirty="0"/>
              <a:t>      Used Apache Spark for efficient ETL.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Storage:</a:t>
            </a:r>
          </a:p>
          <a:p>
            <a:r>
              <a:rPr lang="en-US" dirty="0"/>
              <a:t>      Stored in HDFS for scalable and fault-tolerant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Models:</a:t>
            </a:r>
          </a:p>
          <a:p>
            <a:r>
              <a:rPr lang="en-US" dirty="0"/>
              <a:t>      Applied Random Forest, </a:t>
            </a:r>
            <a:r>
              <a:rPr lang="en-US" dirty="0" err="1"/>
              <a:t>XGBoost</a:t>
            </a:r>
            <a:r>
              <a:rPr lang="en-US" dirty="0"/>
              <a:t>, and Decision Tree for weather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Time-Series Forecasting:</a:t>
            </a:r>
          </a:p>
          <a:p>
            <a:r>
              <a:rPr lang="en-US" dirty="0"/>
              <a:t>      Utilized Holt-Winter for accurate temperature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Performance:</a:t>
            </a:r>
          </a:p>
          <a:p>
            <a:r>
              <a:rPr lang="en-US" dirty="0"/>
              <a:t>      High accuracy and reliability demonstrated.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59424" y="1048500"/>
            <a:ext cx="7711775" cy="3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 Linear Regression model predicts a continuous target variable by </a:t>
            </a:r>
            <a:r>
              <a:rPr lang="en-US" sz="1600" b="1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finding the linear relationship </a:t>
            </a: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between the input features and the target.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IN" sz="1600" b="1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Model Parameters: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</a:t>
            </a:r>
            <a:r>
              <a:rPr lang="en-IN" sz="1600" dirty="0" err="1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maxIter</a:t>
            </a: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50 (number of iterations for optimization).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</a:t>
            </a:r>
            <a:r>
              <a:rPr lang="en-IN" sz="1600" dirty="0" err="1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regParam</a:t>
            </a: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Regularization parameter (values tested: [0.01, 0.1, 0.5]).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</a:t>
            </a:r>
            <a:r>
              <a:rPr lang="en-IN" sz="1600" dirty="0" err="1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elasticNetParam</a:t>
            </a: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</a:t>
            </a:r>
            <a:r>
              <a:rPr lang="en-IN" sz="1600" dirty="0" err="1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ElasticNet</a:t>
            </a: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mixing parameter (values tested:[0.0, 0.5, 1.0]).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Model Hyperparameters: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- </a:t>
            </a:r>
            <a:r>
              <a:rPr lang="en-IN" sz="1600" dirty="0" err="1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regParam</a:t>
            </a: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</a:t>
            </a:r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0.01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- </a:t>
            </a:r>
            <a:r>
              <a:rPr lang="en-IN" sz="1600" dirty="0" err="1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elasticNetParam</a:t>
            </a:r>
            <a:r>
              <a:rPr lang="en-IN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</a:t>
            </a:r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1.0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Used Cross-Validation: 3-fold cross-validation to tune the hyperparameters.</a:t>
            </a:r>
            <a:endParaRPr lang="en-I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0" marR="725170" indent="0">
              <a:spcBef>
                <a:spcPts val="445"/>
              </a:spcBef>
              <a:buNone/>
            </a:pPr>
            <a:endParaRPr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</a:rPr>
              <a:t>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</a:rPr>
              <a:t>Linear Regression:</a:t>
            </a:r>
            <a:endParaRPr sz="2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59425" y="1048499"/>
            <a:ext cx="7697376" cy="388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Decision Tree Regression model predicts continuous values by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a tree-like structure that splits the data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feature values to make predictions.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Parameters: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maxDepth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Maximum depth of the tree (values tested: [5, 10, 15]).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minInfoGain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Minimum information gain required to split a node 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(values tested : [0.0, 0.01]).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Model Hyperparameters: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-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maxDepth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: </a:t>
            </a:r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5</a:t>
            </a:r>
          </a:p>
          <a:p>
            <a:pPr marL="0" marR="725170" indent="0">
              <a:spcBef>
                <a:spcPts val="445"/>
              </a:spcBef>
              <a:buNone/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     -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minInfoGain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: </a:t>
            </a:r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0.0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Used Cross-Validation: 3-fold cross-validation to tune the hyperparameters.</a:t>
            </a:r>
            <a:endParaRPr lang="en-I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285750" marR="725170" indent="-285750">
              <a:spcBef>
                <a:spcPts val="445"/>
              </a:spcBef>
            </a:pPr>
            <a:endParaRPr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</a:rPr>
              <a:t>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</a:rPr>
              <a:t>Decision Tree:</a:t>
            </a:r>
            <a:endParaRPr sz="2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75386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1198</Words>
  <Application>Microsoft Office PowerPoint</Application>
  <PresentationFormat>On-screen Show (16:9)</PresentationFormat>
  <Paragraphs>216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Catamaran Medium</vt:lpstr>
      <vt:lpstr>Times New Roman</vt:lpstr>
      <vt:lpstr>Open Sans</vt:lpstr>
      <vt:lpstr>Fira Sans Extra Condensed Medium</vt:lpstr>
      <vt:lpstr>Livvic</vt:lpstr>
      <vt:lpstr>Catamaran</vt:lpstr>
      <vt:lpstr>Roboto</vt:lpstr>
      <vt:lpstr>Arial</vt:lpstr>
      <vt:lpstr>Catamaran Light</vt:lpstr>
      <vt:lpstr>Calibri</vt:lpstr>
      <vt:lpstr>Engineering Project Proposal by Slidesgo</vt:lpstr>
      <vt:lpstr>Weather Forecasting for Pune Region</vt:lpstr>
      <vt:lpstr>TABLE OF CONTENTS</vt:lpstr>
      <vt:lpstr>Problem Statement</vt:lpstr>
      <vt:lpstr>Abstract :</vt:lpstr>
      <vt:lpstr>Dataset:</vt:lpstr>
      <vt:lpstr>System Architecture:</vt:lpstr>
      <vt:lpstr>Architecture Details:</vt:lpstr>
      <vt:lpstr>Algorithms</vt:lpstr>
      <vt:lpstr>Algorithms</vt:lpstr>
      <vt:lpstr>Algorithms</vt:lpstr>
      <vt:lpstr>Algorithms</vt:lpstr>
      <vt:lpstr>Algorithms</vt:lpstr>
      <vt:lpstr>Results:</vt:lpstr>
      <vt:lpstr>Results:</vt:lpstr>
      <vt:lpstr>Conclusion:</vt:lpstr>
      <vt:lpstr>Future Scope:</vt:lpstr>
      <vt:lpstr>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on Intel Dataset using CNN and Transfer Learning</dc:title>
  <dc:creator>Sakshi Bidwai</dc:creator>
  <cp:lastModifiedBy>Ameya Pardhi</cp:lastModifiedBy>
  <cp:revision>43</cp:revision>
  <dcterms:modified xsi:type="dcterms:W3CDTF">2024-08-16T05:28:59Z</dcterms:modified>
</cp:coreProperties>
</file>