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9" r:id="rId5"/>
    <p:sldId id="281" r:id="rId6"/>
    <p:sldId id="295" r:id="rId7"/>
    <p:sldId id="308" r:id="rId8"/>
    <p:sldId id="301" r:id="rId9"/>
    <p:sldId id="311" r:id="rId10"/>
    <p:sldId id="309" r:id="rId11"/>
    <p:sldId id="294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598" autoAdjust="0"/>
  </p:normalViewPr>
  <p:slideViewPr>
    <p:cSldViewPr snapToGrid="0">
      <p:cViewPr varScale="1">
        <p:scale>
          <a:sx n="134" d="100"/>
          <a:sy n="13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CA90D-FAE5-4CC1-874C-F8C9E6C3E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87B5-F672-40FE-9915-815CBA9E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6D27-016E-48F5-B33E-8A9AF3259A1C}" type="datetime1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2D30A-24C7-499B-BF2A-8E5130AC9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FE9B-9EEE-4F4D-B5DD-0D553217C5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5E75-2179-4AE0-B0C7-D97955CF4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78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8AC0-B329-4373-BBD0-89392C5748D6}" type="datetime1">
              <a:rPr lang="en-GB" smtClean="0"/>
              <a:t>14/12/2023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en-GB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en-US" sz="1600"/>
              <a:t>Click to edit Master subtitle style</a:t>
            </a:r>
            <a:endParaRPr lang="en-GB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hyperlink" Target="https://serverlessland.com/patterns/cloudfront-apigw-rest-api-lambda-dynamodb-sa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us-east-1.console.aws.amazon.com/bedrock/home?region=us-east-1#/image-playground?modelId=stability.stable-diffusion-xl-v1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agemaker/latest/APIReference/API_runtime_InvokeEndpoint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studiolab.sagemaker.a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hyperlink" Target="Amazon%20SageMaker%20Stud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mp-app-anniina-s3bucket-ibbjg3zrnhgh.s3.eu-north-1.amazonaws.com/index.html" TargetMode="External"/><Relationship Id="rId2" Type="http://schemas.openxmlformats.org/officeDocument/2006/relationships/hyperlink" Target="https://d29bpvcxu011e7.cloudfront.net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Generative Ai – Creating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 rtlCol="0"/>
          <a:lstStyle/>
          <a:p>
            <a:pPr rtl="0"/>
            <a:r>
              <a:rPr lang="en-GB" dirty="0"/>
              <a:t>Anniina Sipria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/>
          <a:lstStyle/>
          <a:p>
            <a:pPr rtl="0"/>
            <a:r>
              <a:rPr lang="en-GB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/>
          <a:lstStyle/>
          <a:p>
            <a:pPr rtl="0"/>
            <a:r>
              <a:rPr lang="en-GB" dirty="0"/>
              <a:t>Simple Card Generator</a:t>
            </a:r>
          </a:p>
          <a:p>
            <a:pPr rtl="0"/>
            <a:r>
              <a:rPr lang="en-GB" dirty="0"/>
              <a:t>	- AWS Architecture</a:t>
            </a:r>
          </a:p>
          <a:p>
            <a:pPr rtl="0"/>
            <a:r>
              <a:rPr lang="en-GB" dirty="0"/>
              <a:t>	- APIs</a:t>
            </a:r>
          </a:p>
          <a:p>
            <a:pPr rtl="0"/>
            <a:r>
              <a:rPr lang="en-GB" dirty="0"/>
              <a:t>	- Demo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 dirty="0"/>
              <a:t>15.12.2023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413073" cy="224107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Simple Card Generator </a:t>
            </a:r>
            <a:br>
              <a:rPr lang="en-GB" dirty="0"/>
            </a:br>
            <a:r>
              <a:rPr lang="en-GB" dirty="0"/>
              <a:t>– </a:t>
            </a:r>
            <a:r>
              <a:rPr lang="en-GB" sz="2700" dirty="0"/>
              <a:t>AWS Architecture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/>
          <a:lstStyle/>
          <a:p>
            <a:pPr rtl="0"/>
            <a:r>
              <a:rPr lang="en-GB" dirty="0"/>
              <a:t>- Serverless Land SAM Template</a:t>
            </a:r>
            <a:br>
              <a:rPr lang="en-GB" dirty="0"/>
            </a:br>
            <a:r>
              <a:rPr lang="en-GB" sz="1200" dirty="0">
                <a:hlinkClick r:id="rId4"/>
              </a:rPr>
              <a:t>https://serverlessland.com/patterns/cloudfront-apigw-rest-api-lambda-dynamodb-sam</a:t>
            </a:r>
            <a:endParaRPr lang="en-GB" sz="1200" dirty="0"/>
          </a:p>
          <a:p>
            <a:pPr rtl="0"/>
            <a:endParaRPr lang="en-GB" sz="1200" dirty="0"/>
          </a:p>
          <a:p>
            <a:pPr rtl="0"/>
            <a:endParaRPr lang="en-GB" sz="1200" dirty="0"/>
          </a:p>
        </p:txBody>
      </p:sp>
      <p:sp>
        <p:nvSpPr>
          <p:cNvPr id="181" name="Date Placeholder 180">
            <a:extLst>
              <a:ext uri="{FF2B5EF4-FFF2-40B4-BE49-F238E27FC236}">
                <a16:creationId xmlns:a16="http://schemas.microsoft.com/office/drawing/2014/main" id="{374E17A0-656A-4A3F-B8F1-F9FF01F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 dirty="0"/>
              <a:t>15.12.2023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B000D580-A88A-5AB2-E0F6-AFE05B8EE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802" y="4258484"/>
            <a:ext cx="5253695" cy="21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7829" y="93997"/>
            <a:ext cx="6153912" cy="943386"/>
          </a:xfrm>
        </p:spPr>
        <p:txBody>
          <a:bodyPr rtlCol="0"/>
          <a:lstStyle/>
          <a:p>
            <a:pPr rtl="0"/>
            <a:r>
              <a:rPr lang="en-GB" dirty="0"/>
              <a:t>API</a:t>
            </a:r>
            <a:r>
              <a:rPr lang="en-GB" sz="1800" dirty="0"/>
              <a:t>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139" y="869767"/>
            <a:ext cx="6157951" cy="3968623"/>
          </a:xfrm>
        </p:spPr>
        <p:txBody>
          <a:bodyPr rtlCol="0"/>
          <a:lstStyle/>
          <a:p>
            <a:pPr rtl="0"/>
            <a:r>
              <a:rPr lang="en-GB" dirty="0"/>
              <a:t>Amazon Bedrock</a:t>
            </a:r>
          </a:p>
          <a:p>
            <a:pPr rtl="0"/>
            <a:r>
              <a:rPr lang="en-GB" dirty="0"/>
              <a:t>- Stability AI’s SDXL v. 1.0 and 0.8</a:t>
            </a:r>
          </a:p>
          <a:p>
            <a:pPr rtl="0"/>
            <a:r>
              <a:rPr lang="en-GB" sz="1200" dirty="0"/>
              <a:t>- </a:t>
            </a:r>
            <a:r>
              <a:rPr lang="en-GB" sz="1200" dirty="0">
                <a:hlinkClick r:id="rId2"/>
              </a:rPr>
              <a:t>link to Amazon Bedrock</a:t>
            </a:r>
            <a:endParaRPr lang="en-GB" sz="1200" dirty="0"/>
          </a:p>
          <a:p>
            <a:pPr rtl="0"/>
            <a:endParaRPr lang="en-GB" sz="1200" dirty="0"/>
          </a:p>
          <a:p>
            <a:pPr rtl="0"/>
            <a:endParaRPr lang="en-GB" sz="1200" dirty="0"/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 dirty="0"/>
              <a:t>15.12.2023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4</a:t>
            </a:fld>
            <a:endParaRPr lang="en-GB" dirty="0"/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991E3C-7A8B-61DE-3367-A1F4C649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49" y="1688061"/>
            <a:ext cx="4707135" cy="4564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31FFE5-CD1A-ED91-9766-40033C07436B}"/>
              </a:ext>
            </a:extLst>
          </p:cNvPr>
          <p:cNvSpPr txBox="1"/>
          <p:nvPr/>
        </p:nvSpPr>
        <p:spPr>
          <a:xfrm>
            <a:off x="5101234" y="2359316"/>
            <a:ext cx="5232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aws</a:t>
            </a:r>
            <a:r>
              <a:rPr lang="en-GB" sz="1400" dirty="0"/>
              <a:t> bedrock-runtime invoke-model \</a:t>
            </a:r>
          </a:p>
          <a:p>
            <a:r>
              <a:rPr lang="en-GB" sz="1400" dirty="0"/>
              <a:t>--model-id stability.stable-diffusion-xl-v1 \</a:t>
            </a:r>
          </a:p>
          <a:p>
            <a:r>
              <a:rPr lang="en-GB" sz="1400" dirty="0"/>
              <a:t>--body {"</a:t>
            </a:r>
            <a:r>
              <a:rPr lang="en-GB" sz="1400" dirty="0" err="1"/>
              <a:t>text_prompts</a:t>
            </a:r>
            <a:r>
              <a:rPr lang="en-GB" sz="1400" dirty="0"/>
              <a:t>":[{"text":“PROMPT","weight":1},{"</a:t>
            </a:r>
            <a:r>
              <a:rPr lang="en-GB" sz="1400" dirty="0" err="1"/>
              <a:t>text":“NEGATIVE</a:t>
            </a:r>
            <a:r>
              <a:rPr lang="en-GB" sz="1400" dirty="0"/>
              <a:t> </a:t>
            </a:r>
            <a:r>
              <a:rPr lang="en-GB" sz="1400" dirty="0" err="1"/>
              <a:t>PROMPT","weight</a:t>
            </a:r>
            <a:r>
              <a:rPr lang="en-GB" sz="1400" dirty="0"/>
              <a:t>":-1}], "cfg_scale":10,"seed":0,"steps":50,"width":1024,"height":1024} \</a:t>
            </a:r>
          </a:p>
          <a:p>
            <a:r>
              <a:rPr lang="en-GB" sz="1400" dirty="0"/>
              <a:t>--cli-binary-format raw-in-base64-out \</a:t>
            </a:r>
          </a:p>
          <a:p>
            <a:r>
              <a:rPr lang="en-GB" sz="1400" dirty="0"/>
              <a:t>--region us-east-1 \</a:t>
            </a:r>
          </a:p>
          <a:p>
            <a:r>
              <a:rPr lang="en-GB" sz="1400" dirty="0"/>
              <a:t>invoke-model-output.txt</a:t>
            </a:r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31" y="93997"/>
            <a:ext cx="6238688" cy="63121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API</a:t>
            </a:r>
            <a:r>
              <a:rPr lang="en-GB" sz="1800" dirty="0"/>
              <a:t>s </a:t>
            </a:r>
            <a:endParaRPr lang="en-GB" dirty="0"/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64" y="725214"/>
            <a:ext cx="6238687" cy="603878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Amazon </a:t>
            </a:r>
            <a:r>
              <a:rPr lang="en-GB" dirty="0" err="1"/>
              <a:t>SageMaker</a:t>
            </a:r>
            <a:r>
              <a:rPr lang="en-GB" dirty="0"/>
              <a:t> Studio</a:t>
            </a:r>
          </a:p>
          <a:p>
            <a:pPr rtl="0"/>
            <a:r>
              <a:rPr lang="en-GB" dirty="0"/>
              <a:t>- IDE for ML</a:t>
            </a:r>
          </a:p>
          <a:p>
            <a:pPr rtl="0"/>
            <a:r>
              <a:rPr lang="en-GB" dirty="0"/>
              <a:t>	- Prepare, Build, Train &amp; Tune, Deploy &amp; Manage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r>
              <a:rPr lang="en-GB" sz="1200" dirty="0"/>
              <a:t>- </a:t>
            </a:r>
            <a:r>
              <a:rPr lang="en-GB" sz="1200" dirty="0">
                <a:hlinkClick r:id="rId3"/>
              </a:rPr>
              <a:t>https://docs.aws.amazon.com/sagemaker/latest/APIReference/API_runtime_InvokeEndpoint.html</a:t>
            </a:r>
            <a:endParaRPr lang="en-GB" sz="1200" dirty="0"/>
          </a:p>
          <a:p>
            <a:pPr rtl="0"/>
            <a:r>
              <a:rPr lang="en-GB" dirty="0"/>
              <a:t>Amazon </a:t>
            </a:r>
            <a:r>
              <a:rPr lang="en-GB" dirty="0" err="1"/>
              <a:t>SageMaker</a:t>
            </a:r>
            <a:r>
              <a:rPr lang="en-GB" dirty="0"/>
              <a:t> Studio lab</a:t>
            </a:r>
          </a:p>
          <a:p>
            <a:pPr rtl="0"/>
            <a:r>
              <a:rPr lang="en-GB" dirty="0"/>
              <a:t>- Free service that gives customers access to AWS compute resources, in an environment based on open-source </a:t>
            </a:r>
            <a:r>
              <a:rPr lang="en-GB" dirty="0" err="1"/>
              <a:t>JupyterLab</a:t>
            </a:r>
            <a:r>
              <a:rPr lang="en-GB" dirty="0"/>
              <a:t>.</a:t>
            </a:r>
          </a:p>
          <a:p>
            <a:pPr rtl="0"/>
            <a:r>
              <a:rPr lang="en-GB" sz="1200" dirty="0"/>
              <a:t>- </a:t>
            </a:r>
            <a:r>
              <a:rPr lang="en-GB" sz="1200" dirty="0">
                <a:hlinkClick r:id="rId4"/>
              </a:rPr>
              <a:t>https://studiolab.sagemaker.aws</a:t>
            </a:r>
            <a:endParaRPr lang="en-GB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 dirty="0"/>
              <a:t>15.12.2023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D7E1-DDAB-7D8E-0FB0-055F6B81103C}"/>
              </a:ext>
            </a:extLst>
          </p:cNvPr>
          <p:cNvSpPr txBox="1"/>
          <p:nvPr/>
        </p:nvSpPr>
        <p:spPr>
          <a:xfrm>
            <a:off x="5058164" y="2205635"/>
            <a:ext cx="913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{</a:t>
            </a:r>
          </a:p>
          <a:p>
            <a:r>
              <a:rPr lang="en-GB" sz="1000" dirty="0"/>
              <a:t>  "body": {</a:t>
            </a:r>
          </a:p>
          <a:p>
            <a:r>
              <a:rPr lang="en-GB" sz="1000" dirty="0"/>
              <a:t>    "</a:t>
            </a:r>
            <a:r>
              <a:rPr lang="en-GB" sz="1000" dirty="0" err="1"/>
              <a:t>text_prompts</a:t>
            </a:r>
            <a:r>
              <a:rPr lang="en-GB" sz="1000" dirty="0"/>
              <a:t>": [</a:t>
            </a:r>
          </a:p>
          <a:p>
            <a:r>
              <a:rPr lang="en-GB" sz="1000" dirty="0"/>
              <a:t>      {</a:t>
            </a:r>
          </a:p>
          <a:p>
            <a:r>
              <a:rPr lang="en-GB" sz="1000" dirty="0"/>
              <a:t>        "text": "jaguar in the Amazon rainforest"</a:t>
            </a:r>
          </a:p>
          <a:p>
            <a:r>
              <a:rPr lang="en-GB" sz="1000" dirty="0"/>
              <a:t>      }</a:t>
            </a:r>
          </a:p>
          <a:p>
            <a:r>
              <a:rPr lang="en-GB" sz="1000" dirty="0"/>
              <a:t>    ]</a:t>
            </a:r>
          </a:p>
          <a:p>
            <a:r>
              <a:rPr lang="en-GB" sz="1000" dirty="0"/>
              <a:t>  },</a:t>
            </a:r>
          </a:p>
          <a:p>
            <a:r>
              <a:rPr lang="en-GB" sz="1000" dirty="0"/>
              <a:t>  "</a:t>
            </a:r>
            <a:r>
              <a:rPr lang="en-GB" sz="1000" dirty="0" err="1"/>
              <a:t>contentType</a:t>
            </a:r>
            <a:r>
              <a:rPr lang="en-GB" sz="1000" dirty="0"/>
              <a:t>": "application/</a:t>
            </a:r>
            <a:r>
              <a:rPr lang="en-GB" sz="1000" dirty="0" err="1"/>
              <a:t>json</a:t>
            </a:r>
            <a:r>
              <a:rPr lang="en-GB" sz="1000" dirty="0"/>
              <a:t>",</a:t>
            </a:r>
          </a:p>
          <a:p>
            <a:r>
              <a:rPr lang="en-GB" sz="1000" dirty="0"/>
              <a:t>  "</a:t>
            </a:r>
            <a:r>
              <a:rPr lang="en-GB" sz="1000" dirty="0" err="1"/>
              <a:t>endpointName</a:t>
            </a:r>
            <a:r>
              <a:rPr lang="en-GB" sz="1000" dirty="0"/>
              <a:t>": "jumpstart-dft-stabilityai-stable-di-20231214-115102",</a:t>
            </a:r>
          </a:p>
          <a:p>
            <a:r>
              <a:rPr lang="en-GB" sz="1000" dirty="0"/>
              <a:t>  "</a:t>
            </a:r>
            <a:r>
              <a:rPr lang="en-GB" sz="1000" dirty="0" err="1"/>
              <a:t>inferenceComponentName</a:t>
            </a:r>
            <a:r>
              <a:rPr lang="en-GB" sz="1000" dirty="0"/>
              <a:t>": "jumpstart-dft-stabilityai-stable-di-20231214-1-20231214-1151370"</a:t>
            </a:r>
          </a:p>
          <a:p>
            <a:r>
              <a:rPr lang="en-GB" sz="1000" dirty="0"/>
              <a:t>}</a:t>
            </a:r>
          </a:p>
        </p:txBody>
      </p:sp>
      <p:pic>
        <p:nvPicPr>
          <p:cNvPr id="12" name="Picture 11" descr="A leopard lying on a tree branch&#10;&#10;Description automatically generated">
            <a:extLst>
              <a:ext uri="{FF2B5EF4-FFF2-40B4-BE49-F238E27FC236}">
                <a16:creationId xmlns:a16="http://schemas.microsoft.com/office/drawing/2014/main" id="{48D69E92-9352-F8C4-E38B-29EC71C80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247" y="1355557"/>
            <a:ext cx="2789070" cy="27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7" y="93997"/>
            <a:ext cx="5413073" cy="514751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API</a:t>
            </a:r>
            <a:r>
              <a:rPr lang="en-GB" sz="1100" dirty="0"/>
              <a:t>s </a:t>
            </a:r>
            <a:endParaRPr lang="en-GB" sz="2700" dirty="0"/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1072055"/>
            <a:ext cx="5355266" cy="5232825"/>
          </a:xfrm>
        </p:spPr>
        <p:txBody>
          <a:bodyPr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getimg.ai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solidFill>
                  <a:srgbClr val="001E2E"/>
                </a:solidFill>
                <a:latin typeface="Univers Condensed Light"/>
              </a:rPr>
              <a:t>- Simple to use: register &gt; add credits &gt; create API Key(s) &gt; use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solidFill>
                  <a:srgbClr val="001E2E"/>
                </a:solidFill>
                <a:latin typeface="Univers Condensed Light"/>
              </a:rPr>
              <a:t>- Text to Image: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rgbClr val="001E2E"/>
              </a:solidFill>
              <a:latin typeface="Univers Condensed 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rgbClr val="001E2E"/>
              </a:solidFill>
              <a:latin typeface="Univers Condensed 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rgbClr val="001E2E"/>
              </a:solidFill>
              <a:latin typeface="Univers Condensed 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rgbClr val="001E2E"/>
              </a:solidFill>
              <a:latin typeface="Univers Condensed 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rgbClr val="001E2E"/>
              </a:solidFill>
              <a:latin typeface="Univers Condensed 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rgbClr val="001E2E"/>
              </a:solidFill>
              <a:latin typeface="Univers Condensed 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-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1E2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  <a:hlinkClick r:id="rId4" action="ppaction://hlinkfile"/>
              </a:rPr>
              <a:t>link to the service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1E2E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181" name="Date Placeholder 180">
            <a:extLst>
              <a:ext uri="{FF2B5EF4-FFF2-40B4-BE49-F238E27FC236}">
                <a16:creationId xmlns:a16="http://schemas.microsoft.com/office/drawing/2014/main" id="{374E17A0-656A-4A3F-B8F1-F9FF01F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 dirty="0"/>
              <a:t>15.12.2023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64A43F5-972C-69AC-C3E7-CB91A9586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122" y="2915330"/>
            <a:ext cx="7283774" cy="28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1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/>
          <a:lstStyle/>
          <a:p>
            <a:pPr rtl="0"/>
            <a:r>
              <a:rPr lang="en-GB" dirty="0"/>
              <a:t>Demo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 dirty="0"/>
              <a:t>15.12.2023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C30476-8215-AE0D-989A-6B9941DE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! </a:t>
            </a:r>
            <a:r>
              <a:rPr lang="en-GB" dirty="0">
                <a:hlinkClick r:id="rId2"/>
              </a:rPr>
              <a:t>CLICK HERE</a:t>
            </a:r>
            <a:r>
              <a:rPr lang="en-GB" dirty="0"/>
              <a:t> !</a:t>
            </a:r>
          </a:p>
          <a:p>
            <a:pPr algn="ctr"/>
            <a:endParaRPr lang="en-GB" dirty="0"/>
          </a:p>
          <a:p>
            <a:pPr algn="ctr"/>
            <a:r>
              <a:rPr lang="en-GB" sz="1100" dirty="0">
                <a:hlinkClick r:id="rId3"/>
              </a:rPr>
              <a:t>Backup link . . 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/>
          <a:lstStyle/>
          <a:p>
            <a:pPr rtl="0"/>
            <a:r>
              <a:rPr lang="en-GB" dirty="0"/>
              <a:t>Thank You!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60.tgt.Office_50301404_TF22797433_Win32_OJ112196092" id="{2903BBB8-BE33-4839-B169-4F85AEBE70D9}" vid="{0C7966E0-5557-440A-B8C8-2E4B23DE76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{DCC7D3D5-0253-4D54-A0D5-33CA4D9BA15F}tf22797433_win32</Template>
  <TotalTime>175</TotalTime>
  <Words>324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Univers Condensed Light</vt:lpstr>
      <vt:lpstr>Walbaum Display Light</vt:lpstr>
      <vt:lpstr>AngleLinesVTI</vt:lpstr>
      <vt:lpstr>Generative Ai – Creating images</vt:lpstr>
      <vt:lpstr>Agenda </vt:lpstr>
      <vt:lpstr>Simple Card Generator  – AWS Architecture</vt:lpstr>
      <vt:lpstr>APIs</vt:lpstr>
      <vt:lpstr>APIs </vt:lpstr>
      <vt:lpstr>APIs </vt:lpstr>
      <vt:lpstr>Demo time</vt:lpstr>
      <vt:lpstr>Thank You!</vt:lpstr>
    </vt:vector>
  </TitlesOfParts>
  <Company>Knowit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 – Creating images</dc:title>
  <dc:creator>Anniina Sipria</dc:creator>
  <cp:lastModifiedBy>Anniina Sipria</cp:lastModifiedBy>
  <cp:revision>36</cp:revision>
  <dcterms:created xsi:type="dcterms:W3CDTF">2023-12-14T11:06:55Z</dcterms:created>
  <dcterms:modified xsi:type="dcterms:W3CDTF">2023-12-14T14:02:18Z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