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145"/>
    <a:srgbClr val="FEAEC7"/>
    <a:srgbClr val="F2F2F2"/>
    <a:srgbClr val="121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2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34" Type="http://schemas.openxmlformats.org/officeDocument/2006/relationships/image" Target="../media/image39.png"/><Relationship Id="rId42" Type="http://schemas.openxmlformats.org/officeDocument/2006/relationships/image" Target="../media/image45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33" Type="http://schemas.openxmlformats.org/officeDocument/2006/relationships/image" Target="../media/image38.svg"/><Relationship Id="rId38" Type="http://schemas.openxmlformats.org/officeDocument/2006/relationships/image" Target="../media/image41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0.png"/><Relationship Id="rId40" Type="http://schemas.openxmlformats.org/officeDocument/2006/relationships/image" Target="../media/image43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36" Type="http://schemas.microsoft.com/office/2007/relationships/hdphoto" Target="../media/hdphoto1.wdp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31" Type="http://schemas.openxmlformats.org/officeDocument/2006/relationships/image" Target="../media/image36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Relationship Id="rId30" Type="http://schemas.openxmlformats.org/officeDocument/2006/relationships/image" Target="../media/image35.png"/><Relationship Id="rId35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svg"/><Relationship Id="rId3" Type="http://schemas.openxmlformats.org/officeDocument/2006/relationships/image" Target="../media/image47.svg"/><Relationship Id="rId7" Type="http://schemas.microsoft.com/office/2007/relationships/hdphoto" Target="../media/hdphoto1.wdp"/><Relationship Id="rId12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2.png"/><Relationship Id="rId5" Type="http://schemas.openxmlformats.org/officeDocument/2006/relationships/image" Target="../media/image49.svg"/><Relationship Id="rId10" Type="http://schemas.openxmlformats.org/officeDocument/2006/relationships/image" Target="../media/image39.png"/><Relationship Id="rId4" Type="http://schemas.openxmlformats.org/officeDocument/2006/relationships/image" Target="../media/image48.png"/><Relationship Id="rId9" Type="http://schemas.openxmlformats.org/officeDocument/2006/relationships/image" Target="../media/image51.svg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482F7-D860-47BD-A05C-569439912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Fant.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017939-C5E2-4CFF-9077-95230DAB2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By MEGA</a:t>
            </a:r>
          </a:p>
          <a:p>
            <a:r>
              <a:rPr lang="nb-NO" dirty="0"/>
              <a:t>Vi åpner byen!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040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F52F8-7AA7-4932-803D-0368719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Leietaker – </a:t>
            </a:r>
            <a:r>
              <a:rPr lang="nb-NO" dirty="0" err="1"/>
              <a:t>leif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office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2B890-3BC3-4C01-9A4F-ADF48C10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Start-</a:t>
            </a:r>
            <a:r>
              <a:rPr lang="nb-NO" dirty="0" err="1"/>
              <a:t>ups</a:t>
            </a:r>
            <a:r>
              <a:rPr lang="nb-NO" dirty="0"/>
              <a:t> eller </a:t>
            </a:r>
            <a:r>
              <a:rPr lang="nb-NO" dirty="0" err="1"/>
              <a:t>Scale-ups</a:t>
            </a:r>
            <a:r>
              <a:rPr lang="nb-NO" dirty="0"/>
              <a:t>. Bedrifter som har mål om å vokse, men ikke kapital til å betale for lokalbehov frem i tid. Ved å kun leie etter behov, og mulighet til å leie ut «overskudds»-</a:t>
            </a:r>
            <a:r>
              <a:rPr lang="nb-NO" dirty="0" err="1"/>
              <a:t>areale</a:t>
            </a:r>
            <a:r>
              <a:rPr lang="nb-NO" dirty="0"/>
              <a:t> frem til behovet melder seg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782E93-71F2-43A8-B951-CD233DD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21" y="3722375"/>
            <a:ext cx="2441957" cy="2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43779-CAAB-4AB1-9257-9D519EF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Leietaker – Lea</a:t>
            </a:r>
            <a:br>
              <a:rPr lang="nb-NO" dirty="0"/>
            </a:br>
            <a:r>
              <a:rPr lang="nb-NO" dirty="0"/>
              <a:t>«Room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B40A3-726C-49DE-9595-C5BE9AE7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 betaler kun for arealene hun bruker. Fellesarealer </a:t>
            </a:r>
            <a:r>
              <a:rPr lang="nb-NO" dirty="0" err="1"/>
              <a:t>books</a:t>
            </a:r>
            <a:r>
              <a:rPr lang="nb-NO" dirty="0"/>
              <a:t>/leies etter behov. Rabattert leieutgift.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E53A3EA-42C1-4408-ABE3-DBB13282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7650" t="66666" r="22776" b="1"/>
          <a:stretch/>
        </p:blipFill>
        <p:spPr>
          <a:xfrm>
            <a:off x="4853501" y="3384855"/>
            <a:ext cx="2484997" cy="2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8D110-756E-4FEA-A5BB-F9963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Folk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Oslobyou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BA93A1-5618-4B9A-BB6F-F12C8CE1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Fant tilrettelegger for at folk flest kan booke rom, auditorium, gymsaler el. Enten du er profesjonell aktør, utdanningssituasjon, lag, foreninger eller vennegjengen.</a:t>
            </a:r>
          </a:p>
          <a:p>
            <a:r>
              <a:rPr lang="nb-NO" dirty="0" err="1"/>
              <a:t>OsloBYou</a:t>
            </a:r>
            <a:r>
              <a:rPr lang="nb-NO" dirty="0"/>
              <a:t> kan </a:t>
            </a:r>
            <a:r>
              <a:rPr lang="nb-NO" dirty="0" err="1"/>
              <a:t>koseptualiseres</a:t>
            </a:r>
            <a:r>
              <a:rPr lang="nb-NO" dirty="0"/>
              <a:t> til andre byer eller steder:</a:t>
            </a:r>
          </a:p>
          <a:p>
            <a:pPr lvl="1"/>
            <a:r>
              <a:rPr lang="nb-NO" dirty="0" err="1"/>
              <a:t>TromsøBYou</a:t>
            </a:r>
            <a:r>
              <a:rPr lang="nb-NO" dirty="0"/>
              <a:t>, </a:t>
            </a:r>
          </a:p>
          <a:p>
            <a:pPr lvl="1"/>
            <a:r>
              <a:rPr lang="nb-NO" dirty="0" err="1"/>
              <a:t>NordstrandBYou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4D2C587-878D-4BD1-91A9-6783B6C1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7687" l="359" r="98386">
                        <a14:foregroundMark x1="24574" y1="40544" x2="6009" y2="5034"/>
                        <a14:foregroundMark x1="2960" y1="36735" x2="18834" y2="21224"/>
                        <a14:foregroundMark x1="18834" y1="21224" x2="26278" y2="8571"/>
                        <a14:foregroundMark x1="29955" y1="26259" x2="359" y2="18776"/>
                        <a14:foregroundMark x1="21345" y1="97143" x2="7444" y2="56871"/>
                        <a14:foregroundMark x1="94529" y1="93605" x2="74350" y2="60272"/>
                        <a14:foregroundMark x1="74350" y1="60272" x2="74350" y2="60272"/>
                        <a14:foregroundMark x1="69327" y1="79184" x2="98475" y2="74286"/>
                        <a14:foregroundMark x1="93991" y1="40952" x2="74888" y2="5714"/>
                        <a14:foregroundMark x1="61614" y1="37007" x2="49058" y2="23946"/>
                        <a14:foregroundMark x1="49058" y1="23946" x2="38386" y2="7755"/>
                        <a14:foregroundMark x1="35336" y1="28571" x2="62960" y2="13061"/>
                        <a14:foregroundMark x1="64574" y1="25986" x2="35336" y2="16735"/>
                        <a14:foregroundMark x1="50314" y1="544" x2="47982" y2="45306"/>
                        <a14:foregroundMark x1="93632" y1="9524" x2="93632" y2="9524"/>
                        <a14:foregroundMark x1="49327" y1="74830" x2="49327" y2="74830"/>
                        <a14:foregroundMark x1="41345" y1="74830" x2="41345" y2="74830"/>
                        <a14:foregroundMark x1="34978" y1="71429" x2="46547" y2="71837"/>
                        <a14:foregroundMark x1="46547" y1="71837" x2="54619" y2="71565"/>
                        <a14:foregroundMark x1="54619" y1="71565" x2="64126" y2="72381"/>
                        <a14:foregroundMark x1="64126" y1="72381" x2="64215" y2="72381"/>
                        <a14:foregroundMark x1="18296" y1="96327" x2="6726" y2="93061"/>
                        <a14:foregroundMark x1="6726" y1="93061" x2="5112" y2="87347"/>
                        <a14:foregroundMark x1="20179" y1="57551" x2="14529" y2="82857"/>
                        <a14:foregroundMark x1="14529" y1="82857" x2="14978" y2="94558"/>
                        <a14:foregroundMark x1="15336" y1="97687" x2="11121" y2="89660"/>
                      </a14:backgroundRemoval>
                    </a14:imgEffect>
                  </a14:imgLayer>
                </a14:imgProps>
              </a:ext>
            </a:extLst>
          </a:blip>
          <a:srcRect r="214" b="505"/>
          <a:stretch/>
        </p:blipFill>
        <p:spPr>
          <a:xfrm>
            <a:off x="8248080" y="4262996"/>
            <a:ext cx="3425568" cy="22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CE04C-ABB0-43E8-A9DF-5174F48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Konseptskisse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DFC641-1D13-4A87-B242-2E9A99F4C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44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Wi-Fi">
            <a:extLst>
              <a:ext uri="{FF2B5EF4-FFF2-40B4-BE49-F238E27FC236}">
                <a16:creationId xmlns:a16="http://schemas.microsoft.com/office/drawing/2014/main" id="{D6D908F3-2D19-4B36-A788-BFF1FD6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383" y="941201"/>
            <a:ext cx="914400" cy="914400"/>
          </a:xfrm>
          <a:prstGeom prst="rect">
            <a:avLst/>
          </a:prstGeom>
        </p:spPr>
      </p:pic>
      <p:pic>
        <p:nvPicPr>
          <p:cNvPr id="5" name="Grafikk 4" descr="Volum">
            <a:extLst>
              <a:ext uri="{FF2B5EF4-FFF2-40B4-BE49-F238E27FC236}">
                <a16:creationId xmlns:a16="http://schemas.microsoft.com/office/drawing/2014/main" id="{46C00A3D-EFD4-4E38-A0A4-913437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26" y="4179000"/>
            <a:ext cx="914400" cy="914400"/>
          </a:xfrm>
          <a:prstGeom prst="rect">
            <a:avLst/>
          </a:prstGeom>
        </p:spPr>
      </p:pic>
      <p:pic>
        <p:nvPicPr>
          <p:cNvPr id="7" name="Grafikk 6" descr="Advarsel">
            <a:extLst>
              <a:ext uri="{FF2B5EF4-FFF2-40B4-BE49-F238E27FC236}">
                <a16:creationId xmlns:a16="http://schemas.microsoft.com/office/drawing/2014/main" id="{E57FEFF8-B2A2-4FAD-8A08-CB8E95E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54" y="3038471"/>
            <a:ext cx="914400" cy="914400"/>
          </a:xfrm>
          <a:prstGeom prst="rect">
            <a:avLst/>
          </a:prstGeom>
        </p:spPr>
      </p:pic>
      <p:pic>
        <p:nvPicPr>
          <p:cNvPr id="9" name="Grafikk 8" descr="Klokke">
            <a:extLst>
              <a:ext uri="{FF2B5EF4-FFF2-40B4-BE49-F238E27FC236}">
                <a16:creationId xmlns:a16="http://schemas.microsoft.com/office/drawing/2014/main" id="{B499E961-D14F-4737-931C-34D614F3B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5526" y="1769574"/>
            <a:ext cx="914400" cy="914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CF87D3A-5AAA-48B4-A977-6E3E587A2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119" y="1343905"/>
            <a:ext cx="916887" cy="916887"/>
          </a:xfrm>
          <a:prstGeom prst="rect">
            <a:avLst/>
          </a:prstGeom>
        </p:spPr>
      </p:pic>
      <p:pic>
        <p:nvPicPr>
          <p:cNvPr id="13" name="Grafikk 12" descr="Nettsky">
            <a:extLst>
              <a:ext uri="{FF2B5EF4-FFF2-40B4-BE49-F238E27FC236}">
                <a16:creationId xmlns:a16="http://schemas.microsoft.com/office/drawing/2014/main" id="{2B808870-3A4C-47BF-BD90-C189ECB72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8555" y="1312374"/>
            <a:ext cx="914400" cy="914400"/>
          </a:xfrm>
          <a:prstGeom prst="rect">
            <a:avLst/>
          </a:prstGeom>
        </p:spPr>
      </p:pic>
      <p:pic>
        <p:nvPicPr>
          <p:cNvPr id="15" name="Grafikk 14" descr="Bluetooth">
            <a:extLst>
              <a:ext uri="{FF2B5EF4-FFF2-40B4-BE49-F238E27FC236}">
                <a16:creationId xmlns:a16="http://schemas.microsoft.com/office/drawing/2014/main" id="{265CF4DC-A199-4675-8069-481136C3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619" y="2245482"/>
            <a:ext cx="914400" cy="914400"/>
          </a:xfrm>
          <a:prstGeom prst="rect">
            <a:avLst/>
          </a:prstGeom>
        </p:spPr>
      </p:pic>
      <p:pic>
        <p:nvPicPr>
          <p:cNvPr id="17" name="Grafikk 16" descr="Kompass">
            <a:extLst>
              <a:ext uri="{FF2B5EF4-FFF2-40B4-BE49-F238E27FC236}">
                <a16:creationId xmlns:a16="http://schemas.microsoft.com/office/drawing/2014/main" id="{C269ECD4-D6B6-4C4F-9692-46674C2FD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913" y="4308067"/>
            <a:ext cx="914400" cy="914400"/>
          </a:xfrm>
          <a:prstGeom prst="rect">
            <a:avLst/>
          </a:prstGeom>
        </p:spPr>
      </p:pic>
      <p:pic>
        <p:nvPicPr>
          <p:cNvPr id="19" name="Grafikk 18" descr="Ulåst">
            <a:extLst>
              <a:ext uri="{FF2B5EF4-FFF2-40B4-BE49-F238E27FC236}">
                <a16:creationId xmlns:a16="http://schemas.microsoft.com/office/drawing/2014/main" id="{F991E882-9BD0-4831-B1F3-2EF18D0C64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2019" y="941201"/>
            <a:ext cx="914400" cy="914400"/>
          </a:xfrm>
          <a:prstGeom prst="rect">
            <a:avLst/>
          </a:prstGeom>
        </p:spPr>
      </p:pic>
      <p:pic>
        <p:nvPicPr>
          <p:cNvPr id="21" name="Grafikk 20" descr="Låst">
            <a:extLst>
              <a:ext uri="{FF2B5EF4-FFF2-40B4-BE49-F238E27FC236}">
                <a16:creationId xmlns:a16="http://schemas.microsoft.com/office/drawing/2014/main" id="{21D73433-E66A-4453-8297-7F29F4E96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047" y="1673193"/>
            <a:ext cx="914400" cy="914400"/>
          </a:xfrm>
          <a:prstGeom prst="rect">
            <a:avLst/>
          </a:prstGeom>
        </p:spPr>
      </p:pic>
      <p:pic>
        <p:nvPicPr>
          <p:cNvPr id="23" name="Grafikk 22" descr="Tankeboble">
            <a:extLst>
              <a:ext uri="{FF2B5EF4-FFF2-40B4-BE49-F238E27FC236}">
                <a16:creationId xmlns:a16="http://schemas.microsoft.com/office/drawing/2014/main" id="{59A0C625-3B7B-4A50-B466-783D76886A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5" name="Grafikk 24" descr="Kamera">
            <a:extLst>
              <a:ext uri="{FF2B5EF4-FFF2-40B4-BE49-F238E27FC236}">
                <a16:creationId xmlns:a16="http://schemas.microsoft.com/office/drawing/2014/main" id="{85F0FEF5-ACE9-4841-AB93-582A666C0C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85233" y="5093400"/>
            <a:ext cx="914400" cy="914400"/>
          </a:xfrm>
          <a:prstGeom prst="rect">
            <a:avLst/>
          </a:prstGeom>
        </p:spPr>
      </p:pic>
      <p:pic>
        <p:nvPicPr>
          <p:cNvPr id="27" name="Grafikk 26" descr="Webkamera">
            <a:extLst>
              <a:ext uri="{FF2B5EF4-FFF2-40B4-BE49-F238E27FC236}">
                <a16:creationId xmlns:a16="http://schemas.microsoft.com/office/drawing/2014/main" id="{F7986C00-F983-48C9-A936-114471265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51615" y="4636200"/>
            <a:ext cx="914400" cy="914400"/>
          </a:xfrm>
          <a:prstGeom prst="rect">
            <a:avLst/>
          </a:prstGeom>
        </p:spPr>
      </p:pic>
      <p:pic>
        <p:nvPicPr>
          <p:cNvPr id="29" name="Grafikk 28" descr="Nettbrett">
            <a:extLst>
              <a:ext uri="{FF2B5EF4-FFF2-40B4-BE49-F238E27FC236}">
                <a16:creationId xmlns:a16="http://schemas.microsoft.com/office/drawing/2014/main" id="{02F6657E-08C0-4AB8-8CF5-B6532573C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94174" y="3271800"/>
            <a:ext cx="914400" cy="914400"/>
          </a:xfrm>
          <a:prstGeom prst="rect">
            <a:avLst/>
          </a:prstGeom>
        </p:spPr>
      </p:pic>
      <p:pic>
        <p:nvPicPr>
          <p:cNvPr id="31" name="Grafikk 30" descr="Smarttelefon">
            <a:extLst>
              <a:ext uri="{FF2B5EF4-FFF2-40B4-BE49-F238E27FC236}">
                <a16:creationId xmlns:a16="http://schemas.microsoft.com/office/drawing/2014/main" id="{519D97BB-C577-443E-9534-8330E51670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93702" y="4479894"/>
            <a:ext cx="914400" cy="914400"/>
          </a:xfrm>
          <a:prstGeom prst="rect">
            <a:avLst/>
          </a:prstGeom>
        </p:spPr>
      </p:pic>
      <p:pic>
        <p:nvPicPr>
          <p:cNvPr id="33" name="Grafikk 32" descr="Bærbar datamaskin">
            <a:extLst>
              <a:ext uri="{FF2B5EF4-FFF2-40B4-BE49-F238E27FC236}">
                <a16:creationId xmlns:a16="http://schemas.microsoft.com/office/drawing/2014/main" id="{FB948175-DE0A-4A39-B7C7-03724CF9D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6228" y="3244560"/>
            <a:ext cx="914400" cy="914400"/>
          </a:xfrm>
          <a:prstGeom prst="rect">
            <a:avLst/>
          </a:prstGeom>
        </p:spPr>
      </p:pic>
      <p:pic>
        <p:nvPicPr>
          <p:cNvPr id="34" name="Bilde 33">
            <a:extLst>
              <a:ext uri="{FF2B5EF4-FFF2-40B4-BE49-F238E27FC236}">
                <a16:creationId xmlns:a16="http://schemas.microsoft.com/office/drawing/2014/main" id="{8EF520D1-AA29-4B06-A908-393D2A9B220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7501" y="234282"/>
            <a:ext cx="2069126" cy="1606155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62E4C73E-03F6-4F9C-8994-30F21F5BB07C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037020" y="4544371"/>
            <a:ext cx="310310" cy="441791"/>
          </a:xfrm>
          <a:prstGeom prst="rect">
            <a:avLst/>
          </a:prstGeom>
        </p:spPr>
      </p:pic>
      <p:pic>
        <p:nvPicPr>
          <p:cNvPr id="37" name="Grafikk 36" descr="Bygning">
            <a:extLst>
              <a:ext uri="{FF2B5EF4-FFF2-40B4-BE49-F238E27FC236}">
                <a16:creationId xmlns:a16="http://schemas.microsoft.com/office/drawing/2014/main" id="{1A26BDAD-F8A3-463C-BC7F-CF7CB5FB298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99037" y="2089386"/>
            <a:ext cx="914400" cy="914400"/>
          </a:xfrm>
          <a:prstGeom prst="rect">
            <a:avLst/>
          </a:prstGeom>
        </p:spPr>
      </p:pic>
      <p:pic>
        <p:nvPicPr>
          <p:cNvPr id="38" name="Grafikk 37" descr="Hjem">
            <a:extLst>
              <a:ext uri="{FF2B5EF4-FFF2-40B4-BE49-F238E27FC236}">
                <a16:creationId xmlns:a16="http://schemas.microsoft.com/office/drawing/2014/main" id="{AF8E5EF6-A292-4D83-A032-14478094756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19116" y="3003786"/>
            <a:ext cx="914400" cy="914400"/>
          </a:xfrm>
          <a:prstGeom prst="rect">
            <a:avLst/>
          </a:prstGeom>
        </p:spPr>
      </p:pic>
      <p:pic>
        <p:nvPicPr>
          <p:cNvPr id="39" name="Grafikk 38" descr="Skolebygning">
            <a:extLst>
              <a:ext uri="{FF2B5EF4-FFF2-40B4-BE49-F238E27FC236}">
                <a16:creationId xmlns:a16="http://schemas.microsoft.com/office/drawing/2014/main" id="{62499267-5D53-4CF8-A12F-2CE9347122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6997" y="32562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</p:spPr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</p:spPr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>
            <a:extLst>
              <a:ext uri="{FF2B5EF4-FFF2-40B4-BE49-F238E27FC236}">
                <a16:creationId xmlns:a16="http://schemas.microsoft.com/office/drawing/2014/main" id="{AE797A7C-EBF7-4296-B15C-2F4AE717B69D}"/>
              </a:ext>
            </a:extLst>
          </p:cNvPr>
          <p:cNvGrpSpPr/>
          <p:nvPr/>
        </p:nvGrpSpPr>
        <p:grpSpPr>
          <a:xfrm>
            <a:off x="1397000" y="79344"/>
            <a:ext cx="3291839" cy="4279298"/>
            <a:chOff x="2038288" y="-1231296"/>
            <a:chExt cx="7842312" cy="7842312"/>
          </a:xfrm>
        </p:grpSpPr>
        <p:pic>
          <p:nvPicPr>
            <p:cNvPr id="3" name="Grafikk 2" descr="Nettbrett">
              <a:extLst>
                <a:ext uri="{FF2B5EF4-FFF2-40B4-BE49-F238E27FC236}">
                  <a16:creationId xmlns:a16="http://schemas.microsoft.com/office/drawing/2014/main" id="{5B7C464D-3132-40DB-B7E0-4EA0709D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8288" y="-1231296"/>
              <a:ext cx="7842312" cy="7842312"/>
            </a:xfrm>
            <a:prstGeom prst="rect">
              <a:avLst/>
            </a:prstGeom>
          </p:spPr>
        </p:pic>
        <p:pic>
          <p:nvPicPr>
            <p:cNvPr id="4" name="Bilde 3">
              <a:extLst>
                <a:ext uri="{FF2B5EF4-FFF2-40B4-BE49-F238E27FC236}">
                  <a16:creationId xmlns:a16="http://schemas.microsoft.com/office/drawing/2014/main" id="{54BA71FD-BB04-4E14-94C6-BED1E4B3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31" b="95972" l="7486" r="89992">
                          <a14:foregroundMark x1="7567" y1="85814" x2="11635" y2="76883"/>
                          <a14:foregroundMark x1="20342" y1="92820" x2="18633" y2="87741"/>
                          <a14:foregroundMark x1="12205" y1="95972" x2="12531" y2="91769"/>
                          <a14:foregroundMark x1="14076" y1="8231" x2="14565" y2="10333"/>
                          <a14:foregroundMark x1="29618" y1="65324" x2="29618" y2="65324"/>
                          <a14:foregroundMark x1="36127" y1="68476" x2="36127" y2="68476"/>
                          <a14:foregroundMark x1="43938" y1="71103" x2="43938" y2="71103"/>
                          <a14:foregroundMark x1="50203" y1="68126" x2="50203" y2="68126"/>
                          <a14:foregroundMark x1="56062" y1="64448" x2="56062" y2="64448"/>
                          <a14:foregroundMark x1="65663" y1="68126" x2="65663" y2="68126"/>
                          <a14:foregroundMark x1="73800" y1="66550" x2="73800" y2="66550"/>
                          <a14:foregroundMark x1="79007" y1="64623" x2="79007" y2="64623"/>
                          <a14:foregroundMark x1="85761" y1="64974" x2="85761" y2="649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35292" y="4144567"/>
              <a:ext cx="1630702" cy="757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10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13D3F61F-0D7A-47CA-9332-7568B3A6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8163" t="72888" r="22263" b="-6221"/>
          <a:stretch/>
        </p:blipFill>
        <p:spPr>
          <a:xfrm>
            <a:off x="5932913" y="4572000"/>
            <a:ext cx="2052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344A8-6286-442B-BB74-D94DF15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world</a:t>
            </a:r>
            <a:r>
              <a:rPr lang="nb-NO" dirty="0"/>
              <a:t> is my </a:t>
            </a:r>
            <a:r>
              <a:rPr lang="nb-NO" dirty="0" err="1"/>
              <a:t>oyster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8B5A96-E280-465D-9FDC-6BF1230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Norsk nomadisk vandrerfolk som ferdet på sør- og </a:t>
            </a:r>
            <a:r>
              <a:rPr lang="nb-NO" dirty="0" err="1"/>
              <a:t>vestlandet</a:t>
            </a:r>
            <a:r>
              <a:rPr lang="nb-NO" dirty="0"/>
              <a:t> på 1600-tallet</a:t>
            </a:r>
          </a:p>
          <a:p>
            <a:pPr marL="0" indent="0">
              <a:buNone/>
            </a:pPr>
            <a:r>
              <a:rPr lang="nb-NO" dirty="0"/>
              <a:t>Kalt skøyer på </a:t>
            </a:r>
            <a:r>
              <a:rPr lang="nb-NO" dirty="0" err="1"/>
              <a:t>vestlandet</a:t>
            </a:r>
            <a:r>
              <a:rPr lang="nb-NO" dirty="0"/>
              <a:t> og fant på </a:t>
            </a:r>
            <a:r>
              <a:rPr lang="nb-NO" dirty="0" err="1"/>
              <a:t>sørlandet</a:t>
            </a:r>
            <a:r>
              <a:rPr lang="nb-NO" dirty="0"/>
              <a:t>. Skøyer fungere dårlig på kodespråk og dermed ble det fant!</a:t>
            </a:r>
          </a:p>
          <a:p>
            <a:pPr marL="228600" lvl="1" indent="0">
              <a:buNone/>
            </a:pPr>
            <a:r>
              <a:rPr lang="nb-NO" dirty="0">
                <a:latin typeface="Arial Narrow" panose="020B0606020202030204" pitchFamily="34" charset="0"/>
              </a:rPr>
              <a:t>fant</a:t>
            </a:r>
            <a:r>
              <a:rPr lang="nb-NO" dirty="0"/>
              <a:t> møter du som utleier og leietaker gjennom app og nettsted.</a:t>
            </a:r>
          </a:p>
          <a:p>
            <a:pPr marL="228600" lvl="1" indent="0">
              <a:buNone/>
            </a:pPr>
            <a:r>
              <a:rPr lang="nb-NO" dirty="0">
                <a:latin typeface="Bahnschrift Condensed" panose="020B0502040204020203" pitchFamily="34" charset="0"/>
              </a:rPr>
              <a:t>Nomade</a:t>
            </a:r>
            <a:r>
              <a:rPr lang="nb-NO" dirty="0"/>
              <a:t> er skytjenesten </a:t>
            </a:r>
          </a:p>
          <a:p>
            <a:pPr marL="228600" lvl="1" indent="0">
              <a:buNone/>
            </a:pPr>
            <a:r>
              <a:rPr lang="nb-NO" dirty="0">
                <a:latin typeface="Blackadder ITC" panose="04020505051007020D02" pitchFamily="82" charset="0"/>
              </a:rPr>
              <a:t>Askeladden</a:t>
            </a:r>
            <a:r>
              <a:rPr lang="nb-NO" dirty="0"/>
              <a:t> (en skøyer som fant og fant) er dingsen.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7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06813-36FF-4E38-8064-752E817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Visuell identitet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2D5AC8-F83A-4042-8795-9BD7207BB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8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353B3-17FC-425B-8A78-71977D9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EF253-6523-4D5D-9480-6E0C2268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36" y="4676560"/>
            <a:ext cx="4815840" cy="924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err="1">
                <a:latin typeface="Gulim" panose="020B0600000101010101" pitchFamily="34" charset="-127"/>
                <a:ea typeface="Gulim" panose="020B0600000101010101" pitchFamily="34" charset="-127"/>
              </a:rPr>
              <a:t>Gulim</a:t>
            </a:r>
            <a:endParaRPr lang="nb-NO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64CE16-7561-41CC-9A19-CFC8B91A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App og nettsted</a:t>
            </a:r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5AE41BD8-98B8-451C-8237-A1993BE59D04}"/>
              </a:ext>
            </a:extLst>
          </p:cNvPr>
          <p:cNvSpPr/>
          <p:nvPr/>
        </p:nvSpPr>
        <p:spPr>
          <a:xfrm flipV="1">
            <a:off x="8169966" y="3008244"/>
            <a:ext cx="722244" cy="1245704"/>
          </a:xfrm>
          <a:prstGeom prst="triangle">
            <a:avLst/>
          </a:prstGeom>
          <a:solidFill>
            <a:srgbClr val="0ED145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>
            <a:extLst>
              <a:ext uri="{FF2B5EF4-FFF2-40B4-BE49-F238E27FC236}">
                <a16:creationId xmlns:a16="http://schemas.microsoft.com/office/drawing/2014/main" id="{C8B60FF7-C417-4DC0-8758-B382AB8A4F9F}"/>
              </a:ext>
            </a:extLst>
          </p:cNvPr>
          <p:cNvSpPr/>
          <p:nvPr/>
        </p:nvSpPr>
        <p:spPr>
          <a:xfrm>
            <a:off x="8735834" y="3008244"/>
            <a:ext cx="722244" cy="1245704"/>
          </a:xfrm>
          <a:prstGeom prst="triangle">
            <a:avLst/>
          </a:prstGeom>
          <a:solidFill>
            <a:srgbClr val="FEAEC7"/>
          </a:solidFill>
          <a:ln>
            <a:solidFill>
              <a:srgbClr val="FE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>
            <a:extLst>
              <a:ext uri="{FF2B5EF4-FFF2-40B4-BE49-F238E27FC236}">
                <a16:creationId xmlns:a16="http://schemas.microsoft.com/office/drawing/2014/main" id="{FE567E44-8688-450A-ACC1-2AD6D1466DDD}"/>
              </a:ext>
            </a:extLst>
          </p:cNvPr>
          <p:cNvSpPr/>
          <p:nvPr/>
        </p:nvSpPr>
        <p:spPr>
          <a:xfrm flipV="1">
            <a:off x="9261951" y="3008244"/>
            <a:ext cx="722244" cy="1245704"/>
          </a:xfrm>
          <a:prstGeom prst="triangle">
            <a:avLst/>
          </a:prstGeom>
          <a:solidFill>
            <a:srgbClr val="121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B71EAC5C-CD7D-441B-8371-A7ED404F1C85}"/>
              </a:ext>
            </a:extLst>
          </p:cNvPr>
          <p:cNvSpPr txBox="1">
            <a:spLocks/>
          </p:cNvSpPr>
          <p:nvPr/>
        </p:nvSpPr>
        <p:spPr>
          <a:xfrm>
            <a:off x="6841436" y="2123263"/>
            <a:ext cx="4815840" cy="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4000"/>
              <a:t>Gill Sans MT</a:t>
            </a:r>
            <a:endParaRPr lang="nb-NO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19AE014-D10A-4B8F-BADB-57F019E1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361471" y="2004177"/>
            <a:ext cx="1466850" cy="30099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7297966-FD30-4BA8-BD70-36321D7EAB73}"/>
              </a:ext>
            </a:extLst>
          </p:cNvPr>
          <p:cNvSpPr txBox="1"/>
          <p:nvPr/>
        </p:nvSpPr>
        <p:spPr>
          <a:xfrm>
            <a:off x="2686877" y="2760009"/>
            <a:ext cx="8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93300EE-0A1E-4CEC-B057-53C0E4B79EF5}"/>
              </a:ext>
            </a:extLst>
          </p:cNvPr>
          <p:cNvSpPr txBox="1"/>
          <p:nvPr/>
        </p:nvSpPr>
        <p:spPr>
          <a:xfrm>
            <a:off x="4525869" y="2632263"/>
            <a:ext cx="43424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115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CD92582-3C40-4A34-94C0-D5AA77BC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68375" y="800665"/>
            <a:ext cx="1466850" cy="30099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5FFF986-7587-46AE-8EDC-CE8B6BAB1F90}"/>
              </a:ext>
            </a:extLst>
          </p:cNvPr>
          <p:cNvSpPr txBox="1"/>
          <p:nvPr/>
        </p:nvSpPr>
        <p:spPr>
          <a:xfrm>
            <a:off x="2239010" y="2151102"/>
            <a:ext cx="427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skeladden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4061F0-4ACE-4F4F-B95F-2A25A43AC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556000" y="3598903"/>
            <a:ext cx="1466850" cy="30099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438B54D-AF2F-45CB-A17E-36F02E481153}"/>
              </a:ext>
            </a:extLst>
          </p:cNvPr>
          <p:cNvSpPr txBox="1"/>
          <p:nvPr/>
        </p:nvSpPr>
        <p:spPr>
          <a:xfrm>
            <a:off x="180276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Nom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C6E646-5110-4808-8F7D-23D9E7DA7B07}"/>
              </a:ext>
            </a:extLst>
          </p:cNvPr>
          <p:cNvSpPr txBox="1"/>
          <p:nvPr/>
        </p:nvSpPr>
        <p:spPr>
          <a:xfrm>
            <a:off x="472757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>
                <a:latin typeface="Gulim" panose="020B0600000101010101" pitchFamily="34" charset="-127"/>
                <a:ea typeface="Gulim" panose="020B0600000101010101" pitchFamily="34" charset="-127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3377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7361 L -0.00169 0.07384 L 0.03412 0.0757 C 0.03763 0.07593 0.04115 0.07593 0.04453 0.07662 C 0.05495 0.0787 0.07539 0.08449 0.07539 0.08472 C 0.07891 0.08634 0.08243 0.08866 0.08594 0.09028 C 0.10508 0.1 0.0892 0.09005 0.11237 0.10301 C 0.11836 0.10648 0.12435 0.10926 0.13008 0.11389 C 0.13529 0.11806 0.13972 0.12546 0.14493 0.12963 C 0.17201 0.1507 0.13477 0.1206 0.16263 0.1463 C 0.16563 0.14884 0.16901 0.15023 0.17201 0.15301 C 0.17631 0.15718 0.18021 0.16273 0.18464 0.16667 C 0.19649 0.17732 0.18959 0.17107 0.2073 0.18843 C 0.22214 0.20301 0.21498 0.19468 0.23151 0.21875 C 0.23321 0.2213 0.24427 0.23796 0.24584 0.23935 C 0.26732 0.25833 0.24258 0.23704 0.26289 0.25301 C 0.26524 0.25486 0.26732 0.25741 0.26953 0.25903 C 0.27149 0.26019 0.2737 0.26065 0.27565 0.26181 C 0.27774 0.26296 0.27956 0.26482 0.28164 0.26574 C 0.28985 0.26968 0.29974 0.27269 0.30821 0.2757 L 0.34844 0.27269 C 0.35326 0.27222 0.35795 0.2713 0.36276 0.2706 C 0.36589 0.27037 0.36901 0.27014 0.37201 0.26968 C 0.40118 0.25949 0.36576 0.27176 0.39362 0.26273 C 0.40052 0.26065 0.40743 0.25949 0.41407 0.25602 C 0.41719 0.25417 0.42383 0.25046 0.42735 0.24908 C 0.43021 0.24792 0.43321 0.24722 0.43607 0.24607 C 0.45534 0.23033 0.43256 0.24815 0.4543 0.23449 C 0.45677 0.23287 0.45899 0.23033 0.46146 0.22847 C 0.46407 0.22662 0.46667 0.22546 0.46914 0.22361 C 0.47084 0.22245 0.47253 0.22083 0.47422 0.21968 C 0.47878 0.21644 0.4836 0.21389 0.48789 0.20995 C 0.48985 0.2081 0.50026 0.19884 0.50456 0.19421 C 0.5056 0.19306 0.50677 0.1919 0.50782 0.19028 C 0.50886 0.18889 0.50964 0.18704 0.51055 0.18542 C 0.51433 0.1794 0.51302 0.18495 0.51719 0.17269 C 0.52006 0.16412 0.5224 0.15509 0.52487 0.1463 C 0.52618 0.14167 0.52761 0.13704 0.52878 0.13241 C 0.52982 0.12847 0.53243 0.11736 0.53373 0.11389 C 0.53464 0.11134 0.53607 0.10949 0.53698 0.10695 C 0.53776 0.10509 0.53815 0.10301 0.53868 0.10116 C 0.54011 0.09653 0.53998 0.09908 0.54141 0.09329 C 0.54206 0.09074 0.54271 0.0882 0.5431 0.08542 C 0.54362 0.08218 0.54427 0.0757 0.54427 0.07593 C 0.54401 0.07107 0.54414 0.06644 0.54362 0.06181 C 0.54349 0.05995 0.54245 0.0588 0.54206 0.05695 C 0.5405 0.05116 0.54154 0.05116 0.5392 0.0463 C 0.53828 0.04398 0.53685 0.04259 0.53594 0.04028 C 0.53451 0.03704 0.5336 0.03287 0.53203 0.02963 C 0.53138 0.02801 0.5306 0.02639 0.52982 0.02454 C 0.5293 0.02315 0.52865 0.02153 0.52826 0.01968 C 0.52657 0.0132 0.528 0.01458 0.52539 0.00903 C 0.52487 0.00741 0.52396 0.00648 0.52331 0.00509 C 0.52279 0.00417 0.52253 0.00301 0.52214 0.00208 C 0.52071 -0.00092 0.52006 -0.00116 0.51823 -0.0037 C 0.51719 -0.00532 0.51615 -0.00741 0.51498 -0.0088 C 0.51263 -0.01134 0.51224 -0.01018 0.51003 -0.01157 C 0.50925 -0.01204 0.5086 -0.01296 0.50782 -0.01366 C 0.50586 -0.01505 0.50456 -0.01505 0.50235 -0.01551 C 0.50196 -0.01551 0.49519 -0.01481 0.49349 -0.01366 C 0.49141 -0.01227 0.49024 -0.00972 0.48855 -0.00764 C 0.48646 -0.00532 0.48425 -0.0037 0.48243 -0.00092 C 0.4806 0.00208 0.47891 0.00533 0.47696 0.00787 C 0.47318 0.01296 0.46927 0.01713 0.46537 0.02176 C 0.46394 0.02338 0.46224 0.02477 0.46094 0.02662 C 0.46003 0.02801 0.45925 0.02963 0.45821 0.03056 C 0.45677 0.03195 0.45521 0.03264 0.45378 0.03357 C 0.44961 0.03611 0.44714 0.03727 0.44271 0.03935 C 0.43959 0.04074 0.43646 0.04167 0.43334 0.04329 C 0.43034 0.04468 0.42748 0.04676 0.42448 0.04815 C 0.41849 0.05116 0.41706 0.0507 0.41133 0.05394 C 0.40834 0.05579 0.40547 0.05857 0.40248 0.05995 C 0.39909 0.06158 0.39545 0.06158 0.39206 0.06296 C 0.38907 0.06389 0.38607 0.06551 0.38321 0.0669 C 0.38047 0.06783 0.37761 0.06875 0.37487 0.06968 C 0.37253 0.0706 0.37019 0.07176 0.36771 0.07269 C 0.36302 0.07431 0.35339 0.07755 0.35339 0.07778 C 0.33998 0.07685 0.32644 0.07778 0.31315 0.0757 C 0.29987 0.07361 0.2987 0.06991 0.28894 0.06389 C 0.28711 0.06273 0.28516 0.06227 0.28334 0.06088 C 0.27578 0.05486 0.27878 0.05625 0.27448 0.05116 C 0.2737 0.05 0.27266 0.04908 0.27175 0.04815 C 0.27084 0.0456 0.2698 0.04306 0.26901 0.04028 C 0.26667 0.03287 0.26381 0.02176 0.26237 0.01389 C 0.26159 0.00972 0.26133 0.00533 0.26081 0.00116 C 0.2599 -0.01667 0.25938 -0.01991 0.26133 -0.04398 C 0.26185 -0.05092 0.26368 -0.05764 0.26459 -0.06458 C 0.26563 -0.07176 0.26615 -0.07917 0.26732 -0.08611 C 0.26888 -0.09514 0.27383 -0.11366 0.27735 -0.12037 C 0.28815 -0.1412 0.29948 -0.16157 0.31146 -0.18032 C 0.31276 -0.18217 0.31485 -0.18079 0.31641 -0.18125 C 0.31927 -0.18194 0.32201 -0.1831 0.32474 -0.18403 C 0.33151 -0.18356 0.33841 -0.18356 0.34519 -0.18217 C 0.34688 -0.18194 0.34844 -0.18032 0.35013 -0.17917 C 0.35248 -0.17778 0.3573 -0.1743 0.3573 -0.17407 C 0.35782 -0.17338 0.35834 -0.17222 0.35886 -0.1713 C 0.36003 -0.16967 0.36133 -0.16852 0.36224 -0.16643 C 0.36276 -0.16551 0.36289 -0.16366 0.36328 -0.1625 C 0.36433 -0.16018 0.36563 -0.1581 0.36667 -0.15579 C 0.36888 -0.15023 0.36771 -0.15162 0.3694 -0.14583 C 0.37019 -0.14329 0.37097 -0.14213 0.37201 -0.14005 C 0.37227 -0.13796 0.37253 -0.13611 0.37266 -0.13426 C 0.37279 -0.13287 0.37344 -0.13148 0.37331 -0.13032 C 0.37175 -0.11759 0.3698 -0.10532 0.36771 -0.09305 C 0.36289 -0.06412 0.35834 -0.03495 0.35235 -0.00671 C 0.35052 0.00139 0.34935 0.00833 0.34675 0.01574 C 0.34623 0.01759 0.34532 0.01921 0.34453 0.02083 C 0.34167 0.02639 0.33933 0.03009 0.33516 0.03357 C 0.33334 0.03495 0.33112 0.03542 0.32917 0.03634 C 0.32253 0.03565 0.31576 0.03611 0.30925 0.03449 C 0.30443 0.0331 0.29974 0.02963 0.29493 0.02755 C 0.29219 0.02639 0.28946 0.0257 0.28672 0.02454 C 0.28594 0.02431 0.28516 0.02408 0.28451 0.02361 C 0.28086 0.0213 0.27761 0.01783 0.27396 0.01574 C 0.27071 0.01389 0.26732 0.01366 0.26407 0.01181 C 0.26081 0.01019 0.25795 0.00671 0.25469 0.00509 C 0.24779 0.00139 0.24076 -0.00092 0.23373 -0.0037 C 0.23138 -0.00486 0.22891 -0.00532 0.22657 -0.00671 C 0.22396 -0.00833 0.22149 -0.01018 0.21888 -0.01157 C 0.21185 -0.01528 0.20677 -0.01643 0.19948 -0.01852 C 0.19714 -0.02014 0.1948 -0.02176 0.19232 -0.02338 C 0.19076 -0.02454 0.18894 -0.025 0.18737 -0.02639 C 0.18581 -0.02755 0.18451 -0.02986 0.18295 -0.03125 C 0.18086 -0.0331 0.17826 -0.03356 0.17644 -0.03611 C 0.17305 -0.04028 0.16953 -0.04421 0.16641 -0.04884 C 0.16511 -0.05092 0.16381 -0.05278 0.16263 -0.05486 C 0.16146 -0.05671 0.16042 -0.0588 0.15925 -0.06065 C 0.15795 -0.06273 0.15625 -0.06435 0.15482 -0.06643 C 0.15378 -0.06829 0.15313 -0.0706 0.15209 -0.07245 C 0.15118 -0.07407 0.14987 -0.07477 0.14883 -0.07639 C 0.1474 -0.07847 0.14623 -0.08079 0.14493 -0.0831 C 0.14414 -0.08449 0.14336 -0.08565 0.14271 -0.08704 C 0.14141 -0.09028 0.13998 -0.09352 0.13894 -0.09699 C 0.13828 -0.09861 0.13789 -0.10023 0.13724 -0.10185 C 0.13633 -0.10393 0.13542 -0.10579 0.13451 -0.10764 C 0.13425 -0.10856 0.13412 -0.10972 0.13386 -0.11065 C 0.13373 -0.11204 0.1336 -0.11319 0.13334 -0.11458 C 0.13269 -0.11759 0.13177 -0.11782 0.1306 -0.12037 C 0.1293 -0.12338 0.128 -0.12639 0.1267 -0.12917 C 0.12605 -0.13079 0.12552 -0.13287 0.12448 -0.13426 C 0.12383 -0.13518 0.12305 -0.13611 0.12227 -0.13704 C 0.12175 -0.13796 0.12123 -0.13912 0.12071 -0.14005 C 0.11914 -0.14213 0.11524 -0.1463 0.11355 -0.14792 C 0.10964 -0.15139 0.1086 -0.15116 0.10417 -0.1537 C 0.09701 -0.15787 0.10065 -0.15648 0.09206 -0.15972 C 0.08998 -0.16042 0.08789 -0.16088 0.08594 -0.16157 C 0.08347 -0.1625 0.08112 -0.16366 0.07878 -0.16458 C 0.07474 -0.16597 0.06667 -0.16852 0.06667 -0.16829 L 0.04727 -0.16759 C 0.04597 -0.16736 0.04466 -0.16713 0.04349 -0.16643 C 0.04245 -0.16597 0.04167 -0.16505 0.04076 -0.16458 C 0.03959 -0.16389 0.03855 -0.16319 0.03737 -0.1625 C 0.03633 -0.16065 0.03477 -0.15926 0.03412 -0.15671 C 0.03373 -0.15532 0.03334 -0.15393 0.03295 -0.15278 C 0.03269 -0.15185 0.03216 -0.15092 0.0319 -0.14977 C 0.03164 -0.14884 0.03164 -0.14792 0.03138 -0.14699 C 0.03099 -0.14583 0.0306 -0.14491 0.03021 -0.14398 C 0.02969 -0.14236 0.02904 -0.14074 0.02852 -0.13912 C 0.02826 -0.13819 0.02826 -0.13704 0.028 -0.13611 C 0.02774 -0.13495 0.02722 -0.13426 0.02696 -0.1331 C 0.02657 -0.13194 0.02618 -0.13055 0.02578 -0.12917 C 0.02565 -0.12731 0.02526 -0.12176 0.02474 -0.11944 C 0.02331 -0.1125 0.02409 -0.11829 0.02253 -0.1125 C 0.02019 -0.1044 0.02396 -0.11505 0.02084 -0.10671 L 0.0198 -0.10092 L 0.01914 -0.09792 C 0.01888 -0.09421 0.01862 -0.09074 0.0181 -0.08704 C 0.01771 -0.08449 0.01771 -0.08148 0.01706 -0.07917 L 0.01537 -0.0743 C 0.01498 -0.07106 0.01446 -0.06782 0.0142 -0.06458 C 0.01394 -0.06134 0.01355 -0.05532 0.01315 -0.05185 C 0.01276 -0.04815 0.01224 -0.04583 0.01146 -0.0419 C 0.01094 -0.03518 0.01016 -0.02569 0.00977 -0.01944 C 0.00925 -0.00741 0.00977 -0.01227 0.00873 -0.00486 C 0.0086 -0.00092 0.00847 0.00301 0.00821 0.00695 C 0.00808 0.00857 0.00782 0.01019 0.00769 0.01181 C 0.00677 0.02315 0.00795 0.01759 0.00599 0.02454 C 0.00573 0.02824 0.00534 0.03889 0.00482 0.04329 C 0.00482 0.04421 0.00443 0.04514 0.0043 0.0463 C 0.00404 0.04792 0.00391 0.04954 0.00378 0.05116 C 0.00352 0.05602 0.00352 0.06088 0.00326 0.06574 C 0.00313 0.06806 0.00313 0.0706 0.00261 0.07269 C 0.00235 0.07384 0.00105 0.07454 -0.00169 0.07361 Z " pathEditMode="relative" rAng="0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9320551-21A1-404D-ADAA-5F18F8F6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76" y="2167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B33C52EC-26FB-4F20-9EF0-568F0AA8962D}"/>
              </a:ext>
            </a:extLst>
          </p:cNvPr>
          <p:cNvSpPr/>
          <p:nvPr/>
        </p:nvSpPr>
        <p:spPr>
          <a:xfrm rot="16006029">
            <a:off x="385830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EE08FD6-C662-40FC-A48D-B702AFB16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33974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66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67DE00-EFC1-4AE7-864E-F2DC1DC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Fant-</a:t>
            </a: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DB6B9-B40B-4B58-9C3C-039C418FC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68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DDEEF1-1501-4A65-AFAD-333C5CB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Byggeiere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5083A3-677F-4011-AA83-1B63545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Utleieier</a:t>
            </a:r>
            <a:r>
              <a:rPr lang="nb-NO" dirty="0"/>
              <a:t> av </a:t>
            </a:r>
            <a:r>
              <a:rPr lang="nb-NO" dirty="0" err="1"/>
              <a:t>byggningsarealer</a:t>
            </a:r>
            <a:r>
              <a:rPr lang="nb-NO" dirty="0"/>
              <a:t> som ønsker dekning på arealer som ikke er i bruk, eller bare i bruk i visse tider av døgnet/året/måneden</a:t>
            </a:r>
          </a:p>
          <a:p>
            <a:r>
              <a:rPr lang="nb-NO" dirty="0"/>
              <a:t>FOR EKSEMPEL: Entra, Oslo Kommune, Statsbygg</a:t>
            </a:r>
          </a:p>
          <a:p>
            <a:r>
              <a:rPr lang="nb-NO" dirty="0"/>
              <a:t>Økonomisk gevinst i at de får inn leieinntekter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8ED10B-FF43-487F-85F2-C08E08F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9" y="4379398"/>
            <a:ext cx="2190762" cy="21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3786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258</TotalTime>
  <Words>251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5" baseType="lpstr">
      <vt:lpstr>Gulim</vt:lpstr>
      <vt:lpstr>Arial</vt:lpstr>
      <vt:lpstr>Arial Narrow</vt:lpstr>
      <vt:lpstr>Bahnschrift Condensed</vt:lpstr>
      <vt:lpstr>Blackadder ITC</vt:lpstr>
      <vt:lpstr>Calibri</vt:lpstr>
      <vt:lpstr>Gill Sans MT</vt:lpstr>
      <vt:lpstr>Pakke</vt:lpstr>
      <vt:lpstr>Fant.</vt:lpstr>
      <vt:lpstr>The world is my oyster</vt:lpstr>
      <vt:lpstr>Visuell identitet</vt:lpstr>
      <vt:lpstr>Fant</vt:lpstr>
      <vt:lpstr>PowerPoint-presentasjon</vt:lpstr>
      <vt:lpstr>PowerPoint-presentasjon</vt:lpstr>
      <vt:lpstr>PowerPoint-presentasjon</vt:lpstr>
      <vt:lpstr>Fant-personas</vt:lpstr>
      <vt:lpstr>Byggeiere</vt:lpstr>
      <vt:lpstr>Leietaker – leif «office on demand»</vt:lpstr>
      <vt:lpstr>Leietaker – Lea «Room on the fly»</vt:lpstr>
      <vt:lpstr>Folk «Oslobyou»</vt:lpstr>
      <vt:lpstr>Konseptskisse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Fant.</dc:title>
  <dc:creator>Astri Irene Fotland</dc:creator>
  <cp:lastModifiedBy>Astri Irene Fotland</cp:lastModifiedBy>
  <cp:revision>22</cp:revision>
  <dcterms:created xsi:type="dcterms:W3CDTF">2019-02-07T09:41:41Z</dcterms:created>
  <dcterms:modified xsi:type="dcterms:W3CDTF">2019-02-07T14:00:10Z</dcterms:modified>
</cp:coreProperties>
</file>