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4"/>
  </p:notesMasterIdLst>
  <p:sldIdLst>
    <p:sldId id="283" r:id="rId2"/>
    <p:sldId id="286" r:id="rId3"/>
    <p:sldId id="287" r:id="rId4"/>
    <p:sldId id="288" r:id="rId5"/>
    <p:sldId id="289" r:id="rId6"/>
    <p:sldId id="284" r:id="rId7"/>
    <p:sldId id="290" r:id="rId8"/>
    <p:sldId id="285" r:id="rId9"/>
    <p:sldId id="256" r:id="rId10"/>
    <p:sldId id="257" r:id="rId11"/>
    <p:sldId id="258" r:id="rId12"/>
    <p:sldId id="262" r:id="rId13"/>
    <p:sldId id="263" r:id="rId14"/>
    <p:sldId id="264" r:id="rId15"/>
    <p:sldId id="265" r:id="rId16"/>
    <p:sldId id="296" r:id="rId17"/>
    <p:sldId id="266" r:id="rId18"/>
    <p:sldId id="260" r:id="rId19"/>
    <p:sldId id="267" r:id="rId20"/>
    <p:sldId id="268" r:id="rId21"/>
    <p:sldId id="269" r:id="rId22"/>
    <p:sldId id="271" r:id="rId23"/>
    <p:sldId id="273" r:id="rId24"/>
    <p:sldId id="274" r:id="rId25"/>
    <p:sldId id="291" r:id="rId26"/>
    <p:sldId id="292" r:id="rId27"/>
    <p:sldId id="293" r:id="rId28"/>
    <p:sldId id="294" r:id="rId29"/>
    <p:sldId id="295" r:id="rId30"/>
    <p:sldId id="279" r:id="rId31"/>
    <p:sldId id="280" r:id="rId32"/>
    <p:sldId id="281" r:id="rId33"/>
    <p:sldId id="282" r:id="rId34"/>
    <p:sldId id="297" r:id="rId35"/>
    <p:sldId id="276" r:id="rId36"/>
    <p:sldId id="277" r:id="rId37"/>
    <p:sldId id="278" r:id="rId38"/>
    <p:sldId id="298" r:id="rId39"/>
    <p:sldId id="299" r:id="rId40"/>
    <p:sldId id="275" r:id="rId41"/>
    <p:sldId id="272" r:id="rId42"/>
    <p:sldId id="27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C7"/>
    <a:srgbClr val="0ED145"/>
    <a:srgbClr val="12121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2" autoAdjust="0"/>
    <p:restoredTop sz="95883" autoAdjust="0"/>
  </p:normalViewPr>
  <p:slideViewPr>
    <p:cSldViewPr snapToGrid="0">
      <p:cViewPr>
        <p:scale>
          <a:sx n="94" d="100"/>
          <a:sy n="9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Hvordan kan vi unngå å gå fra dette, til dette. Og spare ressurser, arealer, miljø og skape samtidig </a:t>
            </a:r>
            <a:r>
              <a:rPr lang="nb-NO" dirty="0" err="1"/>
              <a:t>samfunnøkonomisk</a:t>
            </a:r>
            <a:r>
              <a:rPr lang="nb-NO" dirty="0"/>
              <a:t> nytte?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3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my </a:t>
            </a:r>
            <a:r>
              <a:rPr lang="nb-NO" dirty="0" err="1"/>
              <a:t>uutnytte</a:t>
            </a:r>
            <a:r>
              <a:rPr lang="nb-NO" dirty="0"/>
              <a:t> </a:t>
            </a:r>
            <a:r>
              <a:rPr lang="nb-NO" dirty="0" err="1"/>
              <a:t>areale</a:t>
            </a:r>
            <a:r>
              <a:rPr lang="nb-NO" dirty="0"/>
              <a:t> i byen vår. Flotte lokaler som blir tomme skjellet ved middagstider.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(offentlige) kontorer står gjerne tomme mye lengre. Sommertid og alt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23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Fant ønsker vi å åpne byens fasiliteter til folket. Vi å tilrettelegge for trygg og enkel deling av lokaler!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7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Slik kan man redusere behovet for nye bygg, og tilrettelegge for aktivitet som ellers ikke ville blitt noe av </a:t>
            </a:r>
            <a:r>
              <a:rPr lang="nb-NO" dirty="0" err="1"/>
              <a:t>pga</a:t>
            </a:r>
            <a:r>
              <a:rPr lang="nb-NO" dirty="0"/>
              <a:t> mangel på lokaler.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972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Teknologi har gjort det mulig å ha arbeidsplass hvor som helst. Vi </a:t>
            </a:r>
            <a:r>
              <a:rPr lang="nb-NO" dirty="0" err="1"/>
              <a:t>underdimmensjonerer</a:t>
            </a:r>
            <a:r>
              <a:rPr lang="nb-NO" dirty="0"/>
              <a:t> arbeidsplasser, har hjemmekontor, cafékontor osv. Vi er nomader eller vandrere som likevel kan  ha behov for møterom, ekstra auditorier, en gymsal, klubblokale den salgs. Hva med </a:t>
            </a:r>
            <a:r>
              <a:rPr lang="nb-NO" dirty="0" err="1"/>
              <a:t>en«Office</a:t>
            </a:r>
            <a:r>
              <a:rPr lang="nb-NO" dirty="0"/>
              <a:t>-on-</a:t>
            </a:r>
            <a:r>
              <a:rPr lang="nb-NO" dirty="0" err="1"/>
              <a:t>demand</a:t>
            </a:r>
            <a:r>
              <a:rPr lang="nb-NO" dirty="0"/>
              <a:t>, 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fly, Place to be» - tjeneste? Sporadisk eller i mer faste intervaller. Slik starter vårt eventyr….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77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26" Type="http://schemas.openxmlformats.org/officeDocument/2006/relationships/image" Target="../media/image48.svg"/><Relationship Id="rId3" Type="http://schemas.openxmlformats.org/officeDocument/2006/relationships/image" Target="../media/image25.svg"/><Relationship Id="rId21" Type="http://schemas.openxmlformats.org/officeDocument/2006/relationships/image" Target="../media/image43.png"/><Relationship Id="rId34" Type="http://schemas.openxmlformats.org/officeDocument/2006/relationships/image" Target="../media/image56.sv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32" Type="http://schemas.openxmlformats.org/officeDocument/2006/relationships/image" Target="../media/image54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sv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Relationship Id="rId27" Type="http://schemas.openxmlformats.org/officeDocument/2006/relationships/image" Target="../media/image49.png"/><Relationship Id="rId30" Type="http://schemas.openxmlformats.org/officeDocument/2006/relationships/image" Target="../media/image5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svg"/><Relationship Id="rId7" Type="http://schemas.openxmlformats.org/officeDocument/2006/relationships/image" Target="../media/image17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1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microsoft.com/office/2007/relationships/hdphoto" Target="../media/hdphoto1.wdp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6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17.svg"/><Relationship Id="rId21" Type="http://schemas.openxmlformats.org/officeDocument/2006/relationships/image" Target="../media/image90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17" Type="http://schemas.openxmlformats.org/officeDocument/2006/relationships/image" Target="../media/image86.svg"/><Relationship Id="rId25" Type="http://schemas.openxmlformats.org/officeDocument/2006/relationships/image" Target="../media/image94.svg"/><Relationship Id="rId2" Type="http://schemas.openxmlformats.org/officeDocument/2006/relationships/image" Target="../media/image16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24" Type="http://schemas.openxmlformats.org/officeDocument/2006/relationships/image" Target="../media/image93.png"/><Relationship Id="rId5" Type="http://schemas.microsoft.com/office/2007/relationships/hdphoto" Target="../media/hdphoto1.wdp"/><Relationship Id="rId15" Type="http://schemas.openxmlformats.org/officeDocument/2006/relationships/image" Target="../media/image84.svg"/><Relationship Id="rId23" Type="http://schemas.openxmlformats.org/officeDocument/2006/relationships/image" Target="../media/image92.svg"/><Relationship Id="rId28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8.svg"/><Relationship Id="rId31" Type="http://schemas.openxmlformats.org/officeDocument/2006/relationships/image" Target="../media/image100.svg"/><Relationship Id="rId4" Type="http://schemas.openxmlformats.org/officeDocument/2006/relationships/image" Target="../media/image6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svg"/><Relationship Id="rId30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svg"/><Relationship Id="rId7" Type="http://schemas.openxmlformats.org/officeDocument/2006/relationships/image" Target="../media/image106.sv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svg"/><Relationship Id="rId5" Type="http://schemas.openxmlformats.org/officeDocument/2006/relationships/image" Target="../media/image104.sv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svg"/><Relationship Id="rId18" Type="http://schemas.openxmlformats.org/officeDocument/2006/relationships/image" Target="../media/image109.png"/><Relationship Id="rId26" Type="http://schemas.openxmlformats.org/officeDocument/2006/relationships/image" Target="../media/image134.png"/><Relationship Id="rId39" Type="http://schemas.openxmlformats.org/officeDocument/2006/relationships/image" Target="../media/image144.png"/><Relationship Id="rId3" Type="http://schemas.openxmlformats.org/officeDocument/2006/relationships/image" Target="../media/image112.svg"/><Relationship Id="rId21" Type="http://schemas.openxmlformats.org/officeDocument/2006/relationships/image" Target="../media/image129.svg"/><Relationship Id="rId34" Type="http://schemas.openxmlformats.org/officeDocument/2006/relationships/image" Target="../media/image18.png"/><Relationship Id="rId42" Type="http://schemas.openxmlformats.org/officeDocument/2006/relationships/image" Target="../media/image147.svg"/><Relationship Id="rId47" Type="http://schemas.openxmlformats.org/officeDocument/2006/relationships/image" Target="../media/image152.png"/><Relationship Id="rId50" Type="http://schemas.openxmlformats.org/officeDocument/2006/relationships/image" Target="../media/image155.svg"/><Relationship Id="rId7" Type="http://schemas.openxmlformats.org/officeDocument/2006/relationships/image" Target="../media/image116.svg"/><Relationship Id="rId12" Type="http://schemas.openxmlformats.org/officeDocument/2006/relationships/image" Target="../media/image121.png"/><Relationship Id="rId17" Type="http://schemas.openxmlformats.org/officeDocument/2006/relationships/image" Target="../media/image126.svg"/><Relationship Id="rId25" Type="http://schemas.openxmlformats.org/officeDocument/2006/relationships/image" Target="../media/image133.svg"/><Relationship Id="rId33" Type="http://schemas.openxmlformats.org/officeDocument/2006/relationships/image" Target="../media/image141.svg"/><Relationship Id="rId38" Type="http://schemas.openxmlformats.org/officeDocument/2006/relationships/image" Target="../media/image143.svg"/><Relationship Id="rId46" Type="http://schemas.openxmlformats.org/officeDocument/2006/relationships/image" Target="../media/image151.sv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8.png"/><Relationship Id="rId29" Type="http://schemas.openxmlformats.org/officeDocument/2006/relationships/image" Target="../media/image137.svg"/><Relationship Id="rId41" Type="http://schemas.openxmlformats.org/officeDocument/2006/relationships/image" Target="../media/image146.png"/><Relationship Id="rId54" Type="http://schemas.openxmlformats.org/officeDocument/2006/relationships/image" Target="../media/image15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sv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37" Type="http://schemas.openxmlformats.org/officeDocument/2006/relationships/image" Target="../media/image142.png"/><Relationship Id="rId40" Type="http://schemas.openxmlformats.org/officeDocument/2006/relationships/image" Target="../media/image145.svg"/><Relationship Id="rId45" Type="http://schemas.openxmlformats.org/officeDocument/2006/relationships/image" Target="../media/image150.png"/><Relationship Id="rId53" Type="http://schemas.openxmlformats.org/officeDocument/2006/relationships/image" Target="../media/image158.png"/><Relationship Id="rId5" Type="http://schemas.openxmlformats.org/officeDocument/2006/relationships/image" Target="../media/image114.svg"/><Relationship Id="rId15" Type="http://schemas.openxmlformats.org/officeDocument/2006/relationships/image" Target="../media/image124.svg"/><Relationship Id="rId23" Type="http://schemas.openxmlformats.org/officeDocument/2006/relationships/image" Target="../media/image131.svg"/><Relationship Id="rId28" Type="http://schemas.openxmlformats.org/officeDocument/2006/relationships/image" Target="../media/image136.png"/><Relationship Id="rId36" Type="http://schemas.microsoft.com/office/2007/relationships/hdphoto" Target="../media/hdphoto1.wdp"/><Relationship Id="rId49" Type="http://schemas.openxmlformats.org/officeDocument/2006/relationships/image" Target="../media/image154.png"/><Relationship Id="rId10" Type="http://schemas.openxmlformats.org/officeDocument/2006/relationships/image" Target="../media/image119.png"/><Relationship Id="rId19" Type="http://schemas.openxmlformats.org/officeDocument/2006/relationships/image" Target="../media/image127.svg"/><Relationship Id="rId31" Type="http://schemas.openxmlformats.org/officeDocument/2006/relationships/image" Target="../media/image139.svg"/><Relationship Id="rId44" Type="http://schemas.openxmlformats.org/officeDocument/2006/relationships/image" Target="../media/image149.svg"/><Relationship Id="rId52" Type="http://schemas.openxmlformats.org/officeDocument/2006/relationships/image" Target="../media/image157.svg"/><Relationship Id="rId4" Type="http://schemas.openxmlformats.org/officeDocument/2006/relationships/image" Target="../media/image113.png"/><Relationship Id="rId9" Type="http://schemas.openxmlformats.org/officeDocument/2006/relationships/image" Target="../media/image118.svg"/><Relationship Id="rId14" Type="http://schemas.openxmlformats.org/officeDocument/2006/relationships/image" Target="../media/image123.png"/><Relationship Id="rId22" Type="http://schemas.openxmlformats.org/officeDocument/2006/relationships/image" Target="../media/image130.png"/><Relationship Id="rId27" Type="http://schemas.openxmlformats.org/officeDocument/2006/relationships/image" Target="../media/image135.svg"/><Relationship Id="rId30" Type="http://schemas.openxmlformats.org/officeDocument/2006/relationships/image" Target="../media/image138.png"/><Relationship Id="rId35" Type="http://schemas.openxmlformats.org/officeDocument/2006/relationships/image" Target="../media/image6.png"/><Relationship Id="rId43" Type="http://schemas.openxmlformats.org/officeDocument/2006/relationships/image" Target="../media/image148.png"/><Relationship Id="rId48" Type="http://schemas.openxmlformats.org/officeDocument/2006/relationships/image" Target="../media/image153.svg"/><Relationship Id="rId8" Type="http://schemas.openxmlformats.org/officeDocument/2006/relationships/image" Target="../media/image117.png"/><Relationship Id="rId51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6057E-AFD5-4657-A361-7A885C0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Problemet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965F6C41-92AD-470A-B530-EDB6C190CD34}"/>
              </a:ext>
            </a:extLst>
          </p:cNvPr>
          <p:cNvGrpSpPr/>
          <p:nvPr/>
        </p:nvGrpSpPr>
        <p:grpSpPr>
          <a:xfrm>
            <a:off x="7612793" y="3354891"/>
            <a:ext cx="2229293" cy="1690258"/>
            <a:chOff x="4981353" y="3354891"/>
            <a:chExt cx="2229293" cy="1690258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A49CB910-CB80-4E79-BDA4-46AD3A7DEFD2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D4FE1A8E-6C10-4C6F-B48B-526102DD5D03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3564D6B-DB45-42AF-80D6-E14709786647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1C67C6D-4C32-42D7-B510-2E0F14FC2830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1E32102B-1480-40AD-B04E-ADBE5E42A222}"/>
              </a:ext>
            </a:extLst>
          </p:cNvPr>
          <p:cNvGrpSpPr/>
          <p:nvPr/>
        </p:nvGrpSpPr>
        <p:grpSpPr>
          <a:xfrm>
            <a:off x="1684763" y="3354891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07DE295-8736-4FCB-8925-E4F59DA67286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A3FDF3E-7283-49AA-A9AE-44F6AFB99466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0660AE0E-512D-4C33-AC4F-E378CF919993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88070147-4051-4766-A2BD-FDFBCC58E471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2576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var en gang…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Et 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De ble 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</a:t>
            </a:r>
            <a:r>
              <a:rPr lang="nb-NO" dirty="0" err="1"/>
              <a:t>fasilitatoren</a:t>
            </a:r>
            <a:r>
              <a:rPr lang="nb-NO" dirty="0"/>
              <a:t> i skyen. Den nøytrale tredjeparten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 som ikke trollbindes av noen rom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213148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739836" y="4312566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 dirty="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36" y="643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577346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125490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58DC4-CA1D-4609-A68D-58533A79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Kommunikasjon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90F30D1-8FC3-4DB9-998F-62A96EDF13B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13B4FC0-B0EB-4164-ACCA-2A2FBF60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C7FD9F6-8DE3-47B3-B2B0-67A2FD6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08" y="6432"/>
            <a:ext cx="6546175" cy="6858000"/>
          </a:xfrm>
          <a:prstGeom prst="rect">
            <a:avLst/>
          </a:prstGeom>
        </p:spPr>
      </p:pic>
      <p:sp>
        <p:nvSpPr>
          <p:cNvPr id="6" name="Snakkeboble: oval 5">
            <a:extLst>
              <a:ext uri="{FF2B5EF4-FFF2-40B4-BE49-F238E27FC236}">
                <a16:creationId xmlns:a16="http://schemas.microsoft.com/office/drawing/2014/main" id="{1A397031-8728-4B4D-8456-28AD077D1FDA}"/>
              </a:ext>
            </a:extLst>
          </p:cNvPr>
          <p:cNvSpPr/>
          <p:nvPr/>
        </p:nvSpPr>
        <p:spPr>
          <a:xfrm rot="16006029">
            <a:off x="588014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7AC084E-EF08-488A-8346-1431DE933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125490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675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ekstra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C17426A-2C0B-4C25-8931-F4D51FF85CAF}"/>
              </a:ext>
            </a:extLst>
          </p:cNvPr>
          <p:cNvSpPr txBox="1"/>
          <p:nvPr/>
        </p:nvSpPr>
        <p:spPr>
          <a:xfrm>
            <a:off x="4292600" y="6431280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«Tomme lokaler er dårlig butikk.»</a:t>
            </a:r>
          </a:p>
        </p:txBody>
      </p:sp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«overskudds»-arealet frem til behovet melder seg kan de leie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87EA74E2-5791-42C4-9D08-7C119FF47878}"/>
              </a:ext>
            </a:extLst>
          </p:cNvPr>
          <p:cNvSpPr txBox="1"/>
          <p:nvPr/>
        </p:nvSpPr>
        <p:spPr>
          <a:xfrm>
            <a:off x="3129278" y="6255020"/>
            <a:ext cx="593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«Vekstambisjoner, men litt dårlig likviditet akkurat nå»</a:t>
            </a:r>
          </a:p>
        </p:txBody>
      </p:sp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natta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15E8635-4EA8-43C7-AC33-15C1B1DA63F0}"/>
              </a:ext>
            </a:extLst>
          </p:cNvPr>
          <p:cNvSpPr txBox="1"/>
          <p:nvPr/>
        </p:nvSpPr>
        <p:spPr>
          <a:xfrm>
            <a:off x="3726179" y="6152796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«Jeg har bare behov for møterom når jeg får besøk av kunde én gang i kvartalet»</a:t>
            </a:r>
          </a:p>
        </p:txBody>
      </p:sp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OppsalBYou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E117B3CE-A5B4-4CCA-ADEA-E860FC3CC98B}"/>
              </a:ext>
            </a:extLst>
          </p:cNvPr>
          <p:cNvSpPr txBox="1"/>
          <p:nvPr/>
        </p:nvSpPr>
        <p:spPr>
          <a:xfrm>
            <a:off x="2639059" y="5710463"/>
            <a:ext cx="473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«Speidertroppen trenger et sted å være // Vi skal ha nabolagsfest // Røde kors skal holde kurs // Frokostmøte, men hvor?»</a:t>
            </a:r>
          </a:p>
        </p:txBody>
      </p:sp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1802" y="1867164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Utklippstavle">
            <a:extLst>
              <a:ext uri="{FF2B5EF4-FFF2-40B4-BE49-F238E27FC236}">
                <a16:creationId xmlns:a16="http://schemas.microsoft.com/office/drawing/2014/main" id="{21493542-5189-4B6C-8AE9-909F6596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" y="309880"/>
            <a:ext cx="5674360" cy="5400040"/>
          </a:xfrm>
          <a:prstGeom prst="rect">
            <a:avLst/>
          </a:prstGeom>
        </p:spPr>
      </p:pic>
      <p:pic>
        <p:nvPicPr>
          <p:cNvPr id="4" name="Grafikk 3" descr="Binders">
            <a:extLst>
              <a:ext uri="{FF2B5EF4-FFF2-40B4-BE49-F238E27FC236}">
                <a16:creationId xmlns:a16="http://schemas.microsoft.com/office/drawing/2014/main" id="{93D4A780-F7A6-4AEC-A748-A698C9DAB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9640" y="1926224"/>
            <a:ext cx="487400" cy="4874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388A780-6512-403C-AE07-4F03000E1593}"/>
              </a:ext>
            </a:extLst>
          </p:cNvPr>
          <p:cNvSpPr txBox="1"/>
          <p:nvPr/>
        </p:nvSpPr>
        <p:spPr>
          <a:xfrm>
            <a:off x="2176780" y="2159280"/>
            <a:ext cx="260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Foto før og etter</a:t>
            </a:r>
          </a:p>
          <a:p>
            <a:r>
              <a:rPr lang="nb-NO" dirty="0"/>
              <a:t>Lydprofil</a:t>
            </a:r>
          </a:p>
          <a:p>
            <a:r>
              <a:rPr lang="nb-NO" dirty="0"/>
              <a:t>Alarmer</a:t>
            </a:r>
          </a:p>
          <a:p>
            <a:r>
              <a:rPr lang="nb-NO" dirty="0"/>
              <a:t>Bevegelse</a:t>
            </a:r>
          </a:p>
          <a:p>
            <a:r>
              <a:rPr lang="nb-NO" dirty="0"/>
              <a:t>Temperatur</a:t>
            </a:r>
          </a:p>
          <a:p>
            <a:r>
              <a:rPr lang="nb-NO" dirty="0"/>
              <a:t>Fukt</a:t>
            </a:r>
          </a:p>
          <a:p>
            <a:r>
              <a:rPr lang="nb-NO" dirty="0"/>
              <a:t>Tidspunkt for åpnet</a:t>
            </a:r>
          </a:p>
          <a:p>
            <a:r>
              <a:rPr lang="nb-NO" dirty="0"/>
              <a:t>Tidspunkt for låst</a:t>
            </a:r>
          </a:p>
        </p:txBody>
      </p:sp>
      <p:pic>
        <p:nvPicPr>
          <p:cNvPr id="7" name="Grafikk 6" descr="Bærbar datamaskin">
            <a:extLst>
              <a:ext uri="{FF2B5EF4-FFF2-40B4-BE49-F238E27FC236}">
                <a16:creationId xmlns:a16="http://schemas.microsoft.com/office/drawing/2014/main" id="{94F29FE9-2EB2-4E63-B959-0AADC5D17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06E63E4-6CC2-4C9D-948E-21D82C43D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FA14E73-8E1B-434C-A6F8-223FC5597CC9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Utleier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E737F79-A462-4D54-B117-F2D230979FAE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leier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196B5C9-6651-45D8-B26A-62F1106828F7}"/>
              </a:ext>
            </a:extLst>
          </p:cNvPr>
          <p:cNvSpPr txBox="1"/>
          <p:nvPr/>
        </p:nvSpPr>
        <p:spPr>
          <a:xfrm>
            <a:off x="2121180" y="191008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RAPPORT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8E4EA95-714E-42DD-9618-0DD9F784B64D}"/>
              </a:ext>
            </a:extLst>
          </p:cNvPr>
          <p:cNvCxnSpPr/>
          <p:nvPr/>
        </p:nvCxnSpPr>
        <p:spPr>
          <a:xfrm>
            <a:off x="2235200" y="2243852"/>
            <a:ext cx="0" cy="21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pic>
        <p:nvPicPr>
          <p:cNvPr id="6" name="Grafikk 5" descr="Bygning">
            <a:extLst>
              <a:ext uri="{FF2B5EF4-FFF2-40B4-BE49-F238E27FC236}">
                <a16:creationId xmlns:a16="http://schemas.microsoft.com/office/drawing/2014/main" id="{4E74A5A3-4976-4C23-81F5-64FC8B057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460" y="1279100"/>
            <a:ext cx="914400" cy="914400"/>
          </a:xfrm>
          <a:prstGeom prst="rect">
            <a:avLst/>
          </a:prstGeom>
        </p:spPr>
      </p:pic>
      <p:pic>
        <p:nvPicPr>
          <p:cNvPr id="7" name="Grafikk 6" descr="Hjem">
            <a:extLst>
              <a:ext uri="{FF2B5EF4-FFF2-40B4-BE49-F238E27FC236}">
                <a16:creationId xmlns:a16="http://schemas.microsoft.com/office/drawing/2014/main" id="{A1FF0339-5275-4122-9A79-35B2A2CD9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180" y="1684005"/>
            <a:ext cx="914400" cy="914400"/>
          </a:xfrm>
          <a:prstGeom prst="rect">
            <a:avLst/>
          </a:prstGeom>
        </p:spPr>
      </p:pic>
      <p:pic>
        <p:nvPicPr>
          <p:cNvPr id="8" name="Grafikk 7" descr="By">
            <a:extLst>
              <a:ext uri="{FF2B5EF4-FFF2-40B4-BE49-F238E27FC236}">
                <a16:creationId xmlns:a16="http://schemas.microsoft.com/office/drawing/2014/main" id="{7F1C33AB-6DA2-48D0-8FBB-FBF026387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600" y="2598405"/>
            <a:ext cx="2692400" cy="269240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Ledig lokaler</a:t>
            </a:r>
          </a:p>
        </p:txBody>
      </p:sp>
      <p:pic>
        <p:nvPicPr>
          <p:cNvPr id="11" name="Grafikk 10" descr="Vindmølle">
            <a:extLst>
              <a:ext uri="{FF2B5EF4-FFF2-40B4-BE49-F238E27FC236}">
                <a16:creationId xmlns:a16="http://schemas.microsoft.com/office/drawing/2014/main" id="{BB97081D-9884-49D8-B6A8-D8D2F23DA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5581" y="2396687"/>
            <a:ext cx="912280" cy="914400"/>
          </a:xfrm>
          <a:prstGeom prst="rect">
            <a:avLst/>
          </a:prstGeom>
        </p:spPr>
      </p:pic>
      <p:pic>
        <p:nvPicPr>
          <p:cNvPr id="13" name="Grafikk 12" descr="Butikk">
            <a:extLst>
              <a:ext uri="{FF2B5EF4-FFF2-40B4-BE49-F238E27FC236}">
                <a16:creationId xmlns:a16="http://schemas.microsoft.com/office/drawing/2014/main" id="{C17D310D-BB6D-4B43-B147-CCED978B5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0810" y="2179822"/>
            <a:ext cx="912280" cy="914400"/>
          </a:xfrm>
          <a:prstGeom prst="rect">
            <a:avLst/>
          </a:prstGeom>
        </p:spPr>
      </p:pic>
      <p:pic>
        <p:nvPicPr>
          <p:cNvPr id="15" name="Grafikk 14" descr="Skolebygning">
            <a:extLst>
              <a:ext uri="{FF2B5EF4-FFF2-40B4-BE49-F238E27FC236}">
                <a16:creationId xmlns:a16="http://schemas.microsoft.com/office/drawing/2014/main" id="{0813AA26-2E99-4989-A629-6DEAD5D2A0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86600" y="1100087"/>
            <a:ext cx="912280" cy="914400"/>
          </a:xfrm>
          <a:prstGeom prst="rect">
            <a:avLst/>
          </a:prstGeom>
        </p:spPr>
      </p:pic>
      <p:pic>
        <p:nvPicPr>
          <p:cNvPr id="17" name="Grafikk 16" descr="Låve">
            <a:extLst>
              <a:ext uri="{FF2B5EF4-FFF2-40B4-BE49-F238E27FC236}">
                <a16:creationId xmlns:a16="http://schemas.microsoft.com/office/drawing/2014/main" id="{8F17AE43-561A-45AD-B7ED-4601F5D187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66610" y="3877759"/>
            <a:ext cx="9122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441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Bilder av lokalet og dets fasiliteter 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kapasitet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tilgjengelighet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Evt. depositum og/eller pris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Reiseforslag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Reserver lokalet</a:t>
            </a:r>
          </a:p>
        </p:txBody>
      </p:sp>
      <p:pic>
        <p:nvPicPr>
          <p:cNvPr id="12" name="Grafikk 11" descr="Person i rullestol">
            <a:extLst>
              <a:ext uri="{FF2B5EF4-FFF2-40B4-BE49-F238E27FC236}">
                <a16:creationId xmlns:a16="http://schemas.microsoft.com/office/drawing/2014/main" id="{481AE472-E099-48FB-9AA3-215F7E5A0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6522" y="2484947"/>
            <a:ext cx="720000" cy="720000"/>
          </a:xfrm>
          <a:prstGeom prst="rect">
            <a:avLst/>
          </a:prstGeom>
        </p:spPr>
      </p:pic>
      <p:pic>
        <p:nvPicPr>
          <p:cNvPr id="16" name="Grafikk 15" descr="Gruppe">
            <a:extLst>
              <a:ext uri="{FF2B5EF4-FFF2-40B4-BE49-F238E27FC236}">
                <a16:creationId xmlns:a16="http://schemas.microsoft.com/office/drawing/2014/main" id="{81B8FE52-7F2B-4E75-BC5C-F4F79C904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822" y="3204947"/>
            <a:ext cx="720000" cy="720000"/>
          </a:xfrm>
          <a:prstGeom prst="rect">
            <a:avLst/>
          </a:prstGeom>
        </p:spPr>
      </p:pic>
      <p:pic>
        <p:nvPicPr>
          <p:cNvPr id="19" name="Grafikk 18" descr="Månedskalender">
            <a:extLst>
              <a:ext uri="{FF2B5EF4-FFF2-40B4-BE49-F238E27FC236}">
                <a16:creationId xmlns:a16="http://schemas.microsoft.com/office/drawing/2014/main" id="{F4290BFA-2EDF-4EE9-8C2D-65C39D595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9961" y="2931651"/>
            <a:ext cx="914400" cy="914400"/>
          </a:xfrm>
          <a:prstGeom prst="rect">
            <a:avLst/>
          </a:prstGeom>
        </p:spPr>
      </p:pic>
      <p:pic>
        <p:nvPicPr>
          <p:cNvPr id="21" name="Grafikk 20" descr="Regelbok">
            <a:extLst>
              <a:ext uri="{FF2B5EF4-FFF2-40B4-BE49-F238E27FC236}">
                <a16:creationId xmlns:a16="http://schemas.microsoft.com/office/drawing/2014/main" id="{C34BB456-81EA-49EB-A1FF-5BBFB1D1EB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38" y="3978348"/>
            <a:ext cx="720000" cy="720000"/>
          </a:xfrm>
          <a:prstGeom prst="rect">
            <a:avLst/>
          </a:prstGeom>
        </p:spPr>
      </p:pic>
      <p:pic>
        <p:nvPicPr>
          <p:cNvPr id="23" name="Grafikk 22" descr="Te">
            <a:extLst>
              <a:ext uri="{FF2B5EF4-FFF2-40B4-BE49-F238E27FC236}">
                <a16:creationId xmlns:a16="http://schemas.microsoft.com/office/drawing/2014/main" id="{A2A093DD-D955-4F75-86DC-050B7810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601" y="2414262"/>
            <a:ext cx="518400" cy="518400"/>
          </a:xfrm>
          <a:prstGeom prst="rect">
            <a:avLst/>
          </a:prstGeom>
        </p:spPr>
      </p:pic>
      <p:pic>
        <p:nvPicPr>
          <p:cNvPr id="25" name="Grafikk 24" descr="Kniv og gaffel">
            <a:extLst>
              <a:ext uri="{FF2B5EF4-FFF2-40B4-BE49-F238E27FC236}">
                <a16:creationId xmlns:a16="http://schemas.microsoft.com/office/drawing/2014/main" id="{0B697637-1A62-41EF-A645-232425D26B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462" y="3957124"/>
            <a:ext cx="518400" cy="518400"/>
          </a:xfrm>
          <a:prstGeom prst="rect">
            <a:avLst/>
          </a:prstGeom>
        </p:spPr>
      </p:pic>
      <p:pic>
        <p:nvPicPr>
          <p:cNvPr id="27" name="Grafikk 26" descr="Sporvogn">
            <a:extLst>
              <a:ext uri="{FF2B5EF4-FFF2-40B4-BE49-F238E27FC236}">
                <a16:creationId xmlns:a16="http://schemas.microsoft.com/office/drawing/2014/main" id="{1D0AEC37-B68C-401D-B122-59FBAFF720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9480" y="3258575"/>
            <a:ext cx="720000" cy="720000"/>
          </a:xfrm>
          <a:prstGeom prst="rect">
            <a:avLst/>
          </a:prstGeom>
        </p:spPr>
      </p:pic>
      <p:pic>
        <p:nvPicPr>
          <p:cNvPr id="29" name="Grafikk 28" descr="Sykling">
            <a:extLst>
              <a:ext uri="{FF2B5EF4-FFF2-40B4-BE49-F238E27FC236}">
                <a16:creationId xmlns:a16="http://schemas.microsoft.com/office/drawing/2014/main" id="{C93550EA-7D4B-4601-9A30-C659E495E7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1239" y="2484947"/>
            <a:ext cx="720000" cy="720000"/>
          </a:xfrm>
          <a:prstGeom prst="rect">
            <a:avLst/>
          </a:prstGeom>
        </p:spPr>
      </p:pic>
      <p:pic>
        <p:nvPicPr>
          <p:cNvPr id="31" name="Grafikk 30" descr="Dusj">
            <a:extLst>
              <a:ext uri="{FF2B5EF4-FFF2-40B4-BE49-F238E27FC236}">
                <a16:creationId xmlns:a16="http://schemas.microsoft.com/office/drawing/2014/main" id="{B8DDF8D7-FF9B-430F-9015-C0780E7D94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601" y="3384653"/>
            <a:ext cx="518400" cy="518400"/>
          </a:xfrm>
          <a:prstGeom prst="rect">
            <a:avLst/>
          </a:prstGeom>
        </p:spPr>
      </p:pic>
      <p:pic>
        <p:nvPicPr>
          <p:cNvPr id="33" name="Grafikk 32" descr="Bord og stoler">
            <a:extLst>
              <a:ext uri="{FF2B5EF4-FFF2-40B4-BE49-F238E27FC236}">
                <a16:creationId xmlns:a16="http://schemas.microsoft.com/office/drawing/2014/main" id="{2B8B5B00-8879-4D3E-B19F-71AA5165A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2462" y="2851013"/>
            <a:ext cx="518400" cy="518400"/>
          </a:xfrm>
          <a:prstGeom prst="rect">
            <a:avLst/>
          </a:prstGeom>
        </p:spPr>
      </p:pic>
      <p:pic>
        <p:nvPicPr>
          <p:cNvPr id="35" name="Grafikk 34" descr="Baby som krabber">
            <a:extLst>
              <a:ext uri="{FF2B5EF4-FFF2-40B4-BE49-F238E27FC236}">
                <a16:creationId xmlns:a16="http://schemas.microsoft.com/office/drawing/2014/main" id="{8DDFD1E6-27FC-4BDB-817A-74CD5B1406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39345" y="3856324"/>
            <a:ext cx="720000" cy="7200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AD762DE-1825-4FFF-964B-155052774467}"/>
              </a:ext>
            </a:extLst>
          </p:cNvPr>
          <p:cNvGrpSpPr/>
          <p:nvPr/>
        </p:nvGrpSpPr>
        <p:grpSpPr>
          <a:xfrm>
            <a:off x="477520" y="4820816"/>
            <a:ext cx="3701960" cy="777007"/>
            <a:chOff x="1302340" y="4820816"/>
            <a:chExt cx="2189480" cy="777007"/>
          </a:xfrm>
        </p:grpSpPr>
        <p:sp>
          <p:nvSpPr>
            <p:cNvPr id="38" name="Rektangel: avrundede hjørner 37">
              <a:extLst>
                <a:ext uri="{FF2B5EF4-FFF2-40B4-BE49-F238E27FC236}">
                  <a16:creationId xmlns:a16="http://schemas.microsoft.com/office/drawing/2014/main" id="{C4A5E419-04F4-45B6-B4F2-AFA2B34020AC}"/>
                </a:ext>
              </a:extLst>
            </p:cNvPr>
            <p:cNvSpPr/>
            <p:nvPr/>
          </p:nvSpPr>
          <p:spPr>
            <a:xfrm>
              <a:off x="1302340" y="4820816"/>
              <a:ext cx="2189480" cy="777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8DCA7A99-BE78-4053-85E6-6F7BDBC899DD}"/>
                </a:ext>
              </a:extLst>
            </p:cNvPr>
            <p:cNvSpPr txBox="1"/>
            <p:nvPr/>
          </p:nvSpPr>
          <p:spPr>
            <a:xfrm>
              <a:off x="1449822" y="4942840"/>
              <a:ext cx="186741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Book </a:t>
              </a:r>
              <a:r>
                <a:rPr lang="nb-NO" sz="2400" b="1" dirty="0" err="1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room</a:t>
              </a:r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!</a:t>
              </a:r>
            </a:p>
          </p:txBody>
        </p:sp>
      </p:grpSp>
      <p:sp>
        <p:nvSpPr>
          <p:cNvPr id="40" name="Pil: opp 39">
            <a:extLst>
              <a:ext uri="{FF2B5EF4-FFF2-40B4-BE49-F238E27FC236}">
                <a16:creationId xmlns:a16="http://schemas.microsoft.com/office/drawing/2014/main" id="{5044E4E5-7750-4789-A390-2AFFD23C4775}"/>
              </a:ext>
            </a:extLst>
          </p:cNvPr>
          <p:cNvSpPr/>
          <p:nvPr/>
        </p:nvSpPr>
        <p:spPr>
          <a:xfrm rot="19262999">
            <a:off x="3616881" y="5121070"/>
            <a:ext cx="665480" cy="701355"/>
          </a:xfrm>
          <a:prstGeom prst="upArrow">
            <a:avLst/>
          </a:prstGeom>
          <a:ln>
            <a:solidFill>
              <a:srgbClr val="12121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4" name="Grafikk 43" descr="Mynter">
            <a:extLst>
              <a:ext uri="{FF2B5EF4-FFF2-40B4-BE49-F238E27FC236}">
                <a16:creationId xmlns:a16="http://schemas.microsoft.com/office/drawing/2014/main" id="{55FA74EA-971E-4A18-80F1-E333C3B2A47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74155" y="4156258"/>
            <a:ext cx="518400" cy="518400"/>
          </a:xfrm>
          <a:prstGeom prst="rect">
            <a:avLst/>
          </a:prstGeom>
        </p:spPr>
      </p:pic>
      <p:pic>
        <p:nvPicPr>
          <p:cNvPr id="46" name="Grafikk 45" descr="Penger">
            <a:extLst>
              <a:ext uri="{FF2B5EF4-FFF2-40B4-BE49-F238E27FC236}">
                <a16:creationId xmlns:a16="http://schemas.microsoft.com/office/drawing/2014/main" id="{F493E1CF-D07E-4FB6-8B02-D31615EDEF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55110" y="3719148"/>
            <a:ext cx="518400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35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k 7" descr="Navneskilt til ansatte">
            <a:extLst>
              <a:ext uri="{FF2B5EF4-FFF2-40B4-BE49-F238E27FC236}">
                <a16:creationId xmlns:a16="http://schemas.microsoft.com/office/drawing/2014/main" id="{8957CF12-F776-40FC-9AB4-1CE6CDD31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658" y="650497"/>
            <a:ext cx="2468623" cy="24686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k 3" descr="Snakkeboble">
            <a:extLst>
              <a:ext uri="{FF2B5EF4-FFF2-40B4-BE49-F238E27FC236}">
                <a16:creationId xmlns:a16="http://schemas.microsoft.com/office/drawing/2014/main" id="{6C2D6611-183D-4198-BE8A-D01ACED93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k 1" descr="Smarttelefon">
            <a:extLst>
              <a:ext uri="{FF2B5EF4-FFF2-40B4-BE49-F238E27FC236}">
                <a16:creationId xmlns:a16="http://schemas.microsoft.com/office/drawing/2014/main" id="{57FB3C99-9E36-46EE-9E2E-43C8D544D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k 9" descr="Håndtrykk">
            <a:extLst>
              <a:ext uri="{FF2B5EF4-FFF2-40B4-BE49-F238E27FC236}">
                <a16:creationId xmlns:a16="http://schemas.microsoft.com/office/drawing/2014/main" id="{90449C3E-CFEF-43D6-A4CB-E2B063FA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7669" y="3755224"/>
            <a:ext cx="2464601" cy="2464601"/>
          </a:xfrm>
          <a:prstGeom prst="rect">
            <a:avLst/>
          </a:prstGeom>
        </p:spPr>
      </p:pic>
      <p:pic>
        <p:nvPicPr>
          <p:cNvPr id="39" name="Grafikk 38" descr="Ulåst">
            <a:extLst>
              <a:ext uri="{FF2B5EF4-FFF2-40B4-BE49-F238E27FC236}">
                <a16:creationId xmlns:a16="http://schemas.microsoft.com/office/drawing/2014/main" id="{D59A631D-54BD-49C3-95E0-23E3F7037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6209" y="572978"/>
            <a:ext cx="2473200" cy="247320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03EFD00-057B-4C1B-879E-F4E9F5A8041A}"/>
              </a:ext>
            </a:extLst>
          </p:cNvPr>
          <p:cNvSpPr txBox="1"/>
          <p:nvPr/>
        </p:nvSpPr>
        <p:spPr>
          <a:xfrm>
            <a:off x="1452880" y="4257040"/>
            <a:ext cx="14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Du fant, Du fant! Oasen er ditt fra </a:t>
            </a:r>
            <a:r>
              <a:rPr lang="nb-NO" sz="16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kl</a:t>
            </a:r>
            <a:r>
              <a:rPr lang="nb-NO" sz="16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11-15! </a:t>
            </a:r>
            <a:endParaRPr lang="nb-NO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3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B0E45B-CA9C-451D-B084-85ED6D7E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271A3E-FDD1-4435-A071-C1A6D507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b-NO" dirty="0"/>
              <a:t>Leier legitimeres gjennom profil på FANT</a:t>
            </a:r>
          </a:p>
          <a:p>
            <a:pPr fontAlgn="base"/>
            <a:r>
              <a:rPr lang="nb-NO" dirty="0"/>
              <a:t>Leier søker opp egnet lokale på systemet, sjekker </a:t>
            </a:r>
            <a:r>
              <a:rPr lang="nb-NO" dirty="0" err="1"/>
              <a:t>tilgjenglieghet</a:t>
            </a:r>
            <a:r>
              <a:rPr lang="nb-NO" dirty="0"/>
              <a:t>, fasiliteter, og evt. pris og depositum.</a:t>
            </a:r>
          </a:p>
          <a:p>
            <a:pPr fontAlgn="base"/>
            <a:r>
              <a:rPr lang="nb-NO" dirty="0"/>
              <a:t>Leier legger inn reservasjon</a:t>
            </a:r>
          </a:p>
          <a:p>
            <a:pPr fontAlgn="base"/>
            <a:r>
              <a:rPr lang="nb-NO" dirty="0"/>
              <a:t>NOMADE registrerer bookingen, og kalender oppdateres.</a:t>
            </a:r>
          </a:p>
          <a:p>
            <a:pPr fontAlgn="base"/>
            <a:r>
              <a:rPr lang="nb-NO" dirty="0"/>
              <a:t>Leier har 30 min. før og etter leieperioden til å låse opp og forlate lokalet </a:t>
            </a:r>
          </a:p>
          <a:p>
            <a:pPr fontAlgn="base"/>
            <a:r>
              <a:rPr lang="nb-NO" dirty="0"/>
              <a:t>ASKELADDEN (eller byggets systemer) dokumenterer tilstand på lokalet 35 min før, og når døren er låst.</a:t>
            </a:r>
          </a:p>
          <a:p>
            <a:pPr fontAlgn="base"/>
            <a:r>
              <a:rPr lang="nb-NO" dirty="0"/>
              <a:t>Leier kommer til lokalet. Mobilen fungere da som ID og nøkkel. </a:t>
            </a:r>
          </a:p>
          <a:p>
            <a:pPr fontAlgn="base"/>
            <a:r>
              <a:rPr lang="nb-NO" dirty="0"/>
              <a:t>Leier benytter lokalet</a:t>
            </a:r>
          </a:p>
          <a:p>
            <a:pPr fontAlgn="base"/>
            <a:r>
              <a:rPr lang="nb-NO" dirty="0"/>
              <a:t>Dersom systemet detekterer ulovlig bruk av lokalet (eks støy, ulovlig bevegelse), vil en alarm utløses. </a:t>
            </a:r>
          </a:p>
          <a:p>
            <a:pPr fontAlgn="base"/>
            <a:r>
              <a:rPr lang="nb-NO" dirty="0"/>
              <a:t>Etter endt bruk, forlater leier lokalet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r>
              <a:rPr lang="nb-NO" dirty="0"/>
              <a:t>Mulighet til å rangerer lokalet i FANT</a:t>
            </a:r>
          </a:p>
          <a:p>
            <a:pPr fontAlgn="base"/>
            <a:r>
              <a:rPr lang="nb-NO" dirty="0"/>
              <a:t>Systemet dokumenterer tilstanden på lokalet (foto/video) og låser låsen.</a:t>
            </a:r>
          </a:p>
          <a:p>
            <a:pPr fontAlgn="base"/>
            <a:r>
              <a:rPr lang="nb-NO" dirty="0"/>
              <a:t>Rapport av bruk skrives som utleier får tilgang til gjennom FANT. </a:t>
            </a:r>
          </a:p>
          <a:p>
            <a:pPr fontAlgn="base"/>
            <a:r>
              <a:rPr lang="nb-NO" dirty="0"/>
              <a:t>Evt. depositum tilbakebetales, reservert beløp utbetales til utleier.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673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Nine to </a:t>
            </a:r>
            <a:r>
              <a:rPr lang="nb-NO" dirty="0" err="1"/>
              <a:t>five</a:t>
            </a:r>
            <a:endParaRPr lang="nb-NO" dirty="0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7CE7-FFFC-4D83-B3A0-EE0E01C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Gode hjelpere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FE8D3C-D152-401A-B4AE-D2AB29712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12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8E5A-5AD9-4C09-B018-57C4694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Entur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A101DC-1C42-4F92-B5E5-AF54DA1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Visning av transportmidler og rute for å fremme kollektivtransport til lokaler, herunder bysykkel, bybiler eller til fots</a:t>
            </a:r>
          </a:p>
        </p:txBody>
      </p:sp>
    </p:spTree>
    <p:extLst>
      <p:ext uri="{BB962C8B-B14F-4D97-AF65-F5344CB8AC3E}">
        <p14:creationId xmlns:p14="http://schemas.microsoft.com/office/powerpoint/2010/main" val="62391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0E5B0-231D-4E8E-AF86-A0252DF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516ABD-A58F-488E-B8E7-0A78BFBC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Hytter til leie/låns. Samtidig som man fronter bruk av natur </a:t>
            </a:r>
            <a:r>
              <a:rPr lang="nb-NO" dirty="0">
                <a:sym typeface="Wingdings" panose="05000000000000000000" pitchFamily="2" charset="2"/>
              </a:rPr>
              <a:t> Bytur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ED1EE-AB36-48AD-B496-FC32A1A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Oslo kommune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EEFB49-CE81-48E8-AFC1-77B8AC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Oslo kommune eier og leier ut en stor bygningsmasse</a:t>
            </a:r>
          </a:p>
          <a:p>
            <a:pPr marL="0" indent="0">
              <a:buNone/>
            </a:pPr>
            <a:r>
              <a:rPr lang="nb-NO" dirty="0"/>
              <a:t>Oslo nøkkelen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3356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D8A06B-84AF-4AB4-AFF3-0718689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Bitraf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111FEE-A6A7-4A06-9299-9CF91C2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Non-</a:t>
            </a:r>
            <a:r>
              <a:rPr lang="nb-NO" dirty="0" err="1"/>
              <a:t>profit</a:t>
            </a:r>
            <a:r>
              <a:rPr lang="nb-NO" dirty="0"/>
              <a:t> organisasjon som leier ut lokaler, verksted, og maskiner til hvem som helst. </a:t>
            </a:r>
          </a:p>
          <a:p>
            <a:pPr marL="0" indent="0">
              <a:buNone/>
            </a:pPr>
            <a:r>
              <a:rPr lang="nb-NO" dirty="0"/>
              <a:t>Sirkler sørger for at det er kun sertifiserte medlemmer som har tatt riktig kurs som får åpne og bruke verktøy som krever en form for kompetanse. </a:t>
            </a:r>
          </a:p>
        </p:txBody>
      </p:sp>
    </p:spTree>
    <p:extLst>
      <p:ext uri="{BB962C8B-B14F-4D97-AF65-F5344CB8AC3E}">
        <p14:creationId xmlns:p14="http://schemas.microsoft.com/office/powerpoint/2010/main" val="182579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3600-ED77-4D1C-9347-5E2D76C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Delingsøkonomi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D02213-B988-4F4A-8002-54D6CEF5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6341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7325-15A6-4A2A-AC84-9440D7B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$$$$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C31E64-E92A-4FA3-8C40-B5B8A8B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Utleiere kan utnytte arealer bedre i et 24/7 perspektiv</a:t>
            </a:r>
          </a:p>
          <a:p>
            <a:pPr lvl="1"/>
            <a:r>
              <a:rPr lang="nb-NO" dirty="0"/>
              <a:t>Flere leietakere gir flere leieinntekter</a:t>
            </a:r>
          </a:p>
          <a:p>
            <a:pPr lvl="1"/>
            <a:r>
              <a:rPr lang="nb-NO" dirty="0"/>
              <a:t>Flere leietakere </a:t>
            </a:r>
            <a:r>
              <a:rPr lang="nb-NO" dirty="0" err="1"/>
              <a:t>pga</a:t>
            </a:r>
            <a:r>
              <a:rPr lang="nb-NO" dirty="0"/>
              <a:t> lavere leieutgifter</a:t>
            </a:r>
          </a:p>
          <a:p>
            <a:r>
              <a:rPr lang="nb-NO" dirty="0"/>
              <a:t>Leietakere kan betale for faktisk behov</a:t>
            </a:r>
          </a:p>
          <a:p>
            <a:pPr lvl="1"/>
            <a:r>
              <a:rPr lang="nb-NO" dirty="0"/>
              <a:t>Lettere å vokse</a:t>
            </a:r>
          </a:p>
          <a:p>
            <a:pPr lvl="1"/>
            <a:r>
              <a:rPr lang="nb-NO" dirty="0"/>
              <a:t>Lokaler etter behov</a:t>
            </a:r>
          </a:p>
          <a:p>
            <a:pPr lvl="1"/>
            <a:r>
              <a:rPr lang="nb-NO" dirty="0"/>
              <a:t>Mulighet for å få nye kontakter, nettverk 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108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E6994D-B984-459D-90EC-B9B5EEF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Omdømme - Utleier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CA14C2-2E1E-47B2-88D6-2359A8E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Bidra til å skape liv i byen ved å åpne opp og </a:t>
            </a:r>
            <a:r>
              <a:rPr lang="nb-NO" dirty="0" err="1"/>
              <a:t>tilgjengeligjøre</a:t>
            </a:r>
            <a:endParaRPr lang="nb-NO" dirty="0"/>
          </a:p>
          <a:p>
            <a:r>
              <a:rPr lang="nb-NO" dirty="0"/>
              <a:t>Støtte lag, foreninger, frivillige organisasjoner som trenger lokaler</a:t>
            </a:r>
          </a:p>
        </p:txBody>
      </p:sp>
    </p:spTree>
    <p:extLst>
      <p:ext uri="{BB962C8B-B14F-4D97-AF65-F5344CB8AC3E}">
        <p14:creationId xmlns:p14="http://schemas.microsoft.com/office/powerpoint/2010/main" val="2876501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0F0ECD-EC4E-4BEE-B351-E73EC3C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Leverandør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C505B1-BB36-401D-8874-68A1B762D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3493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C6C758-3934-4AC2-9134-1215B498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 | Askeladden | Nomade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79891D-F031-43BF-85A1-CD23659D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Askeladden-</a:t>
            </a:r>
            <a:r>
              <a:rPr lang="nb-NO" dirty="0" err="1"/>
              <a:t>kits</a:t>
            </a:r>
            <a:r>
              <a:rPr lang="nb-NO" dirty="0"/>
              <a:t> kan leies eller kjøpes.</a:t>
            </a:r>
          </a:p>
          <a:p>
            <a:r>
              <a:rPr lang="nb-NO" dirty="0"/>
              <a:t>Kundeservice som håndtere henvendelser</a:t>
            </a:r>
          </a:p>
          <a:p>
            <a:r>
              <a:rPr lang="nb-NO" dirty="0"/>
              <a:t>Askeladden-depot strategisk plassert i byer. </a:t>
            </a:r>
          </a:p>
          <a:p>
            <a:r>
              <a:rPr lang="nb-NO" dirty="0"/>
              <a:t>Tjenesten er gratis?</a:t>
            </a:r>
          </a:p>
          <a:p>
            <a:r>
              <a:rPr lang="nb-NO" dirty="0"/>
              <a:t>Ved betalt leie går 5% til Fant?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87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971C772A-4559-4972-9982-65F8BB29DC03}"/>
              </a:ext>
            </a:extLst>
          </p:cNvPr>
          <p:cNvGrpSpPr/>
          <p:nvPr/>
        </p:nvGrpSpPr>
        <p:grpSpPr>
          <a:xfrm>
            <a:off x="4954774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B4DB71A9-D7F4-472A-ABF9-7DFA6447F984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A0F6856F-E83C-4272-9D82-294C07FD5988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34FA6DB5-8AD1-47D1-AFDE-36289904426D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79108B2E-F7A1-41CC-A67C-43B5C6E449FD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B4B38675-9BA9-4138-B118-41016576ADF6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0239AAAB-8486-4559-82B5-2D422627F883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9FBFE3F-218A-4A48-A761-EFBE0454DC72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F2B3FB4A-1C27-46F6-8098-5193701F3F5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B1D272CB-CAEE-4629-B540-5748C0EFF34F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9981C8F-87B5-4D9C-AE2D-10E430D8F76C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180A9D01-548B-47DC-8E44-60D467CE94ED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58578"/>
            <a:ext cx="2694666" cy="2688569"/>
          </a:xfrm>
          <a:prstGeom prst="rect">
            <a:avLst/>
          </a:prstGeom>
        </p:spPr>
      </p:pic>
      <p:sp>
        <p:nvSpPr>
          <p:cNvPr id="39" name="Rektangel 38">
            <a:extLst>
              <a:ext uri="{FF2B5EF4-FFF2-40B4-BE49-F238E27FC236}">
                <a16:creationId xmlns:a16="http://schemas.microsoft.com/office/drawing/2014/main" id="{19CB9E25-82D4-4AF1-A526-84E10B5AB78F}"/>
              </a:ext>
            </a:extLst>
          </p:cNvPr>
          <p:cNvSpPr/>
          <p:nvPr/>
        </p:nvSpPr>
        <p:spPr>
          <a:xfrm>
            <a:off x="3482265" y="5594436"/>
            <a:ext cx="5227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48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28985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49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B23EE177-58E9-4748-AB5B-9019C0CCDF00}"/>
              </a:ext>
            </a:extLst>
          </p:cNvPr>
          <p:cNvGrpSpPr/>
          <p:nvPr/>
        </p:nvGrpSpPr>
        <p:grpSpPr>
          <a:xfrm>
            <a:off x="4954775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0E98751C-B8C0-493C-BB8C-BABFB2EF4DA6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7DB7CBFC-D4BC-47D3-B021-E21E191721BA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6533E159-0E2B-423C-B6EF-7AB19CF7E73E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AB416AE4-4ABA-4B22-A5A1-33551F363181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AC7E445F-605D-48DD-911D-157C87872385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CB0C0AE5-DE73-44FF-B0E5-A88D371DA159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CABCB751-9652-4CAE-8E55-7FAC62962EA6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5796FF5B-0989-4675-91B2-F09B0371378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10906380-5CD0-4747-ABD3-67D336A0D86B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66A91628-2569-4633-81B4-982AFC4C7CB1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D0A920D6-C239-4A66-87A0-9090229FC3A4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F4C12-D753-4D70-9F2F-14C00F9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6E3F-49A5-4033-B9F1-84BA9A7C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Byggningsmasser</a:t>
            </a:r>
            <a:r>
              <a:rPr lang="nb-NO" dirty="0"/>
              <a:t> er en ressurs som bør og kan utnyttes bedre</a:t>
            </a:r>
          </a:p>
          <a:p>
            <a:r>
              <a:rPr lang="nb-NO" dirty="0"/>
              <a:t>Problemet er ofte at det er forbundet med risiko.</a:t>
            </a:r>
          </a:p>
          <a:p>
            <a:r>
              <a:rPr lang="nb-NO" dirty="0"/>
              <a:t>Og, at man ikke vet om tilgjengelighet</a:t>
            </a:r>
          </a:p>
          <a:p>
            <a:endParaRPr lang="nb-NO" dirty="0"/>
          </a:p>
          <a:p>
            <a:endParaRPr lang="nb-NO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B23B74FF-1AE9-4E91-8E1B-B5ECA70222B5}"/>
              </a:ext>
            </a:extLst>
          </p:cNvPr>
          <p:cNvGrpSpPr/>
          <p:nvPr/>
        </p:nvGrpSpPr>
        <p:grpSpPr>
          <a:xfrm>
            <a:off x="4981353" y="3196586"/>
            <a:ext cx="2229294" cy="1690258"/>
            <a:chOff x="4981352" y="3354891"/>
            <a:chExt cx="2229294" cy="16902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A66297BD-F06F-4C65-AD4E-FD87D25DD3F8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302933D9-EEAD-48C6-BED1-F3FDFA0D11A3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9487BD84-4B92-4089-AECF-5D7830C8BD2A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2714683A-9665-4854-8892-9F02FD6A05AF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08D829FD-D2BB-47EC-9352-DD5F2D15A4DC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E838908A-B71C-4D68-956F-4BB831796230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099D7F7C-41FE-473E-9C72-E6AAB284F9C8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4231A98E-07A9-458B-9BAC-45E64D9C29F4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8B0E5041-402C-411B-885C-4884AA6194E8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0EB30EBC-8A41-4C74-99E4-A7B21B922C7D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FA54520-BCF0-4117-A3BA-D8E3D6A9D109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6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lage en plattform som tilgjengeliggjør lokaler til byens befolkning</a:t>
            </a:r>
          </a:p>
          <a:p>
            <a:r>
              <a:rPr lang="nb-NO" dirty="0"/>
              <a:t>Ved å skape trygghet og tillit for utleier og leietaker</a:t>
            </a:r>
          </a:p>
          <a:p>
            <a:pPr marL="571500" lvl="1" indent="-342900">
              <a:buFont typeface="+mj-lt"/>
              <a:buAutoNum type="alphaUcPeriod"/>
            </a:pPr>
            <a:r>
              <a:rPr lang="nb-NO" dirty="0"/>
              <a:t>ved å koble seg til husets systemer (sensorer, kamera, lås), eller </a:t>
            </a:r>
          </a:p>
          <a:p>
            <a:pPr marL="571500" lvl="1" indent="-342900">
              <a:buFont typeface="+mj-lt"/>
              <a:buAutoNum type="alphaUcPeriod"/>
            </a:pPr>
            <a:r>
              <a:rPr lang="nb-NO" dirty="0"/>
              <a:t>ved å bruke en dings som gjør at også bygg uten smarte systemer kan leies ut like trygt som smarte lokaler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59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Si «hei» til …..</a:t>
            </a:r>
          </a:p>
        </p:txBody>
      </p:sp>
    </p:spTree>
    <p:extLst>
      <p:ext uri="{BB962C8B-B14F-4D97-AF65-F5344CB8AC3E}">
        <p14:creationId xmlns:p14="http://schemas.microsoft.com/office/powerpoint/2010/main" val="39992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03936"/>
          </a:xfrm>
        </p:spPr>
        <p:txBody>
          <a:bodyPr/>
          <a:lstStyle/>
          <a:p>
            <a:r>
              <a:rPr lang="nb-NO" dirty="0"/>
              <a:t>By MEGA</a:t>
            </a:r>
          </a:p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B6E1156-5561-45A4-BBB0-72A518B16EEA}"/>
              </a:ext>
            </a:extLst>
          </p:cNvPr>
          <p:cNvSpPr/>
          <p:nvPr/>
        </p:nvSpPr>
        <p:spPr>
          <a:xfrm>
            <a:off x="3482265" y="5324716"/>
            <a:ext cx="5227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48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1046</Words>
  <Application>Microsoft Office PowerPoint</Application>
  <PresentationFormat>Widescreen</PresentationFormat>
  <Paragraphs>140</Paragraphs>
  <Slides>42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50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Problemet</vt:lpstr>
      <vt:lpstr>natta</vt:lpstr>
      <vt:lpstr>Nine to five</vt:lpstr>
      <vt:lpstr>Visjon</vt:lpstr>
      <vt:lpstr>Visjon</vt:lpstr>
      <vt:lpstr>Hvorfor?</vt:lpstr>
      <vt:lpstr>Hvordan?</vt:lpstr>
      <vt:lpstr>Hva?</vt:lpstr>
      <vt:lpstr>Fant.</vt:lpstr>
      <vt:lpstr>Det var en gang…</vt:lpstr>
      <vt:lpstr>Visuell identitet</vt:lpstr>
      <vt:lpstr>Fant</vt:lpstr>
      <vt:lpstr>PowerPoint-presentasjon</vt:lpstr>
      <vt:lpstr>PowerPoint-presentasjon</vt:lpstr>
      <vt:lpstr>PowerPoint-presentasjon</vt:lpstr>
      <vt:lpstr>Kommunikasjon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uSE case</vt:lpstr>
      <vt:lpstr>Gode hjelpere</vt:lpstr>
      <vt:lpstr>Entur</vt:lpstr>
      <vt:lpstr>DNT</vt:lpstr>
      <vt:lpstr>Oslo kommune</vt:lpstr>
      <vt:lpstr>Bitraf</vt:lpstr>
      <vt:lpstr>Delingsøkonomi</vt:lpstr>
      <vt:lpstr>$$$$</vt:lpstr>
      <vt:lpstr>Omdømme - Utleier</vt:lpstr>
      <vt:lpstr>Leverandør</vt:lpstr>
      <vt:lpstr>Fant | Askeladden | Nomade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Problemet</dc:title>
  <dc:creator>Astri Irene Fotland</dc:creator>
  <cp:lastModifiedBy>Astri Irene Fotland</cp:lastModifiedBy>
  <cp:revision>21</cp:revision>
  <dcterms:created xsi:type="dcterms:W3CDTF">2019-02-08T08:34:29Z</dcterms:created>
  <dcterms:modified xsi:type="dcterms:W3CDTF">2019-02-08T18:17:41Z</dcterms:modified>
</cp:coreProperties>
</file>