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8"/>
  </p:notesMasterIdLst>
  <p:sldIdLst>
    <p:sldId id="315" r:id="rId2"/>
    <p:sldId id="316" r:id="rId3"/>
    <p:sldId id="317" r:id="rId4"/>
    <p:sldId id="318" r:id="rId5"/>
    <p:sldId id="304" r:id="rId6"/>
    <p:sldId id="290" r:id="rId7"/>
    <p:sldId id="312" r:id="rId8"/>
    <p:sldId id="273" r:id="rId9"/>
    <p:sldId id="274" r:id="rId10"/>
    <p:sldId id="292" r:id="rId11"/>
    <p:sldId id="293" r:id="rId12"/>
    <p:sldId id="291" r:id="rId13"/>
    <p:sldId id="311" r:id="rId14"/>
    <p:sldId id="310" r:id="rId15"/>
    <p:sldId id="314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ED145"/>
    <a:srgbClr val="FEAEC7"/>
    <a:srgbClr val="12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6" autoAdjust="0"/>
    <p:restoredTop sz="80544" autoAdjust="0"/>
  </p:normalViewPr>
  <p:slideViewPr>
    <p:cSldViewPr snapToGrid="0">
      <p:cViewPr>
        <p:scale>
          <a:sx n="100" d="100"/>
          <a:sy n="100" d="100"/>
        </p:scale>
        <p:origin x="36" y="-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mye </a:t>
            </a:r>
            <a:r>
              <a:rPr lang="nb-NO" dirty="0" err="1"/>
              <a:t>uutnytte</a:t>
            </a:r>
            <a:r>
              <a:rPr lang="nb-NO" dirty="0"/>
              <a:t> </a:t>
            </a:r>
            <a:r>
              <a:rPr lang="nb-NO" dirty="0" err="1"/>
              <a:t>areale</a:t>
            </a:r>
            <a:r>
              <a:rPr lang="nb-NO" dirty="0"/>
              <a:t> i byen vår. Flotte lokaler som blir tomme skjellet ved middagstider.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6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På bakgrunn av dataen samlet inn, enten via Askeladden eller byggets systemer, generes en rapport som utleier får. I ulik intervaller </a:t>
            </a:r>
            <a:r>
              <a:rPr lang="nb-NO" dirty="0" err="1"/>
              <a:t>ihht</a:t>
            </a:r>
            <a:r>
              <a:rPr lang="nb-NO" dirty="0"/>
              <a:t> utleietid.</a:t>
            </a:r>
          </a:p>
          <a:p>
            <a:r>
              <a:rPr lang="nb-NO" dirty="0"/>
              <a:t>Dataen som samles om bruk, eller ikke bruk, av lokalet kan gi utleier et grunnlag til hvordan optimalisere bruken av byggets lokaler. Fremme utleie eller lignende.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8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Nok prat, nå demo!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864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(offentlige) kontorer står gjerne tomme mye lengre. Sommertid og alt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23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Fant ønsker vi å åpne byens fasiliteter til folket. Ved å tilrettelegge for trygg og enkel deling av lokaler – for uteleir og leietaker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76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Hvordan kan vi utnytte lokaler som finnes, eller lokaler som skal bygges på en mer energieffektiv og samfunnsøkonomisk måte. Jo, ved å tilby et trygt system for sambruk og flerbruk. Den mest miljøvennlige kvadratmeteren er jo den som ikke bygges.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Si hei til FANT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84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er tre elementer i Fant universet. Skytjenesten </a:t>
            </a:r>
          </a:p>
          <a:p>
            <a:pPr marL="171450" indent="-171450">
              <a:buFontTx/>
              <a:buChar char="-"/>
            </a:pPr>
            <a:r>
              <a:rPr lang="nb-NO" dirty="0"/>
              <a:t>NOMADE (den nøytrale 3. parten), </a:t>
            </a:r>
          </a:p>
          <a:p>
            <a:pPr marL="171450" indent="-171450">
              <a:buFontTx/>
              <a:buChar char="-"/>
            </a:pPr>
            <a:r>
              <a:rPr lang="nb-NO" dirty="0"/>
              <a:t>den fysiske sensorpakken ASKELADDEN med lås og </a:t>
            </a:r>
          </a:p>
          <a:p>
            <a:pPr marL="171450" indent="-171450">
              <a:buFontTx/>
              <a:buChar char="-"/>
            </a:pPr>
            <a:r>
              <a:rPr lang="nb-NO" dirty="0"/>
              <a:t>Grensesnittet mot brukere gjennom FANT på mobil og web.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816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Askeladden er spekket med ulike sensorer som dokumentere forholdene i rommet FØR, UNDER og ETTER at brukere har vært der. FANT-appen fungere som låsåpner og ID når brukere skal inn i lokalene de har reservert.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098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FANT-leier vil typisk søke opp ledige lokaler i området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22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Og finne informasjon om…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5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54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12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26" Type="http://schemas.openxmlformats.org/officeDocument/2006/relationships/image" Target="../media/image83.svg"/><Relationship Id="rId3" Type="http://schemas.openxmlformats.org/officeDocument/2006/relationships/image" Target="../media/image11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3.svg"/><Relationship Id="rId20" Type="http://schemas.openxmlformats.org/officeDocument/2006/relationships/image" Target="../media/image77.sv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8.png"/><Relationship Id="rId24" Type="http://schemas.openxmlformats.org/officeDocument/2006/relationships/image" Target="../media/image81.svg"/><Relationship Id="rId32" Type="http://schemas.openxmlformats.org/officeDocument/2006/relationships/image" Target="../media/image89.svg"/><Relationship Id="rId5" Type="http://schemas.openxmlformats.org/officeDocument/2006/relationships/image" Target="../media/image8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svg"/><Relationship Id="rId10" Type="http://schemas.openxmlformats.org/officeDocument/2006/relationships/image" Target="../media/image67.sv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" Type="http://schemas.openxmlformats.org/officeDocument/2006/relationships/image" Target="../media/image12.svg"/><Relationship Id="rId9" Type="http://schemas.openxmlformats.org/officeDocument/2006/relationships/image" Target="../media/image66.png"/><Relationship Id="rId14" Type="http://schemas.openxmlformats.org/officeDocument/2006/relationships/image" Target="../media/image71.svg"/><Relationship Id="rId22" Type="http://schemas.openxmlformats.org/officeDocument/2006/relationships/image" Target="../media/image79.svg"/><Relationship Id="rId27" Type="http://schemas.openxmlformats.org/officeDocument/2006/relationships/image" Target="../media/image84.png"/><Relationship Id="rId30" Type="http://schemas.openxmlformats.org/officeDocument/2006/relationships/image" Target="../media/image8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10" Type="http://schemas.microsoft.com/office/2007/relationships/hdphoto" Target="../media/hdphoto1.wdp"/><Relationship Id="rId4" Type="http://schemas.openxmlformats.org/officeDocument/2006/relationships/image" Target="../media/image91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svg"/><Relationship Id="rId34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5" Type="http://schemas.openxmlformats.org/officeDocument/2006/relationships/image" Target="../media/image41.svg"/><Relationship Id="rId33" Type="http://schemas.openxmlformats.org/officeDocument/2006/relationships/image" Target="../media/image49.svg"/><Relationship Id="rId38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sv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16.svg"/><Relationship Id="rId5" Type="http://schemas.openxmlformats.org/officeDocument/2006/relationships/image" Target="../media/image21.png"/><Relationship Id="rId15" Type="http://schemas.openxmlformats.org/officeDocument/2006/relationships/image" Target="../media/image31.svg"/><Relationship Id="rId23" Type="http://schemas.openxmlformats.org/officeDocument/2006/relationships/image" Target="../media/image39.svg"/><Relationship Id="rId28" Type="http://schemas.openxmlformats.org/officeDocument/2006/relationships/image" Target="../media/image44.png"/><Relationship Id="rId36" Type="http://schemas.openxmlformats.org/officeDocument/2006/relationships/image" Target="../media/image15.pn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31" Type="http://schemas.openxmlformats.org/officeDocument/2006/relationships/image" Target="../media/image47.svg"/><Relationship Id="rId4" Type="http://schemas.openxmlformats.org/officeDocument/2006/relationships/image" Target="../media/image20.sv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svg"/><Relationship Id="rId30" Type="http://schemas.openxmlformats.org/officeDocument/2006/relationships/image" Target="../media/image46.png"/><Relationship Id="rId35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natta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pic>
        <p:nvPicPr>
          <p:cNvPr id="6" name="Grafikk 5" descr="Bygning">
            <a:extLst>
              <a:ext uri="{FF2B5EF4-FFF2-40B4-BE49-F238E27FC236}">
                <a16:creationId xmlns:a16="http://schemas.microsoft.com/office/drawing/2014/main" id="{4E74A5A3-4976-4C23-81F5-64FC8B057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7460" y="1279100"/>
            <a:ext cx="914400" cy="914400"/>
          </a:xfrm>
          <a:prstGeom prst="rect">
            <a:avLst/>
          </a:prstGeom>
        </p:spPr>
      </p:pic>
      <p:pic>
        <p:nvPicPr>
          <p:cNvPr id="7" name="Grafikk 6" descr="Hjem">
            <a:extLst>
              <a:ext uri="{FF2B5EF4-FFF2-40B4-BE49-F238E27FC236}">
                <a16:creationId xmlns:a16="http://schemas.microsoft.com/office/drawing/2014/main" id="{A1FF0339-5275-4122-9A79-35B2A2CD9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180" y="1684005"/>
            <a:ext cx="914400" cy="914400"/>
          </a:xfrm>
          <a:prstGeom prst="rect">
            <a:avLst/>
          </a:prstGeom>
        </p:spPr>
      </p:pic>
      <p:pic>
        <p:nvPicPr>
          <p:cNvPr id="8" name="Grafikk 7" descr="By">
            <a:extLst>
              <a:ext uri="{FF2B5EF4-FFF2-40B4-BE49-F238E27FC236}">
                <a16:creationId xmlns:a16="http://schemas.microsoft.com/office/drawing/2014/main" id="{7F1C33AB-6DA2-48D0-8FBB-FBF026387F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7600" y="2598405"/>
            <a:ext cx="2692400" cy="269240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Ledig lokaler</a:t>
            </a:r>
          </a:p>
        </p:txBody>
      </p:sp>
      <p:pic>
        <p:nvPicPr>
          <p:cNvPr id="11" name="Grafikk 10" descr="Vindmølle">
            <a:extLst>
              <a:ext uri="{FF2B5EF4-FFF2-40B4-BE49-F238E27FC236}">
                <a16:creationId xmlns:a16="http://schemas.microsoft.com/office/drawing/2014/main" id="{BB97081D-9884-49D8-B6A8-D8D2F23DAA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5581" y="2396687"/>
            <a:ext cx="912280" cy="914400"/>
          </a:xfrm>
          <a:prstGeom prst="rect">
            <a:avLst/>
          </a:prstGeom>
        </p:spPr>
      </p:pic>
      <p:pic>
        <p:nvPicPr>
          <p:cNvPr id="13" name="Grafikk 12" descr="Butikk">
            <a:extLst>
              <a:ext uri="{FF2B5EF4-FFF2-40B4-BE49-F238E27FC236}">
                <a16:creationId xmlns:a16="http://schemas.microsoft.com/office/drawing/2014/main" id="{C17D310D-BB6D-4B43-B147-CCED978B59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00810" y="2179822"/>
            <a:ext cx="912280" cy="914400"/>
          </a:xfrm>
          <a:prstGeom prst="rect">
            <a:avLst/>
          </a:prstGeom>
        </p:spPr>
      </p:pic>
      <p:pic>
        <p:nvPicPr>
          <p:cNvPr id="15" name="Grafikk 14" descr="Skolebygning">
            <a:extLst>
              <a:ext uri="{FF2B5EF4-FFF2-40B4-BE49-F238E27FC236}">
                <a16:creationId xmlns:a16="http://schemas.microsoft.com/office/drawing/2014/main" id="{0813AA26-2E99-4989-A629-6DEAD5D2A0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86600" y="1100087"/>
            <a:ext cx="912280" cy="914400"/>
          </a:xfrm>
          <a:prstGeom prst="rect">
            <a:avLst/>
          </a:prstGeom>
        </p:spPr>
      </p:pic>
      <p:pic>
        <p:nvPicPr>
          <p:cNvPr id="17" name="Grafikk 16" descr="Låve">
            <a:extLst>
              <a:ext uri="{FF2B5EF4-FFF2-40B4-BE49-F238E27FC236}">
                <a16:creationId xmlns:a16="http://schemas.microsoft.com/office/drawing/2014/main" id="{8F17AE43-561A-45AD-B7ED-4601F5D187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66610" y="3877759"/>
            <a:ext cx="9122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441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Bilder av lokalet og dets fasiliteter 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kapasitet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tilgjengelighet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Evt. depositum og/eller pris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Reiseforslag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Reserver lokalet</a:t>
            </a:r>
          </a:p>
        </p:txBody>
      </p:sp>
      <p:pic>
        <p:nvPicPr>
          <p:cNvPr id="12" name="Grafikk 11" descr="Person i rullestol">
            <a:extLst>
              <a:ext uri="{FF2B5EF4-FFF2-40B4-BE49-F238E27FC236}">
                <a16:creationId xmlns:a16="http://schemas.microsoft.com/office/drawing/2014/main" id="{481AE472-E099-48FB-9AA3-215F7E5A0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6522" y="2484947"/>
            <a:ext cx="720000" cy="720000"/>
          </a:xfrm>
          <a:prstGeom prst="rect">
            <a:avLst/>
          </a:prstGeom>
        </p:spPr>
      </p:pic>
      <p:pic>
        <p:nvPicPr>
          <p:cNvPr id="16" name="Grafikk 15" descr="Gruppe">
            <a:extLst>
              <a:ext uri="{FF2B5EF4-FFF2-40B4-BE49-F238E27FC236}">
                <a16:creationId xmlns:a16="http://schemas.microsoft.com/office/drawing/2014/main" id="{81B8FE52-7F2B-4E75-BC5C-F4F79C904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9822" y="3204947"/>
            <a:ext cx="720000" cy="720000"/>
          </a:xfrm>
          <a:prstGeom prst="rect">
            <a:avLst/>
          </a:prstGeom>
        </p:spPr>
      </p:pic>
      <p:pic>
        <p:nvPicPr>
          <p:cNvPr id="19" name="Grafikk 18" descr="Månedskalender">
            <a:extLst>
              <a:ext uri="{FF2B5EF4-FFF2-40B4-BE49-F238E27FC236}">
                <a16:creationId xmlns:a16="http://schemas.microsoft.com/office/drawing/2014/main" id="{F4290BFA-2EDF-4EE9-8C2D-65C39D595C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99961" y="2931651"/>
            <a:ext cx="914400" cy="914400"/>
          </a:xfrm>
          <a:prstGeom prst="rect">
            <a:avLst/>
          </a:prstGeom>
        </p:spPr>
      </p:pic>
      <p:pic>
        <p:nvPicPr>
          <p:cNvPr id="21" name="Grafikk 20" descr="Regelbok">
            <a:extLst>
              <a:ext uri="{FF2B5EF4-FFF2-40B4-BE49-F238E27FC236}">
                <a16:creationId xmlns:a16="http://schemas.microsoft.com/office/drawing/2014/main" id="{C34BB456-81EA-49EB-A1FF-5BBFB1D1E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42638" y="3978348"/>
            <a:ext cx="720000" cy="720000"/>
          </a:xfrm>
          <a:prstGeom prst="rect">
            <a:avLst/>
          </a:prstGeom>
        </p:spPr>
      </p:pic>
      <p:pic>
        <p:nvPicPr>
          <p:cNvPr id="23" name="Grafikk 22" descr="Te">
            <a:extLst>
              <a:ext uri="{FF2B5EF4-FFF2-40B4-BE49-F238E27FC236}">
                <a16:creationId xmlns:a16="http://schemas.microsoft.com/office/drawing/2014/main" id="{A2A093DD-D955-4F75-86DC-050B781074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4601" y="2414262"/>
            <a:ext cx="518400" cy="518400"/>
          </a:xfrm>
          <a:prstGeom prst="rect">
            <a:avLst/>
          </a:prstGeom>
        </p:spPr>
      </p:pic>
      <p:pic>
        <p:nvPicPr>
          <p:cNvPr id="25" name="Grafikk 24" descr="Kniv og gaffel">
            <a:extLst>
              <a:ext uri="{FF2B5EF4-FFF2-40B4-BE49-F238E27FC236}">
                <a16:creationId xmlns:a16="http://schemas.microsoft.com/office/drawing/2014/main" id="{0B697637-1A62-41EF-A645-232425D26B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462" y="3957124"/>
            <a:ext cx="518400" cy="518400"/>
          </a:xfrm>
          <a:prstGeom prst="rect">
            <a:avLst/>
          </a:prstGeom>
        </p:spPr>
      </p:pic>
      <p:pic>
        <p:nvPicPr>
          <p:cNvPr id="27" name="Grafikk 26" descr="Sporvogn">
            <a:extLst>
              <a:ext uri="{FF2B5EF4-FFF2-40B4-BE49-F238E27FC236}">
                <a16:creationId xmlns:a16="http://schemas.microsoft.com/office/drawing/2014/main" id="{1D0AEC37-B68C-401D-B122-59FBAFF720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59480" y="3258575"/>
            <a:ext cx="720000" cy="720000"/>
          </a:xfrm>
          <a:prstGeom prst="rect">
            <a:avLst/>
          </a:prstGeom>
        </p:spPr>
      </p:pic>
      <p:pic>
        <p:nvPicPr>
          <p:cNvPr id="29" name="Grafikk 28" descr="Sykling">
            <a:extLst>
              <a:ext uri="{FF2B5EF4-FFF2-40B4-BE49-F238E27FC236}">
                <a16:creationId xmlns:a16="http://schemas.microsoft.com/office/drawing/2014/main" id="{C93550EA-7D4B-4601-9A30-C659E495E7D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41239" y="2484947"/>
            <a:ext cx="720000" cy="720000"/>
          </a:xfrm>
          <a:prstGeom prst="rect">
            <a:avLst/>
          </a:prstGeom>
        </p:spPr>
      </p:pic>
      <p:pic>
        <p:nvPicPr>
          <p:cNvPr id="31" name="Grafikk 30" descr="Dusj">
            <a:extLst>
              <a:ext uri="{FF2B5EF4-FFF2-40B4-BE49-F238E27FC236}">
                <a16:creationId xmlns:a16="http://schemas.microsoft.com/office/drawing/2014/main" id="{B8DDF8D7-FF9B-430F-9015-C0780E7D94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4601" y="3384653"/>
            <a:ext cx="518400" cy="518400"/>
          </a:xfrm>
          <a:prstGeom prst="rect">
            <a:avLst/>
          </a:prstGeom>
        </p:spPr>
      </p:pic>
      <p:pic>
        <p:nvPicPr>
          <p:cNvPr id="33" name="Grafikk 32" descr="Bord og stoler">
            <a:extLst>
              <a:ext uri="{FF2B5EF4-FFF2-40B4-BE49-F238E27FC236}">
                <a16:creationId xmlns:a16="http://schemas.microsoft.com/office/drawing/2014/main" id="{2B8B5B00-8879-4D3E-B19F-71AA5165A6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2462" y="2851013"/>
            <a:ext cx="518400" cy="518400"/>
          </a:xfrm>
          <a:prstGeom prst="rect">
            <a:avLst/>
          </a:prstGeom>
        </p:spPr>
      </p:pic>
      <p:pic>
        <p:nvPicPr>
          <p:cNvPr id="35" name="Grafikk 34" descr="Baby som krabber">
            <a:extLst>
              <a:ext uri="{FF2B5EF4-FFF2-40B4-BE49-F238E27FC236}">
                <a16:creationId xmlns:a16="http://schemas.microsoft.com/office/drawing/2014/main" id="{8DDFD1E6-27FC-4BDB-817A-74CD5B140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439345" y="3856324"/>
            <a:ext cx="720000" cy="7200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AD762DE-1825-4FFF-964B-155052774467}"/>
              </a:ext>
            </a:extLst>
          </p:cNvPr>
          <p:cNvGrpSpPr/>
          <p:nvPr/>
        </p:nvGrpSpPr>
        <p:grpSpPr>
          <a:xfrm>
            <a:off x="477520" y="4820816"/>
            <a:ext cx="3701960" cy="777007"/>
            <a:chOff x="1302340" y="4820816"/>
            <a:chExt cx="2189480" cy="777007"/>
          </a:xfrm>
        </p:grpSpPr>
        <p:sp>
          <p:nvSpPr>
            <p:cNvPr id="38" name="Rektangel: avrundede hjørner 37">
              <a:extLst>
                <a:ext uri="{FF2B5EF4-FFF2-40B4-BE49-F238E27FC236}">
                  <a16:creationId xmlns:a16="http://schemas.microsoft.com/office/drawing/2014/main" id="{C4A5E419-04F4-45B6-B4F2-AFA2B34020AC}"/>
                </a:ext>
              </a:extLst>
            </p:cNvPr>
            <p:cNvSpPr/>
            <p:nvPr/>
          </p:nvSpPr>
          <p:spPr>
            <a:xfrm>
              <a:off x="1302340" y="4820816"/>
              <a:ext cx="2189480" cy="777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8DCA7A99-BE78-4053-85E6-6F7BDBC899DD}"/>
                </a:ext>
              </a:extLst>
            </p:cNvPr>
            <p:cNvSpPr txBox="1"/>
            <p:nvPr/>
          </p:nvSpPr>
          <p:spPr>
            <a:xfrm>
              <a:off x="1449822" y="4942840"/>
              <a:ext cx="186741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Book </a:t>
              </a:r>
              <a:r>
                <a:rPr lang="nb-NO" sz="2400" b="1" dirty="0" err="1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room</a:t>
              </a:r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!</a:t>
              </a:r>
            </a:p>
          </p:txBody>
        </p:sp>
      </p:grpSp>
      <p:pic>
        <p:nvPicPr>
          <p:cNvPr id="44" name="Grafikk 43" descr="Mynter">
            <a:extLst>
              <a:ext uri="{FF2B5EF4-FFF2-40B4-BE49-F238E27FC236}">
                <a16:creationId xmlns:a16="http://schemas.microsoft.com/office/drawing/2014/main" id="{55FA74EA-971E-4A18-80F1-E333C3B2A4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74155" y="4156258"/>
            <a:ext cx="518400" cy="518400"/>
          </a:xfrm>
          <a:prstGeom prst="rect">
            <a:avLst/>
          </a:prstGeom>
        </p:spPr>
      </p:pic>
      <p:pic>
        <p:nvPicPr>
          <p:cNvPr id="46" name="Grafikk 45" descr="Penger">
            <a:extLst>
              <a:ext uri="{FF2B5EF4-FFF2-40B4-BE49-F238E27FC236}">
                <a16:creationId xmlns:a16="http://schemas.microsoft.com/office/drawing/2014/main" id="{F493E1CF-D07E-4FB6-8B02-D31615EDEF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55110" y="3719148"/>
            <a:ext cx="518400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3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35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Utklippstavle">
            <a:extLst>
              <a:ext uri="{FF2B5EF4-FFF2-40B4-BE49-F238E27FC236}">
                <a16:creationId xmlns:a16="http://schemas.microsoft.com/office/drawing/2014/main" id="{21493542-5189-4B6C-8AE9-909F6596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" y="309880"/>
            <a:ext cx="5674360" cy="5400040"/>
          </a:xfrm>
          <a:prstGeom prst="rect">
            <a:avLst/>
          </a:prstGeom>
        </p:spPr>
      </p:pic>
      <p:pic>
        <p:nvPicPr>
          <p:cNvPr id="4" name="Grafikk 3" descr="Binders">
            <a:extLst>
              <a:ext uri="{FF2B5EF4-FFF2-40B4-BE49-F238E27FC236}">
                <a16:creationId xmlns:a16="http://schemas.microsoft.com/office/drawing/2014/main" id="{93D4A780-F7A6-4AEC-A748-A698C9DAB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9640" y="1926224"/>
            <a:ext cx="487400" cy="4874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388A780-6512-403C-AE07-4F03000E1593}"/>
              </a:ext>
            </a:extLst>
          </p:cNvPr>
          <p:cNvSpPr txBox="1"/>
          <p:nvPr/>
        </p:nvSpPr>
        <p:spPr>
          <a:xfrm>
            <a:off x="2176780" y="2159280"/>
            <a:ext cx="260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Foto før og etter</a:t>
            </a:r>
          </a:p>
          <a:p>
            <a:r>
              <a:rPr lang="nb-NO" dirty="0"/>
              <a:t>Lydprofil</a:t>
            </a:r>
          </a:p>
          <a:p>
            <a:r>
              <a:rPr lang="nb-NO" dirty="0"/>
              <a:t>Alarmer</a:t>
            </a:r>
          </a:p>
          <a:p>
            <a:r>
              <a:rPr lang="nb-NO" dirty="0"/>
              <a:t>Bevegelse</a:t>
            </a:r>
          </a:p>
          <a:p>
            <a:r>
              <a:rPr lang="nb-NO" dirty="0"/>
              <a:t>Temperatur</a:t>
            </a:r>
          </a:p>
          <a:p>
            <a:r>
              <a:rPr lang="nb-NO" dirty="0"/>
              <a:t>Fukt</a:t>
            </a:r>
          </a:p>
          <a:p>
            <a:r>
              <a:rPr lang="nb-NO" dirty="0"/>
              <a:t>Tidspunkt for åpnet</a:t>
            </a:r>
          </a:p>
          <a:p>
            <a:r>
              <a:rPr lang="nb-NO" dirty="0"/>
              <a:t>Tidspunkt for låst</a:t>
            </a:r>
          </a:p>
        </p:txBody>
      </p:sp>
      <p:pic>
        <p:nvPicPr>
          <p:cNvPr id="7" name="Grafikk 6" descr="Bærbar datamaskin">
            <a:extLst>
              <a:ext uri="{FF2B5EF4-FFF2-40B4-BE49-F238E27FC236}">
                <a16:creationId xmlns:a16="http://schemas.microsoft.com/office/drawing/2014/main" id="{94F29FE9-2EB2-4E63-B959-0AADC5D17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06E63E4-6CC2-4C9D-948E-21D82C43D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FA14E73-8E1B-434C-A6F8-223FC5597CC9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Utleier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E737F79-A462-4D54-B117-F2D230979FAE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leier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196B5C9-6651-45D8-B26A-62F1106828F7}"/>
              </a:ext>
            </a:extLst>
          </p:cNvPr>
          <p:cNvSpPr txBox="1"/>
          <p:nvPr/>
        </p:nvSpPr>
        <p:spPr>
          <a:xfrm>
            <a:off x="2121180" y="191008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RAPPORT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8E4EA95-714E-42DD-9618-0DD9F784B64D}"/>
              </a:ext>
            </a:extLst>
          </p:cNvPr>
          <p:cNvCxnSpPr/>
          <p:nvPr/>
        </p:nvCxnSpPr>
        <p:spPr>
          <a:xfrm>
            <a:off x="2235200" y="2243852"/>
            <a:ext cx="0" cy="21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76C8F849-45BE-4ECF-BBA2-63EA1302EE43}"/>
              </a:ext>
            </a:extLst>
          </p:cNvPr>
          <p:cNvSpPr txBox="1"/>
          <p:nvPr/>
        </p:nvSpPr>
        <p:spPr>
          <a:xfrm>
            <a:off x="2748280" y="2951480"/>
            <a:ext cx="570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[Teknologi-</a:t>
            </a:r>
            <a:r>
              <a:rPr lang="nb-NO" dirty="0" err="1"/>
              <a:t>animsajon</a:t>
            </a:r>
            <a:r>
              <a:rPr lang="nb-NO" dirty="0"/>
              <a:t> skal inn her]</a:t>
            </a:r>
          </a:p>
        </p:txBody>
      </p:sp>
    </p:spTree>
    <p:extLst>
      <p:ext uri="{BB962C8B-B14F-4D97-AF65-F5344CB8AC3E}">
        <p14:creationId xmlns:p14="http://schemas.microsoft.com/office/powerpoint/2010/main" val="297450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0881B1-FF9A-4BFA-8713-6A2886A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 | Askeladden | Nomade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9AA4DC-11A7-4EFB-8DD1-192139BAD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9767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B7EB5EB7-32EB-4147-9C7B-04F179AB31E2}"/>
              </a:ext>
            </a:extLst>
          </p:cNvPr>
          <p:cNvSpPr txBox="1"/>
          <p:nvPr/>
        </p:nvSpPr>
        <p:spPr>
          <a:xfrm>
            <a:off x="3286760" y="2981960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[DEMO film her]</a:t>
            </a:r>
          </a:p>
        </p:txBody>
      </p:sp>
    </p:spTree>
    <p:extLst>
      <p:ext uri="{BB962C8B-B14F-4D97-AF65-F5344CB8AC3E}">
        <p14:creationId xmlns:p14="http://schemas.microsoft.com/office/powerpoint/2010/main" val="144459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782CBCFF-99E1-4F3F-8618-E2BFF589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36" y="643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3F6512EA-F93F-457A-9C7E-FAA84A293BC8}"/>
              </a:ext>
            </a:extLst>
          </p:cNvPr>
          <p:cNvSpPr/>
          <p:nvPr/>
        </p:nvSpPr>
        <p:spPr>
          <a:xfrm rot="16006029">
            <a:off x="577346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E8FC1F7-CA64-4F5E-BE01-F1A17B867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125490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F0AB061C-A0BA-4216-A3E4-663E56687306}"/>
              </a:ext>
            </a:extLst>
          </p:cNvPr>
          <p:cNvSpPr txBox="1"/>
          <p:nvPr/>
        </p:nvSpPr>
        <p:spPr>
          <a:xfrm>
            <a:off x="482600" y="2697480"/>
            <a:ext cx="387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>
                <a:latin typeface="Gulim" panose="020B0600000101010101" pitchFamily="34" charset="-127"/>
                <a:ea typeface="Gulim" panose="020B0600000101010101" pitchFamily="34" charset="-127"/>
              </a:rPr>
              <a:t>Velkommen inn i byen din!</a:t>
            </a:r>
          </a:p>
        </p:txBody>
      </p:sp>
    </p:spTree>
    <p:extLst>
      <p:ext uri="{BB962C8B-B14F-4D97-AF65-F5344CB8AC3E}">
        <p14:creationId xmlns:p14="http://schemas.microsoft.com/office/powerpoint/2010/main" val="20931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Nine to </a:t>
            </a:r>
            <a:r>
              <a:rPr lang="nb-NO" dirty="0" err="1"/>
              <a:t>five</a:t>
            </a:r>
            <a:endParaRPr lang="nb-NO" dirty="0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E47131-B8E0-44EB-BA3B-4500D384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pic>
        <p:nvPicPr>
          <p:cNvPr id="3" name="Grafikk 2" descr="Sol">
            <a:extLst>
              <a:ext uri="{FF2B5EF4-FFF2-40B4-BE49-F238E27FC236}">
                <a16:creationId xmlns:a16="http://schemas.microsoft.com/office/drawing/2014/main" id="{6760504F-C869-4571-9E81-485ECA33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4" name="Gruppe 3">
            <a:extLst>
              <a:ext uri="{FF2B5EF4-FFF2-40B4-BE49-F238E27FC236}">
                <a16:creationId xmlns:a16="http://schemas.microsoft.com/office/drawing/2014/main" id="{A7202861-6AA3-485E-97A3-6DD8A541C4E5}"/>
              </a:ext>
            </a:extLst>
          </p:cNvPr>
          <p:cNvGrpSpPr/>
          <p:nvPr/>
        </p:nvGrpSpPr>
        <p:grpSpPr>
          <a:xfrm>
            <a:off x="4533980" y="3420962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7C48C8D2-828B-461F-93D4-F6418C552951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F3224B19-678D-42B6-83DE-F574C6DCEC9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5CB2940A-40A5-4F54-BD18-07352EF5BC65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D71C6004-9E0D-4038-A91F-E287398FFF40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576709A0-B8D3-48A1-AD42-6D69C3E30EA9}"/>
              </a:ext>
            </a:extLst>
          </p:cNvPr>
          <p:cNvGrpSpPr/>
          <p:nvPr/>
        </p:nvGrpSpPr>
        <p:grpSpPr>
          <a:xfrm>
            <a:off x="4539641" y="3420962"/>
            <a:ext cx="2229294" cy="1690258"/>
            <a:chOff x="4981352" y="3354891"/>
            <a:chExt cx="2229294" cy="1690258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5EC8D83E-55FD-4C77-B4A8-A61762620BFA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043A6A34-7462-4D6D-83D4-977241A655A4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91DA6164-D1CA-4CB3-983C-5A29AC6F8D05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19B4946E-92EA-46A0-84C7-983A05EC954E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5CA8BEF-9C41-43E3-BBB1-9D28D52A64A8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0F679C8E-3DB9-4758-88BE-E68CA97107CF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459BDF9-CD44-4099-9F9D-02F4E5774E4F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E93FB8B6-E7ED-4FB5-80B6-A0BC5E4837E7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7735790C-8A98-409B-9865-BF258BE5EFD5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1894E830-2EEA-4998-9918-83840E95E3C5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656669E5-FEE5-4D85-A56F-866FF5170574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2961329E-ABC9-4665-A2E0-7BB557B8ADE1}"/>
              </a:ext>
            </a:extLst>
          </p:cNvPr>
          <p:cNvGrpSpPr/>
          <p:nvPr/>
        </p:nvGrpSpPr>
        <p:grpSpPr>
          <a:xfrm>
            <a:off x="4541599" y="3416707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CD90E57D-9233-428B-9AF4-19D30F17025A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B8E904D0-E55F-4D9D-A05B-D95B36D51DEF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E437C105-DF0F-44C8-84CB-E961D9F3A025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0F6FBB3C-850C-4104-A9AD-381FD5ED0C9C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6" name="Grafikk 25" descr="By">
            <a:extLst>
              <a:ext uri="{FF2B5EF4-FFF2-40B4-BE49-F238E27FC236}">
                <a16:creationId xmlns:a16="http://schemas.microsoft.com/office/drawing/2014/main" id="{188F910B-5D16-4F7F-B534-CC74D42B6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952" y="2907256"/>
            <a:ext cx="269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971C772A-4559-4972-9982-65F8BB29DC03}"/>
              </a:ext>
            </a:extLst>
          </p:cNvPr>
          <p:cNvGrpSpPr/>
          <p:nvPr/>
        </p:nvGrpSpPr>
        <p:grpSpPr>
          <a:xfrm>
            <a:off x="4954774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B4DB71A9-D7F4-472A-ABF9-7DFA6447F984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A0F6856F-E83C-4272-9D82-294C07FD5988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34FA6DB5-8AD1-47D1-AFDE-36289904426D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79108B2E-F7A1-41CC-A67C-43B5C6E449FD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B4B38675-9BA9-4138-B118-41016576ADF6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0239AAAB-8486-4559-82B5-2D422627F883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9FBFE3F-218A-4A48-A761-EFBE0454DC72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F2B3FB4A-1C27-46F6-8098-5193701F3F5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B1D272CB-CAEE-4629-B540-5748C0EFF34F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9981C8F-87B5-4D9C-AE2D-10E430D8F76C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180A9D01-548B-47DC-8E44-60D467CE94ED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27" name="Rektangel 26">
            <a:extLst>
              <a:ext uri="{FF2B5EF4-FFF2-40B4-BE49-F238E27FC236}">
                <a16:creationId xmlns:a16="http://schemas.microsoft.com/office/drawing/2014/main" id="{673C558A-C71D-4681-9A04-BFB842AA4406}"/>
              </a:ext>
            </a:extLst>
          </p:cNvPr>
          <p:cNvSpPr/>
          <p:nvPr/>
        </p:nvSpPr>
        <p:spPr>
          <a:xfrm>
            <a:off x="5351723" y="3741030"/>
            <a:ext cx="648587" cy="1766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5BE2745-918D-485D-B2D8-7DA895428B88}"/>
              </a:ext>
            </a:extLst>
          </p:cNvPr>
          <p:cNvSpPr/>
          <p:nvPr/>
        </p:nvSpPr>
        <p:spPr>
          <a:xfrm>
            <a:off x="4961402" y="4760985"/>
            <a:ext cx="648587" cy="1766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99082E40-1E98-4E32-8C49-3A0B1F3CD480}"/>
              </a:ext>
            </a:extLst>
          </p:cNvPr>
          <p:cNvSpPr/>
          <p:nvPr/>
        </p:nvSpPr>
        <p:spPr>
          <a:xfrm>
            <a:off x="6516832" y="3871446"/>
            <a:ext cx="648587" cy="1766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CEF3909-A022-4FD4-93A4-7C1CDD79EB9A}"/>
              </a:ext>
            </a:extLst>
          </p:cNvPr>
          <p:cNvSpPr/>
          <p:nvPr/>
        </p:nvSpPr>
        <p:spPr>
          <a:xfrm>
            <a:off x="6536869" y="4462083"/>
            <a:ext cx="648587" cy="1766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8709" y="3158578"/>
            <a:ext cx="2694666" cy="2688569"/>
          </a:xfrm>
          <a:prstGeom prst="rect">
            <a:avLst/>
          </a:prstGeom>
        </p:spPr>
      </p:pic>
      <p:sp>
        <p:nvSpPr>
          <p:cNvPr id="39" name="Rektangel 38">
            <a:extLst>
              <a:ext uri="{FF2B5EF4-FFF2-40B4-BE49-F238E27FC236}">
                <a16:creationId xmlns:a16="http://schemas.microsoft.com/office/drawing/2014/main" id="{19CB9E25-82D4-4AF1-A526-84E10B5AB78F}"/>
              </a:ext>
            </a:extLst>
          </p:cNvPr>
          <p:cNvSpPr/>
          <p:nvPr/>
        </p:nvSpPr>
        <p:spPr>
          <a:xfrm>
            <a:off x="3482265" y="5594436"/>
            <a:ext cx="5227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48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32598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F4C12-D753-4D70-9F2F-14C00F9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6E3F-49A5-4033-B9F1-84BA9A7C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Bygningsmasser er en ressurs som bør og kan utnyttes bedre</a:t>
            </a:r>
          </a:p>
          <a:p>
            <a:r>
              <a:rPr lang="nb-NO" dirty="0"/>
              <a:t>Problemet er ofte at det er forbundet med risiko.</a:t>
            </a:r>
          </a:p>
          <a:p>
            <a:r>
              <a:rPr lang="nb-NO" dirty="0"/>
              <a:t>Og, at man ikke vet om tilgjengelighet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3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lage en plattform som tilgjengeliggjør lokaler til byens befolkning</a:t>
            </a:r>
          </a:p>
          <a:p>
            <a:r>
              <a:rPr lang="nb-NO" dirty="0"/>
              <a:t>Ved å skape trygghet og tillit for utleier og leietaker gjennom en nøytral </a:t>
            </a:r>
            <a:r>
              <a:rPr lang="nb-NO" dirty="0" err="1"/>
              <a:t>skybasert</a:t>
            </a:r>
            <a:r>
              <a:rPr lang="nb-NO" dirty="0"/>
              <a:t> tredjepart som enten</a:t>
            </a:r>
          </a:p>
          <a:p>
            <a:pPr marL="571500" lvl="1" indent="-342900">
              <a:buFont typeface="+mj-lt"/>
              <a:buAutoNum type="alphaUcPeriod"/>
            </a:pPr>
            <a:r>
              <a:rPr lang="nb-NO" dirty="0"/>
              <a:t>kobler seg til husets systemer (sensorer, kamera, lås), eller </a:t>
            </a:r>
          </a:p>
          <a:p>
            <a:pPr marL="571500" lvl="1" indent="-342900">
              <a:buFont typeface="+mj-lt"/>
              <a:buAutoNum type="alphaUcPeriod"/>
            </a:pPr>
            <a:r>
              <a:rPr lang="nb-NO" dirty="0"/>
              <a:t>ved å bruke en dings som gjør at også bygg uten smarte systemer kan leies ut like trygt</a:t>
            </a:r>
          </a:p>
        </p:txBody>
      </p:sp>
    </p:spTree>
    <p:extLst>
      <p:ext uri="{BB962C8B-B14F-4D97-AF65-F5344CB8AC3E}">
        <p14:creationId xmlns:p14="http://schemas.microsoft.com/office/powerpoint/2010/main" val="147227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120E95C5-E39A-48F9-A5C6-03F05C1DD0CD}"/>
              </a:ext>
            </a:extLst>
          </p:cNvPr>
          <p:cNvSpPr txBox="1"/>
          <p:nvPr/>
        </p:nvSpPr>
        <p:spPr>
          <a:xfrm>
            <a:off x="4018326" y="2237930"/>
            <a:ext cx="651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Gulim" panose="020B0600000101010101" pitchFamily="34" charset="-127"/>
                <a:ea typeface="Gulim" panose="020B0600000101010101" pitchFamily="34" charset="-127"/>
              </a:rPr>
              <a:t>- åpner byen din!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1E0E80B-C17C-4778-AB57-35CEC982B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817202" y="1371717"/>
            <a:ext cx="1128860" cy="2316363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00931F7D-ECE9-4A5F-835A-F57D7F7B3ED0}"/>
              </a:ext>
            </a:extLst>
          </p:cNvPr>
          <p:cNvSpPr txBox="1"/>
          <p:nvPr/>
        </p:nvSpPr>
        <p:spPr>
          <a:xfrm>
            <a:off x="2710564" y="2237930"/>
            <a:ext cx="179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5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FEA9D18-5DA2-4978-B176-1A789396016F}"/>
              </a:ext>
            </a:extLst>
          </p:cNvPr>
          <p:cNvSpPr txBox="1"/>
          <p:nvPr/>
        </p:nvSpPr>
        <p:spPr>
          <a:xfrm>
            <a:off x="1464142" y="2291080"/>
            <a:ext cx="70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953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561092" y="1449345"/>
            <a:ext cx="4040953" cy="4040953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86853" y="3143496"/>
            <a:ext cx="683271" cy="683271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rafikk 22" descr="Navneskilt til ansatte">
            <a:extLst>
              <a:ext uri="{FF2B5EF4-FFF2-40B4-BE49-F238E27FC236}">
                <a16:creationId xmlns:a16="http://schemas.microsoft.com/office/drawing/2014/main" id="{DDB05E6C-CBA2-4656-8C50-34E086F9AA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230179" y="3876235"/>
            <a:ext cx="796620" cy="796620"/>
          </a:xfrm>
          <a:prstGeom prst="rect">
            <a:avLst/>
          </a:prstGeom>
        </p:spPr>
      </p:pic>
      <p:grpSp>
        <p:nvGrpSpPr>
          <p:cNvPr id="28" name="Gruppe 27">
            <a:extLst>
              <a:ext uri="{FF2B5EF4-FFF2-40B4-BE49-F238E27FC236}">
                <a16:creationId xmlns:a16="http://schemas.microsoft.com/office/drawing/2014/main" id="{A165AAE8-9FFB-4472-A8C8-34023941C7CF}"/>
              </a:ext>
            </a:extLst>
          </p:cNvPr>
          <p:cNvGrpSpPr/>
          <p:nvPr/>
        </p:nvGrpSpPr>
        <p:grpSpPr>
          <a:xfrm>
            <a:off x="8045486" y="2115710"/>
            <a:ext cx="2438018" cy="707886"/>
            <a:chOff x="7967419" y="2177815"/>
            <a:chExt cx="2576286" cy="749201"/>
          </a:xfrm>
        </p:grpSpPr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7C8135C0-DBCF-45D2-91CA-B5F10018A2E8}"/>
                </a:ext>
              </a:extLst>
            </p:cNvPr>
            <p:cNvGrpSpPr/>
            <p:nvPr/>
          </p:nvGrpSpPr>
          <p:grpSpPr>
            <a:xfrm>
              <a:off x="7967419" y="2177815"/>
              <a:ext cx="2149475" cy="749201"/>
              <a:chOff x="7967419" y="2177815"/>
              <a:chExt cx="2149475" cy="749201"/>
            </a:xfrm>
          </p:grpSpPr>
          <p:pic>
            <p:nvPicPr>
              <p:cNvPr id="32" name="Bilde 31">
                <a:extLst>
                  <a:ext uri="{FF2B5EF4-FFF2-40B4-BE49-F238E27FC236}">
                    <a16:creationId xmlns:a16="http://schemas.microsoft.com/office/drawing/2014/main" id="{A021672C-FBDD-4AEF-B429-11A9D73DC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166528" y="2177815"/>
                <a:ext cx="365117" cy="749201"/>
              </a:xfrm>
              <a:prstGeom prst="rect">
                <a:avLst/>
              </a:prstGeom>
            </p:spPr>
          </p:pic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598E88D2-37DC-4965-AA44-825F9ECACC40}"/>
                  </a:ext>
                </a:extLst>
              </p:cNvPr>
              <p:cNvSpPr txBox="1"/>
              <p:nvPr/>
            </p:nvSpPr>
            <p:spPr>
              <a:xfrm>
                <a:off x="7967419" y="2310334"/>
                <a:ext cx="2149475" cy="48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400" dirty="0">
                    <a:latin typeface="Gulim" panose="020B0600000101010101" pitchFamily="34" charset="-127"/>
                    <a:ea typeface="Gulim" panose="020B0600000101010101" pitchFamily="34" charset="-127"/>
                  </a:rPr>
                  <a:t>F</a:t>
                </a:r>
                <a:endParaRPr lang="nb-NO" sz="4800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AE356938-98D5-4BE9-9A1A-859A2ECB701A}"/>
                </a:ext>
              </a:extLst>
            </p:cNvPr>
            <p:cNvSpPr txBox="1"/>
            <p:nvPr/>
          </p:nvSpPr>
          <p:spPr>
            <a:xfrm>
              <a:off x="8394230" y="2218996"/>
              <a:ext cx="2149475" cy="55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 err="1">
                  <a:latin typeface="Gulim" panose="020B0600000101010101" pitchFamily="34" charset="-127"/>
                  <a:ea typeface="Gulim" panose="020B0600000101010101" pitchFamily="34" charset="-127"/>
                </a:rPr>
                <a:t>nt</a:t>
              </a:r>
              <a:endParaRPr lang="nb-NO" sz="2800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pic>
        <p:nvPicPr>
          <p:cNvPr id="36" name="Grafikk 35" descr="Tankeboble">
            <a:extLst>
              <a:ext uri="{FF2B5EF4-FFF2-40B4-BE49-F238E27FC236}">
                <a16:creationId xmlns:a16="http://schemas.microsoft.com/office/drawing/2014/main" id="{DB3CC059-94F0-4DC4-8139-503F1235BF78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b="30790"/>
          <a:stretch/>
        </p:blipFill>
        <p:spPr>
          <a:xfrm>
            <a:off x="5328191" y="-61399"/>
            <a:ext cx="2808735" cy="1685393"/>
          </a:xfrm>
          <a:prstGeom prst="rect">
            <a:avLst/>
          </a:prstGeom>
        </p:spPr>
      </p:pic>
      <p:pic>
        <p:nvPicPr>
          <p:cNvPr id="38" name="Bilde 37">
            <a:extLst>
              <a:ext uri="{FF2B5EF4-FFF2-40B4-BE49-F238E27FC236}">
                <a16:creationId xmlns:a16="http://schemas.microsoft.com/office/drawing/2014/main" id="{BCC8DDF3-33AC-44EF-A871-B6EE80DAEFB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002088" y="529793"/>
            <a:ext cx="1330575" cy="696905"/>
          </a:xfrm>
          <a:prstGeom prst="rect">
            <a:avLst/>
          </a:prstGeom>
        </p:spPr>
      </p:pic>
      <p:sp>
        <p:nvSpPr>
          <p:cNvPr id="5" name="Bindepunkt 4">
            <a:extLst>
              <a:ext uri="{FF2B5EF4-FFF2-40B4-BE49-F238E27FC236}">
                <a16:creationId xmlns:a16="http://schemas.microsoft.com/office/drawing/2014/main" id="{CF154F59-8A78-4093-B005-DC8497D16533}"/>
              </a:ext>
            </a:extLst>
          </p:cNvPr>
          <p:cNvSpPr/>
          <p:nvPr/>
        </p:nvSpPr>
        <p:spPr>
          <a:xfrm>
            <a:off x="5971715" y="1449345"/>
            <a:ext cx="454485" cy="368527"/>
          </a:xfrm>
          <a:prstGeom prst="flowChartConnector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1999283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455</Words>
  <Application>Microsoft Office PowerPoint</Application>
  <PresentationFormat>Widescreen</PresentationFormat>
  <Paragraphs>74</Paragraphs>
  <Slides>16</Slides>
  <Notes>11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Gulim</vt:lpstr>
      <vt:lpstr>Arial</vt:lpstr>
      <vt:lpstr>Calibri</vt:lpstr>
      <vt:lpstr>Gill Sans MT</vt:lpstr>
      <vt:lpstr>Pakke</vt:lpstr>
      <vt:lpstr>natta</vt:lpstr>
      <vt:lpstr>Nine to five</vt:lpstr>
      <vt:lpstr>Visjon</vt:lpstr>
      <vt:lpstr>Visjon</vt:lpstr>
      <vt:lpstr>Hvorfor?</vt:lpstr>
      <vt:lpstr>Hvordan?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Fant | Askeladden | Nomade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Problemet</dc:title>
  <dc:creator>Astri Irene Fotland</dc:creator>
  <cp:lastModifiedBy>Astri Irene Fotland</cp:lastModifiedBy>
  <cp:revision>34</cp:revision>
  <dcterms:created xsi:type="dcterms:W3CDTF">2019-02-08T22:24:00Z</dcterms:created>
  <dcterms:modified xsi:type="dcterms:W3CDTF">2019-02-11T09:30:49Z</dcterms:modified>
</cp:coreProperties>
</file>