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38"/>
  </p:notesMasterIdLst>
  <p:sldIdLst>
    <p:sldId id="283" r:id="rId2"/>
    <p:sldId id="286" r:id="rId3"/>
    <p:sldId id="287" r:id="rId4"/>
    <p:sldId id="288" r:id="rId5"/>
    <p:sldId id="289" r:id="rId6"/>
    <p:sldId id="284" r:id="rId7"/>
    <p:sldId id="290" r:id="rId8"/>
    <p:sldId id="285" r:id="rId9"/>
    <p:sldId id="256" r:id="rId10"/>
    <p:sldId id="257" r:id="rId11"/>
    <p:sldId id="258" r:id="rId12"/>
    <p:sldId id="262" r:id="rId13"/>
    <p:sldId id="263" r:id="rId14"/>
    <p:sldId id="264" r:id="rId15"/>
    <p:sldId id="265" r:id="rId16"/>
    <p:sldId id="266" r:id="rId17"/>
    <p:sldId id="260" r:id="rId18"/>
    <p:sldId id="267" r:id="rId19"/>
    <p:sldId id="268" r:id="rId20"/>
    <p:sldId id="269" r:id="rId21"/>
    <p:sldId id="271" r:id="rId22"/>
    <p:sldId id="273" r:id="rId23"/>
    <p:sldId id="274" r:id="rId24"/>
    <p:sldId id="291" r:id="rId25"/>
    <p:sldId id="292" r:id="rId26"/>
    <p:sldId id="293" r:id="rId27"/>
    <p:sldId id="279" r:id="rId28"/>
    <p:sldId id="280" r:id="rId29"/>
    <p:sldId id="281" r:id="rId30"/>
    <p:sldId id="282" r:id="rId31"/>
    <p:sldId id="276" r:id="rId32"/>
    <p:sldId id="277" r:id="rId33"/>
    <p:sldId id="278" r:id="rId34"/>
    <p:sldId id="275" r:id="rId35"/>
    <p:sldId id="272" r:id="rId36"/>
    <p:sldId id="270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AEC7"/>
    <a:srgbClr val="121210"/>
    <a:srgbClr val="0ED14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62" autoAdjust="0"/>
    <p:restoredTop sz="79548" autoAdjust="0"/>
  </p:normalViewPr>
  <p:slideViewPr>
    <p:cSldViewPr snapToGrid="0">
      <p:cViewPr>
        <p:scale>
          <a:sx n="94" d="100"/>
          <a:sy n="94" d="100"/>
        </p:scale>
        <p:origin x="33" y="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193B4-D037-4315-8ABC-0238A8BA1C1E}" type="datetimeFigureOut">
              <a:rPr lang="nb-NO" smtClean="0"/>
              <a:t>07.02.2019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A5360-5D30-4E31-8969-9BE697D8F1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98563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Hvordan kan vi unngå å gå fra dette, til dette. Og spare ressurser, arealer, miljø og skape samtidig </a:t>
            </a:r>
            <a:r>
              <a:rPr lang="nb-NO" dirty="0" err="1"/>
              <a:t>samfunnøkonomisk</a:t>
            </a:r>
            <a:r>
              <a:rPr lang="nb-NO" dirty="0"/>
              <a:t> nytte?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A5360-5D30-4E31-8969-9BE697D8F1A1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51387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Vi har my </a:t>
            </a:r>
            <a:r>
              <a:rPr lang="nb-NO" dirty="0" err="1"/>
              <a:t>uutnytte</a:t>
            </a:r>
            <a:r>
              <a:rPr lang="nb-NO" dirty="0"/>
              <a:t> </a:t>
            </a:r>
            <a:r>
              <a:rPr lang="nb-NO" dirty="0" err="1"/>
              <a:t>areale</a:t>
            </a:r>
            <a:r>
              <a:rPr lang="nb-NO" dirty="0"/>
              <a:t> i byen vår. Flotte lokaler som blir tomme skjellet ved middagstider.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A5360-5D30-4E31-8969-9BE697D8F1A1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3060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Andre (offentlige) kontorer står gjerne tomme mye lengre. Sommertid og alt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A5360-5D30-4E31-8969-9BE697D8F1A1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66236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Med Fant ønsker vi å åpne byens fasiliteter til folket. Vi å tilrettelegge for trygg og enkel deling av lokaler!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A5360-5D30-4E31-8969-9BE697D8F1A1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94767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Slik kan man redusere behovet for nye bygg, og tilrettelegge for aktivitet som ellers ikke ville blitt noe av </a:t>
            </a:r>
            <a:r>
              <a:rPr lang="nb-NO" dirty="0" err="1"/>
              <a:t>pga</a:t>
            </a:r>
            <a:r>
              <a:rPr lang="nb-NO" dirty="0"/>
              <a:t> mangel på lokaler.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A5360-5D30-4E31-8969-9BE697D8F1A1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19722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Teknologi har gjort det mulig å ha arbeidsplass hvor som helst. Vi </a:t>
            </a:r>
            <a:r>
              <a:rPr lang="nb-NO" dirty="0" err="1"/>
              <a:t>underdimmensjonerer</a:t>
            </a:r>
            <a:r>
              <a:rPr lang="nb-NO" dirty="0"/>
              <a:t> arbeidsplasser, har hjemmekontor, cafékontor osv. Vi er nomader eller vandrere som likevel kan  ha behov for møterom, ekstra auditorier, en gymsal, klubblokale en salgs. Hva med </a:t>
            </a:r>
            <a:r>
              <a:rPr lang="nb-NO" dirty="0" err="1"/>
              <a:t>en«Office</a:t>
            </a:r>
            <a:r>
              <a:rPr lang="nb-NO" dirty="0"/>
              <a:t>-on-</a:t>
            </a:r>
            <a:r>
              <a:rPr lang="nb-NO" dirty="0" err="1"/>
              <a:t>demand</a:t>
            </a:r>
            <a:r>
              <a:rPr lang="nb-NO" dirty="0"/>
              <a:t>, Room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fly, Place to be» - tjeneste? Sporadisk eller i mer faste intervaller. Slik starter vårt eventyr….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A5360-5D30-4E31-8969-9BE697D8F1A1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96771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WCAG-standard. Stemmestyring, svaksynte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A5360-5D30-4E31-8969-9BE697D8F1A1}" type="slidenum">
              <a:rPr lang="nb-NO" smtClean="0"/>
              <a:t>22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32942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4BD2-D0D5-44BD-93F5-5D1DEE1C4834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570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9FBF-196E-4AD0-9D6D-391D9C3D82C0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4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64B5-C2F3-4CE4-871E-8B768FB4E6FE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018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A9D6-7D16-4ECE-9A38-59B26B8B150F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258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8A29-B0DC-4908-8265-A93FB96F02A4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975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BE2D-C35D-4594-AEE8-F42E602CF552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94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0998-83B5-49E4-8F82-1DC536227F49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58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6200F-EA7E-4A32-B295-28F86A8221FB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05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536F-E3B5-40F3-AADE-51F9AEAF3C85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455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E4FF-9E59-4E84-A8A7-781F667F5ABB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916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1A7D37F-0064-4D70-B7DE-0193FFE62BE2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585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8A33D20-57B4-4197-987C-E31C4985ACD9}" type="datetime1">
              <a:rPr lang="en-US" smtClean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nn-NO"/>
              <a:t>Team MEGA - Miljøhack 2019 // Voksenåsen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55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20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5" Type="http://schemas.openxmlformats.org/officeDocument/2006/relationships/image" Target="../media/image22.png"/><Relationship Id="rId10" Type="http://schemas.openxmlformats.org/officeDocument/2006/relationships/image" Target="../media/image17.svg"/><Relationship Id="rId4" Type="http://schemas.openxmlformats.org/officeDocument/2006/relationships/image" Target="../media/image13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5.png"/><Relationship Id="rId18" Type="http://schemas.openxmlformats.org/officeDocument/2006/relationships/image" Target="../media/image40.svg"/><Relationship Id="rId26" Type="http://schemas.openxmlformats.org/officeDocument/2006/relationships/image" Target="../media/image48.svg"/><Relationship Id="rId3" Type="http://schemas.openxmlformats.org/officeDocument/2006/relationships/image" Target="../media/image25.svg"/><Relationship Id="rId21" Type="http://schemas.openxmlformats.org/officeDocument/2006/relationships/image" Target="../media/image43.png"/><Relationship Id="rId34" Type="http://schemas.openxmlformats.org/officeDocument/2006/relationships/image" Target="../media/image56.sv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17" Type="http://schemas.openxmlformats.org/officeDocument/2006/relationships/image" Target="../media/image39.png"/><Relationship Id="rId25" Type="http://schemas.openxmlformats.org/officeDocument/2006/relationships/image" Target="../media/image47.png"/><Relationship Id="rId33" Type="http://schemas.openxmlformats.org/officeDocument/2006/relationships/image" Target="../media/image55.png"/><Relationship Id="rId2" Type="http://schemas.openxmlformats.org/officeDocument/2006/relationships/image" Target="../media/image24.png"/><Relationship Id="rId16" Type="http://schemas.openxmlformats.org/officeDocument/2006/relationships/image" Target="../media/image38.svg"/><Relationship Id="rId20" Type="http://schemas.openxmlformats.org/officeDocument/2006/relationships/image" Target="../media/image42.svg"/><Relationship Id="rId29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24" Type="http://schemas.openxmlformats.org/officeDocument/2006/relationships/image" Target="../media/image46.svg"/><Relationship Id="rId32" Type="http://schemas.openxmlformats.org/officeDocument/2006/relationships/image" Target="../media/image54.svg"/><Relationship Id="rId5" Type="http://schemas.openxmlformats.org/officeDocument/2006/relationships/image" Target="../media/image27.sv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28" Type="http://schemas.openxmlformats.org/officeDocument/2006/relationships/image" Target="../media/image50.svg"/><Relationship Id="rId10" Type="http://schemas.openxmlformats.org/officeDocument/2006/relationships/image" Target="../media/image32.svg"/><Relationship Id="rId19" Type="http://schemas.openxmlformats.org/officeDocument/2006/relationships/image" Target="../media/image41.png"/><Relationship Id="rId31" Type="http://schemas.openxmlformats.org/officeDocument/2006/relationships/image" Target="../media/image53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svg"/><Relationship Id="rId22" Type="http://schemas.openxmlformats.org/officeDocument/2006/relationships/image" Target="../media/image44.svg"/><Relationship Id="rId27" Type="http://schemas.openxmlformats.org/officeDocument/2006/relationships/image" Target="../media/image49.png"/><Relationship Id="rId30" Type="http://schemas.openxmlformats.org/officeDocument/2006/relationships/image" Target="../media/image52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8.svg"/><Relationship Id="rId7" Type="http://schemas.openxmlformats.org/officeDocument/2006/relationships/image" Target="../media/image17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60.svg"/><Relationship Id="rId4" Type="http://schemas.openxmlformats.org/officeDocument/2006/relationships/image" Target="../media/image59.png"/><Relationship Id="rId9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svg"/><Relationship Id="rId18" Type="http://schemas.openxmlformats.org/officeDocument/2006/relationships/image" Target="../media/image73.png"/><Relationship Id="rId3" Type="http://schemas.openxmlformats.org/officeDocument/2006/relationships/image" Target="../media/image17.svg"/><Relationship Id="rId7" Type="http://schemas.openxmlformats.org/officeDocument/2006/relationships/image" Target="../media/image62.svg"/><Relationship Id="rId12" Type="http://schemas.openxmlformats.org/officeDocument/2006/relationships/image" Target="../media/image67.png"/><Relationship Id="rId17" Type="http://schemas.openxmlformats.org/officeDocument/2006/relationships/image" Target="../media/image72.svg"/><Relationship Id="rId2" Type="http://schemas.openxmlformats.org/officeDocument/2006/relationships/image" Target="../media/image16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11" Type="http://schemas.openxmlformats.org/officeDocument/2006/relationships/image" Target="../media/image66.svg"/><Relationship Id="rId5" Type="http://schemas.microsoft.com/office/2007/relationships/hdphoto" Target="../media/hdphoto1.wdp"/><Relationship Id="rId15" Type="http://schemas.openxmlformats.org/officeDocument/2006/relationships/image" Target="../media/image70.svg"/><Relationship Id="rId10" Type="http://schemas.openxmlformats.org/officeDocument/2006/relationships/image" Target="../media/image65.png"/><Relationship Id="rId19" Type="http://schemas.openxmlformats.org/officeDocument/2006/relationships/image" Target="../media/image74.svg"/><Relationship Id="rId4" Type="http://schemas.openxmlformats.org/officeDocument/2006/relationships/image" Target="../media/image6.png"/><Relationship Id="rId9" Type="http://schemas.openxmlformats.org/officeDocument/2006/relationships/image" Target="../media/image64.svg"/><Relationship Id="rId14" Type="http://schemas.openxmlformats.org/officeDocument/2006/relationships/image" Target="../media/image6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svg"/><Relationship Id="rId18" Type="http://schemas.openxmlformats.org/officeDocument/2006/relationships/image" Target="../media/image87.png"/><Relationship Id="rId26" Type="http://schemas.openxmlformats.org/officeDocument/2006/relationships/image" Target="../media/image95.png"/><Relationship Id="rId3" Type="http://schemas.openxmlformats.org/officeDocument/2006/relationships/image" Target="../media/image17.svg"/><Relationship Id="rId21" Type="http://schemas.openxmlformats.org/officeDocument/2006/relationships/image" Target="../media/image90.svg"/><Relationship Id="rId7" Type="http://schemas.openxmlformats.org/officeDocument/2006/relationships/image" Target="../media/image76.svg"/><Relationship Id="rId12" Type="http://schemas.openxmlformats.org/officeDocument/2006/relationships/image" Target="../media/image81.png"/><Relationship Id="rId17" Type="http://schemas.openxmlformats.org/officeDocument/2006/relationships/image" Target="../media/image86.svg"/><Relationship Id="rId25" Type="http://schemas.openxmlformats.org/officeDocument/2006/relationships/image" Target="../media/image94.svg"/><Relationship Id="rId2" Type="http://schemas.openxmlformats.org/officeDocument/2006/relationships/image" Target="../media/image16.png"/><Relationship Id="rId16" Type="http://schemas.openxmlformats.org/officeDocument/2006/relationships/image" Target="../media/image85.png"/><Relationship Id="rId20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11" Type="http://schemas.openxmlformats.org/officeDocument/2006/relationships/image" Target="../media/image80.svg"/><Relationship Id="rId24" Type="http://schemas.openxmlformats.org/officeDocument/2006/relationships/image" Target="../media/image93.png"/><Relationship Id="rId5" Type="http://schemas.microsoft.com/office/2007/relationships/hdphoto" Target="../media/hdphoto1.wdp"/><Relationship Id="rId15" Type="http://schemas.openxmlformats.org/officeDocument/2006/relationships/image" Target="../media/image84.svg"/><Relationship Id="rId23" Type="http://schemas.openxmlformats.org/officeDocument/2006/relationships/image" Target="../media/image92.svg"/><Relationship Id="rId10" Type="http://schemas.openxmlformats.org/officeDocument/2006/relationships/image" Target="../media/image79.png"/><Relationship Id="rId19" Type="http://schemas.openxmlformats.org/officeDocument/2006/relationships/image" Target="../media/image88.svg"/><Relationship Id="rId4" Type="http://schemas.openxmlformats.org/officeDocument/2006/relationships/image" Target="../media/image6.png"/><Relationship Id="rId9" Type="http://schemas.openxmlformats.org/officeDocument/2006/relationships/image" Target="../media/image78.svg"/><Relationship Id="rId14" Type="http://schemas.openxmlformats.org/officeDocument/2006/relationships/image" Target="../media/image83.png"/><Relationship Id="rId22" Type="http://schemas.openxmlformats.org/officeDocument/2006/relationships/image" Target="../media/image91.png"/><Relationship Id="rId27" Type="http://schemas.openxmlformats.org/officeDocument/2006/relationships/image" Target="../media/image96.sv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8.svg"/><Relationship Id="rId18" Type="http://schemas.openxmlformats.org/officeDocument/2006/relationships/image" Target="../media/image113.png"/><Relationship Id="rId26" Type="http://schemas.openxmlformats.org/officeDocument/2006/relationships/image" Target="../media/image121.png"/><Relationship Id="rId39" Type="http://schemas.openxmlformats.org/officeDocument/2006/relationships/image" Target="../media/image131.png"/><Relationship Id="rId3" Type="http://schemas.openxmlformats.org/officeDocument/2006/relationships/image" Target="../media/image98.svg"/><Relationship Id="rId21" Type="http://schemas.openxmlformats.org/officeDocument/2006/relationships/image" Target="../media/image116.svg"/><Relationship Id="rId34" Type="http://schemas.openxmlformats.org/officeDocument/2006/relationships/image" Target="../media/image18.png"/><Relationship Id="rId42" Type="http://schemas.openxmlformats.org/officeDocument/2006/relationships/image" Target="../media/image134.svg"/><Relationship Id="rId47" Type="http://schemas.openxmlformats.org/officeDocument/2006/relationships/image" Target="../media/image139.png"/><Relationship Id="rId50" Type="http://schemas.openxmlformats.org/officeDocument/2006/relationships/image" Target="../media/image142.svg"/><Relationship Id="rId7" Type="http://schemas.openxmlformats.org/officeDocument/2006/relationships/image" Target="../media/image102.svg"/><Relationship Id="rId12" Type="http://schemas.openxmlformats.org/officeDocument/2006/relationships/image" Target="../media/image107.png"/><Relationship Id="rId17" Type="http://schemas.openxmlformats.org/officeDocument/2006/relationships/image" Target="../media/image112.svg"/><Relationship Id="rId25" Type="http://schemas.openxmlformats.org/officeDocument/2006/relationships/image" Target="../media/image120.svg"/><Relationship Id="rId33" Type="http://schemas.openxmlformats.org/officeDocument/2006/relationships/image" Target="../media/image128.svg"/><Relationship Id="rId38" Type="http://schemas.openxmlformats.org/officeDocument/2006/relationships/image" Target="../media/image130.svg"/><Relationship Id="rId46" Type="http://schemas.openxmlformats.org/officeDocument/2006/relationships/image" Target="../media/image138.svg"/><Relationship Id="rId2" Type="http://schemas.openxmlformats.org/officeDocument/2006/relationships/image" Target="../media/image97.png"/><Relationship Id="rId16" Type="http://schemas.openxmlformats.org/officeDocument/2006/relationships/image" Target="../media/image111.png"/><Relationship Id="rId20" Type="http://schemas.openxmlformats.org/officeDocument/2006/relationships/image" Target="../media/image115.png"/><Relationship Id="rId29" Type="http://schemas.openxmlformats.org/officeDocument/2006/relationships/image" Target="../media/image124.svg"/><Relationship Id="rId41" Type="http://schemas.openxmlformats.org/officeDocument/2006/relationships/image" Target="../media/image133.png"/><Relationship Id="rId54" Type="http://schemas.openxmlformats.org/officeDocument/2006/relationships/image" Target="../media/image14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png"/><Relationship Id="rId11" Type="http://schemas.openxmlformats.org/officeDocument/2006/relationships/image" Target="../media/image106.svg"/><Relationship Id="rId24" Type="http://schemas.openxmlformats.org/officeDocument/2006/relationships/image" Target="../media/image119.png"/><Relationship Id="rId32" Type="http://schemas.openxmlformats.org/officeDocument/2006/relationships/image" Target="../media/image127.png"/><Relationship Id="rId37" Type="http://schemas.openxmlformats.org/officeDocument/2006/relationships/image" Target="../media/image129.png"/><Relationship Id="rId40" Type="http://schemas.openxmlformats.org/officeDocument/2006/relationships/image" Target="../media/image132.svg"/><Relationship Id="rId45" Type="http://schemas.openxmlformats.org/officeDocument/2006/relationships/image" Target="../media/image137.png"/><Relationship Id="rId53" Type="http://schemas.openxmlformats.org/officeDocument/2006/relationships/image" Target="../media/image145.png"/><Relationship Id="rId5" Type="http://schemas.openxmlformats.org/officeDocument/2006/relationships/image" Target="../media/image100.svg"/><Relationship Id="rId15" Type="http://schemas.openxmlformats.org/officeDocument/2006/relationships/image" Target="../media/image110.svg"/><Relationship Id="rId23" Type="http://schemas.openxmlformats.org/officeDocument/2006/relationships/image" Target="../media/image118.svg"/><Relationship Id="rId28" Type="http://schemas.openxmlformats.org/officeDocument/2006/relationships/image" Target="../media/image123.png"/><Relationship Id="rId36" Type="http://schemas.microsoft.com/office/2007/relationships/hdphoto" Target="../media/hdphoto1.wdp"/><Relationship Id="rId49" Type="http://schemas.openxmlformats.org/officeDocument/2006/relationships/image" Target="../media/image141.png"/><Relationship Id="rId10" Type="http://schemas.openxmlformats.org/officeDocument/2006/relationships/image" Target="../media/image105.png"/><Relationship Id="rId19" Type="http://schemas.openxmlformats.org/officeDocument/2006/relationships/image" Target="../media/image114.svg"/><Relationship Id="rId31" Type="http://schemas.openxmlformats.org/officeDocument/2006/relationships/image" Target="../media/image126.svg"/><Relationship Id="rId44" Type="http://schemas.openxmlformats.org/officeDocument/2006/relationships/image" Target="../media/image136.svg"/><Relationship Id="rId52" Type="http://schemas.openxmlformats.org/officeDocument/2006/relationships/image" Target="../media/image144.svg"/><Relationship Id="rId4" Type="http://schemas.openxmlformats.org/officeDocument/2006/relationships/image" Target="../media/image99.png"/><Relationship Id="rId9" Type="http://schemas.openxmlformats.org/officeDocument/2006/relationships/image" Target="../media/image104.svg"/><Relationship Id="rId14" Type="http://schemas.openxmlformats.org/officeDocument/2006/relationships/image" Target="../media/image109.png"/><Relationship Id="rId22" Type="http://schemas.openxmlformats.org/officeDocument/2006/relationships/image" Target="../media/image117.png"/><Relationship Id="rId27" Type="http://schemas.openxmlformats.org/officeDocument/2006/relationships/image" Target="../media/image122.svg"/><Relationship Id="rId30" Type="http://schemas.openxmlformats.org/officeDocument/2006/relationships/image" Target="../media/image125.png"/><Relationship Id="rId35" Type="http://schemas.openxmlformats.org/officeDocument/2006/relationships/image" Target="../media/image6.png"/><Relationship Id="rId43" Type="http://schemas.openxmlformats.org/officeDocument/2006/relationships/image" Target="../media/image135.png"/><Relationship Id="rId48" Type="http://schemas.openxmlformats.org/officeDocument/2006/relationships/image" Target="../media/image140.svg"/><Relationship Id="rId8" Type="http://schemas.openxmlformats.org/officeDocument/2006/relationships/image" Target="../media/image103.png"/><Relationship Id="rId51" Type="http://schemas.openxmlformats.org/officeDocument/2006/relationships/image" Target="../media/image143.png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FA6057E-AFD5-4657-A361-7A885C05A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Problemet</a:t>
            </a:r>
          </a:p>
        </p:txBody>
      </p:sp>
      <p:grpSp>
        <p:nvGrpSpPr>
          <p:cNvPr id="5" name="Gruppe 4">
            <a:extLst>
              <a:ext uri="{FF2B5EF4-FFF2-40B4-BE49-F238E27FC236}">
                <a16:creationId xmlns:a16="http://schemas.microsoft.com/office/drawing/2014/main" id="{965F6C41-92AD-470A-B530-EDB6C190CD34}"/>
              </a:ext>
            </a:extLst>
          </p:cNvPr>
          <p:cNvGrpSpPr/>
          <p:nvPr/>
        </p:nvGrpSpPr>
        <p:grpSpPr>
          <a:xfrm>
            <a:off x="7612793" y="3354891"/>
            <a:ext cx="2229293" cy="1690258"/>
            <a:chOff x="4981353" y="3354891"/>
            <a:chExt cx="2229293" cy="1690258"/>
          </a:xfrm>
        </p:grpSpPr>
        <p:sp>
          <p:nvSpPr>
            <p:cNvPr id="6" name="Rektangel 5">
              <a:extLst>
                <a:ext uri="{FF2B5EF4-FFF2-40B4-BE49-F238E27FC236}">
                  <a16:creationId xmlns:a16="http://schemas.microsoft.com/office/drawing/2014/main" id="{A49CB910-CB80-4E79-BDA4-46AD3A7DEFD2}"/>
                </a:ext>
              </a:extLst>
            </p:cNvPr>
            <p:cNvSpPr/>
            <p:nvPr/>
          </p:nvSpPr>
          <p:spPr>
            <a:xfrm>
              <a:off x="6562059" y="3506973"/>
              <a:ext cx="648587" cy="15381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" name="Rektangel 6">
              <a:extLst>
                <a:ext uri="{FF2B5EF4-FFF2-40B4-BE49-F238E27FC236}">
                  <a16:creationId xmlns:a16="http://schemas.microsoft.com/office/drawing/2014/main" id="{D4FE1A8E-6C10-4C6F-B48B-526102DD5D03}"/>
                </a:ext>
              </a:extLst>
            </p:cNvPr>
            <p:cNvSpPr/>
            <p:nvPr/>
          </p:nvSpPr>
          <p:spPr>
            <a:xfrm>
              <a:off x="5771706" y="4307376"/>
              <a:ext cx="648587" cy="73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" name="Rektangel 7">
              <a:extLst>
                <a:ext uri="{FF2B5EF4-FFF2-40B4-BE49-F238E27FC236}">
                  <a16:creationId xmlns:a16="http://schemas.microsoft.com/office/drawing/2014/main" id="{53564D6B-DB45-42AF-80D6-E14709786647}"/>
                </a:ext>
              </a:extLst>
            </p:cNvPr>
            <p:cNvSpPr/>
            <p:nvPr/>
          </p:nvSpPr>
          <p:spPr>
            <a:xfrm>
              <a:off x="5378301" y="3354891"/>
              <a:ext cx="648587" cy="58447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" name="Rektangel 8">
              <a:extLst>
                <a:ext uri="{FF2B5EF4-FFF2-40B4-BE49-F238E27FC236}">
                  <a16:creationId xmlns:a16="http://schemas.microsoft.com/office/drawing/2014/main" id="{31C67C6D-4C32-42D7-B510-2E0F14FC2830}"/>
                </a:ext>
              </a:extLst>
            </p:cNvPr>
            <p:cNvSpPr/>
            <p:nvPr/>
          </p:nvSpPr>
          <p:spPr>
            <a:xfrm>
              <a:off x="4981353" y="4051005"/>
              <a:ext cx="648587" cy="99414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2" name="Gruppe 21">
            <a:extLst>
              <a:ext uri="{FF2B5EF4-FFF2-40B4-BE49-F238E27FC236}">
                <a16:creationId xmlns:a16="http://schemas.microsoft.com/office/drawing/2014/main" id="{1E32102B-1480-40AD-B04E-ADBE5E42A222}"/>
              </a:ext>
            </a:extLst>
          </p:cNvPr>
          <p:cNvGrpSpPr/>
          <p:nvPr/>
        </p:nvGrpSpPr>
        <p:grpSpPr>
          <a:xfrm>
            <a:off x="1684763" y="3354891"/>
            <a:ext cx="2214053" cy="1690258"/>
            <a:chOff x="4981353" y="3354891"/>
            <a:chExt cx="2214053" cy="1690258"/>
          </a:xfrm>
          <a:solidFill>
            <a:srgbClr val="FFFF00"/>
          </a:solidFill>
        </p:grpSpPr>
        <p:sp>
          <p:nvSpPr>
            <p:cNvPr id="23" name="Rektangel 22">
              <a:extLst>
                <a:ext uri="{FF2B5EF4-FFF2-40B4-BE49-F238E27FC236}">
                  <a16:creationId xmlns:a16="http://schemas.microsoft.com/office/drawing/2014/main" id="{F07DE295-8736-4FCB-8925-E4F59DA67286}"/>
                </a:ext>
              </a:extLst>
            </p:cNvPr>
            <p:cNvSpPr/>
            <p:nvPr/>
          </p:nvSpPr>
          <p:spPr>
            <a:xfrm>
              <a:off x="6546819" y="3506973"/>
              <a:ext cx="648587" cy="1538176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24" name="Rektangel 23">
              <a:extLst>
                <a:ext uri="{FF2B5EF4-FFF2-40B4-BE49-F238E27FC236}">
                  <a16:creationId xmlns:a16="http://schemas.microsoft.com/office/drawing/2014/main" id="{5A3FDF3E-7283-49AA-A9AE-44F6AFB99466}"/>
                </a:ext>
              </a:extLst>
            </p:cNvPr>
            <p:cNvSpPr/>
            <p:nvPr/>
          </p:nvSpPr>
          <p:spPr>
            <a:xfrm>
              <a:off x="5771706" y="4307376"/>
              <a:ext cx="648587" cy="737773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Rektangel 24">
              <a:extLst>
                <a:ext uri="{FF2B5EF4-FFF2-40B4-BE49-F238E27FC236}">
                  <a16:creationId xmlns:a16="http://schemas.microsoft.com/office/drawing/2014/main" id="{0660AE0E-512D-4C33-AC4F-E378CF919993}"/>
                </a:ext>
              </a:extLst>
            </p:cNvPr>
            <p:cNvSpPr/>
            <p:nvPr/>
          </p:nvSpPr>
          <p:spPr>
            <a:xfrm>
              <a:off x="5378301" y="3354891"/>
              <a:ext cx="648587" cy="584472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Rektangel 25">
              <a:extLst>
                <a:ext uri="{FF2B5EF4-FFF2-40B4-BE49-F238E27FC236}">
                  <a16:creationId xmlns:a16="http://schemas.microsoft.com/office/drawing/2014/main" id="{88070147-4051-4766-A2BD-FDFBCC58E471}"/>
                </a:ext>
              </a:extLst>
            </p:cNvPr>
            <p:cNvSpPr/>
            <p:nvPr/>
          </p:nvSpPr>
          <p:spPr>
            <a:xfrm>
              <a:off x="4981353" y="4051005"/>
              <a:ext cx="648587" cy="994144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2257694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E4344A8-6286-442B-BB74-D94DF1509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Det var en gang…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98B5A96-E280-465D-9FDC-6BF123020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Et norsk nomadisk vandrerfolk som ferdet på sør- og </a:t>
            </a:r>
            <a:r>
              <a:rPr lang="nb-NO" dirty="0" err="1"/>
              <a:t>vestlandet</a:t>
            </a:r>
            <a:r>
              <a:rPr lang="nb-NO" dirty="0"/>
              <a:t> på 1600-tallet</a:t>
            </a:r>
          </a:p>
          <a:p>
            <a:pPr marL="0" indent="0">
              <a:buNone/>
            </a:pPr>
            <a:r>
              <a:rPr lang="nb-NO" dirty="0"/>
              <a:t>De ble kalt skøyer på </a:t>
            </a:r>
            <a:r>
              <a:rPr lang="nb-NO" dirty="0" err="1"/>
              <a:t>vestlandet</a:t>
            </a:r>
            <a:r>
              <a:rPr lang="nb-NO" dirty="0"/>
              <a:t> og fant på </a:t>
            </a:r>
            <a:r>
              <a:rPr lang="nb-NO" dirty="0" err="1"/>
              <a:t>sørlandet</a:t>
            </a:r>
            <a:r>
              <a:rPr lang="nb-NO" dirty="0"/>
              <a:t>. Skøyer fungerer dårlig på kodespråk og dermed ble det fant!</a:t>
            </a:r>
          </a:p>
          <a:p>
            <a:pPr marL="228600" lvl="1" indent="0">
              <a:buNone/>
            </a:pPr>
            <a:r>
              <a:rPr lang="nb-NO" dirty="0">
                <a:latin typeface="Arial Narrow" panose="020B0606020202030204" pitchFamily="34" charset="0"/>
              </a:rPr>
              <a:t>fant</a:t>
            </a:r>
            <a:r>
              <a:rPr lang="nb-NO" dirty="0"/>
              <a:t> møter du som utleier og leietaker gjennom app og nettsted.</a:t>
            </a:r>
          </a:p>
          <a:p>
            <a:pPr marL="228600" lvl="1" indent="0">
              <a:buNone/>
            </a:pPr>
            <a:r>
              <a:rPr lang="nb-NO" dirty="0">
                <a:latin typeface="Bahnschrift Condensed" panose="020B0502040204020203" pitchFamily="34" charset="0"/>
              </a:rPr>
              <a:t>Nomade</a:t>
            </a:r>
            <a:r>
              <a:rPr lang="nb-NO" dirty="0"/>
              <a:t> er </a:t>
            </a:r>
            <a:r>
              <a:rPr lang="nb-NO" dirty="0" err="1"/>
              <a:t>fasilitatoren</a:t>
            </a:r>
            <a:r>
              <a:rPr lang="nb-NO" dirty="0"/>
              <a:t> i skyen. Den nøytrale </a:t>
            </a:r>
            <a:r>
              <a:rPr lang="nb-NO" dirty="0" err="1"/>
              <a:t>fredjeparten</a:t>
            </a:r>
            <a:r>
              <a:rPr lang="nb-NO" dirty="0"/>
              <a:t> </a:t>
            </a:r>
          </a:p>
          <a:p>
            <a:pPr marL="228600" lvl="1" indent="0">
              <a:buNone/>
            </a:pPr>
            <a:r>
              <a:rPr lang="nb-NO" dirty="0">
                <a:latin typeface="Blackadder ITC" panose="04020505051007020D02" pitchFamily="82" charset="0"/>
              </a:rPr>
              <a:t>Askeladden</a:t>
            </a:r>
            <a:r>
              <a:rPr lang="nb-NO" dirty="0"/>
              <a:t> (en skøyer som fant og fant) er dingsen som ikke trollbindes av noen rom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55791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1706813-36FF-4E38-8064-752E817DA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Visuell identitet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52D5AC8-F83A-4042-8795-9BD7207BB2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00831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29353B3-17FC-425B-8A78-71977D9BC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Fant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1EEF253-6523-4D5D-9480-6E0C2268B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9036" y="4676560"/>
            <a:ext cx="4815840" cy="9247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b-NO" sz="4000" dirty="0" err="1">
                <a:latin typeface="Gulim" panose="020B0600000101010101" pitchFamily="34" charset="-127"/>
                <a:ea typeface="Gulim" panose="020B0600000101010101" pitchFamily="34" charset="-127"/>
              </a:rPr>
              <a:t>Gulim</a:t>
            </a:r>
            <a:endParaRPr lang="nb-NO" sz="40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8964CE16-7561-41CC-9A19-CFC8B91AE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nb-NO" dirty="0"/>
              <a:t>App og nettsted</a:t>
            </a:r>
          </a:p>
        </p:txBody>
      </p:sp>
      <p:sp>
        <p:nvSpPr>
          <p:cNvPr id="9" name="Likebent trekant 8">
            <a:extLst>
              <a:ext uri="{FF2B5EF4-FFF2-40B4-BE49-F238E27FC236}">
                <a16:creationId xmlns:a16="http://schemas.microsoft.com/office/drawing/2014/main" id="{5AE41BD8-98B8-451C-8237-A1993BE59D04}"/>
              </a:ext>
            </a:extLst>
          </p:cNvPr>
          <p:cNvSpPr/>
          <p:nvPr/>
        </p:nvSpPr>
        <p:spPr>
          <a:xfrm flipV="1">
            <a:off x="8169966" y="3008244"/>
            <a:ext cx="722244" cy="1245704"/>
          </a:xfrm>
          <a:prstGeom prst="triangle">
            <a:avLst/>
          </a:prstGeom>
          <a:solidFill>
            <a:srgbClr val="0ED145"/>
          </a:solidFill>
          <a:ln>
            <a:solidFill>
              <a:srgbClr val="0ED1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Likebent trekant 9">
            <a:extLst>
              <a:ext uri="{FF2B5EF4-FFF2-40B4-BE49-F238E27FC236}">
                <a16:creationId xmlns:a16="http://schemas.microsoft.com/office/drawing/2014/main" id="{C8B60FF7-C417-4DC0-8758-B382AB8A4F9F}"/>
              </a:ext>
            </a:extLst>
          </p:cNvPr>
          <p:cNvSpPr/>
          <p:nvPr/>
        </p:nvSpPr>
        <p:spPr>
          <a:xfrm>
            <a:off x="8735834" y="3008244"/>
            <a:ext cx="722244" cy="1245704"/>
          </a:xfrm>
          <a:prstGeom prst="triangle">
            <a:avLst/>
          </a:prstGeom>
          <a:solidFill>
            <a:srgbClr val="FEAEC7"/>
          </a:solidFill>
          <a:ln>
            <a:solidFill>
              <a:srgbClr val="FEAE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Likebent trekant 10">
            <a:extLst>
              <a:ext uri="{FF2B5EF4-FFF2-40B4-BE49-F238E27FC236}">
                <a16:creationId xmlns:a16="http://schemas.microsoft.com/office/drawing/2014/main" id="{FE567E44-8688-450A-ACC1-2AD6D1466DDD}"/>
              </a:ext>
            </a:extLst>
          </p:cNvPr>
          <p:cNvSpPr/>
          <p:nvPr/>
        </p:nvSpPr>
        <p:spPr>
          <a:xfrm flipV="1">
            <a:off x="9261951" y="3008244"/>
            <a:ext cx="722244" cy="1245704"/>
          </a:xfrm>
          <a:prstGeom prst="triangle">
            <a:avLst/>
          </a:prstGeom>
          <a:solidFill>
            <a:srgbClr val="12121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2" name="Plassholder for innhold 2">
            <a:extLst>
              <a:ext uri="{FF2B5EF4-FFF2-40B4-BE49-F238E27FC236}">
                <a16:creationId xmlns:a16="http://schemas.microsoft.com/office/drawing/2014/main" id="{B71EAC5C-CD7D-441B-8371-A7ED404F1C85}"/>
              </a:ext>
            </a:extLst>
          </p:cNvPr>
          <p:cNvSpPr txBox="1">
            <a:spLocks/>
          </p:cNvSpPr>
          <p:nvPr/>
        </p:nvSpPr>
        <p:spPr>
          <a:xfrm>
            <a:off x="6841436" y="2123263"/>
            <a:ext cx="4815840" cy="924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nb-NO" sz="4000"/>
              <a:t>Gill Sans MT</a:t>
            </a:r>
            <a:endParaRPr lang="nb-NO" sz="4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472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F19AE014-D10A-4B8F-BADB-57F019E1E5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756" b="76444" l="25711" r="50948">
                        <a14:foregroundMark x1="35545" y1="70400" x2="35545" y2="70400"/>
                        <a14:foregroundMark x1="33175" y1="69244" x2="33175" y2="69244"/>
                        <a14:foregroundMark x1="46090" y1="64533" x2="34597" y2="64000"/>
                        <a14:foregroundMark x1="34597" y1="64000" x2="30095" y2="62133"/>
                        <a14:foregroundMark x1="26540" y1="72089" x2="38981" y2="43556"/>
                        <a14:foregroundMark x1="47986" y1="68978" x2="42062" y2="63200"/>
                        <a14:foregroundMark x1="42062" y1="63200" x2="36493" y2="43733"/>
                        <a14:foregroundMark x1="44194" y1="60356" x2="33886" y2="63644"/>
                        <a14:foregroundMark x1="33886" y1="63644" x2="27488" y2="69244"/>
                        <a14:foregroundMark x1="27488" y1="69244" x2="25829" y2="72089"/>
                        <a14:foregroundMark x1="31398" y1="75022" x2="30213" y2="61778"/>
                        <a14:foregroundMark x1="40995" y1="73867" x2="39336" y2="66133"/>
                        <a14:foregroundMark x1="39336" y1="66133" x2="39573" y2="65156"/>
                        <a14:foregroundMark x1="50948" y1="68889" x2="41469" y2="66044"/>
                        <a14:foregroundMark x1="42536" y1="70311" x2="28199" y2="67911"/>
                        <a14:foregroundMark x1="33886" y1="38844" x2="41114" y2="53067"/>
                        <a14:foregroundMark x1="41114" y1="53067" x2="41943" y2="59200"/>
                        <a14:foregroundMark x1="26896" y1="75200" x2="29621" y2="55733"/>
                        <a14:foregroundMark x1="27962" y1="75733" x2="45379" y2="61156"/>
                        <a14:foregroundMark x1="44076" y1="76444" x2="34242" y2="64444"/>
                        <a14:foregroundMark x1="34242" y1="64444" x2="33057" y2="61956"/>
                        <a14:foregroundMark x1="41706" y1="43467" x2="38507" y2="40711"/>
                        <a14:foregroundMark x1="42299" y1="40089" x2="39100" y2="40711"/>
                        <a14:backgroundMark x1="47986" y1="44178" x2="47986" y2="44178"/>
                        <a14:backgroundMark x1="47986" y1="44178" x2="47986" y2="44178"/>
                        <a14:backgroundMark x1="28910" y1="44000" x2="25474" y2="37156"/>
                        <a14:backgroundMark x1="25474" y1="37156" x2="25474" y2="36711"/>
                        <a14:backgroundMark x1="51185" y1="45422" x2="44550" y2="45156"/>
                      </a14:backgroundRemoval>
                    </a14:imgEffect>
                  </a14:imgLayer>
                </a14:imgProps>
              </a:ext>
            </a:extLst>
          </a:blip>
          <a:srcRect l="23835" t="35555" r="47655" b="20556"/>
          <a:stretch/>
        </p:blipFill>
        <p:spPr>
          <a:xfrm>
            <a:off x="3361471" y="2004177"/>
            <a:ext cx="1466850" cy="3009900"/>
          </a:xfrm>
          <a:prstGeom prst="rect">
            <a:avLst/>
          </a:prstGeom>
        </p:spPr>
      </p:pic>
      <p:sp>
        <p:nvSpPr>
          <p:cNvPr id="5" name="TekstSylinder 4">
            <a:extLst>
              <a:ext uri="{FF2B5EF4-FFF2-40B4-BE49-F238E27FC236}">
                <a16:creationId xmlns:a16="http://schemas.microsoft.com/office/drawing/2014/main" id="{97297966-FD30-4BA8-BD70-36321D7EAB73}"/>
              </a:ext>
            </a:extLst>
          </p:cNvPr>
          <p:cNvSpPr txBox="1"/>
          <p:nvPr/>
        </p:nvSpPr>
        <p:spPr>
          <a:xfrm>
            <a:off x="2686877" y="2760009"/>
            <a:ext cx="82475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500" b="1" dirty="0">
                <a:latin typeface="Gulim" panose="020B0600000101010101" pitchFamily="34" charset="-127"/>
                <a:ea typeface="Gulim" panose="020B0600000101010101" pitchFamily="34" charset="-127"/>
              </a:rPr>
              <a:t>F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293300EE-0A1E-4CEC-B057-53C0E4B79EF5}"/>
              </a:ext>
            </a:extLst>
          </p:cNvPr>
          <p:cNvSpPr txBox="1"/>
          <p:nvPr/>
        </p:nvSpPr>
        <p:spPr>
          <a:xfrm>
            <a:off x="4525869" y="2632263"/>
            <a:ext cx="434246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500" b="1" dirty="0" err="1">
                <a:latin typeface="Gulim" panose="020B0600000101010101" pitchFamily="34" charset="-127"/>
                <a:ea typeface="Gulim" panose="020B0600000101010101" pitchFamily="34" charset="-127"/>
              </a:rPr>
              <a:t>nt</a:t>
            </a:r>
            <a:endParaRPr lang="nb-NO" sz="11500" b="1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885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>
            <a:extLst>
              <a:ext uri="{FF2B5EF4-FFF2-40B4-BE49-F238E27FC236}">
                <a16:creationId xmlns:a16="http://schemas.microsoft.com/office/drawing/2014/main" id="{0CD92582-3C40-4A34-94C0-D5AA77BC91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756" b="76444" l="25711" r="50948">
                        <a14:foregroundMark x1="35545" y1="70400" x2="35545" y2="70400"/>
                        <a14:foregroundMark x1="33175" y1="69244" x2="33175" y2="69244"/>
                        <a14:foregroundMark x1="46090" y1="64533" x2="34597" y2="64000"/>
                        <a14:foregroundMark x1="34597" y1="64000" x2="30095" y2="62133"/>
                        <a14:foregroundMark x1="26540" y1="72089" x2="38981" y2="43556"/>
                        <a14:foregroundMark x1="47986" y1="68978" x2="42062" y2="63200"/>
                        <a14:foregroundMark x1="42062" y1="63200" x2="36493" y2="43733"/>
                        <a14:foregroundMark x1="44194" y1="60356" x2="33886" y2="63644"/>
                        <a14:foregroundMark x1="33886" y1="63644" x2="27488" y2="69244"/>
                        <a14:foregroundMark x1="27488" y1="69244" x2="25829" y2="72089"/>
                        <a14:foregroundMark x1="31398" y1="75022" x2="30213" y2="61778"/>
                        <a14:foregroundMark x1="40995" y1="73867" x2="39336" y2="66133"/>
                        <a14:foregroundMark x1="39336" y1="66133" x2="39573" y2="65156"/>
                        <a14:foregroundMark x1="50948" y1="68889" x2="41469" y2="66044"/>
                        <a14:foregroundMark x1="42536" y1="70311" x2="28199" y2="67911"/>
                        <a14:foregroundMark x1="33886" y1="38844" x2="41114" y2="53067"/>
                        <a14:foregroundMark x1="41114" y1="53067" x2="41943" y2="59200"/>
                        <a14:foregroundMark x1="26896" y1="75200" x2="29621" y2="55733"/>
                        <a14:foregroundMark x1="27962" y1="75733" x2="45379" y2="61156"/>
                        <a14:foregroundMark x1="44076" y1="76444" x2="34242" y2="64444"/>
                        <a14:foregroundMark x1="34242" y1="64444" x2="33057" y2="61956"/>
                        <a14:foregroundMark x1="41706" y1="43467" x2="38507" y2="40711"/>
                        <a14:foregroundMark x1="42299" y1="40089" x2="39100" y2="40711"/>
                        <a14:backgroundMark x1="47986" y1="44178" x2="47986" y2="44178"/>
                        <a14:backgroundMark x1="47986" y1="44178" x2="47986" y2="44178"/>
                        <a14:backgroundMark x1="28910" y1="44000" x2="25474" y2="37156"/>
                        <a14:backgroundMark x1="25474" y1="37156" x2="25474" y2="36711"/>
                        <a14:backgroundMark x1="51185" y1="45422" x2="44550" y2="45156"/>
                      </a14:backgroundRemoval>
                    </a14:imgEffect>
                  </a14:imgLayer>
                </a14:imgProps>
              </a:ext>
            </a:extLst>
          </a:blip>
          <a:srcRect l="23835" t="35555" r="47655" b="20556"/>
          <a:stretch/>
        </p:blipFill>
        <p:spPr>
          <a:xfrm>
            <a:off x="968375" y="800665"/>
            <a:ext cx="1466850" cy="3009900"/>
          </a:xfrm>
          <a:prstGeom prst="rect">
            <a:avLst/>
          </a:prstGeom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D5FFF986-7587-46AE-8EDC-CE8B6BAB1F90}"/>
              </a:ext>
            </a:extLst>
          </p:cNvPr>
          <p:cNvSpPr txBox="1"/>
          <p:nvPr/>
        </p:nvSpPr>
        <p:spPr>
          <a:xfrm>
            <a:off x="2239010" y="2151102"/>
            <a:ext cx="42735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6600" b="1" dirty="0" err="1">
                <a:latin typeface="Gulim" panose="020B0600000101010101" pitchFamily="34" charset="-127"/>
                <a:ea typeface="Gulim" panose="020B0600000101010101" pitchFamily="34" charset="-127"/>
              </a:rPr>
              <a:t>skeladden</a:t>
            </a:r>
            <a:endParaRPr lang="nb-NO" sz="6600" b="1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0F4061F0-4ACE-4F4F-B95F-2A25A43AC3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756" b="76444" l="25711" r="50948">
                        <a14:foregroundMark x1="35545" y1="70400" x2="35545" y2="70400"/>
                        <a14:foregroundMark x1="33175" y1="69244" x2="33175" y2="69244"/>
                        <a14:foregroundMark x1="46090" y1="64533" x2="34597" y2="64000"/>
                        <a14:foregroundMark x1="34597" y1="64000" x2="30095" y2="62133"/>
                        <a14:foregroundMark x1="26540" y1="72089" x2="38981" y2="43556"/>
                        <a14:foregroundMark x1="47986" y1="68978" x2="42062" y2="63200"/>
                        <a14:foregroundMark x1="42062" y1="63200" x2="36493" y2="43733"/>
                        <a14:foregroundMark x1="44194" y1="60356" x2="33886" y2="63644"/>
                        <a14:foregroundMark x1="33886" y1="63644" x2="27488" y2="69244"/>
                        <a14:foregroundMark x1="27488" y1="69244" x2="25829" y2="72089"/>
                        <a14:foregroundMark x1="31398" y1="75022" x2="30213" y2="61778"/>
                        <a14:foregroundMark x1="40995" y1="73867" x2="39336" y2="66133"/>
                        <a14:foregroundMark x1="39336" y1="66133" x2="39573" y2="65156"/>
                        <a14:foregroundMark x1="50948" y1="68889" x2="41469" y2="66044"/>
                        <a14:foregroundMark x1="42536" y1="70311" x2="28199" y2="67911"/>
                        <a14:foregroundMark x1="33886" y1="38844" x2="41114" y2="53067"/>
                        <a14:foregroundMark x1="41114" y1="53067" x2="41943" y2="59200"/>
                        <a14:foregroundMark x1="26896" y1="75200" x2="29621" y2="55733"/>
                        <a14:foregroundMark x1="27962" y1="75733" x2="45379" y2="61156"/>
                        <a14:foregroundMark x1="44076" y1="76444" x2="34242" y2="64444"/>
                        <a14:foregroundMark x1="34242" y1="64444" x2="33057" y2="61956"/>
                        <a14:foregroundMark x1="41706" y1="43467" x2="38507" y2="40711"/>
                        <a14:foregroundMark x1="42299" y1="40089" x2="39100" y2="40711"/>
                        <a14:backgroundMark x1="47986" y1="44178" x2="47986" y2="44178"/>
                        <a14:backgroundMark x1="47986" y1="44178" x2="47986" y2="44178"/>
                        <a14:backgroundMark x1="28910" y1="44000" x2="25474" y2="37156"/>
                        <a14:backgroundMark x1="25474" y1="37156" x2="25474" y2="36711"/>
                        <a14:backgroundMark x1="51185" y1="45422" x2="44550" y2="45156"/>
                      </a14:backgroundRemoval>
                    </a14:imgEffect>
                  </a14:imgLayer>
                </a14:imgProps>
              </a:ext>
            </a:extLst>
          </a:blip>
          <a:srcRect l="23835" t="35555" r="47655" b="20556"/>
          <a:stretch/>
        </p:blipFill>
        <p:spPr>
          <a:xfrm>
            <a:off x="3556000" y="3598903"/>
            <a:ext cx="1466850" cy="3009900"/>
          </a:xfrm>
          <a:prstGeom prst="rect">
            <a:avLst/>
          </a:prstGeom>
        </p:spPr>
      </p:pic>
      <p:sp>
        <p:nvSpPr>
          <p:cNvPr id="6" name="TekstSylinder 5">
            <a:extLst>
              <a:ext uri="{FF2B5EF4-FFF2-40B4-BE49-F238E27FC236}">
                <a16:creationId xmlns:a16="http://schemas.microsoft.com/office/drawing/2014/main" id="{3438B54D-AF2F-45CB-A17E-36F02E481153}"/>
              </a:ext>
            </a:extLst>
          </p:cNvPr>
          <p:cNvSpPr txBox="1"/>
          <p:nvPr/>
        </p:nvSpPr>
        <p:spPr>
          <a:xfrm>
            <a:off x="1802765" y="4857750"/>
            <a:ext cx="21494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6600" b="1" dirty="0" err="1">
                <a:latin typeface="Gulim" panose="020B0600000101010101" pitchFamily="34" charset="-127"/>
                <a:ea typeface="Gulim" panose="020B0600000101010101" pitchFamily="34" charset="-127"/>
              </a:rPr>
              <a:t>Nom</a:t>
            </a:r>
            <a:endParaRPr lang="nb-NO" sz="6600" b="1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CCC6E646-5110-4808-8F7D-23D9E7DA7B07}"/>
              </a:ext>
            </a:extLst>
          </p:cNvPr>
          <p:cNvSpPr txBox="1"/>
          <p:nvPr/>
        </p:nvSpPr>
        <p:spPr>
          <a:xfrm>
            <a:off x="4727575" y="4857750"/>
            <a:ext cx="21494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6600" b="1" dirty="0">
                <a:latin typeface="Gulim" panose="020B0600000101010101" pitchFamily="34" charset="-127"/>
                <a:ea typeface="Gulim" panose="020B0600000101010101" pitchFamily="34" charset="-127"/>
              </a:rPr>
              <a:t>de</a:t>
            </a:r>
          </a:p>
        </p:txBody>
      </p:sp>
    </p:spTree>
    <p:extLst>
      <p:ext uri="{BB962C8B-B14F-4D97-AF65-F5344CB8AC3E}">
        <p14:creationId xmlns:p14="http://schemas.microsoft.com/office/powerpoint/2010/main" val="333777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9 0.07361 L -0.00169 0.07384 L 0.03412 0.0757 C 0.03763 0.07593 0.04115 0.07593 0.04453 0.07662 C 0.05495 0.0787 0.07539 0.08449 0.07539 0.08472 C 0.07891 0.08634 0.08243 0.08866 0.08594 0.09028 C 0.10508 0.1 0.0892 0.09005 0.11237 0.10301 C 0.11836 0.10648 0.12435 0.10926 0.13008 0.11389 C 0.13529 0.11806 0.13972 0.12546 0.14493 0.12963 C 0.17201 0.1507 0.13477 0.1206 0.16263 0.1463 C 0.16563 0.14884 0.16901 0.15023 0.17201 0.15301 C 0.17631 0.15718 0.18021 0.16273 0.18464 0.16667 C 0.19649 0.17732 0.18959 0.17107 0.2073 0.18843 C 0.22214 0.20301 0.21498 0.19468 0.23151 0.21875 C 0.23321 0.2213 0.24427 0.23796 0.24584 0.23935 C 0.26732 0.25833 0.24258 0.23704 0.26289 0.25301 C 0.26524 0.25486 0.26732 0.25741 0.26953 0.25903 C 0.27149 0.26019 0.2737 0.26065 0.27565 0.26181 C 0.27774 0.26296 0.27956 0.26482 0.28164 0.26574 C 0.28985 0.26968 0.29974 0.27269 0.30821 0.2757 L 0.34844 0.27269 C 0.35326 0.27222 0.35795 0.2713 0.36276 0.2706 C 0.36589 0.27037 0.36901 0.27014 0.37201 0.26968 C 0.40118 0.25949 0.36576 0.27176 0.39362 0.26273 C 0.40052 0.26065 0.40743 0.25949 0.41407 0.25602 C 0.41719 0.25417 0.42383 0.25046 0.42735 0.24908 C 0.43021 0.24792 0.43321 0.24722 0.43607 0.24607 C 0.45534 0.23033 0.43256 0.24815 0.4543 0.23449 C 0.45677 0.23287 0.45899 0.23033 0.46146 0.22847 C 0.46407 0.22662 0.46667 0.22546 0.46914 0.22361 C 0.47084 0.22245 0.47253 0.22083 0.47422 0.21968 C 0.47878 0.21644 0.4836 0.21389 0.48789 0.20995 C 0.48985 0.2081 0.50026 0.19884 0.50456 0.19421 C 0.5056 0.19306 0.50677 0.1919 0.50782 0.19028 C 0.50886 0.18889 0.50964 0.18704 0.51055 0.18542 C 0.51433 0.1794 0.51302 0.18495 0.51719 0.17269 C 0.52006 0.16412 0.5224 0.15509 0.52487 0.1463 C 0.52618 0.14167 0.52761 0.13704 0.52878 0.13241 C 0.52982 0.12847 0.53243 0.11736 0.53373 0.11389 C 0.53464 0.11134 0.53607 0.10949 0.53698 0.10695 C 0.53776 0.10509 0.53815 0.10301 0.53868 0.10116 C 0.54011 0.09653 0.53998 0.09908 0.54141 0.09329 C 0.54206 0.09074 0.54271 0.0882 0.5431 0.08542 C 0.54362 0.08218 0.54427 0.0757 0.54427 0.07593 C 0.54401 0.07107 0.54414 0.06644 0.54362 0.06181 C 0.54349 0.05995 0.54245 0.0588 0.54206 0.05695 C 0.5405 0.05116 0.54154 0.05116 0.5392 0.0463 C 0.53828 0.04398 0.53685 0.04259 0.53594 0.04028 C 0.53451 0.03704 0.5336 0.03287 0.53203 0.02963 C 0.53138 0.02801 0.5306 0.02639 0.52982 0.02454 C 0.5293 0.02315 0.52865 0.02153 0.52826 0.01968 C 0.52657 0.0132 0.528 0.01458 0.52539 0.00903 C 0.52487 0.00741 0.52396 0.00648 0.52331 0.00509 C 0.52279 0.00417 0.52253 0.00301 0.52214 0.00208 C 0.52071 -0.00092 0.52006 -0.00116 0.51823 -0.0037 C 0.51719 -0.00532 0.51615 -0.00741 0.51498 -0.0088 C 0.51263 -0.01134 0.51224 -0.01018 0.51003 -0.01157 C 0.50925 -0.01204 0.5086 -0.01296 0.50782 -0.01366 C 0.50586 -0.01505 0.50456 -0.01505 0.50235 -0.01551 C 0.50196 -0.01551 0.49519 -0.01481 0.49349 -0.01366 C 0.49141 -0.01227 0.49024 -0.00972 0.48855 -0.00764 C 0.48646 -0.00532 0.48425 -0.0037 0.48243 -0.00092 C 0.4806 0.00208 0.47891 0.00533 0.47696 0.00787 C 0.47318 0.01296 0.46927 0.01713 0.46537 0.02176 C 0.46394 0.02338 0.46224 0.02477 0.46094 0.02662 C 0.46003 0.02801 0.45925 0.02963 0.45821 0.03056 C 0.45677 0.03195 0.45521 0.03264 0.45378 0.03357 C 0.44961 0.03611 0.44714 0.03727 0.44271 0.03935 C 0.43959 0.04074 0.43646 0.04167 0.43334 0.04329 C 0.43034 0.04468 0.42748 0.04676 0.42448 0.04815 C 0.41849 0.05116 0.41706 0.0507 0.41133 0.05394 C 0.40834 0.05579 0.40547 0.05857 0.40248 0.05995 C 0.39909 0.06158 0.39545 0.06158 0.39206 0.06296 C 0.38907 0.06389 0.38607 0.06551 0.38321 0.0669 C 0.38047 0.06783 0.37761 0.06875 0.37487 0.06968 C 0.37253 0.0706 0.37019 0.07176 0.36771 0.07269 C 0.36302 0.07431 0.35339 0.07755 0.35339 0.07778 C 0.33998 0.07685 0.32644 0.07778 0.31315 0.0757 C 0.29987 0.07361 0.2987 0.06991 0.28894 0.06389 C 0.28711 0.06273 0.28516 0.06227 0.28334 0.06088 C 0.27578 0.05486 0.27878 0.05625 0.27448 0.05116 C 0.2737 0.05 0.27266 0.04908 0.27175 0.04815 C 0.27084 0.0456 0.2698 0.04306 0.26901 0.04028 C 0.26667 0.03287 0.26381 0.02176 0.26237 0.01389 C 0.26159 0.00972 0.26133 0.00533 0.26081 0.00116 C 0.2599 -0.01667 0.25938 -0.01991 0.26133 -0.04398 C 0.26185 -0.05092 0.26368 -0.05764 0.26459 -0.06458 C 0.26563 -0.07176 0.26615 -0.07917 0.26732 -0.08611 C 0.26888 -0.09514 0.27383 -0.11366 0.27735 -0.12037 C 0.28815 -0.1412 0.29948 -0.16157 0.31146 -0.18032 C 0.31276 -0.18217 0.31485 -0.18079 0.31641 -0.18125 C 0.31927 -0.18194 0.32201 -0.1831 0.32474 -0.18403 C 0.33151 -0.18356 0.33841 -0.18356 0.34519 -0.18217 C 0.34688 -0.18194 0.34844 -0.18032 0.35013 -0.17917 C 0.35248 -0.17778 0.3573 -0.1743 0.3573 -0.17407 C 0.35782 -0.17338 0.35834 -0.17222 0.35886 -0.1713 C 0.36003 -0.16967 0.36133 -0.16852 0.36224 -0.16643 C 0.36276 -0.16551 0.36289 -0.16366 0.36328 -0.1625 C 0.36433 -0.16018 0.36563 -0.1581 0.36667 -0.15579 C 0.36888 -0.15023 0.36771 -0.15162 0.3694 -0.14583 C 0.37019 -0.14329 0.37097 -0.14213 0.37201 -0.14005 C 0.37227 -0.13796 0.37253 -0.13611 0.37266 -0.13426 C 0.37279 -0.13287 0.37344 -0.13148 0.37331 -0.13032 C 0.37175 -0.11759 0.3698 -0.10532 0.36771 -0.09305 C 0.36289 -0.06412 0.35834 -0.03495 0.35235 -0.00671 C 0.35052 0.00139 0.34935 0.00833 0.34675 0.01574 C 0.34623 0.01759 0.34532 0.01921 0.34453 0.02083 C 0.34167 0.02639 0.33933 0.03009 0.33516 0.03357 C 0.33334 0.03495 0.33112 0.03542 0.32917 0.03634 C 0.32253 0.03565 0.31576 0.03611 0.30925 0.03449 C 0.30443 0.0331 0.29974 0.02963 0.29493 0.02755 C 0.29219 0.02639 0.28946 0.0257 0.28672 0.02454 C 0.28594 0.02431 0.28516 0.02408 0.28451 0.02361 C 0.28086 0.0213 0.27761 0.01783 0.27396 0.01574 C 0.27071 0.01389 0.26732 0.01366 0.26407 0.01181 C 0.26081 0.01019 0.25795 0.00671 0.25469 0.00509 C 0.24779 0.00139 0.24076 -0.00092 0.23373 -0.0037 C 0.23138 -0.00486 0.22891 -0.00532 0.22657 -0.00671 C 0.22396 -0.00833 0.22149 -0.01018 0.21888 -0.01157 C 0.21185 -0.01528 0.20677 -0.01643 0.19948 -0.01852 C 0.19714 -0.02014 0.1948 -0.02176 0.19232 -0.02338 C 0.19076 -0.02454 0.18894 -0.025 0.18737 -0.02639 C 0.18581 -0.02755 0.18451 -0.02986 0.18295 -0.03125 C 0.18086 -0.0331 0.17826 -0.03356 0.17644 -0.03611 C 0.17305 -0.04028 0.16953 -0.04421 0.16641 -0.04884 C 0.16511 -0.05092 0.16381 -0.05278 0.16263 -0.05486 C 0.16146 -0.05671 0.16042 -0.0588 0.15925 -0.06065 C 0.15795 -0.06273 0.15625 -0.06435 0.15482 -0.06643 C 0.15378 -0.06829 0.15313 -0.0706 0.15209 -0.07245 C 0.15118 -0.07407 0.14987 -0.07477 0.14883 -0.07639 C 0.1474 -0.07847 0.14623 -0.08079 0.14493 -0.0831 C 0.14414 -0.08449 0.14336 -0.08565 0.14271 -0.08704 C 0.14141 -0.09028 0.13998 -0.09352 0.13894 -0.09699 C 0.13828 -0.09861 0.13789 -0.10023 0.13724 -0.10185 C 0.13633 -0.10393 0.13542 -0.10579 0.13451 -0.10764 C 0.13425 -0.10856 0.13412 -0.10972 0.13386 -0.11065 C 0.13373 -0.11204 0.1336 -0.11319 0.13334 -0.11458 C 0.13269 -0.11759 0.13177 -0.11782 0.1306 -0.12037 C 0.1293 -0.12338 0.128 -0.12639 0.1267 -0.12917 C 0.12605 -0.13079 0.12552 -0.13287 0.12448 -0.13426 C 0.12383 -0.13518 0.12305 -0.13611 0.12227 -0.13704 C 0.12175 -0.13796 0.12123 -0.13912 0.12071 -0.14005 C 0.11914 -0.14213 0.11524 -0.1463 0.11355 -0.14792 C 0.10964 -0.15139 0.1086 -0.15116 0.10417 -0.1537 C 0.09701 -0.15787 0.10065 -0.15648 0.09206 -0.15972 C 0.08998 -0.16042 0.08789 -0.16088 0.08594 -0.16157 C 0.08347 -0.1625 0.08112 -0.16366 0.07878 -0.16458 C 0.07474 -0.16597 0.06667 -0.16852 0.06667 -0.16829 L 0.04727 -0.16759 C 0.04597 -0.16736 0.04466 -0.16713 0.04349 -0.16643 C 0.04245 -0.16597 0.04167 -0.16505 0.04076 -0.16458 C 0.03959 -0.16389 0.03855 -0.16319 0.03737 -0.1625 C 0.03633 -0.16065 0.03477 -0.15926 0.03412 -0.15671 C 0.03373 -0.15532 0.03334 -0.15393 0.03295 -0.15278 C 0.03269 -0.15185 0.03216 -0.15092 0.0319 -0.14977 C 0.03164 -0.14884 0.03164 -0.14792 0.03138 -0.14699 C 0.03099 -0.14583 0.0306 -0.14491 0.03021 -0.14398 C 0.02969 -0.14236 0.02904 -0.14074 0.02852 -0.13912 C 0.02826 -0.13819 0.02826 -0.13704 0.028 -0.13611 C 0.02774 -0.13495 0.02722 -0.13426 0.02696 -0.1331 C 0.02657 -0.13194 0.02618 -0.13055 0.02578 -0.12917 C 0.02565 -0.12731 0.02526 -0.12176 0.02474 -0.11944 C 0.02331 -0.1125 0.02409 -0.11829 0.02253 -0.1125 C 0.02019 -0.1044 0.02396 -0.11505 0.02084 -0.10671 L 0.0198 -0.10092 L 0.01914 -0.09792 C 0.01888 -0.09421 0.01862 -0.09074 0.0181 -0.08704 C 0.01771 -0.08449 0.01771 -0.08148 0.01706 -0.07917 L 0.01537 -0.0743 C 0.01498 -0.07106 0.01446 -0.06782 0.0142 -0.06458 C 0.01394 -0.06134 0.01355 -0.05532 0.01315 -0.05185 C 0.01276 -0.04815 0.01224 -0.04583 0.01146 -0.0419 C 0.01094 -0.03518 0.01016 -0.02569 0.00977 -0.01944 C 0.00925 -0.00741 0.00977 -0.01227 0.00873 -0.00486 C 0.0086 -0.00092 0.00847 0.00301 0.00821 0.00695 C 0.00808 0.00857 0.00782 0.01019 0.00769 0.01181 C 0.00677 0.02315 0.00795 0.01759 0.00599 0.02454 C 0.00573 0.02824 0.00534 0.03889 0.00482 0.04329 C 0.00482 0.04421 0.00443 0.04514 0.0043 0.0463 C 0.00404 0.04792 0.00391 0.04954 0.00378 0.05116 C 0.00352 0.05602 0.00352 0.06088 0.00326 0.06574 C 0.00313 0.06806 0.00313 0.0706 0.00261 0.07269 C 0.00235 0.07384 0.00105 0.07454 -0.00169 0.07361 Z " pathEditMode="relative" rAng="0" ptsTypes="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92" y="-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6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>
            <a:extLst>
              <a:ext uri="{FF2B5EF4-FFF2-40B4-BE49-F238E27FC236}">
                <a16:creationId xmlns:a16="http://schemas.microsoft.com/office/drawing/2014/main" id="{39320551-21A1-404D-ADAA-5F18F8F64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676" y="21672"/>
            <a:ext cx="6811347" cy="6858000"/>
          </a:xfrm>
          <a:prstGeom prst="rect">
            <a:avLst/>
          </a:prstGeom>
        </p:spPr>
      </p:pic>
      <p:sp>
        <p:nvSpPr>
          <p:cNvPr id="3" name="Snakkeboble: oval 2">
            <a:extLst>
              <a:ext uri="{FF2B5EF4-FFF2-40B4-BE49-F238E27FC236}">
                <a16:creationId xmlns:a16="http://schemas.microsoft.com/office/drawing/2014/main" id="{B33C52EC-26FB-4F20-9EF0-568F0AA8962D}"/>
              </a:ext>
            </a:extLst>
          </p:cNvPr>
          <p:cNvSpPr/>
          <p:nvPr/>
        </p:nvSpPr>
        <p:spPr>
          <a:xfrm rot="16006029">
            <a:off x="3858303" y="1489236"/>
            <a:ext cx="2474259" cy="2607785"/>
          </a:xfrm>
          <a:prstGeom prst="wedgeEllipseCallout">
            <a:avLst/>
          </a:prstGeom>
          <a:solidFill>
            <a:srgbClr val="FEAEC7">
              <a:alpha val="50000"/>
            </a:srgbClr>
          </a:solidFill>
          <a:ln>
            <a:noFill/>
          </a:ln>
          <a:effectLst>
            <a:glow rad="101600">
              <a:srgbClr val="FEAEC7">
                <a:alpha val="60000"/>
              </a:srgb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b-NO" sz="1600" dirty="0">
                <a:latin typeface="Gulim" panose="020B0600000101010101" pitchFamily="34" charset="-127"/>
                <a:ea typeface="Gulim" panose="020B0600000101010101" pitchFamily="34" charset="-127"/>
              </a:rPr>
              <a:t>Jeg fant, jeg fant!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1EE08FD6-C662-40FC-A48D-B702AFB165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756" b="76444" l="25711" r="50948">
                        <a14:foregroundMark x1="35545" y1="70400" x2="35545" y2="70400"/>
                        <a14:foregroundMark x1="33175" y1="69244" x2="33175" y2="69244"/>
                        <a14:foregroundMark x1="46090" y1="64533" x2="34597" y2="64000"/>
                        <a14:foregroundMark x1="34597" y1="64000" x2="30095" y2="62133"/>
                        <a14:foregroundMark x1="26540" y1="72089" x2="38981" y2="43556"/>
                        <a14:foregroundMark x1="47986" y1="68978" x2="42062" y2="63200"/>
                        <a14:foregroundMark x1="42062" y1="63200" x2="36493" y2="43733"/>
                        <a14:foregroundMark x1="44194" y1="60356" x2="33886" y2="63644"/>
                        <a14:foregroundMark x1="33886" y1="63644" x2="27488" y2="69244"/>
                        <a14:foregroundMark x1="27488" y1="69244" x2="25829" y2="72089"/>
                        <a14:foregroundMark x1="31398" y1="75022" x2="30213" y2="61778"/>
                        <a14:foregroundMark x1="40995" y1="73867" x2="39336" y2="66133"/>
                        <a14:foregroundMark x1="39336" y1="66133" x2="39573" y2="65156"/>
                        <a14:foregroundMark x1="50948" y1="68889" x2="41469" y2="66044"/>
                        <a14:foregroundMark x1="42536" y1="70311" x2="28199" y2="67911"/>
                        <a14:foregroundMark x1="33886" y1="38844" x2="41114" y2="53067"/>
                        <a14:foregroundMark x1="41114" y1="53067" x2="41943" y2="59200"/>
                        <a14:foregroundMark x1="26896" y1="75200" x2="29621" y2="55733"/>
                        <a14:foregroundMark x1="27962" y1="75733" x2="45379" y2="61156"/>
                        <a14:foregroundMark x1="44076" y1="76444" x2="34242" y2="64444"/>
                        <a14:foregroundMark x1="34242" y1="64444" x2="33057" y2="61956"/>
                        <a14:foregroundMark x1="41706" y1="43467" x2="38507" y2="40711"/>
                        <a14:foregroundMark x1="42299" y1="40089" x2="39100" y2="40711"/>
                        <a14:backgroundMark x1="47986" y1="44178" x2="47986" y2="44178"/>
                        <a14:backgroundMark x1="47986" y1="44178" x2="47986" y2="44178"/>
                        <a14:backgroundMark x1="28910" y1="44000" x2="25474" y2="37156"/>
                        <a14:backgroundMark x1="25474" y1="37156" x2="25474" y2="36711"/>
                        <a14:backgroundMark x1="51185" y1="45422" x2="44550" y2="45156"/>
                      </a14:backgroundRemoval>
                    </a14:imgEffect>
                  </a14:imgLayer>
                </a14:imgProps>
              </a:ext>
            </a:extLst>
          </a:blip>
          <a:srcRect l="23835" t="35555" r="47655" b="20556"/>
          <a:stretch/>
        </p:blipFill>
        <p:spPr>
          <a:xfrm>
            <a:off x="9339747" y="5237215"/>
            <a:ext cx="831298" cy="1705780"/>
          </a:xfrm>
          <a:prstGeom prst="rect">
            <a:avLst/>
          </a:prstGeom>
          <a:effectLst>
            <a:glow rad="101600">
              <a:srgbClr val="FEAEC7">
                <a:alpha val="6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316656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067DE00-EFC1-4AE7-864E-F2DC1DC9E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Fant-</a:t>
            </a:r>
            <a:r>
              <a:rPr lang="nb-NO" dirty="0" err="1"/>
              <a:t>personas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5CDB6B9-B40B-4B58-9C3C-039C418FC9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3683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2DDEEF1-1501-4A65-AFAD-333C5CB9D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Byggeiere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65083A3-677F-4011-AA83-1B6354590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Utleieier</a:t>
            </a:r>
            <a:r>
              <a:rPr lang="nb-NO" dirty="0"/>
              <a:t> av </a:t>
            </a:r>
            <a:r>
              <a:rPr lang="nb-NO" dirty="0" err="1"/>
              <a:t>byggningsarealer</a:t>
            </a:r>
            <a:r>
              <a:rPr lang="nb-NO" dirty="0"/>
              <a:t> som ønsker dekning på arealer som ikke er i bruk, eller bare i bruk i visse tider av døgnet/året/måneden</a:t>
            </a:r>
          </a:p>
          <a:p>
            <a:r>
              <a:rPr lang="nb-NO" dirty="0"/>
              <a:t>FOR EKSEMPEL: Entra, Oslo Kommune, Statsbygg</a:t>
            </a:r>
          </a:p>
          <a:p>
            <a:r>
              <a:rPr lang="nb-NO" dirty="0"/>
              <a:t>Økonomisk gevinst i at de får inn ekstra leieinntekter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7F8ED10B-FF43-487F-85F2-C08E08F21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19" y="4379398"/>
            <a:ext cx="2190762" cy="212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63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9DF52F8-7AA7-4932-803D-036871978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Leietaker – </a:t>
            </a:r>
            <a:r>
              <a:rPr lang="nb-NO" dirty="0" err="1"/>
              <a:t>leif</a:t>
            </a:r>
            <a:br>
              <a:rPr lang="nb-NO" dirty="0"/>
            </a:br>
            <a:r>
              <a:rPr lang="nb-NO" dirty="0"/>
              <a:t>«</a:t>
            </a:r>
            <a:r>
              <a:rPr lang="nb-NO" dirty="0" err="1"/>
              <a:t>office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demand</a:t>
            </a:r>
            <a:r>
              <a:rPr lang="nb-NO" dirty="0"/>
              <a:t>»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882B890-3BC3-4C01-9A4F-ADF48C105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Start-</a:t>
            </a:r>
            <a:r>
              <a:rPr lang="nb-NO" dirty="0" err="1"/>
              <a:t>ups</a:t>
            </a:r>
            <a:r>
              <a:rPr lang="nb-NO" dirty="0"/>
              <a:t> eller </a:t>
            </a:r>
            <a:r>
              <a:rPr lang="nb-NO" dirty="0" err="1"/>
              <a:t>Scale-ups</a:t>
            </a:r>
            <a:r>
              <a:rPr lang="nb-NO" dirty="0"/>
              <a:t>. Bedrifter som har mål om å vokse, men ikke kapital til å betale for lokalbehov frem i tid. Ved å kun leie etter behov, og mulighet til å leie ut «overskudds»-arealet frem til behovet melder seg kan de leie </a:t>
            </a:r>
          </a:p>
          <a:p>
            <a:pPr marL="0" indent="0">
              <a:buNone/>
            </a:pPr>
            <a:endParaRPr lang="nb-NO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0A782E93-71F2-43A8-B951-CD233DD5F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021" y="3722375"/>
            <a:ext cx="2441957" cy="271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459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2D43779-CAAB-4AB1-9257-9D519EFB5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Leietaker – Lea</a:t>
            </a:r>
            <a:br>
              <a:rPr lang="nb-NO" dirty="0"/>
            </a:br>
            <a:r>
              <a:rPr lang="nb-NO" dirty="0"/>
              <a:t>«Room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fly»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62B40A3-726C-49DE-9595-C5BE9AE7C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Lea betaler kun for arealene hun bruker. Fellesarealer </a:t>
            </a:r>
            <a:r>
              <a:rPr lang="nb-NO" dirty="0" err="1"/>
              <a:t>books</a:t>
            </a:r>
            <a:r>
              <a:rPr lang="nb-NO" dirty="0"/>
              <a:t>/leies etter behov. Rabattert leieutgift.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4E53A3EA-42C1-4408-ABE3-DBB1328200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21" b="97024" l="10000" r="90000">
                        <a14:foregroundMark x1="59706" y1="86111" x2="59706" y2="86111"/>
                        <a14:foregroundMark x1="71176" y1="94742" x2="62255" y2="91766"/>
                        <a14:foregroundMark x1="62255" y1="91766" x2="52157" y2="84623"/>
                        <a14:foregroundMark x1="55882" y1="97024" x2="66863" y2="84425"/>
                        <a14:foregroundMark x1="66863" y1="84425" x2="68627" y2="78373"/>
                        <a14:foregroundMark x1="41863" y1="47421" x2="36373" y2="39881"/>
                        <a14:foregroundMark x1="36373" y1="39881" x2="32255" y2="28968"/>
                        <a14:foregroundMark x1="27255" y1="40972" x2="47549" y2="34325"/>
                        <a14:foregroundMark x1="47549" y1="36111" x2="41176" y2="33333"/>
                        <a14:foregroundMark x1="41176" y1="33333" x2="35784" y2="28671"/>
                        <a14:foregroundMark x1="35784" y1="28671" x2="34804" y2="26488"/>
                        <a14:foregroundMark x1="42549" y1="27381" x2="36275" y2="28770"/>
                        <a14:foregroundMark x1="65392" y1="89980" x2="59412" y2="82440"/>
                        <a14:backgroundMark x1="28725" y1="76885" x2="28725" y2="76885"/>
                      </a14:backgroundRemoval>
                    </a14:imgEffect>
                  </a14:imgLayer>
                </a14:imgProps>
              </a:ext>
            </a:extLst>
          </a:blip>
          <a:srcRect l="47650" t="66666" r="22776" b="1"/>
          <a:stretch/>
        </p:blipFill>
        <p:spPr>
          <a:xfrm>
            <a:off x="4853501" y="3384855"/>
            <a:ext cx="2484997" cy="276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308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EF3DD6F-E11D-4DBD-9606-088CFE3A5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natta</a:t>
            </a:r>
          </a:p>
        </p:txBody>
      </p:sp>
      <p:grpSp>
        <p:nvGrpSpPr>
          <p:cNvPr id="20" name="Gruppe 19">
            <a:extLst>
              <a:ext uri="{FF2B5EF4-FFF2-40B4-BE49-F238E27FC236}">
                <a16:creationId xmlns:a16="http://schemas.microsoft.com/office/drawing/2014/main" id="{5C6EE3A9-1C08-4B48-9116-FBE6B9EE71A1}"/>
              </a:ext>
            </a:extLst>
          </p:cNvPr>
          <p:cNvGrpSpPr/>
          <p:nvPr/>
        </p:nvGrpSpPr>
        <p:grpSpPr>
          <a:xfrm>
            <a:off x="4954775" y="3672973"/>
            <a:ext cx="2229293" cy="1690258"/>
            <a:chOff x="4981353" y="3354891"/>
            <a:chExt cx="2229293" cy="1690258"/>
          </a:xfrm>
          <a:solidFill>
            <a:srgbClr val="FFFF00"/>
          </a:solidFill>
        </p:grpSpPr>
        <p:sp>
          <p:nvSpPr>
            <p:cNvPr id="21" name="Rektangel 20">
              <a:extLst>
                <a:ext uri="{FF2B5EF4-FFF2-40B4-BE49-F238E27FC236}">
                  <a16:creationId xmlns:a16="http://schemas.microsoft.com/office/drawing/2014/main" id="{776B93EC-AC83-4751-8D7D-3953DE4005E9}"/>
                </a:ext>
              </a:extLst>
            </p:cNvPr>
            <p:cNvSpPr/>
            <p:nvPr/>
          </p:nvSpPr>
          <p:spPr>
            <a:xfrm>
              <a:off x="6562059" y="3506973"/>
              <a:ext cx="648587" cy="1538176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Rektangel 21">
              <a:extLst>
                <a:ext uri="{FF2B5EF4-FFF2-40B4-BE49-F238E27FC236}">
                  <a16:creationId xmlns:a16="http://schemas.microsoft.com/office/drawing/2014/main" id="{8B5A0200-64D8-418A-8020-D7CA751D51C8}"/>
                </a:ext>
              </a:extLst>
            </p:cNvPr>
            <p:cNvSpPr/>
            <p:nvPr/>
          </p:nvSpPr>
          <p:spPr>
            <a:xfrm>
              <a:off x="5771706" y="4307376"/>
              <a:ext cx="648587" cy="737773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Rektangel 22">
              <a:extLst>
                <a:ext uri="{FF2B5EF4-FFF2-40B4-BE49-F238E27FC236}">
                  <a16:creationId xmlns:a16="http://schemas.microsoft.com/office/drawing/2014/main" id="{F4BC89E9-20E8-442F-B120-35564F59954F}"/>
                </a:ext>
              </a:extLst>
            </p:cNvPr>
            <p:cNvSpPr/>
            <p:nvPr/>
          </p:nvSpPr>
          <p:spPr>
            <a:xfrm>
              <a:off x="5378301" y="3354891"/>
              <a:ext cx="648587" cy="584472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Rektangel 23">
              <a:extLst>
                <a:ext uri="{FF2B5EF4-FFF2-40B4-BE49-F238E27FC236}">
                  <a16:creationId xmlns:a16="http://schemas.microsoft.com/office/drawing/2014/main" id="{05153970-1107-4053-860E-358F74C5AC1A}"/>
                </a:ext>
              </a:extLst>
            </p:cNvPr>
            <p:cNvSpPr/>
            <p:nvPr/>
          </p:nvSpPr>
          <p:spPr>
            <a:xfrm>
              <a:off x="4981353" y="4051005"/>
              <a:ext cx="648587" cy="994144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pic>
        <p:nvPicPr>
          <p:cNvPr id="15" name="Grafikk 14" descr="Sol">
            <a:extLst>
              <a:ext uri="{FF2B5EF4-FFF2-40B4-BE49-F238E27FC236}">
                <a16:creationId xmlns:a16="http://schemas.microsoft.com/office/drawing/2014/main" id="{A23F3A5A-30A7-4E7E-AA7E-38DBC6B15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4731" y="3420962"/>
            <a:ext cx="1153245" cy="1153245"/>
          </a:xfrm>
          <a:prstGeom prst="rect">
            <a:avLst/>
          </a:prstGeom>
        </p:spPr>
      </p:pic>
      <p:grpSp>
        <p:nvGrpSpPr>
          <p:cNvPr id="26" name="Gruppe 25">
            <a:extLst>
              <a:ext uri="{FF2B5EF4-FFF2-40B4-BE49-F238E27FC236}">
                <a16:creationId xmlns:a16="http://schemas.microsoft.com/office/drawing/2014/main" id="{423766A8-3246-48C9-B4E8-5480266EBF1A}"/>
              </a:ext>
            </a:extLst>
          </p:cNvPr>
          <p:cNvGrpSpPr/>
          <p:nvPr/>
        </p:nvGrpSpPr>
        <p:grpSpPr>
          <a:xfrm>
            <a:off x="4954775" y="3672973"/>
            <a:ext cx="2229293" cy="1690258"/>
            <a:chOff x="4981353" y="3354891"/>
            <a:chExt cx="2229293" cy="1690258"/>
          </a:xfrm>
        </p:grpSpPr>
        <p:sp>
          <p:nvSpPr>
            <p:cNvPr id="27" name="Rektangel 26">
              <a:extLst>
                <a:ext uri="{FF2B5EF4-FFF2-40B4-BE49-F238E27FC236}">
                  <a16:creationId xmlns:a16="http://schemas.microsoft.com/office/drawing/2014/main" id="{3CEFF82C-753D-4733-B4ED-B92A4F090E8F}"/>
                </a:ext>
              </a:extLst>
            </p:cNvPr>
            <p:cNvSpPr/>
            <p:nvPr/>
          </p:nvSpPr>
          <p:spPr>
            <a:xfrm>
              <a:off x="6562059" y="3506973"/>
              <a:ext cx="648587" cy="15381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Rektangel 27">
              <a:extLst>
                <a:ext uri="{FF2B5EF4-FFF2-40B4-BE49-F238E27FC236}">
                  <a16:creationId xmlns:a16="http://schemas.microsoft.com/office/drawing/2014/main" id="{8E0B5F03-4884-454D-A343-FE2A9EAB3235}"/>
                </a:ext>
              </a:extLst>
            </p:cNvPr>
            <p:cNvSpPr/>
            <p:nvPr/>
          </p:nvSpPr>
          <p:spPr>
            <a:xfrm>
              <a:off x="5771706" y="4307376"/>
              <a:ext cx="648587" cy="73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Rektangel 28">
              <a:extLst>
                <a:ext uri="{FF2B5EF4-FFF2-40B4-BE49-F238E27FC236}">
                  <a16:creationId xmlns:a16="http://schemas.microsoft.com/office/drawing/2014/main" id="{30D58E9A-9137-43EE-896D-52689A1FFC94}"/>
                </a:ext>
              </a:extLst>
            </p:cNvPr>
            <p:cNvSpPr/>
            <p:nvPr/>
          </p:nvSpPr>
          <p:spPr>
            <a:xfrm>
              <a:off x="5378301" y="3354891"/>
              <a:ext cx="648587" cy="58447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Rektangel 29">
              <a:extLst>
                <a:ext uri="{FF2B5EF4-FFF2-40B4-BE49-F238E27FC236}">
                  <a16:creationId xmlns:a16="http://schemas.microsoft.com/office/drawing/2014/main" id="{3B9920C4-2ECE-44EA-8A61-97C38A733B89}"/>
                </a:ext>
              </a:extLst>
            </p:cNvPr>
            <p:cNvSpPr/>
            <p:nvPr/>
          </p:nvSpPr>
          <p:spPr>
            <a:xfrm>
              <a:off x="4981353" y="4051005"/>
              <a:ext cx="648587" cy="99414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pic>
        <p:nvPicPr>
          <p:cNvPr id="25" name="Grafikk 24" descr="Måne og stjerner">
            <a:extLst>
              <a:ext uri="{FF2B5EF4-FFF2-40B4-BE49-F238E27FC236}">
                <a16:creationId xmlns:a16="http://schemas.microsoft.com/office/drawing/2014/main" id="{2255C972-E5E6-41C4-AFA6-1DB67A6511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03362" y="2185149"/>
            <a:ext cx="914400" cy="914400"/>
          </a:xfrm>
          <a:prstGeom prst="rect">
            <a:avLst/>
          </a:prstGeom>
          <a:effectLst>
            <a:glow rad="101600">
              <a:schemeClr val="bg1">
                <a:lumMod val="85000"/>
                <a:alpha val="60000"/>
              </a:schemeClr>
            </a:glow>
          </a:effectLst>
        </p:spPr>
      </p:pic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1AD4D3A2-6513-49EA-9E12-2623D4CCB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4722089" y="3173818"/>
            <a:ext cx="2694666" cy="268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869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94 -0.01852 L 0.13489 -0.26042 C 0.15586 -0.31343 0.1888 -0.34444 0.22317 -0.34444 C 0.26054 -0.34444 0.29205 -0.31343 0.31302 -0.25995 L 0.41614 -0.01852 " pathEditMode="relative" rAng="10800000" ptsTypes="AAA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67" y="-1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578D110-756E-4FEA-A5BB-F9963B2EE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Folk</a:t>
            </a:r>
            <a:br>
              <a:rPr lang="nb-NO" dirty="0"/>
            </a:br>
            <a:r>
              <a:rPr lang="nb-NO" dirty="0"/>
              <a:t>«</a:t>
            </a:r>
            <a:r>
              <a:rPr lang="nb-NO" dirty="0" err="1"/>
              <a:t>Oslobyou</a:t>
            </a:r>
            <a:r>
              <a:rPr lang="nb-NO" dirty="0"/>
              <a:t>»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7BA93A1-5618-4B9A-BB6F-F12C8CE1C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Fant tilrettelegger for at folk flest kan booke rom, auditorium, gymsaler el. Enten du er profesjonell aktør, utdanningssituasjon, lag, foreninger eller vennegjengen.</a:t>
            </a:r>
          </a:p>
          <a:p>
            <a:r>
              <a:rPr lang="nb-NO" dirty="0" err="1"/>
              <a:t>OsloBYou</a:t>
            </a:r>
            <a:r>
              <a:rPr lang="nb-NO" dirty="0"/>
              <a:t> kan </a:t>
            </a:r>
            <a:r>
              <a:rPr lang="nb-NO" dirty="0" err="1"/>
              <a:t>koseptualiseres</a:t>
            </a:r>
            <a:r>
              <a:rPr lang="nb-NO" dirty="0"/>
              <a:t> til andre byer eller steder:</a:t>
            </a:r>
          </a:p>
          <a:p>
            <a:pPr lvl="1"/>
            <a:r>
              <a:rPr lang="nb-NO" dirty="0" err="1"/>
              <a:t>TromsøBYou</a:t>
            </a:r>
            <a:r>
              <a:rPr lang="nb-NO" dirty="0"/>
              <a:t>, </a:t>
            </a:r>
          </a:p>
          <a:p>
            <a:pPr lvl="1"/>
            <a:r>
              <a:rPr lang="nb-NO" dirty="0" err="1"/>
              <a:t>NordstrandBYou</a:t>
            </a:r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94D2C587-878D-4BD1-91A9-6783B6C120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8" b="97687" l="359" r="98386">
                        <a14:foregroundMark x1="24574" y1="40544" x2="6009" y2="5034"/>
                        <a14:foregroundMark x1="2960" y1="36735" x2="18834" y2="21224"/>
                        <a14:foregroundMark x1="18834" y1="21224" x2="26278" y2="8571"/>
                        <a14:foregroundMark x1="29955" y1="26259" x2="359" y2="18776"/>
                        <a14:foregroundMark x1="21345" y1="97143" x2="7444" y2="56871"/>
                        <a14:foregroundMark x1="94529" y1="93605" x2="74350" y2="60272"/>
                        <a14:foregroundMark x1="74350" y1="60272" x2="74350" y2="60272"/>
                        <a14:foregroundMark x1="69327" y1="79184" x2="98475" y2="74286"/>
                        <a14:foregroundMark x1="93991" y1="40952" x2="74888" y2="5714"/>
                        <a14:foregroundMark x1="61614" y1="37007" x2="49058" y2="23946"/>
                        <a14:foregroundMark x1="49058" y1="23946" x2="38386" y2="7755"/>
                        <a14:foregroundMark x1="35336" y1="28571" x2="62960" y2="13061"/>
                        <a14:foregroundMark x1="64574" y1="25986" x2="35336" y2="16735"/>
                        <a14:foregroundMark x1="50314" y1="544" x2="47982" y2="45306"/>
                        <a14:foregroundMark x1="93632" y1="9524" x2="93632" y2="9524"/>
                        <a14:foregroundMark x1="49327" y1="74830" x2="49327" y2="74830"/>
                        <a14:foregroundMark x1="41345" y1="74830" x2="41345" y2="74830"/>
                        <a14:foregroundMark x1="34978" y1="71429" x2="46547" y2="71837"/>
                        <a14:foregroundMark x1="46547" y1="71837" x2="54619" y2="71565"/>
                        <a14:foregroundMark x1="54619" y1="71565" x2="64126" y2="72381"/>
                        <a14:foregroundMark x1="64126" y1="72381" x2="64215" y2="72381"/>
                        <a14:foregroundMark x1="18296" y1="96327" x2="6726" y2="93061"/>
                        <a14:foregroundMark x1="6726" y1="93061" x2="5112" y2="87347"/>
                        <a14:foregroundMark x1="20179" y1="57551" x2="14529" y2="82857"/>
                        <a14:foregroundMark x1="14529" y1="82857" x2="14978" y2="94558"/>
                        <a14:foregroundMark x1="15336" y1="97687" x2="11121" y2="89660"/>
                      </a14:backgroundRemoval>
                    </a14:imgEffect>
                  </a14:imgLayer>
                </a14:imgProps>
              </a:ext>
            </a:extLst>
          </a:blip>
          <a:srcRect r="214" b="505"/>
          <a:stretch/>
        </p:blipFill>
        <p:spPr>
          <a:xfrm>
            <a:off x="8248080" y="4262996"/>
            <a:ext cx="3425568" cy="225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721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1BCE04C-ABB0-43E8-A9DF-5174F486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Konseptskisse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7DFC641-1D13-4A87-B242-2E9A99F4C0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46448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rafikk 41" descr="By">
            <a:extLst>
              <a:ext uri="{FF2B5EF4-FFF2-40B4-BE49-F238E27FC236}">
                <a16:creationId xmlns:a16="http://schemas.microsoft.com/office/drawing/2014/main" id="{7A965CF5-9B34-4CE9-97DF-1A844E853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85234" y="3284423"/>
            <a:ext cx="2692400" cy="2692400"/>
          </a:xfrm>
          <a:prstGeom prst="rect">
            <a:avLst/>
          </a:prstGeom>
        </p:spPr>
      </p:pic>
      <p:grpSp>
        <p:nvGrpSpPr>
          <p:cNvPr id="39" name="Gruppe 38">
            <a:extLst>
              <a:ext uri="{FF2B5EF4-FFF2-40B4-BE49-F238E27FC236}">
                <a16:creationId xmlns:a16="http://schemas.microsoft.com/office/drawing/2014/main" id="{05F955A8-1C59-4998-8822-4B676543DD19}"/>
              </a:ext>
            </a:extLst>
          </p:cNvPr>
          <p:cNvGrpSpPr/>
          <p:nvPr/>
        </p:nvGrpSpPr>
        <p:grpSpPr>
          <a:xfrm>
            <a:off x="207714" y="1742440"/>
            <a:ext cx="2383086" cy="2032000"/>
            <a:chOff x="-701606" y="264160"/>
            <a:chExt cx="5883206" cy="5883206"/>
          </a:xfrm>
        </p:grpSpPr>
        <p:grpSp>
          <p:nvGrpSpPr>
            <p:cNvPr id="10" name="Gruppe 9">
              <a:extLst>
                <a:ext uri="{FF2B5EF4-FFF2-40B4-BE49-F238E27FC236}">
                  <a16:creationId xmlns:a16="http://schemas.microsoft.com/office/drawing/2014/main" id="{6B5A4FE5-67C4-4747-897A-269AA82E50F0}"/>
                </a:ext>
              </a:extLst>
            </p:cNvPr>
            <p:cNvGrpSpPr/>
            <p:nvPr/>
          </p:nvGrpSpPr>
          <p:grpSpPr>
            <a:xfrm>
              <a:off x="-701606" y="264160"/>
              <a:ext cx="5883206" cy="5883206"/>
              <a:chOff x="-1138486" y="0"/>
              <a:chExt cx="5883206" cy="5883206"/>
            </a:xfrm>
          </p:grpSpPr>
          <p:pic>
            <p:nvPicPr>
              <p:cNvPr id="4" name="Grafikk 3" descr="Smarttelefon">
                <a:extLst>
                  <a:ext uri="{FF2B5EF4-FFF2-40B4-BE49-F238E27FC236}">
                    <a16:creationId xmlns:a16="http://schemas.microsoft.com/office/drawing/2014/main" id="{757E6E3B-7DEB-4243-A5EB-BFE5A07746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-1138486" y="0"/>
                <a:ext cx="5883206" cy="5883206"/>
              </a:xfrm>
              <a:prstGeom prst="rect">
                <a:avLst/>
              </a:prstGeom>
            </p:spPr>
          </p:pic>
          <p:sp>
            <p:nvSpPr>
              <p:cNvPr id="5" name="Bindepunkt 4">
                <a:extLst>
                  <a:ext uri="{FF2B5EF4-FFF2-40B4-BE49-F238E27FC236}">
                    <a16:creationId xmlns:a16="http://schemas.microsoft.com/office/drawing/2014/main" id="{4BF67D3B-8DA2-4EAC-866F-131EFA1122FA}"/>
                  </a:ext>
                </a:extLst>
              </p:cNvPr>
              <p:cNvSpPr/>
              <p:nvPr/>
            </p:nvSpPr>
            <p:spPr>
              <a:xfrm>
                <a:off x="1555514" y="5047418"/>
                <a:ext cx="495206" cy="477520"/>
              </a:xfrm>
              <a:prstGeom prst="flowChartConnector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9" name="Gruppe 8">
              <a:extLst>
                <a:ext uri="{FF2B5EF4-FFF2-40B4-BE49-F238E27FC236}">
                  <a16:creationId xmlns:a16="http://schemas.microsoft.com/office/drawing/2014/main" id="{61918F3B-9790-4D60-ACB7-0756F4D183A9}"/>
                </a:ext>
              </a:extLst>
            </p:cNvPr>
            <p:cNvGrpSpPr/>
            <p:nvPr/>
          </p:nvGrpSpPr>
          <p:grpSpPr>
            <a:xfrm>
              <a:off x="1342121" y="1465995"/>
              <a:ext cx="451120" cy="459326"/>
              <a:chOff x="8475543" y="1475653"/>
              <a:chExt cx="541457" cy="794582"/>
            </a:xfrm>
          </p:grpSpPr>
          <p:sp>
            <p:nvSpPr>
              <p:cNvPr id="8" name="Rektangel: avrundede hjørner 7">
                <a:extLst>
                  <a:ext uri="{FF2B5EF4-FFF2-40B4-BE49-F238E27FC236}">
                    <a16:creationId xmlns:a16="http://schemas.microsoft.com/office/drawing/2014/main" id="{73632A05-A284-45C0-803D-BC09526AC52B}"/>
                  </a:ext>
                </a:extLst>
              </p:cNvPr>
              <p:cNvSpPr/>
              <p:nvPr/>
            </p:nvSpPr>
            <p:spPr>
              <a:xfrm>
                <a:off x="8475543" y="1475653"/>
                <a:ext cx="541457" cy="774788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pic>
            <p:nvPicPr>
              <p:cNvPr id="7" name="Bilde 6">
                <a:extLst>
                  <a:ext uri="{FF2B5EF4-FFF2-40B4-BE49-F238E27FC236}">
                    <a16:creationId xmlns:a16="http://schemas.microsoft.com/office/drawing/2014/main" id="{53F5C115-2F36-4A87-B8F8-167661209B5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38756" b="76444" l="25711" r="50948">
                            <a14:foregroundMark x1="35545" y1="70400" x2="35545" y2="70400"/>
                            <a14:foregroundMark x1="33175" y1="69244" x2="33175" y2="69244"/>
                            <a14:foregroundMark x1="46090" y1="64533" x2="34597" y2="64000"/>
                            <a14:foregroundMark x1="34597" y1="64000" x2="30095" y2="62133"/>
                            <a14:foregroundMark x1="26540" y1="72089" x2="38981" y2="43556"/>
                            <a14:foregroundMark x1="47986" y1="68978" x2="42062" y2="63200"/>
                            <a14:foregroundMark x1="42062" y1="63200" x2="36493" y2="43733"/>
                            <a14:foregroundMark x1="44194" y1="60356" x2="33886" y2="63644"/>
                            <a14:foregroundMark x1="33886" y1="63644" x2="27488" y2="69244"/>
                            <a14:foregroundMark x1="27488" y1="69244" x2="25829" y2="72089"/>
                            <a14:foregroundMark x1="31398" y1="75022" x2="30213" y2="61778"/>
                            <a14:foregroundMark x1="40995" y1="73867" x2="39336" y2="66133"/>
                            <a14:foregroundMark x1="39336" y1="66133" x2="39573" y2="65156"/>
                            <a14:foregroundMark x1="50948" y1="68889" x2="41469" y2="66044"/>
                            <a14:foregroundMark x1="42536" y1="70311" x2="28199" y2="67911"/>
                            <a14:foregroundMark x1="33886" y1="38844" x2="41114" y2="53067"/>
                            <a14:foregroundMark x1="41114" y1="53067" x2="41943" y2="59200"/>
                            <a14:foregroundMark x1="26896" y1="75200" x2="29621" y2="55733"/>
                            <a14:foregroundMark x1="27962" y1="75733" x2="45379" y2="61156"/>
                            <a14:foregroundMark x1="44076" y1="76444" x2="34242" y2="64444"/>
                            <a14:foregroundMark x1="34242" y1="64444" x2="33057" y2="61956"/>
                            <a14:foregroundMark x1="41706" y1="43467" x2="38507" y2="40711"/>
                            <a14:foregroundMark x1="42299" y1="40089" x2="39100" y2="40711"/>
                            <a14:backgroundMark x1="47986" y1="44178" x2="47986" y2="44178"/>
                            <a14:backgroundMark x1="47986" y1="44178" x2="47986" y2="44178"/>
                            <a14:backgroundMark x1="28910" y1="44000" x2="25474" y2="37156"/>
                            <a14:backgroundMark x1="25474" y1="37156" x2="25474" y2="36711"/>
                            <a14:backgroundMark x1="51185" y1="45422" x2="44550" y2="45156"/>
                          </a14:backgroundRemoval>
                        </a14:imgEffect>
                      </a14:imgLayer>
                    </a14:imgProps>
                  </a:ext>
                </a:extLst>
              </a:blip>
              <a:srcRect l="23835" t="35555" r="47655" b="20556"/>
              <a:stretch/>
            </p:blipFill>
            <p:spPr>
              <a:xfrm>
                <a:off x="8568997" y="1505987"/>
                <a:ext cx="372450" cy="764248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</p:pic>
        </p:grpSp>
        <p:sp>
          <p:nvSpPr>
            <p:cNvPr id="13" name="Rektangel: avrundede hjørner 12">
              <a:extLst>
                <a:ext uri="{FF2B5EF4-FFF2-40B4-BE49-F238E27FC236}">
                  <a16:creationId xmlns:a16="http://schemas.microsoft.com/office/drawing/2014/main" id="{A6257EF8-F20A-4139-872B-2D660E3CD435}"/>
                </a:ext>
              </a:extLst>
            </p:cNvPr>
            <p:cNvSpPr/>
            <p:nvPr/>
          </p:nvSpPr>
          <p:spPr>
            <a:xfrm>
              <a:off x="1924048" y="1465995"/>
              <a:ext cx="451120" cy="447884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" name="Rektangel: avrundede hjørner 14">
              <a:extLst>
                <a:ext uri="{FF2B5EF4-FFF2-40B4-BE49-F238E27FC236}">
                  <a16:creationId xmlns:a16="http://schemas.microsoft.com/office/drawing/2014/main" id="{79BCC94D-F060-40E1-B1C2-8CA7209E11B4}"/>
                </a:ext>
              </a:extLst>
            </p:cNvPr>
            <p:cNvSpPr/>
            <p:nvPr/>
          </p:nvSpPr>
          <p:spPr>
            <a:xfrm>
              <a:off x="2505975" y="1468290"/>
              <a:ext cx="451120" cy="447884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Rektangel: avrundede hjørner 20">
              <a:extLst>
                <a:ext uri="{FF2B5EF4-FFF2-40B4-BE49-F238E27FC236}">
                  <a16:creationId xmlns:a16="http://schemas.microsoft.com/office/drawing/2014/main" id="{B0F0C667-5AD1-44CF-887E-1A280574380E}"/>
                </a:ext>
              </a:extLst>
            </p:cNvPr>
            <p:cNvSpPr/>
            <p:nvPr/>
          </p:nvSpPr>
          <p:spPr>
            <a:xfrm>
              <a:off x="1924048" y="2034955"/>
              <a:ext cx="451120" cy="447884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Rektangel: avrundede hjørner 21">
              <a:extLst>
                <a:ext uri="{FF2B5EF4-FFF2-40B4-BE49-F238E27FC236}">
                  <a16:creationId xmlns:a16="http://schemas.microsoft.com/office/drawing/2014/main" id="{4B1271CF-D205-4831-BC19-FD1B911E3D4F}"/>
                </a:ext>
              </a:extLst>
            </p:cNvPr>
            <p:cNvSpPr/>
            <p:nvPr/>
          </p:nvSpPr>
          <p:spPr>
            <a:xfrm>
              <a:off x="2505975" y="2037250"/>
              <a:ext cx="451120" cy="447884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Rektangel: avrundede hjørner 22">
              <a:extLst>
                <a:ext uri="{FF2B5EF4-FFF2-40B4-BE49-F238E27FC236}">
                  <a16:creationId xmlns:a16="http://schemas.microsoft.com/office/drawing/2014/main" id="{8EB0B6C4-771B-4701-92BD-AA81C8A2A560}"/>
                </a:ext>
              </a:extLst>
            </p:cNvPr>
            <p:cNvSpPr/>
            <p:nvPr/>
          </p:nvSpPr>
          <p:spPr>
            <a:xfrm>
              <a:off x="1342121" y="2038754"/>
              <a:ext cx="451120" cy="447884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38" name="Gruppe 37">
            <a:extLst>
              <a:ext uri="{FF2B5EF4-FFF2-40B4-BE49-F238E27FC236}">
                <a16:creationId xmlns:a16="http://schemas.microsoft.com/office/drawing/2014/main" id="{8F220F9D-7BB4-4D1D-AD6C-1C72B2D88BE2}"/>
              </a:ext>
            </a:extLst>
          </p:cNvPr>
          <p:cNvGrpSpPr/>
          <p:nvPr/>
        </p:nvGrpSpPr>
        <p:grpSpPr>
          <a:xfrm>
            <a:off x="167075" y="3512469"/>
            <a:ext cx="2383086" cy="2126331"/>
            <a:chOff x="4557418" y="93628"/>
            <a:chExt cx="7226653" cy="7226653"/>
          </a:xfrm>
        </p:grpSpPr>
        <p:pic>
          <p:nvPicPr>
            <p:cNvPr id="36" name="Grafikk 35" descr="Bærbar datamaskin">
              <a:extLst>
                <a:ext uri="{FF2B5EF4-FFF2-40B4-BE49-F238E27FC236}">
                  <a16:creationId xmlns:a16="http://schemas.microsoft.com/office/drawing/2014/main" id="{F923D446-964F-47E6-81A6-D96493571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557418" y="93628"/>
              <a:ext cx="7226653" cy="7226653"/>
            </a:xfrm>
            <a:prstGeom prst="rect">
              <a:avLst/>
            </a:prstGeom>
          </p:spPr>
        </p:pic>
        <p:pic>
          <p:nvPicPr>
            <p:cNvPr id="37" name="Bilde 36">
              <a:extLst>
                <a:ext uri="{FF2B5EF4-FFF2-40B4-BE49-F238E27FC236}">
                  <a16:creationId xmlns:a16="http://schemas.microsoft.com/office/drawing/2014/main" id="{5FE1D4A6-50BC-421A-AE22-7F7A13EA7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207204" y="2517684"/>
              <a:ext cx="1772833" cy="137615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</p:pic>
      </p:grpSp>
      <p:pic>
        <p:nvPicPr>
          <p:cNvPr id="40" name="Bilde 39">
            <a:extLst>
              <a:ext uri="{FF2B5EF4-FFF2-40B4-BE49-F238E27FC236}">
                <a16:creationId xmlns:a16="http://schemas.microsoft.com/office/drawing/2014/main" id="{2D14869A-6C06-4DBB-B172-C4D78875DB2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09103" y="4824249"/>
            <a:ext cx="1889377" cy="1820782"/>
          </a:xfrm>
          <a:prstGeom prst="rect">
            <a:avLst/>
          </a:prstGeom>
        </p:spPr>
      </p:pic>
      <p:pic>
        <p:nvPicPr>
          <p:cNvPr id="49" name="Grafikk 48" descr="Tankeboble">
            <a:extLst>
              <a:ext uri="{FF2B5EF4-FFF2-40B4-BE49-F238E27FC236}">
                <a16:creationId xmlns:a16="http://schemas.microsoft.com/office/drawing/2014/main" id="{EBF2DB3F-E898-4817-B83F-D1C1C01B86A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146971" y="-392879"/>
            <a:ext cx="5978285" cy="5183248"/>
          </a:xfrm>
          <a:prstGeom prst="rect">
            <a:avLst/>
          </a:prstGeom>
        </p:spPr>
      </p:pic>
      <p:pic>
        <p:nvPicPr>
          <p:cNvPr id="50" name="Bilde 49">
            <a:extLst>
              <a:ext uri="{FF2B5EF4-FFF2-40B4-BE49-F238E27FC236}">
                <a16:creationId xmlns:a16="http://schemas.microsoft.com/office/drawing/2014/main" id="{F77448BD-4673-4318-A2D8-27E2844565A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71409" y="751553"/>
            <a:ext cx="2832078" cy="1483336"/>
          </a:xfrm>
          <a:prstGeom prst="rect">
            <a:avLst/>
          </a:prstGeom>
        </p:spPr>
      </p:pic>
      <p:pic>
        <p:nvPicPr>
          <p:cNvPr id="51" name="Bilde 50">
            <a:extLst>
              <a:ext uri="{FF2B5EF4-FFF2-40B4-BE49-F238E27FC236}">
                <a16:creationId xmlns:a16="http://schemas.microsoft.com/office/drawing/2014/main" id="{4C4AD71A-5CAF-4CA3-811A-1B4A3DB2B26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flipH="1">
            <a:off x="6542405" y="3130233"/>
            <a:ext cx="1514475" cy="115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01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k 2" descr="Nettbrett">
            <a:extLst>
              <a:ext uri="{FF2B5EF4-FFF2-40B4-BE49-F238E27FC236}">
                <a16:creationId xmlns:a16="http://schemas.microsoft.com/office/drawing/2014/main" id="{5B7C464D-3132-40DB-B7E0-4EA0709DB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0694" y="2500927"/>
            <a:ext cx="2739872" cy="2216115"/>
          </a:xfrm>
          <a:prstGeom prst="rect">
            <a:avLst/>
          </a:prstGeom>
        </p:spPr>
      </p:pic>
      <p:pic>
        <p:nvPicPr>
          <p:cNvPr id="6" name="Grafikk 5" descr="Webkamera">
            <a:extLst>
              <a:ext uri="{FF2B5EF4-FFF2-40B4-BE49-F238E27FC236}">
                <a16:creationId xmlns:a16="http://schemas.microsoft.com/office/drawing/2014/main" id="{CAC7FBD0-A100-4CB2-846C-B5465F5FF5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02457" y="3225932"/>
            <a:ext cx="518400" cy="518400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07B6EF2D-794C-464E-8056-6B607A9A23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2916" y="3198995"/>
            <a:ext cx="1615426" cy="754964"/>
          </a:xfrm>
          <a:prstGeom prst="rect">
            <a:avLst/>
          </a:prstGeom>
        </p:spPr>
      </p:pic>
      <p:pic>
        <p:nvPicPr>
          <p:cNvPr id="8" name="Grafikk 7" descr="Kompass">
            <a:extLst>
              <a:ext uri="{FF2B5EF4-FFF2-40B4-BE49-F238E27FC236}">
                <a16:creationId xmlns:a16="http://schemas.microsoft.com/office/drawing/2014/main" id="{AC780703-2A1F-463E-8F93-574783C1DA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98638" y="3867909"/>
            <a:ext cx="518400" cy="518400"/>
          </a:xfrm>
          <a:prstGeom prst="rect">
            <a:avLst/>
          </a:prstGeom>
        </p:spPr>
      </p:pic>
      <p:pic>
        <p:nvPicPr>
          <p:cNvPr id="10" name="Grafikk 9" descr="Wi-Fi">
            <a:extLst>
              <a:ext uri="{FF2B5EF4-FFF2-40B4-BE49-F238E27FC236}">
                <a16:creationId xmlns:a16="http://schemas.microsoft.com/office/drawing/2014/main" id="{D25763CD-2A16-4C1B-8861-3BCA30116E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07685" y="2705325"/>
            <a:ext cx="518400" cy="518400"/>
          </a:xfrm>
          <a:prstGeom prst="rect">
            <a:avLst/>
          </a:prstGeom>
        </p:spPr>
      </p:pic>
      <p:pic>
        <p:nvPicPr>
          <p:cNvPr id="11" name="Grafikk 10" descr="Bjelle">
            <a:extLst>
              <a:ext uri="{FF2B5EF4-FFF2-40B4-BE49-F238E27FC236}">
                <a16:creationId xmlns:a16="http://schemas.microsoft.com/office/drawing/2014/main" id="{439F3CDA-C985-4619-8D2A-B914D0CBAC3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01049" y="3867909"/>
            <a:ext cx="518400" cy="518400"/>
          </a:xfrm>
          <a:prstGeom prst="rect">
            <a:avLst/>
          </a:prstGeom>
        </p:spPr>
      </p:pic>
      <p:pic>
        <p:nvPicPr>
          <p:cNvPr id="13" name="Grafikk 12" descr="Gå">
            <a:extLst>
              <a:ext uri="{FF2B5EF4-FFF2-40B4-BE49-F238E27FC236}">
                <a16:creationId xmlns:a16="http://schemas.microsoft.com/office/drawing/2014/main" id="{E034B92F-F47B-4C21-BCD0-7A91C304DA8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479458" y="3231580"/>
            <a:ext cx="518400" cy="518400"/>
          </a:xfrm>
          <a:prstGeom prst="rect">
            <a:avLst/>
          </a:prstGeom>
        </p:spPr>
      </p:pic>
      <p:pic>
        <p:nvPicPr>
          <p:cNvPr id="15" name="Grafikk 14" descr="Høyttalere">
            <a:extLst>
              <a:ext uri="{FF2B5EF4-FFF2-40B4-BE49-F238E27FC236}">
                <a16:creationId xmlns:a16="http://schemas.microsoft.com/office/drawing/2014/main" id="{0F5CFC2A-7BED-4D1D-891D-ECC937E9290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479458" y="2733500"/>
            <a:ext cx="518400" cy="518400"/>
          </a:xfrm>
          <a:prstGeom prst="rect">
            <a:avLst/>
          </a:prstGeom>
        </p:spPr>
      </p:pic>
      <p:pic>
        <p:nvPicPr>
          <p:cNvPr id="19" name="Grafikk 18" descr="Termometer">
            <a:extLst>
              <a:ext uri="{FF2B5EF4-FFF2-40B4-BE49-F238E27FC236}">
                <a16:creationId xmlns:a16="http://schemas.microsoft.com/office/drawing/2014/main" id="{20A74649-EE8E-49A7-9396-3297AC1BCE1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051231" y="3867909"/>
            <a:ext cx="518400" cy="518400"/>
          </a:xfrm>
          <a:prstGeom prst="rect">
            <a:avLst/>
          </a:prstGeom>
        </p:spPr>
      </p:pic>
      <p:pic>
        <p:nvPicPr>
          <p:cNvPr id="31" name="Grafikk 30" descr="Lampe">
            <a:extLst>
              <a:ext uri="{FF2B5EF4-FFF2-40B4-BE49-F238E27FC236}">
                <a16:creationId xmlns:a16="http://schemas.microsoft.com/office/drawing/2014/main" id="{90BA4539-C8B1-4042-99A2-440DE54E586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056459" y="3231580"/>
            <a:ext cx="518400" cy="518400"/>
          </a:xfrm>
          <a:prstGeom prst="rect">
            <a:avLst/>
          </a:prstGeom>
        </p:spPr>
      </p:pic>
      <p:pic>
        <p:nvPicPr>
          <p:cNvPr id="33" name="Grafikk 32" descr="Nettsky">
            <a:extLst>
              <a:ext uri="{FF2B5EF4-FFF2-40B4-BE49-F238E27FC236}">
                <a16:creationId xmlns:a16="http://schemas.microsoft.com/office/drawing/2014/main" id="{8D3EDF08-37F8-4A61-B8BD-358861CCF32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236409" y="2033828"/>
            <a:ext cx="804168" cy="804168"/>
          </a:xfrm>
          <a:prstGeom prst="rect">
            <a:avLst/>
          </a:prstGeom>
        </p:spPr>
      </p:pic>
      <p:pic>
        <p:nvPicPr>
          <p:cNvPr id="35" name="Grafikk 34" descr="Regn">
            <a:extLst>
              <a:ext uri="{FF2B5EF4-FFF2-40B4-BE49-F238E27FC236}">
                <a16:creationId xmlns:a16="http://schemas.microsoft.com/office/drawing/2014/main" id="{3E8772F4-2092-4CDF-9A83-002EBC58C48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051231" y="2733500"/>
            <a:ext cx="518400" cy="518400"/>
          </a:xfrm>
          <a:prstGeom prst="rect">
            <a:avLst/>
          </a:prstGeom>
        </p:spPr>
      </p:pic>
      <p:pic>
        <p:nvPicPr>
          <p:cNvPr id="37" name="Grafikk 36" descr="Nøkkel">
            <a:extLst>
              <a:ext uri="{FF2B5EF4-FFF2-40B4-BE49-F238E27FC236}">
                <a16:creationId xmlns:a16="http://schemas.microsoft.com/office/drawing/2014/main" id="{0686C3DB-0809-476D-9532-478793608ED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215553" y="4714139"/>
            <a:ext cx="1385701" cy="1385701"/>
          </a:xfrm>
          <a:prstGeom prst="rect">
            <a:avLst/>
          </a:prstGeom>
        </p:spPr>
      </p:pic>
      <p:pic>
        <p:nvPicPr>
          <p:cNvPr id="39" name="Grafikk 38" descr="USB">
            <a:extLst>
              <a:ext uri="{FF2B5EF4-FFF2-40B4-BE49-F238E27FC236}">
                <a16:creationId xmlns:a16="http://schemas.microsoft.com/office/drawing/2014/main" id="{69B21EB5-0C3A-4E94-B481-5EA70E4047E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311612" y="4274545"/>
            <a:ext cx="754964" cy="754964"/>
          </a:xfrm>
          <a:prstGeom prst="rect">
            <a:avLst/>
          </a:prstGeom>
        </p:spPr>
      </p:pic>
      <p:pic>
        <p:nvPicPr>
          <p:cNvPr id="40" name="Grafikk 39" descr="Smarttelefon">
            <a:extLst>
              <a:ext uri="{FF2B5EF4-FFF2-40B4-BE49-F238E27FC236}">
                <a16:creationId xmlns:a16="http://schemas.microsoft.com/office/drawing/2014/main" id="{2EC5D93A-5841-4535-9DBF-75917F69ABE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8036987" y="4224242"/>
            <a:ext cx="2067786" cy="2067786"/>
          </a:xfrm>
          <a:prstGeom prst="rect">
            <a:avLst/>
          </a:prstGeom>
        </p:spPr>
      </p:pic>
      <p:pic>
        <p:nvPicPr>
          <p:cNvPr id="41" name="Grafikk 40" descr="Ulåst">
            <a:extLst>
              <a:ext uri="{FF2B5EF4-FFF2-40B4-BE49-F238E27FC236}">
                <a16:creationId xmlns:a16="http://schemas.microsoft.com/office/drawing/2014/main" id="{6E8DB880-977D-4F89-9AFB-5F0F769FD874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8862594" y="5290284"/>
            <a:ext cx="400029" cy="400029"/>
          </a:xfrm>
          <a:prstGeom prst="rect">
            <a:avLst/>
          </a:prstGeom>
        </p:spPr>
      </p:pic>
      <p:pic>
        <p:nvPicPr>
          <p:cNvPr id="42" name="Grafikk 41" descr="Låst">
            <a:extLst>
              <a:ext uri="{FF2B5EF4-FFF2-40B4-BE49-F238E27FC236}">
                <a16:creationId xmlns:a16="http://schemas.microsoft.com/office/drawing/2014/main" id="{D6DEFB6E-2BFC-4435-9BE9-B6880AFDEE9D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8862594" y="4717042"/>
            <a:ext cx="400996" cy="400996"/>
          </a:xfrm>
          <a:prstGeom prst="rect">
            <a:avLst/>
          </a:prstGeom>
        </p:spPr>
      </p:pic>
      <p:sp>
        <p:nvSpPr>
          <p:cNvPr id="43" name="Dobbel hakeparentes 42">
            <a:extLst>
              <a:ext uri="{FF2B5EF4-FFF2-40B4-BE49-F238E27FC236}">
                <a16:creationId xmlns:a16="http://schemas.microsoft.com/office/drawing/2014/main" id="{C5AD1C0D-3825-4B95-915D-EB6EDA22F11E}"/>
              </a:ext>
            </a:extLst>
          </p:cNvPr>
          <p:cNvSpPr/>
          <p:nvPr/>
        </p:nvSpPr>
        <p:spPr>
          <a:xfrm>
            <a:off x="314960" y="1701800"/>
            <a:ext cx="5887720" cy="3705190"/>
          </a:xfrm>
          <a:prstGeom prst="bracketPair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45" name="Rett linje 44">
            <a:extLst>
              <a:ext uri="{FF2B5EF4-FFF2-40B4-BE49-F238E27FC236}">
                <a16:creationId xmlns:a16="http://schemas.microsoft.com/office/drawing/2014/main" id="{F0AA5BAB-6E49-474E-8F78-DDA72330BED0}"/>
              </a:ext>
            </a:extLst>
          </p:cNvPr>
          <p:cNvCxnSpPr/>
          <p:nvPr/>
        </p:nvCxnSpPr>
        <p:spPr>
          <a:xfrm>
            <a:off x="926696" y="1699522"/>
            <a:ext cx="4680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Rett linje 45">
            <a:extLst>
              <a:ext uri="{FF2B5EF4-FFF2-40B4-BE49-F238E27FC236}">
                <a16:creationId xmlns:a16="http://schemas.microsoft.com/office/drawing/2014/main" id="{1E4230E5-9557-4C12-83B0-0964D67330FB}"/>
              </a:ext>
            </a:extLst>
          </p:cNvPr>
          <p:cNvCxnSpPr/>
          <p:nvPr/>
        </p:nvCxnSpPr>
        <p:spPr>
          <a:xfrm>
            <a:off x="921380" y="5406990"/>
            <a:ext cx="1080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Rett linje 46">
            <a:extLst>
              <a:ext uri="{FF2B5EF4-FFF2-40B4-BE49-F238E27FC236}">
                <a16:creationId xmlns:a16="http://schemas.microsoft.com/office/drawing/2014/main" id="{88D1995A-3DCB-4F8A-980B-D51F03EFA717}"/>
              </a:ext>
            </a:extLst>
          </p:cNvPr>
          <p:cNvCxnSpPr/>
          <p:nvPr/>
        </p:nvCxnSpPr>
        <p:spPr>
          <a:xfrm>
            <a:off x="3798362" y="5406989"/>
            <a:ext cx="1800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107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k 1" descr="Utklippstavle">
            <a:extLst>
              <a:ext uri="{FF2B5EF4-FFF2-40B4-BE49-F238E27FC236}">
                <a16:creationId xmlns:a16="http://schemas.microsoft.com/office/drawing/2014/main" id="{21493542-5189-4B6C-8AE9-909F65967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3840" y="309880"/>
            <a:ext cx="5674360" cy="5400040"/>
          </a:xfrm>
          <a:prstGeom prst="rect">
            <a:avLst/>
          </a:prstGeom>
        </p:spPr>
      </p:pic>
      <p:pic>
        <p:nvPicPr>
          <p:cNvPr id="4" name="Grafikk 3" descr="Binders">
            <a:extLst>
              <a:ext uri="{FF2B5EF4-FFF2-40B4-BE49-F238E27FC236}">
                <a16:creationId xmlns:a16="http://schemas.microsoft.com/office/drawing/2014/main" id="{93D4A780-F7A6-4AEC-A748-A698C9DAB2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29640" y="1926224"/>
            <a:ext cx="487400" cy="487400"/>
          </a:xfrm>
          <a:prstGeom prst="rect">
            <a:avLst/>
          </a:prstGeom>
        </p:spPr>
      </p:pic>
      <p:sp>
        <p:nvSpPr>
          <p:cNvPr id="5" name="TekstSylinder 4">
            <a:extLst>
              <a:ext uri="{FF2B5EF4-FFF2-40B4-BE49-F238E27FC236}">
                <a16:creationId xmlns:a16="http://schemas.microsoft.com/office/drawing/2014/main" id="{B388A780-6512-403C-AE07-4F03000E1593}"/>
              </a:ext>
            </a:extLst>
          </p:cNvPr>
          <p:cNvSpPr txBox="1"/>
          <p:nvPr/>
        </p:nvSpPr>
        <p:spPr>
          <a:xfrm>
            <a:off x="2176780" y="2159280"/>
            <a:ext cx="2600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Foto før og etter</a:t>
            </a:r>
          </a:p>
          <a:p>
            <a:r>
              <a:rPr lang="nb-NO" dirty="0"/>
              <a:t>Lydprofil</a:t>
            </a:r>
          </a:p>
          <a:p>
            <a:r>
              <a:rPr lang="nb-NO" dirty="0"/>
              <a:t>Alarmer</a:t>
            </a:r>
          </a:p>
          <a:p>
            <a:r>
              <a:rPr lang="nb-NO" dirty="0"/>
              <a:t>Bevegelse</a:t>
            </a:r>
          </a:p>
          <a:p>
            <a:r>
              <a:rPr lang="nb-NO" dirty="0"/>
              <a:t>Temperatur</a:t>
            </a:r>
          </a:p>
          <a:p>
            <a:r>
              <a:rPr lang="nb-NO" dirty="0"/>
              <a:t>Fukt</a:t>
            </a:r>
          </a:p>
          <a:p>
            <a:r>
              <a:rPr lang="nb-NO" dirty="0"/>
              <a:t>Tidspunkt for åpnet</a:t>
            </a:r>
          </a:p>
          <a:p>
            <a:r>
              <a:rPr lang="nb-NO" dirty="0"/>
              <a:t>Tidspunkt for låst</a:t>
            </a:r>
          </a:p>
        </p:txBody>
      </p:sp>
      <p:pic>
        <p:nvPicPr>
          <p:cNvPr id="7" name="Grafikk 6" descr="Bærbar datamaskin">
            <a:extLst>
              <a:ext uri="{FF2B5EF4-FFF2-40B4-BE49-F238E27FC236}">
                <a16:creationId xmlns:a16="http://schemas.microsoft.com/office/drawing/2014/main" id="{94F29FE9-2EB2-4E63-B959-0AADC5D174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93640" y="392254"/>
            <a:ext cx="7101840" cy="6073491"/>
          </a:xfrm>
          <a:prstGeom prst="rect">
            <a:avLst/>
          </a:prstGeom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C06E63E4-6CC2-4C9D-948E-21D82C43DAD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8756" b="76444" l="25711" r="50948">
                        <a14:foregroundMark x1="35545" y1="70400" x2="35545" y2="70400"/>
                        <a14:foregroundMark x1="33175" y1="69244" x2="33175" y2="69244"/>
                        <a14:foregroundMark x1="46090" y1="64533" x2="34597" y2="64000"/>
                        <a14:foregroundMark x1="34597" y1="64000" x2="30095" y2="62133"/>
                        <a14:foregroundMark x1="26540" y1="72089" x2="38981" y2="43556"/>
                        <a14:foregroundMark x1="47986" y1="68978" x2="42062" y2="63200"/>
                        <a14:foregroundMark x1="42062" y1="63200" x2="36493" y2="43733"/>
                        <a14:foregroundMark x1="44194" y1="60356" x2="33886" y2="63644"/>
                        <a14:foregroundMark x1="33886" y1="63644" x2="27488" y2="69244"/>
                        <a14:foregroundMark x1="27488" y1="69244" x2="25829" y2="72089"/>
                        <a14:foregroundMark x1="31398" y1="75022" x2="30213" y2="61778"/>
                        <a14:foregroundMark x1="40995" y1="73867" x2="39336" y2="66133"/>
                        <a14:foregroundMark x1="39336" y1="66133" x2="39573" y2="65156"/>
                        <a14:foregroundMark x1="50948" y1="68889" x2="41469" y2="66044"/>
                        <a14:foregroundMark x1="42536" y1="70311" x2="28199" y2="67911"/>
                        <a14:foregroundMark x1="33886" y1="38844" x2="41114" y2="53067"/>
                        <a14:foregroundMark x1="41114" y1="53067" x2="41943" y2="59200"/>
                        <a14:foregroundMark x1="26896" y1="75200" x2="29621" y2="55733"/>
                        <a14:foregroundMark x1="27962" y1="75733" x2="45379" y2="61156"/>
                        <a14:foregroundMark x1="44076" y1="76444" x2="34242" y2="64444"/>
                        <a14:foregroundMark x1="34242" y1="64444" x2="33057" y2="61956"/>
                        <a14:foregroundMark x1="41706" y1="43467" x2="38507" y2="40711"/>
                        <a14:foregroundMark x1="42299" y1="40089" x2="39100" y2="40711"/>
                        <a14:backgroundMark x1="47986" y1="44178" x2="47986" y2="44178"/>
                        <a14:backgroundMark x1="47986" y1="44178" x2="47986" y2="44178"/>
                        <a14:backgroundMark x1="28910" y1="44000" x2="25474" y2="37156"/>
                        <a14:backgroundMark x1="25474" y1="37156" x2="25474" y2="36711"/>
                        <a14:backgroundMark x1="51185" y1="45422" x2="44550" y2="45156"/>
                      </a14:backgroundRemoval>
                    </a14:imgEffect>
                  </a14:imgLayer>
                </a14:imgProps>
              </a:ext>
            </a:extLst>
          </a:blip>
          <a:srcRect l="23835" t="35555" r="47655" b="20556"/>
          <a:stretch/>
        </p:blipFill>
        <p:spPr>
          <a:xfrm>
            <a:off x="6658442" y="2225157"/>
            <a:ext cx="184318" cy="378211"/>
          </a:xfrm>
          <a:prstGeom prst="rect">
            <a:avLst/>
          </a:prstGeom>
        </p:spPr>
      </p:pic>
      <p:sp>
        <p:nvSpPr>
          <p:cNvPr id="10" name="TekstSylinder 9">
            <a:extLst>
              <a:ext uri="{FF2B5EF4-FFF2-40B4-BE49-F238E27FC236}">
                <a16:creationId xmlns:a16="http://schemas.microsoft.com/office/drawing/2014/main" id="{8FA14E73-8E1B-434C-A6F8-223FC5597CC9}"/>
              </a:ext>
            </a:extLst>
          </p:cNvPr>
          <p:cNvSpPr txBox="1"/>
          <p:nvPr/>
        </p:nvSpPr>
        <p:spPr>
          <a:xfrm>
            <a:off x="7360920" y="2941755"/>
            <a:ext cx="878840" cy="369332"/>
          </a:xfrm>
          <a:prstGeom prst="rect">
            <a:avLst/>
          </a:prstGeom>
          <a:solidFill>
            <a:srgbClr val="FEAEC7"/>
          </a:solidFill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Utleier</a:t>
            </a:r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8E737F79-A462-4D54-B117-F2D230979FAE}"/>
              </a:ext>
            </a:extLst>
          </p:cNvPr>
          <p:cNvSpPr txBox="1"/>
          <p:nvPr/>
        </p:nvSpPr>
        <p:spPr>
          <a:xfrm>
            <a:off x="8757920" y="2941755"/>
            <a:ext cx="87884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EAEC7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rgbClr val="FEAEC7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leier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E196B5C9-6651-45D8-B26A-62F1106828F7}"/>
              </a:ext>
            </a:extLst>
          </p:cNvPr>
          <p:cNvSpPr txBox="1"/>
          <p:nvPr/>
        </p:nvSpPr>
        <p:spPr>
          <a:xfrm>
            <a:off x="2121180" y="1910080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dirty="0"/>
              <a:t>RAPPORT</a:t>
            </a:r>
          </a:p>
        </p:txBody>
      </p:sp>
      <p:cxnSp>
        <p:nvCxnSpPr>
          <p:cNvPr id="14" name="Rett linje 13">
            <a:extLst>
              <a:ext uri="{FF2B5EF4-FFF2-40B4-BE49-F238E27FC236}">
                <a16:creationId xmlns:a16="http://schemas.microsoft.com/office/drawing/2014/main" id="{48E4EA95-714E-42DD-9618-0DD9F784B64D}"/>
              </a:ext>
            </a:extLst>
          </p:cNvPr>
          <p:cNvCxnSpPr/>
          <p:nvPr/>
        </p:nvCxnSpPr>
        <p:spPr>
          <a:xfrm>
            <a:off x="2235200" y="2243852"/>
            <a:ext cx="0" cy="216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119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k 1" descr="Bærbar datamaskin">
            <a:extLst>
              <a:ext uri="{FF2B5EF4-FFF2-40B4-BE49-F238E27FC236}">
                <a16:creationId xmlns:a16="http://schemas.microsoft.com/office/drawing/2014/main" id="{95365381-DB89-4D7F-B887-591D595CE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3640" y="392254"/>
            <a:ext cx="7101840" cy="6073491"/>
          </a:xfrm>
          <a:prstGeom prst="rect">
            <a:avLst/>
          </a:prstGeom>
        </p:spPr>
      </p:pic>
      <p:pic>
        <p:nvPicPr>
          <p:cNvPr id="3" name="Bilde 2">
            <a:extLst>
              <a:ext uri="{FF2B5EF4-FFF2-40B4-BE49-F238E27FC236}">
                <a16:creationId xmlns:a16="http://schemas.microsoft.com/office/drawing/2014/main" id="{7858D1DE-3B60-4076-B1A6-BD15187CB2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8756" b="76444" l="25711" r="50948">
                        <a14:foregroundMark x1="35545" y1="70400" x2="35545" y2="70400"/>
                        <a14:foregroundMark x1="33175" y1="69244" x2="33175" y2="69244"/>
                        <a14:foregroundMark x1="46090" y1="64533" x2="34597" y2="64000"/>
                        <a14:foregroundMark x1="34597" y1="64000" x2="30095" y2="62133"/>
                        <a14:foregroundMark x1="26540" y1="72089" x2="38981" y2="43556"/>
                        <a14:foregroundMark x1="47986" y1="68978" x2="42062" y2="63200"/>
                        <a14:foregroundMark x1="42062" y1="63200" x2="36493" y2="43733"/>
                        <a14:foregroundMark x1="44194" y1="60356" x2="33886" y2="63644"/>
                        <a14:foregroundMark x1="33886" y1="63644" x2="27488" y2="69244"/>
                        <a14:foregroundMark x1="27488" y1="69244" x2="25829" y2="72089"/>
                        <a14:foregroundMark x1="31398" y1="75022" x2="30213" y2="61778"/>
                        <a14:foregroundMark x1="40995" y1="73867" x2="39336" y2="66133"/>
                        <a14:foregroundMark x1="39336" y1="66133" x2="39573" y2="65156"/>
                        <a14:foregroundMark x1="50948" y1="68889" x2="41469" y2="66044"/>
                        <a14:foregroundMark x1="42536" y1="70311" x2="28199" y2="67911"/>
                        <a14:foregroundMark x1="33886" y1="38844" x2="41114" y2="53067"/>
                        <a14:foregroundMark x1="41114" y1="53067" x2="41943" y2="59200"/>
                        <a14:foregroundMark x1="26896" y1="75200" x2="29621" y2="55733"/>
                        <a14:foregroundMark x1="27962" y1="75733" x2="45379" y2="61156"/>
                        <a14:foregroundMark x1="44076" y1="76444" x2="34242" y2="64444"/>
                        <a14:foregroundMark x1="34242" y1="64444" x2="33057" y2="61956"/>
                        <a14:foregroundMark x1="41706" y1="43467" x2="38507" y2="40711"/>
                        <a14:foregroundMark x1="42299" y1="40089" x2="39100" y2="40711"/>
                        <a14:backgroundMark x1="47986" y1="44178" x2="47986" y2="44178"/>
                        <a14:backgroundMark x1="47986" y1="44178" x2="47986" y2="44178"/>
                        <a14:backgroundMark x1="28910" y1="44000" x2="25474" y2="37156"/>
                        <a14:backgroundMark x1="25474" y1="37156" x2="25474" y2="36711"/>
                        <a14:backgroundMark x1="51185" y1="45422" x2="44550" y2="45156"/>
                      </a14:backgroundRemoval>
                    </a14:imgEffect>
                  </a14:imgLayer>
                </a14:imgProps>
              </a:ext>
            </a:extLst>
          </a:blip>
          <a:srcRect l="23835" t="35555" r="47655" b="20556"/>
          <a:stretch/>
        </p:blipFill>
        <p:spPr>
          <a:xfrm>
            <a:off x="6658442" y="2225157"/>
            <a:ext cx="184318" cy="378211"/>
          </a:xfrm>
          <a:prstGeom prst="rect">
            <a:avLst/>
          </a:prstGeom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6D426D44-C382-412B-9AB4-5A92B13BDC58}"/>
              </a:ext>
            </a:extLst>
          </p:cNvPr>
          <p:cNvSpPr txBox="1"/>
          <p:nvPr/>
        </p:nvSpPr>
        <p:spPr>
          <a:xfrm>
            <a:off x="7360920" y="2941755"/>
            <a:ext cx="87884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EAEC7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EAEC7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r>
              <a:rPr lang="nb-NO" dirty="0"/>
              <a:t>Utleier</a:t>
            </a: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76843B10-E8FE-47E2-8C25-AA38964AD8DD}"/>
              </a:ext>
            </a:extLst>
          </p:cNvPr>
          <p:cNvSpPr txBox="1"/>
          <p:nvPr/>
        </p:nvSpPr>
        <p:spPr>
          <a:xfrm>
            <a:off x="8757920" y="2941755"/>
            <a:ext cx="878840" cy="369332"/>
          </a:xfrm>
          <a:prstGeom prst="rect">
            <a:avLst/>
          </a:prstGeom>
          <a:solidFill>
            <a:srgbClr val="FEAEC7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r>
              <a:rPr lang="nb-NO" dirty="0"/>
              <a:t>leier</a:t>
            </a:r>
          </a:p>
        </p:txBody>
      </p:sp>
      <p:pic>
        <p:nvPicPr>
          <p:cNvPr id="6" name="Grafikk 5" descr="Bygning">
            <a:extLst>
              <a:ext uri="{FF2B5EF4-FFF2-40B4-BE49-F238E27FC236}">
                <a16:creationId xmlns:a16="http://schemas.microsoft.com/office/drawing/2014/main" id="{4E74A5A3-4976-4C23-81F5-64FC8B0573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37460" y="1279100"/>
            <a:ext cx="914400" cy="914400"/>
          </a:xfrm>
          <a:prstGeom prst="rect">
            <a:avLst/>
          </a:prstGeom>
        </p:spPr>
      </p:pic>
      <p:pic>
        <p:nvPicPr>
          <p:cNvPr id="7" name="Grafikk 6" descr="Hjem">
            <a:extLst>
              <a:ext uri="{FF2B5EF4-FFF2-40B4-BE49-F238E27FC236}">
                <a16:creationId xmlns:a16="http://schemas.microsoft.com/office/drawing/2014/main" id="{A1FF0339-5275-4122-9A79-35B2A2CD9E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2180" y="1684005"/>
            <a:ext cx="914400" cy="914400"/>
          </a:xfrm>
          <a:prstGeom prst="rect">
            <a:avLst/>
          </a:prstGeom>
        </p:spPr>
      </p:pic>
      <p:pic>
        <p:nvPicPr>
          <p:cNvPr id="8" name="Grafikk 7" descr="By">
            <a:extLst>
              <a:ext uri="{FF2B5EF4-FFF2-40B4-BE49-F238E27FC236}">
                <a16:creationId xmlns:a16="http://schemas.microsoft.com/office/drawing/2014/main" id="{7F1C33AB-6DA2-48D0-8FBB-FBF026387F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17600" y="2598405"/>
            <a:ext cx="2692400" cy="2692400"/>
          </a:xfrm>
          <a:prstGeom prst="rect">
            <a:avLst/>
          </a:prstGeom>
        </p:spPr>
      </p:pic>
      <p:sp>
        <p:nvSpPr>
          <p:cNvPr id="9" name="TekstSylinder 8">
            <a:extLst>
              <a:ext uri="{FF2B5EF4-FFF2-40B4-BE49-F238E27FC236}">
                <a16:creationId xmlns:a16="http://schemas.microsoft.com/office/drawing/2014/main" id="{2F2A039A-E4DB-4DFA-99A8-0189F6F913B2}"/>
              </a:ext>
            </a:extLst>
          </p:cNvPr>
          <p:cNvSpPr txBox="1"/>
          <p:nvPr/>
        </p:nvSpPr>
        <p:spPr>
          <a:xfrm>
            <a:off x="665480" y="706120"/>
            <a:ext cx="279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atin typeface="Gulim" panose="020B0600000101010101" pitchFamily="34" charset="-127"/>
                <a:ea typeface="Gulim" panose="020B0600000101010101" pitchFamily="34" charset="-127"/>
              </a:rPr>
              <a:t>Ledig lokaler</a:t>
            </a:r>
          </a:p>
        </p:txBody>
      </p:sp>
      <p:pic>
        <p:nvPicPr>
          <p:cNvPr id="11" name="Grafikk 10" descr="Vindmølle">
            <a:extLst>
              <a:ext uri="{FF2B5EF4-FFF2-40B4-BE49-F238E27FC236}">
                <a16:creationId xmlns:a16="http://schemas.microsoft.com/office/drawing/2014/main" id="{BB97081D-9884-49D8-B6A8-D8D2F23DAA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85581" y="2396687"/>
            <a:ext cx="912280" cy="914400"/>
          </a:xfrm>
          <a:prstGeom prst="rect">
            <a:avLst/>
          </a:prstGeom>
        </p:spPr>
      </p:pic>
      <p:pic>
        <p:nvPicPr>
          <p:cNvPr id="13" name="Grafikk 12" descr="Butikk">
            <a:extLst>
              <a:ext uri="{FF2B5EF4-FFF2-40B4-BE49-F238E27FC236}">
                <a16:creationId xmlns:a16="http://schemas.microsoft.com/office/drawing/2014/main" id="{C17D310D-BB6D-4B43-B147-CCED978B59F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200810" y="2179822"/>
            <a:ext cx="912280" cy="914400"/>
          </a:xfrm>
          <a:prstGeom prst="rect">
            <a:avLst/>
          </a:prstGeom>
        </p:spPr>
      </p:pic>
      <p:pic>
        <p:nvPicPr>
          <p:cNvPr id="15" name="Grafikk 14" descr="Skolebygning">
            <a:extLst>
              <a:ext uri="{FF2B5EF4-FFF2-40B4-BE49-F238E27FC236}">
                <a16:creationId xmlns:a16="http://schemas.microsoft.com/office/drawing/2014/main" id="{0813AA26-2E99-4989-A629-6DEAD5D2A00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686600" y="1100087"/>
            <a:ext cx="912280" cy="914400"/>
          </a:xfrm>
          <a:prstGeom prst="rect">
            <a:avLst/>
          </a:prstGeom>
        </p:spPr>
      </p:pic>
      <p:pic>
        <p:nvPicPr>
          <p:cNvPr id="17" name="Grafikk 16" descr="Låve">
            <a:extLst>
              <a:ext uri="{FF2B5EF4-FFF2-40B4-BE49-F238E27FC236}">
                <a16:creationId xmlns:a16="http://schemas.microsoft.com/office/drawing/2014/main" id="{8F17AE43-561A-45AD-B7ED-4601F5D1877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766610" y="3877759"/>
            <a:ext cx="91228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52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k 1" descr="Bærbar datamaskin">
            <a:extLst>
              <a:ext uri="{FF2B5EF4-FFF2-40B4-BE49-F238E27FC236}">
                <a16:creationId xmlns:a16="http://schemas.microsoft.com/office/drawing/2014/main" id="{95365381-DB89-4D7F-B887-591D595CE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3640" y="392254"/>
            <a:ext cx="7101840" cy="6073491"/>
          </a:xfrm>
          <a:prstGeom prst="rect">
            <a:avLst/>
          </a:prstGeom>
        </p:spPr>
      </p:pic>
      <p:pic>
        <p:nvPicPr>
          <p:cNvPr id="3" name="Bilde 2">
            <a:extLst>
              <a:ext uri="{FF2B5EF4-FFF2-40B4-BE49-F238E27FC236}">
                <a16:creationId xmlns:a16="http://schemas.microsoft.com/office/drawing/2014/main" id="{7858D1DE-3B60-4076-B1A6-BD15187CB2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8756" b="76444" l="25711" r="50948">
                        <a14:foregroundMark x1="35545" y1="70400" x2="35545" y2="70400"/>
                        <a14:foregroundMark x1="33175" y1="69244" x2="33175" y2="69244"/>
                        <a14:foregroundMark x1="46090" y1="64533" x2="34597" y2="64000"/>
                        <a14:foregroundMark x1="34597" y1="64000" x2="30095" y2="62133"/>
                        <a14:foregroundMark x1="26540" y1="72089" x2="38981" y2="43556"/>
                        <a14:foregroundMark x1="47986" y1="68978" x2="42062" y2="63200"/>
                        <a14:foregroundMark x1="42062" y1="63200" x2="36493" y2="43733"/>
                        <a14:foregroundMark x1="44194" y1="60356" x2="33886" y2="63644"/>
                        <a14:foregroundMark x1="33886" y1="63644" x2="27488" y2="69244"/>
                        <a14:foregroundMark x1="27488" y1="69244" x2="25829" y2="72089"/>
                        <a14:foregroundMark x1="31398" y1="75022" x2="30213" y2="61778"/>
                        <a14:foregroundMark x1="40995" y1="73867" x2="39336" y2="66133"/>
                        <a14:foregroundMark x1="39336" y1="66133" x2="39573" y2="65156"/>
                        <a14:foregroundMark x1="50948" y1="68889" x2="41469" y2="66044"/>
                        <a14:foregroundMark x1="42536" y1="70311" x2="28199" y2="67911"/>
                        <a14:foregroundMark x1="33886" y1="38844" x2="41114" y2="53067"/>
                        <a14:foregroundMark x1="41114" y1="53067" x2="41943" y2="59200"/>
                        <a14:foregroundMark x1="26896" y1="75200" x2="29621" y2="55733"/>
                        <a14:foregroundMark x1="27962" y1="75733" x2="45379" y2="61156"/>
                        <a14:foregroundMark x1="44076" y1="76444" x2="34242" y2="64444"/>
                        <a14:foregroundMark x1="34242" y1="64444" x2="33057" y2="61956"/>
                        <a14:foregroundMark x1="41706" y1="43467" x2="38507" y2="40711"/>
                        <a14:foregroundMark x1="42299" y1="40089" x2="39100" y2="40711"/>
                        <a14:backgroundMark x1="47986" y1="44178" x2="47986" y2="44178"/>
                        <a14:backgroundMark x1="47986" y1="44178" x2="47986" y2="44178"/>
                        <a14:backgroundMark x1="28910" y1="44000" x2="25474" y2="37156"/>
                        <a14:backgroundMark x1="25474" y1="37156" x2="25474" y2="36711"/>
                        <a14:backgroundMark x1="51185" y1="45422" x2="44550" y2="45156"/>
                      </a14:backgroundRemoval>
                    </a14:imgEffect>
                  </a14:imgLayer>
                </a14:imgProps>
              </a:ext>
            </a:extLst>
          </a:blip>
          <a:srcRect l="23835" t="35555" r="47655" b="20556"/>
          <a:stretch/>
        </p:blipFill>
        <p:spPr>
          <a:xfrm>
            <a:off x="6658442" y="2225157"/>
            <a:ext cx="184318" cy="378211"/>
          </a:xfrm>
          <a:prstGeom prst="rect">
            <a:avLst/>
          </a:prstGeom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6D426D44-C382-412B-9AB4-5A92B13BDC58}"/>
              </a:ext>
            </a:extLst>
          </p:cNvPr>
          <p:cNvSpPr txBox="1"/>
          <p:nvPr/>
        </p:nvSpPr>
        <p:spPr>
          <a:xfrm>
            <a:off x="7360920" y="2941755"/>
            <a:ext cx="87884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EAEC7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EAEC7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r>
              <a:rPr lang="nb-NO" dirty="0"/>
              <a:t>Utleier</a:t>
            </a: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76843B10-E8FE-47E2-8C25-AA38964AD8DD}"/>
              </a:ext>
            </a:extLst>
          </p:cNvPr>
          <p:cNvSpPr txBox="1"/>
          <p:nvPr/>
        </p:nvSpPr>
        <p:spPr>
          <a:xfrm>
            <a:off x="8757920" y="2941755"/>
            <a:ext cx="878840" cy="369332"/>
          </a:xfrm>
          <a:prstGeom prst="rect">
            <a:avLst/>
          </a:prstGeom>
          <a:solidFill>
            <a:srgbClr val="FEAEC7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r>
              <a:rPr lang="nb-NO" dirty="0"/>
              <a:t>leier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2F2A039A-E4DB-4DFA-99A8-0189F6F913B2}"/>
              </a:ext>
            </a:extLst>
          </p:cNvPr>
          <p:cNvSpPr txBox="1"/>
          <p:nvPr/>
        </p:nvSpPr>
        <p:spPr>
          <a:xfrm>
            <a:off x="665480" y="706120"/>
            <a:ext cx="279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atin typeface="Gulim" panose="020B0600000101010101" pitchFamily="34" charset="-127"/>
                <a:ea typeface="Gulim" panose="020B0600000101010101" pitchFamily="34" charset="-127"/>
              </a:rPr>
              <a:t>Lokalets fasiliteter</a:t>
            </a:r>
          </a:p>
          <a:p>
            <a:r>
              <a:rPr lang="nb-NO" dirty="0">
                <a:latin typeface="Gulim" panose="020B0600000101010101" pitchFamily="34" charset="-127"/>
                <a:ea typeface="Gulim" panose="020B0600000101010101" pitchFamily="34" charset="-127"/>
              </a:rPr>
              <a:t>Lokalets kapasitet</a:t>
            </a:r>
          </a:p>
          <a:p>
            <a:r>
              <a:rPr lang="nb-NO" dirty="0">
                <a:latin typeface="Gulim" panose="020B0600000101010101" pitchFamily="34" charset="-127"/>
                <a:ea typeface="Gulim" panose="020B0600000101010101" pitchFamily="34" charset="-127"/>
              </a:rPr>
              <a:t>Lokalets tilgjengelighet</a:t>
            </a:r>
          </a:p>
          <a:p>
            <a:r>
              <a:rPr lang="nb-NO" dirty="0">
                <a:latin typeface="Gulim" panose="020B0600000101010101" pitchFamily="34" charset="-127"/>
                <a:ea typeface="Gulim" panose="020B0600000101010101" pitchFamily="34" charset="-127"/>
              </a:rPr>
              <a:t>Reiseforslag</a:t>
            </a:r>
          </a:p>
          <a:p>
            <a:r>
              <a:rPr lang="nb-NO" dirty="0">
                <a:latin typeface="Gulim" panose="020B0600000101010101" pitchFamily="34" charset="-127"/>
                <a:ea typeface="Gulim" panose="020B0600000101010101" pitchFamily="34" charset="-127"/>
              </a:rPr>
              <a:t>Reserver lokalet</a:t>
            </a:r>
          </a:p>
        </p:txBody>
      </p:sp>
      <p:pic>
        <p:nvPicPr>
          <p:cNvPr id="12" name="Grafikk 11" descr="Person i rullestol">
            <a:extLst>
              <a:ext uri="{FF2B5EF4-FFF2-40B4-BE49-F238E27FC236}">
                <a16:creationId xmlns:a16="http://schemas.microsoft.com/office/drawing/2014/main" id="{481AE472-E099-48FB-9AA3-215F7E5A0E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66522" y="2484947"/>
            <a:ext cx="720000" cy="720000"/>
          </a:xfrm>
          <a:prstGeom prst="rect">
            <a:avLst/>
          </a:prstGeom>
        </p:spPr>
      </p:pic>
      <p:pic>
        <p:nvPicPr>
          <p:cNvPr id="16" name="Grafikk 15" descr="Gruppe">
            <a:extLst>
              <a:ext uri="{FF2B5EF4-FFF2-40B4-BE49-F238E27FC236}">
                <a16:creationId xmlns:a16="http://schemas.microsoft.com/office/drawing/2014/main" id="{81B8FE52-7F2B-4E75-BC5C-F4F79C9047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49822" y="3204947"/>
            <a:ext cx="720000" cy="720000"/>
          </a:xfrm>
          <a:prstGeom prst="rect">
            <a:avLst/>
          </a:prstGeom>
        </p:spPr>
      </p:pic>
      <p:pic>
        <p:nvPicPr>
          <p:cNvPr id="19" name="Grafikk 18" descr="Månedskalender">
            <a:extLst>
              <a:ext uri="{FF2B5EF4-FFF2-40B4-BE49-F238E27FC236}">
                <a16:creationId xmlns:a16="http://schemas.microsoft.com/office/drawing/2014/main" id="{F4290BFA-2EDF-4EE9-8C2D-65C39D595C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99961" y="2931651"/>
            <a:ext cx="914400" cy="914400"/>
          </a:xfrm>
          <a:prstGeom prst="rect">
            <a:avLst/>
          </a:prstGeom>
        </p:spPr>
      </p:pic>
      <p:pic>
        <p:nvPicPr>
          <p:cNvPr id="21" name="Grafikk 20" descr="Regelbok">
            <a:extLst>
              <a:ext uri="{FF2B5EF4-FFF2-40B4-BE49-F238E27FC236}">
                <a16:creationId xmlns:a16="http://schemas.microsoft.com/office/drawing/2014/main" id="{C34BB456-81EA-49EB-A1FF-5BBFB1D1EBF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42638" y="3978348"/>
            <a:ext cx="720000" cy="720000"/>
          </a:xfrm>
          <a:prstGeom prst="rect">
            <a:avLst/>
          </a:prstGeom>
        </p:spPr>
      </p:pic>
      <p:pic>
        <p:nvPicPr>
          <p:cNvPr id="23" name="Grafikk 22" descr="Te">
            <a:extLst>
              <a:ext uri="{FF2B5EF4-FFF2-40B4-BE49-F238E27FC236}">
                <a16:creationId xmlns:a16="http://schemas.microsoft.com/office/drawing/2014/main" id="{A2A093DD-D955-4F75-86DC-050B7810743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04601" y="2414262"/>
            <a:ext cx="518400" cy="518400"/>
          </a:xfrm>
          <a:prstGeom prst="rect">
            <a:avLst/>
          </a:prstGeom>
        </p:spPr>
      </p:pic>
      <p:pic>
        <p:nvPicPr>
          <p:cNvPr id="25" name="Grafikk 24" descr="Kniv og gaffel">
            <a:extLst>
              <a:ext uri="{FF2B5EF4-FFF2-40B4-BE49-F238E27FC236}">
                <a16:creationId xmlns:a16="http://schemas.microsoft.com/office/drawing/2014/main" id="{0B697637-1A62-41EF-A645-232425D26BD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72462" y="3957124"/>
            <a:ext cx="518400" cy="518400"/>
          </a:xfrm>
          <a:prstGeom prst="rect">
            <a:avLst/>
          </a:prstGeom>
        </p:spPr>
      </p:pic>
      <p:pic>
        <p:nvPicPr>
          <p:cNvPr id="27" name="Grafikk 26" descr="Sporvogn">
            <a:extLst>
              <a:ext uri="{FF2B5EF4-FFF2-40B4-BE49-F238E27FC236}">
                <a16:creationId xmlns:a16="http://schemas.microsoft.com/office/drawing/2014/main" id="{1D0AEC37-B68C-401D-B122-59FBAFF720C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459480" y="3258575"/>
            <a:ext cx="720000" cy="720000"/>
          </a:xfrm>
          <a:prstGeom prst="rect">
            <a:avLst/>
          </a:prstGeom>
        </p:spPr>
      </p:pic>
      <p:pic>
        <p:nvPicPr>
          <p:cNvPr id="29" name="Grafikk 28" descr="Sykling">
            <a:extLst>
              <a:ext uri="{FF2B5EF4-FFF2-40B4-BE49-F238E27FC236}">
                <a16:creationId xmlns:a16="http://schemas.microsoft.com/office/drawing/2014/main" id="{C93550EA-7D4B-4601-9A30-C659E495E7D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441239" y="2484947"/>
            <a:ext cx="720000" cy="720000"/>
          </a:xfrm>
          <a:prstGeom prst="rect">
            <a:avLst/>
          </a:prstGeom>
        </p:spPr>
      </p:pic>
      <p:pic>
        <p:nvPicPr>
          <p:cNvPr id="31" name="Grafikk 30" descr="Dusj">
            <a:extLst>
              <a:ext uri="{FF2B5EF4-FFF2-40B4-BE49-F238E27FC236}">
                <a16:creationId xmlns:a16="http://schemas.microsoft.com/office/drawing/2014/main" id="{B8DDF8D7-FF9B-430F-9015-C0780E7D94A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04601" y="3384653"/>
            <a:ext cx="518400" cy="518400"/>
          </a:xfrm>
          <a:prstGeom prst="rect">
            <a:avLst/>
          </a:prstGeom>
        </p:spPr>
      </p:pic>
      <p:pic>
        <p:nvPicPr>
          <p:cNvPr id="33" name="Grafikk 32" descr="Bord og stoler">
            <a:extLst>
              <a:ext uri="{FF2B5EF4-FFF2-40B4-BE49-F238E27FC236}">
                <a16:creationId xmlns:a16="http://schemas.microsoft.com/office/drawing/2014/main" id="{2B8B5B00-8879-4D3E-B19F-71AA5165A67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72462" y="2851013"/>
            <a:ext cx="518400" cy="518400"/>
          </a:xfrm>
          <a:prstGeom prst="rect">
            <a:avLst/>
          </a:prstGeom>
        </p:spPr>
      </p:pic>
      <p:pic>
        <p:nvPicPr>
          <p:cNvPr id="35" name="Grafikk 34" descr="Baby som krabber">
            <a:extLst>
              <a:ext uri="{FF2B5EF4-FFF2-40B4-BE49-F238E27FC236}">
                <a16:creationId xmlns:a16="http://schemas.microsoft.com/office/drawing/2014/main" id="{8DDFD1E6-27FC-4BDB-817A-74CD5B14061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439345" y="3856324"/>
            <a:ext cx="720000" cy="720000"/>
          </a:xfrm>
          <a:prstGeom prst="rect">
            <a:avLst/>
          </a:prstGeom>
        </p:spPr>
      </p:pic>
      <p:grpSp>
        <p:nvGrpSpPr>
          <p:cNvPr id="39" name="Gruppe 38">
            <a:extLst>
              <a:ext uri="{FF2B5EF4-FFF2-40B4-BE49-F238E27FC236}">
                <a16:creationId xmlns:a16="http://schemas.microsoft.com/office/drawing/2014/main" id="{0AD762DE-1825-4FFF-964B-155052774467}"/>
              </a:ext>
            </a:extLst>
          </p:cNvPr>
          <p:cNvGrpSpPr/>
          <p:nvPr/>
        </p:nvGrpSpPr>
        <p:grpSpPr>
          <a:xfrm>
            <a:off x="477520" y="4820816"/>
            <a:ext cx="3701960" cy="777007"/>
            <a:chOff x="1302340" y="4820816"/>
            <a:chExt cx="2189480" cy="777007"/>
          </a:xfrm>
        </p:grpSpPr>
        <p:sp>
          <p:nvSpPr>
            <p:cNvPr id="38" name="Rektangel: avrundede hjørner 37">
              <a:extLst>
                <a:ext uri="{FF2B5EF4-FFF2-40B4-BE49-F238E27FC236}">
                  <a16:creationId xmlns:a16="http://schemas.microsoft.com/office/drawing/2014/main" id="{C4A5E419-04F4-45B6-B4F2-AFA2B34020AC}"/>
                </a:ext>
              </a:extLst>
            </p:cNvPr>
            <p:cNvSpPr/>
            <p:nvPr/>
          </p:nvSpPr>
          <p:spPr>
            <a:xfrm>
              <a:off x="1302340" y="4820816"/>
              <a:ext cx="2189480" cy="77700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TekstSylinder 36">
              <a:extLst>
                <a:ext uri="{FF2B5EF4-FFF2-40B4-BE49-F238E27FC236}">
                  <a16:creationId xmlns:a16="http://schemas.microsoft.com/office/drawing/2014/main" id="{8DCA7A99-BE78-4053-85E6-6F7BDBC899DD}"/>
                </a:ext>
              </a:extLst>
            </p:cNvPr>
            <p:cNvSpPr txBox="1"/>
            <p:nvPr/>
          </p:nvSpPr>
          <p:spPr>
            <a:xfrm>
              <a:off x="1449822" y="4942840"/>
              <a:ext cx="1867418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400" b="1" dirty="0">
                  <a:solidFill>
                    <a:schemeClr val="bg1"/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Book </a:t>
              </a:r>
              <a:r>
                <a:rPr lang="nb-NO" sz="2400" b="1" dirty="0" err="1">
                  <a:solidFill>
                    <a:schemeClr val="bg1"/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room</a:t>
              </a:r>
              <a:r>
                <a:rPr lang="nb-NO" sz="2400" b="1" dirty="0">
                  <a:solidFill>
                    <a:schemeClr val="bg1"/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840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4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45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65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650"/>
                            </p:stCondLst>
                            <p:childTnLst>
                              <p:par>
                                <p:cTn id="5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EFD7CE7-FFFC-4D83-B3A0-EE0E01CC2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Gode hjelpere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8FE8D3C-D152-401A-B4AE-D2AB297123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411215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B668E5A-5AD9-4C09-B018-57C469445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Entur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BA101DC-1C42-4F92-B5E5-AF54DA1DD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Visning av transportmidler og rute for å fremme kollektivtransport til lokaler, herunder bysykkel, bybiler eller til fots</a:t>
            </a:r>
          </a:p>
        </p:txBody>
      </p:sp>
    </p:spTree>
    <p:extLst>
      <p:ext uri="{BB962C8B-B14F-4D97-AF65-F5344CB8AC3E}">
        <p14:creationId xmlns:p14="http://schemas.microsoft.com/office/powerpoint/2010/main" val="623913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A10E5B0-231D-4E8E-AF86-A0252DFB3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DNT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7516ABD-A58F-488E-B8E7-0A78BFBCE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Hytter til leie/låns. Samtidig som man fronter bruk av natur </a:t>
            </a:r>
            <a:r>
              <a:rPr lang="nb-NO" dirty="0">
                <a:sym typeface="Wingdings" panose="05000000000000000000" pitchFamily="2" charset="2"/>
              </a:rPr>
              <a:t> Bytur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49728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EF3DD6F-E11D-4DBD-9606-088CFE3A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nb-NO" dirty="0"/>
              <a:t>Nine to </a:t>
            </a:r>
            <a:r>
              <a:rPr lang="nb-NO" dirty="0" err="1"/>
              <a:t>five</a:t>
            </a:r>
            <a:endParaRPr lang="nb-NO" dirty="0"/>
          </a:p>
        </p:txBody>
      </p:sp>
      <p:grpSp>
        <p:nvGrpSpPr>
          <p:cNvPr id="20" name="Gruppe 19">
            <a:extLst>
              <a:ext uri="{FF2B5EF4-FFF2-40B4-BE49-F238E27FC236}">
                <a16:creationId xmlns:a16="http://schemas.microsoft.com/office/drawing/2014/main" id="{5C6EE3A9-1C08-4B48-9116-FBE6B9EE71A1}"/>
              </a:ext>
            </a:extLst>
          </p:cNvPr>
          <p:cNvGrpSpPr/>
          <p:nvPr/>
        </p:nvGrpSpPr>
        <p:grpSpPr>
          <a:xfrm>
            <a:off x="4954775" y="3672973"/>
            <a:ext cx="2229293" cy="1690258"/>
            <a:chOff x="4981353" y="3354891"/>
            <a:chExt cx="2229293" cy="1690258"/>
          </a:xfrm>
          <a:solidFill>
            <a:srgbClr val="FFFF00"/>
          </a:solidFill>
        </p:grpSpPr>
        <p:sp>
          <p:nvSpPr>
            <p:cNvPr id="21" name="Rektangel 20">
              <a:extLst>
                <a:ext uri="{FF2B5EF4-FFF2-40B4-BE49-F238E27FC236}">
                  <a16:creationId xmlns:a16="http://schemas.microsoft.com/office/drawing/2014/main" id="{776B93EC-AC83-4751-8D7D-3953DE4005E9}"/>
                </a:ext>
              </a:extLst>
            </p:cNvPr>
            <p:cNvSpPr/>
            <p:nvPr/>
          </p:nvSpPr>
          <p:spPr>
            <a:xfrm>
              <a:off x="6562059" y="3506973"/>
              <a:ext cx="648587" cy="1538176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Rektangel 21">
              <a:extLst>
                <a:ext uri="{FF2B5EF4-FFF2-40B4-BE49-F238E27FC236}">
                  <a16:creationId xmlns:a16="http://schemas.microsoft.com/office/drawing/2014/main" id="{8B5A0200-64D8-418A-8020-D7CA751D51C8}"/>
                </a:ext>
              </a:extLst>
            </p:cNvPr>
            <p:cNvSpPr/>
            <p:nvPr/>
          </p:nvSpPr>
          <p:spPr>
            <a:xfrm>
              <a:off x="5771706" y="4307376"/>
              <a:ext cx="648587" cy="737773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Rektangel 22">
              <a:extLst>
                <a:ext uri="{FF2B5EF4-FFF2-40B4-BE49-F238E27FC236}">
                  <a16:creationId xmlns:a16="http://schemas.microsoft.com/office/drawing/2014/main" id="{F4BC89E9-20E8-442F-B120-35564F59954F}"/>
                </a:ext>
              </a:extLst>
            </p:cNvPr>
            <p:cNvSpPr/>
            <p:nvPr/>
          </p:nvSpPr>
          <p:spPr>
            <a:xfrm>
              <a:off x="5378301" y="3354891"/>
              <a:ext cx="648587" cy="584472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Rektangel 23">
              <a:extLst>
                <a:ext uri="{FF2B5EF4-FFF2-40B4-BE49-F238E27FC236}">
                  <a16:creationId xmlns:a16="http://schemas.microsoft.com/office/drawing/2014/main" id="{05153970-1107-4053-860E-358F74C5AC1A}"/>
                </a:ext>
              </a:extLst>
            </p:cNvPr>
            <p:cNvSpPr/>
            <p:nvPr/>
          </p:nvSpPr>
          <p:spPr>
            <a:xfrm>
              <a:off x="4981353" y="4051005"/>
              <a:ext cx="648587" cy="994144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pic>
        <p:nvPicPr>
          <p:cNvPr id="15" name="Grafikk 14" descr="Sol">
            <a:extLst>
              <a:ext uri="{FF2B5EF4-FFF2-40B4-BE49-F238E27FC236}">
                <a16:creationId xmlns:a16="http://schemas.microsoft.com/office/drawing/2014/main" id="{A23F3A5A-30A7-4E7E-AA7E-38DBC6B15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4731" y="3420962"/>
            <a:ext cx="1153245" cy="1153245"/>
          </a:xfrm>
          <a:prstGeom prst="rect">
            <a:avLst/>
          </a:prstGeom>
        </p:spPr>
      </p:pic>
      <p:grpSp>
        <p:nvGrpSpPr>
          <p:cNvPr id="26" name="Gruppe 25">
            <a:extLst>
              <a:ext uri="{FF2B5EF4-FFF2-40B4-BE49-F238E27FC236}">
                <a16:creationId xmlns:a16="http://schemas.microsoft.com/office/drawing/2014/main" id="{423766A8-3246-48C9-B4E8-5480266EBF1A}"/>
              </a:ext>
            </a:extLst>
          </p:cNvPr>
          <p:cNvGrpSpPr/>
          <p:nvPr/>
        </p:nvGrpSpPr>
        <p:grpSpPr>
          <a:xfrm>
            <a:off x="4954775" y="3672973"/>
            <a:ext cx="2229293" cy="1690258"/>
            <a:chOff x="4981353" y="3354891"/>
            <a:chExt cx="2229293" cy="1690258"/>
          </a:xfrm>
        </p:grpSpPr>
        <p:sp>
          <p:nvSpPr>
            <p:cNvPr id="27" name="Rektangel 26">
              <a:extLst>
                <a:ext uri="{FF2B5EF4-FFF2-40B4-BE49-F238E27FC236}">
                  <a16:creationId xmlns:a16="http://schemas.microsoft.com/office/drawing/2014/main" id="{3CEFF82C-753D-4733-B4ED-B92A4F090E8F}"/>
                </a:ext>
              </a:extLst>
            </p:cNvPr>
            <p:cNvSpPr/>
            <p:nvPr/>
          </p:nvSpPr>
          <p:spPr>
            <a:xfrm>
              <a:off x="6562059" y="3506973"/>
              <a:ext cx="648587" cy="15381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Rektangel 27">
              <a:extLst>
                <a:ext uri="{FF2B5EF4-FFF2-40B4-BE49-F238E27FC236}">
                  <a16:creationId xmlns:a16="http://schemas.microsoft.com/office/drawing/2014/main" id="{8E0B5F03-4884-454D-A343-FE2A9EAB3235}"/>
                </a:ext>
              </a:extLst>
            </p:cNvPr>
            <p:cNvSpPr/>
            <p:nvPr/>
          </p:nvSpPr>
          <p:spPr>
            <a:xfrm>
              <a:off x="5771706" y="4307376"/>
              <a:ext cx="648587" cy="73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Rektangel 28">
              <a:extLst>
                <a:ext uri="{FF2B5EF4-FFF2-40B4-BE49-F238E27FC236}">
                  <a16:creationId xmlns:a16="http://schemas.microsoft.com/office/drawing/2014/main" id="{30D58E9A-9137-43EE-896D-52689A1FFC94}"/>
                </a:ext>
              </a:extLst>
            </p:cNvPr>
            <p:cNvSpPr/>
            <p:nvPr/>
          </p:nvSpPr>
          <p:spPr>
            <a:xfrm>
              <a:off x="5378301" y="3354891"/>
              <a:ext cx="648587" cy="58447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Rektangel 29">
              <a:extLst>
                <a:ext uri="{FF2B5EF4-FFF2-40B4-BE49-F238E27FC236}">
                  <a16:creationId xmlns:a16="http://schemas.microsoft.com/office/drawing/2014/main" id="{3B9920C4-2ECE-44EA-8A61-97C38A733B89}"/>
                </a:ext>
              </a:extLst>
            </p:cNvPr>
            <p:cNvSpPr/>
            <p:nvPr/>
          </p:nvSpPr>
          <p:spPr>
            <a:xfrm>
              <a:off x="4981353" y="4051005"/>
              <a:ext cx="648587" cy="99414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1AD4D3A2-6513-49EA-9E12-2623D4CCB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722089" y="3173818"/>
            <a:ext cx="2694666" cy="268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0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664 0.04236 L 0.09244 -0.2081 C 0.09921 -0.26157 0.11966 -0.30764 0.14765 -0.33102 C 0.17812 -0.35579 0.20989 -0.35347 0.2375 -0.32755 L 0.36901 -0.2169 " pathEditMode="relative" rAng="9300000" ptsTypes="AAA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22" y="-25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78ED1EE-AB36-48AD-B496-FC32A1A31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Oslo kommune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2EEFB49-CE81-48E8-AFC1-77B8ACA2A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Oslo kommune eier og leier ut en stor bygningsmasse</a:t>
            </a:r>
          </a:p>
          <a:p>
            <a:pPr marL="0" indent="0">
              <a:buNone/>
            </a:pPr>
            <a:r>
              <a:rPr lang="nb-NO" dirty="0"/>
              <a:t>Oslo nøkkelen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033568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5F03600-ED77-4D1C-9347-5E2D76C4B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Delingsøkonomi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6D02213-B988-4F4A-8002-54D6CEF53E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263413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DDC7325-15A6-4A2A-AC84-9440D7BF2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$$$$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AC31E64-E92A-4FA3-8C40-B5B8A8BE7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Utleiere kan utnytte arealer bedre i et 24/7 perspektiv</a:t>
            </a:r>
          </a:p>
          <a:p>
            <a:pPr lvl="1"/>
            <a:r>
              <a:rPr lang="nb-NO" dirty="0"/>
              <a:t>Flere leietakere gir flere leieinntekter</a:t>
            </a:r>
          </a:p>
          <a:p>
            <a:pPr lvl="1"/>
            <a:r>
              <a:rPr lang="nb-NO" dirty="0"/>
              <a:t>Flere leietakere </a:t>
            </a:r>
            <a:r>
              <a:rPr lang="nb-NO" dirty="0" err="1"/>
              <a:t>pga</a:t>
            </a:r>
            <a:r>
              <a:rPr lang="nb-NO" dirty="0"/>
              <a:t> lavere leieutgifter</a:t>
            </a:r>
          </a:p>
          <a:p>
            <a:r>
              <a:rPr lang="nb-NO" dirty="0"/>
              <a:t>Leietakere kan betale for faktisk behov</a:t>
            </a:r>
          </a:p>
          <a:p>
            <a:pPr lvl="1"/>
            <a:r>
              <a:rPr lang="nb-NO" dirty="0"/>
              <a:t>Lettere å vokse</a:t>
            </a:r>
          </a:p>
          <a:p>
            <a:pPr lvl="1"/>
            <a:r>
              <a:rPr lang="nb-NO" dirty="0"/>
              <a:t>Lettere å jobbe</a:t>
            </a:r>
          </a:p>
          <a:p>
            <a:pPr lvl="1"/>
            <a:r>
              <a:rPr lang="nb-NO" dirty="0"/>
              <a:t>Mulighet for å få nye kontakter, nettverk </a:t>
            </a:r>
            <a:r>
              <a:rPr lang="nb-NO" dirty="0" err="1"/>
              <a:t>etc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110895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4E6994D-B984-459D-90EC-B9B5EEF37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Filantropi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1CA14C2-2E1E-47B2-88D6-2359A8E20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Støtte lag, foreninger, frivillige organisasjoner som trenger lokaler</a:t>
            </a:r>
          </a:p>
        </p:txBody>
      </p:sp>
    </p:spTree>
    <p:extLst>
      <p:ext uri="{BB962C8B-B14F-4D97-AF65-F5344CB8AC3E}">
        <p14:creationId xmlns:p14="http://schemas.microsoft.com/office/powerpoint/2010/main" val="28765011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65495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k 2" descr="Wi-Fi">
            <a:extLst>
              <a:ext uri="{FF2B5EF4-FFF2-40B4-BE49-F238E27FC236}">
                <a16:creationId xmlns:a16="http://schemas.microsoft.com/office/drawing/2014/main" id="{D6D908F3-2D19-4B36-A788-BFF1FD6E4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8383" y="941201"/>
            <a:ext cx="914400" cy="914400"/>
          </a:xfrm>
          <a:prstGeom prst="rect">
            <a:avLst/>
          </a:prstGeom>
        </p:spPr>
      </p:pic>
      <p:pic>
        <p:nvPicPr>
          <p:cNvPr id="5" name="Grafikk 4" descr="Volum">
            <a:extLst>
              <a:ext uri="{FF2B5EF4-FFF2-40B4-BE49-F238E27FC236}">
                <a16:creationId xmlns:a16="http://schemas.microsoft.com/office/drawing/2014/main" id="{46C00A3D-EFD4-4E38-A0A4-9134374AF8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69026" y="4179000"/>
            <a:ext cx="914400" cy="914400"/>
          </a:xfrm>
          <a:prstGeom prst="rect">
            <a:avLst/>
          </a:prstGeom>
        </p:spPr>
      </p:pic>
      <p:pic>
        <p:nvPicPr>
          <p:cNvPr id="7" name="Grafikk 6" descr="Advarsel">
            <a:extLst>
              <a:ext uri="{FF2B5EF4-FFF2-40B4-BE49-F238E27FC236}">
                <a16:creationId xmlns:a16="http://schemas.microsoft.com/office/drawing/2014/main" id="{E57FEFF8-B2A2-4FAD-8A08-CB8E95E73A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26254" y="3038471"/>
            <a:ext cx="914400" cy="914400"/>
          </a:xfrm>
          <a:prstGeom prst="rect">
            <a:avLst/>
          </a:prstGeom>
        </p:spPr>
      </p:pic>
      <p:pic>
        <p:nvPicPr>
          <p:cNvPr id="9" name="Grafikk 8" descr="Klokke">
            <a:extLst>
              <a:ext uri="{FF2B5EF4-FFF2-40B4-BE49-F238E27FC236}">
                <a16:creationId xmlns:a16="http://schemas.microsoft.com/office/drawing/2014/main" id="{B499E961-D14F-4737-931C-34D614F3BD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55526" y="1769574"/>
            <a:ext cx="914400" cy="914400"/>
          </a:xfrm>
          <a:prstGeom prst="rect">
            <a:avLst/>
          </a:prstGeom>
        </p:spPr>
      </p:pic>
      <p:pic>
        <p:nvPicPr>
          <p:cNvPr id="11" name="Grafikk 10" descr="Bjelle">
            <a:extLst>
              <a:ext uri="{FF2B5EF4-FFF2-40B4-BE49-F238E27FC236}">
                <a16:creationId xmlns:a16="http://schemas.microsoft.com/office/drawing/2014/main" id="{4CF87D3A-5AAA-48B4-A977-6E3E587A2C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99119" y="1343905"/>
            <a:ext cx="916887" cy="916887"/>
          </a:xfrm>
          <a:prstGeom prst="rect">
            <a:avLst/>
          </a:prstGeom>
        </p:spPr>
      </p:pic>
      <p:pic>
        <p:nvPicPr>
          <p:cNvPr id="13" name="Grafikk 12" descr="Nettsky">
            <a:extLst>
              <a:ext uri="{FF2B5EF4-FFF2-40B4-BE49-F238E27FC236}">
                <a16:creationId xmlns:a16="http://schemas.microsoft.com/office/drawing/2014/main" id="{2B808870-3A4C-47BF-BD90-C189ECB723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18555" y="1312374"/>
            <a:ext cx="914400" cy="914400"/>
          </a:xfrm>
          <a:prstGeom prst="rect">
            <a:avLst/>
          </a:prstGeom>
        </p:spPr>
      </p:pic>
      <p:pic>
        <p:nvPicPr>
          <p:cNvPr id="15" name="Grafikk 14" descr="Bluetooth">
            <a:extLst>
              <a:ext uri="{FF2B5EF4-FFF2-40B4-BE49-F238E27FC236}">
                <a16:creationId xmlns:a16="http://schemas.microsoft.com/office/drawing/2014/main" id="{265CF4DC-A199-4675-8069-481136C3E2C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713619" y="2245482"/>
            <a:ext cx="914400" cy="914400"/>
          </a:xfrm>
          <a:prstGeom prst="rect">
            <a:avLst/>
          </a:prstGeom>
        </p:spPr>
      </p:pic>
      <p:pic>
        <p:nvPicPr>
          <p:cNvPr id="17" name="Grafikk 16" descr="Kompass">
            <a:extLst>
              <a:ext uri="{FF2B5EF4-FFF2-40B4-BE49-F238E27FC236}">
                <a16:creationId xmlns:a16="http://schemas.microsoft.com/office/drawing/2014/main" id="{C269ECD4-D6B6-4C4F-9692-46674C2FDEA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253913" y="4308067"/>
            <a:ext cx="914400" cy="914400"/>
          </a:xfrm>
          <a:prstGeom prst="rect">
            <a:avLst/>
          </a:prstGeom>
        </p:spPr>
      </p:pic>
      <p:pic>
        <p:nvPicPr>
          <p:cNvPr id="19" name="Grafikk 18" descr="Ulåst">
            <a:extLst>
              <a:ext uri="{FF2B5EF4-FFF2-40B4-BE49-F238E27FC236}">
                <a16:creationId xmlns:a16="http://schemas.microsoft.com/office/drawing/2014/main" id="{F991E882-9BD0-4831-B1F3-2EF18D0C646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332019" y="941201"/>
            <a:ext cx="914400" cy="914400"/>
          </a:xfrm>
          <a:prstGeom prst="rect">
            <a:avLst/>
          </a:prstGeom>
        </p:spPr>
      </p:pic>
      <p:pic>
        <p:nvPicPr>
          <p:cNvPr id="21" name="Grafikk 20" descr="Låst">
            <a:extLst>
              <a:ext uri="{FF2B5EF4-FFF2-40B4-BE49-F238E27FC236}">
                <a16:creationId xmlns:a16="http://schemas.microsoft.com/office/drawing/2014/main" id="{21D73433-E66A-4453-8297-7F29F4E96FD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459047" y="1673193"/>
            <a:ext cx="914400" cy="914400"/>
          </a:xfrm>
          <a:prstGeom prst="rect">
            <a:avLst/>
          </a:prstGeom>
        </p:spPr>
      </p:pic>
      <p:pic>
        <p:nvPicPr>
          <p:cNvPr id="23" name="Grafikk 22" descr="Tankeboble">
            <a:extLst>
              <a:ext uri="{FF2B5EF4-FFF2-40B4-BE49-F238E27FC236}">
                <a16:creationId xmlns:a16="http://schemas.microsoft.com/office/drawing/2014/main" id="{59A0C625-3B7B-4A50-B466-783D76886AB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25" name="Grafikk 24" descr="Kamera">
            <a:extLst>
              <a:ext uri="{FF2B5EF4-FFF2-40B4-BE49-F238E27FC236}">
                <a16:creationId xmlns:a16="http://schemas.microsoft.com/office/drawing/2014/main" id="{85F0FEF5-ACE9-4841-AB93-582A666C0C7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985233" y="5093400"/>
            <a:ext cx="914400" cy="914400"/>
          </a:xfrm>
          <a:prstGeom prst="rect">
            <a:avLst/>
          </a:prstGeom>
        </p:spPr>
      </p:pic>
      <p:pic>
        <p:nvPicPr>
          <p:cNvPr id="27" name="Grafikk 26" descr="Webkamera">
            <a:extLst>
              <a:ext uri="{FF2B5EF4-FFF2-40B4-BE49-F238E27FC236}">
                <a16:creationId xmlns:a16="http://schemas.microsoft.com/office/drawing/2014/main" id="{F7986C00-F983-48C9-A936-11447126528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751615" y="4636200"/>
            <a:ext cx="914400" cy="914400"/>
          </a:xfrm>
          <a:prstGeom prst="rect">
            <a:avLst/>
          </a:prstGeom>
        </p:spPr>
      </p:pic>
      <p:pic>
        <p:nvPicPr>
          <p:cNvPr id="29" name="Grafikk 28" descr="Nettbrett">
            <a:extLst>
              <a:ext uri="{FF2B5EF4-FFF2-40B4-BE49-F238E27FC236}">
                <a16:creationId xmlns:a16="http://schemas.microsoft.com/office/drawing/2014/main" id="{02F6657E-08C0-4AB8-8CF5-B6532573C75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094174" y="3271800"/>
            <a:ext cx="914400" cy="914400"/>
          </a:xfrm>
          <a:prstGeom prst="rect">
            <a:avLst/>
          </a:prstGeom>
        </p:spPr>
      </p:pic>
      <p:pic>
        <p:nvPicPr>
          <p:cNvPr id="31" name="Grafikk 30" descr="Smarttelefon">
            <a:extLst>
              <a:ext uri="{FF2B5EF4-FFF2-40B4-BE49-F238E27FC236}">
                <a16:creationId xmlns:a16="http://schemas.microsoft.com/office/drawing/2014/main" id="{519D97BB-C577-443E-9534-8330E51670A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9593702" y="4479894"/>
            <a:ext cx="914400" cy="914400"/>
          </a:xfrm>
          <a:prstGeom prst="rect">
            <a:avLst/>
          </a:prstGeom>
        </p:spPr>
      </p:pic>
      <p:pic>
        <p:nvPicPr>
          <p:cNvPr id="33" name="Grafikk 32" descr="Bærbar datamaskin">
            <a:extLst>
              <a:ext uri="{FF2B5EF4-FFF2-40B4-BE49-F238E27FC236}">
                <a16:creationId xmlns:a16="http://schemas.microsoft.com/office/drawing/2014/main" id="{FB948175-DE0A-4A39-B7C7-03724CF9D19F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9466228" y="3244560"/>
            <a:ext cx="914400" cy="914400"/>
          </a:xfrm>
          <a:prstGeom prst="rect">
            <a:avLst/>
          </a:prstGeom>
        </p:spPr>
      </p:pic>
      <p:pic>
        <p:nvPicPr>
          <p:cNvPr id="34" name="Bilde 33">
            <a:extLst>
              <a:ext uri="{FF2B5EF4-FFF2-40B4-BE49-F238E27FC236}">
                <a16:creationId xmlns:a16="http://schemas.microsoft.com/office/drawing/2014/main" id="{8EF520D1-AA29-4B06-A908-393D2A9B2200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7501" y="234282"/>
            <a:ext cx="2069126" cy="1606155"/>
          </a:xfrm>
          <a:prstGeom prst="rect">
            <a:avLst/>
          </a:prstGeom>
        </p:spPr>
      </p:pic>
      <p:pic>
        <p:nvPicPr>
          <p:cNvPr id="36" name="Bilde 35">
            <a:extLst>
              <a:ext uri="{FF2B5EF4-FFF2-40B4-BE49-F238E27FC236}">
                <a16:creationId xmlns:a16="http://schemas.microsoft.com/office/drawing/2014/main" id="{62E4C73E-03F6-4F9C-8994-30F21F5BB07C}"/>
              </a:ext>
            </a:extLst>
          </p:cNvPr>
          <p:cNvPicPr>
            <a:picLocks noChangeAspect="1"/>
          </p:cNvPicPr>
          <p:nvPr/>
        </p:nvPicPr>
        <p:blipFill rotWithShape="1">
          <a:blip r:embed="rId35">
            <a:extLst>
              <a:ext uri="{BEBA8EAE-BF5A-486C-A8C5-ECC9F3942E4B}">
                <a14:imgProps xmlns:a14="http://schemas.microsoft.com/office/drawing/2010/main">
                  <a14:imgLayer r:embed="rId36">
                    <a14:imgEffect>
                      <a14:backgroundRemoval t="38756" b="76444" l="25711" r="50948">
                        <a14:foregroundMark x1="35545" y1="70400" x2="35545" y2="70400"/>
                        <a14:foregroundMark x1="33175" y1="69244" x2="33175" y2="69244"/>
                        <a14:foregroundMark x1="46090" y1="64533" x2="34597" y2="64000"/>
                        <a14:foregroundMark x1="34597" y1="64000" x2="30095" y2="62133"/>
                        <a14:foregroundMark x1="26540" y1="72089" x2="38981" y2="43556"/>
                        <a14:foregroundMark x1="47986" y1="68978" x2="42062" y2="63200"/>
                        <a14:foregroundMark x1="42062" y1="63200" x2="36493" y2="43733"/>
                        <a14:foregroundMark x1="44194" y1="60356" x2="33886" y2="63644"/>
                        <a14:foregroundMark x1="33886" y1="63644" x2="27488" y2="69244"/>
                        <a14:foregroundMark x1="27488" y1="69244" x2="25829" y2="72089"/>
                        <a14:foregroundMark x1="31398" y1="75022" x2="30213" y2="61778"/>
                        <a14:foregroundMark x1="40995" y1="73867" x2="39336" y2="66133"/>
                        <a14:foregroundMark x1="39336" y1="66133" x2="39573" y2="65156"/>
                        <a14:foregroundMark x1="50948" y1="68889" x2="41469" y2="66044"/>
                        <a14:foregroundMark x1="42536" y1="70311" x2="28199" y2="67911"/>
                        <a14:foregroundMark x1="33886" y1="38844" x2="41114" y2="53067"/>
                        <a14:foregroundMark x1="41114" y1="53067" x2="41943" y2="59200"/>
                        <a14:foregroundMark x1="26896" y1="75200" x2="29621" y2="55733"/>
                        <a14:foregroundMark x1="27962" y1="75733" x2="45379" y2="61156"/>
                        <a14:foregroundMark x1="44076" y1="76444" x2="34242" y2="64444"/>
                        <a14:foregroundMark x1="34242" y1="64444" x2="33057" y2="61956"/>
                        <a14:foregroundMark x1="41706" y1="43467" x2="38507" y2="40711"/>
                        <a14:foregroundMark x1="42299" y1="40089" x2="39100" y2="40711"/>
                        <a14:backgroundMark x1="47986" y1="44178" x2="47986" y2="44178"/>
                        <a14:backgroundMark x1="47986" y1="44178" x2="47986" y2="44178"/>
                        <a14:backgroundMark x1="28910" y1="44000" x2="25474" y2="37156"/>
                        <a14:backgroundMark x1="25474" y1="37156" x2="25474" y2="36711"/>
                        <a14:backgroundMark x1="51185" y1="45422" x2="44550" y2="45156"/>
                      </a14:backgroundRemoval>
                    </a14:imgEffect>
                  </a14:imgLayer>
                </a14:imgProps>
              </a:ext>
            </a:extLst>
          </a:blip>
          <a:srcRect l="23835" t="35555" r="47655" b="20556"/>
          <a:stretch/>
        </p:blipFill>
        <p:spPr>
          <a:xfrm>
            <a:off x="1037020" y="4544371"/>
            <a:ext cx="310310" cy="441791"/>
          </a:xfrm>
          <a:prstGeom prst="rect">
            <a:avLst/>
          </a:prstGeom>
        </p:spPr>
      </p:pic>
      <p:pic>
        <p:nvPicPr>
          <p:cNvPr id="37" name="Grafikk 36" descr="Bygning">
            <a:extLst>
              <a:ext uri="{FF2B5EF4-FFF2-40B4-BE49-F238E27FC236}">
                <a16:creationId xmlns:a16="http://schemas.microsoft.com/office/drawing/2014/main" id="{1A26BDAD-F8A3-463C-BC7F-CF7CB5FB298D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4299037" y="2089386"/>
            <a:ext cx="914400" cy="914400"/>
          </a:xfrm>
          <a:prstGeom prst="rect">
            <a:avLst/>
          </a:prstGeom>
        </p:spPr>
      </p:pic>
      <p:pic>
        <p:nvPicPr>
          <p:cNvPr id="38" name="Grafikk 37" descr="Hjem">
            <a:extLst>
              <a:ext uri="{FF2B5EF4-FFF2-40B4-BE49-F238E27FC236}">
                <a16:creationId xmlns:a16="http://schemas.microsoft.com/office/drawing/2014/main" id="{AF8E5EF6-A292-4D83-A032-144780947562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2819116" y="3003786"/>
            <a:ext cx="914400" cy="914400"/>
          </a:xfrm>
          <a:prstGeom prst="rect">
            <a:avLst/>
          </a:prstGeom>
        </p:spPr>
      </p:pic>
      <p:pic>
        <p:nvPicPr>
          <p:cNvPr id="39" name="Grafikk 38" descr="Skolebygning">
            <a:extLst>
              <a:ext uri="{FF2B5EF4-FFF2-40B4-BE49-F238E27FC236}">
                <a16:creationId xmlns:a16="http://schemas.microsoft.com/office/drawing/2014/main" id="{62499267-5D53-4CF8-A12F-2CE9347122FF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7176997" y="3256241"/>
            <a:ext cx="914400" cy="914400"/>
          </a:xfrm>
          <a:prstGeom prst="rect">
            <a:avLst/>
          </a:prstGeom>
        </p:spPr>
      </p:pic>
      <p:pic>
        <p:nvPicPr>
          <p:cNvPr id="40" name="Grafikk 39" descr="Kamera">
            <a:extLst>
              <a:ext uri="{FF2B5EF4-FFF2-40B4-BE49-F238E27FC236}">
                <a16:creationId xmlns:a16="http://schemas.microsoft.com/office/drawing/2014/main" id="{32E8C6A6-94BA-414E-8DD7-DA64E90AF41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574261" y="2286320"/>
            <a:ext cx="517752" cy="517752"/>
          </a:xfrm>
          <a:prstGeom prst="rect">
            <a:avLst/>
          </a:prstGeom>
        </p:spPr>
      </p:pic>
      <p:pic>
        <p:nvPicPr>
          <p:cNvPr id="41" name="Grafikk 40" descr="Telefonrør">
            <a:extLst>
              <a:ext uri="{FF2B5EF4-FFF2-40B4-BE49-F238E27FC236}">
                <a16:creationId xmlns:a16="http://schemas.microsoft.com/office/drawing/2014/main" id="{67B76A86-D67F-46A9-B45E-69AD04762B66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7840577" y="2177288"/>
            <a:ext cx="914400" cy="914400"/>
          </a:xfrm>
          <a:prstGeom prst="rect">
            <a:avLst/>
          </a:prstGeom>
        </p:spPr>
      </p:pic>
      <p:pic>
        <p:nvPicPr>
          <p:cNvPr id="42" name="Grafikk 41" descr="Sol">
            <a:extLst>
              <a:ext uri="{FF2B5EF4-FFF2-40B4-BE49-F238E27FC236}">
                <a16:creationId xmlns:a16="http://schemas.microsoft.com/office/drawing/2014/main" id="{372D2833-205E-45D5-BABE-76DCEFC3744C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6989602" y="4911226"/>
            <a:ext cx="518400" cy="518400"/>
          </a:xfrm>
          <a:prstGeom prst="rect">
            <a:avLst/>
          </a:prstGeom>
        </p:spPr>
      </p:pic>
      <p:pic>
        <p:nvPicPr>
          <p:cNvPr id="43" name="Grafikk 42" descr="Måne og stjerner">
            <a:extLst>
              <a:ext uri="{FF2B5EF4-FFF2-40B4-BE49-F238E27FC236}">
                <a16:creationId xmlns:a16="http://schemas.microsoft.com/office/drawing/2014/main" id="{51A38749-1D61-4EED-A1EF-B90F993475AD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8502577" y="3942517"/>
            <a:ext cx="914400" cy="914400"/>
          </a:xfrm>
          <a:prstGeom prst="rect">
            <a:avLst/>
          </a:prstGeom>
        </p:spPr>
      </p:pic>
      <p:pic>
        <p:nvPicPr>
          <p:cNvPr id="44" name="Grafikk 43" descr="Måne">
            <a:extLst>
              <a:ext uri="{FF2B5EF4-FFF2-40B4-BE49-F238E27FC236}">
                <a16:creationId xmlns:a16="http://schemas.microsoft.com/office/drawing/2014/main" id="{40427787-4F0F-4836-8815-40E1AF04DDB4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9952246" y="3211546"/>
            <a:ext cx="914400" cy="914400"/>
          </a:xfrm>
          <a:prstGeom prst="rect">
            <a:avLst/>
          </a:prstGeom>
        </p:spPr>
      </p:pic>
      <p:pic>
        <p:nvPicPr>
          <p:cNvPr id="45" name="Grafikk 44" descr="Delvis skyet">
            <a:extLst>
              <a:ext uri="{FF2B5EF4-FFF2-40B4-BE49-F238E27FC236}">
                <a16:creationId xmlns:a16="http://schemas.microsoft.com/office/drawing/2014/main" id="{E7A1E95A-53CE-473E-BBE9-36736C69DA6C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7226615" y="3254456"/>
            <a:ext cx="914400" cy="914400"/>
          </a:xfrm>
          <a:prstGeom prst="rect">
            <a:avLst/>
          </a:prstGeom>
        </p:spPr>
      </p:pic>
      <p:pic>
        <p:nvPicPr>
          <p:cNvPr id="46" name="Grafikk 45" descr="Gatelys">
            <a:extLst>
              <a:ext uri="{FF2B5EF4-FFF2-40B4-BE49-F238E27FC236}">
                <a16:creationId xmlns:a16="http://schemas.microsoft.com/office/drawing/2014/main" id="{A22AF097-A79D-41D4-980F-3FAE356CCECB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6553200" y="102633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174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>
            <a:extLst>
              <a:ext uri="{FF2B5EF4-FFF2-40B4-BE49-F238E27FC236}">
                <a16:creationId xmlns:a16="http://schemas.microsoft.com/office/drawing/2014/main" id="{13D3F61F-0D7A-47CA-9332-7568B3A6E5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21" b="97024" l="10000" r="90000">
                        <a14:foregroundMark x1="59706" y1="86111" x2="59706" y2="86111"/>
                        <a14:foregroundMark x1="71176" y1="94742" x2="62255" y2="91766"/>
                        <a14:foregroundMark x1="62255" y1="91766" x2="52157" y2="84623"/>
                        <a14:foregroundMark x1="55882" y1="97024" x2="66863" y2="84425"/>
                        <a14:foregroundMark x1="66863" y1="84425" x2="68627" y2="78373"/>
                        <a14:foregroundMark x1="41863" y1="47421" x2="36373" y2="39881"/>
                        <a14:foregroundMark x1="36373" y1="39881" x2="32255" y2="28968"/>
                        <a14:foregroundMark x1="27255" y1="40972" x2="47549" y2="34325"/>
                        <a14:foregroundMark x1="47549" y1="36111" x2="41176" y2="33333"/>
                        <a14:foregroundMark x1="41176" y1="33333" x2="35784" y2="28671"/>
                        <a14:foregroundMark x1="35784" y1="28671" x2="34804" y2="26488"/>
                        <a14:foregroundMark x1="42549" y1="27381" x2="36275" y2="28770"/>
                        <a14:foregroundMark x1="65392" y1="89980" x2="59412" y2="82440"/>
                        <a14:backgroundMark x1="28725" y1="76885" x2="28725" y2="76885"/>
                      </a14:backgroundRemoval>
                    </a14:imgEffect>
                  </a14:imgLayer>
                </a14:imgProps>
              </a:ext>
            </a:extLst>
          </a:blip>
          <a:srcRect l="48163" t="72888" r="22263" b="-6221"/>
          <a:stretch/>
        </p:blipFill>
        <p:spPr>
          <a:xfrm>
            <a:off x="5932913" y="4572000"/>
            <a:ext cx="2052321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34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EF3DD6F-E11D-4DBD-9606-088CFE3A5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Visjon</a:t>
            </a:r>
          </a:p>
        </p:txBody>
      </p:sp>
      <p:grpSp>
        <p:nvGrpSpPr>
          <p:cNvPr id="20" name="Gruppe 19">
            <a:extLst>
              <a:ext uri="{FF2B5EF4-FFF2-40B4-BE49-F238E27FC236}">
                <a16:creationId xmlns:a16="http://schemas.microsoft.com/office/drawing/2014/main" id="{5C6EE3A9-1C08-4B48-9116-FBE6B9EE71A1}"/>
              </a:ext>
            </a:extLst>
          </p:cNvPr>
          <p:cNvGrpSpPr/>
          <p:nvPr/>
        </p:nvGrpSpPr>
        <p:grpSpPr>
          <a:xfrm>
            <a:off x="4954775" y="3672973"/>
            <a:ext cx="2229293" cy="1690258"/>
            <a:chOff x="4981353" y="3354891"/>
            <a:chExt cx="2229293" cy="1690258"/>
          </a:xfrm>
          <a:solidFill>
            <a:srgbClr val="FFFF00"/>
          </a:solidFill>
        </p:grpSpPr>
        <p:sp>
          <p:nvSpPr>
            <p:cNvPr id="21" name="Rektangel 20">
              <a:extLst>
                <a:ext uri="{FF2B5EF4-FFF2-40B4-BE49-F238E27FC236}">
                  <a16:creationId xmlns:a16="http://schemas.microsoft.com/office/drawing/2014/main" id="{776B93EC-AC83-4751-8D7D-3953DE4005E9}"/>
                </a:ext>
              </a:extLst>
            </p:cNvPr>
            <p:cNvSpPr/>
            <p:nvPr/>
          </p:nvSpPr>
          <p:spPr>
            <a:xfrm>
              <a:off x="6562059" y="3506973"/>
              <a:ext cx="648587" cy="1538176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Rektangel 21">
              <a:extLst>
                <a:ext uri="{FF2B5EF4-FFF2-40B4-BE49-F238E27FC236}">
                  <a16:creationId xmlns:a16="http://schemas.microsoft.com/office/drawing/2014/main" id="{8B5A0200-64D8-418A-8020-D7CA751D51C8}"/>
                </a:ext>
              </a:extLst>
            </p:cNvPr>
            <p:cNvSpPr/>
            <p:nvPr/>
          </p:nvSpPr>
          <p:spPr>
            <a:xfrm>
              <a:off x="5771706" y="4307376"/>
              <a:ext cx="648587" cy="737773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Rektangel 22">
              <a:extLst>
                <a:ext uri="{FF2B5EF4-FFF2-40B4-BE49-F238E27FC236}">
                  <a16:creationId xmlns:a16="http://schemas.microsoft.com/office/drawing/2014/main" id="{F4BC89E9-20E8-442F-B120-35564F59954F}"/>
                </a:ext>
              </a:extLst>
            </p:cNvPr>
            <p:cNvSpPr/>
            <p:nvPr/>
          </p:nvSpPr>
          <p:spPr>
            <a:xfrm>
              <a:off x="5378301" y="3354891"/>
              <a:ext cx="648587" cy="584472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Rektangel 23">
              <a:extLst>
                <a:ext uri="{FF2B5EF4-FFF2-40B4-BE49-F238E27FC236}">
                  <a16:creationId xmlns:a16="http://schemas.microsoft.com/office/drawing/2014/main" id="{05153970-1107-4053-860E-358F74C5AC1A}"/>
                </a:ext>
              </a:extLst>
            </p:cNvPr>
            <p:cNvSpPr/>
            <p:nvPr/>
          </p:nvSpPr>
          <p:spPr>
            <a:xfrm>
              <a:off x="4981353" y="4051005"/>
              <a:ext cx="648587" cy="994144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pic>
        <p:nvPicPr>
          <p:cNvPr id="15" name="Grafikk 14" descr="Sol">
            <a:extLst>
              <a:ext uri="{FF2B5EF4-FFF2-40B4-BE49-F238E27FC236}">
                <a16:creationId xmlns:a16="http://schemas.microsoft.com/office/drawing/2014/main" id="{A23F3A5A-30A7-4E7E-AA7E-38DBC6B15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4731" y="3420962"/>
            <a:ext cx="1153245" cy="1153245"/>
          </a:xfrm>
          <a:prstGeom prst="rect">
            <a:avLst/>
          </a:prstGeom>
        </p:spPr>
      </p:pic>
      <p:pic>
        <p:nvPicPr>
          <p:cNvPr id="25" name="Grafikk 24" descr="Måne og stjerner">
            <a:extLst>
              <a:ext uri="{FF2B5EF4-FFF2-40B4-BE49-F238E27FC236}">
                <a16:creationId xmlns:a16="http://schemas.microsoft.com/office/drawing/2014/main" id="{2255C972-E5E6-41C4-AFA6-1DB67A6511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03362" y="2185149"/>
            <a:ext cx="914400" cy="914400"/>
          </a:xfrm>
          <a:prstGeom prst="rect">
            <a:avLst/>
          </a:prstGeom>
          <a:effectLst>
            <a:glow rad="101600">
              <a:schemeClr val="bg1">
                <a:lumMod val="85000"/>
                <a:alpha val="60000"/>
              </a:schemeClr>
            </a:glow>
          </a:effectLst>
        </p:spPr>
      </p:pic>
      <p:grpSp>
        <p:nvGrpSpPr>
          <p:cNvPr id="16" name="Gruppe 15">
            <a:extLst>
              <a:ext uri="{FF2B5EF4-FFF2-40B4-BE49-F238E27FC236}">
                <a16:creationId xmlns:a16="http://schemas.microsoft.com/office/drawing/2014/main" id="{971C772A-4559-4972-9982-65F8BB29DC03}"/>
              </a:ext>
            </a:extLst>
          </p:cNvPr>
          <p:cNvGrpSpPr/>
          <p:nvPr/>
        </p:nvGrpSpPr>
        <p:grpSpPr>
          <a:xfrm>
            <a:off x="4954774" y="3672973"/>
            <a:ext cx="2229294" cy="1690258"/>
            <a:chOff x="4981352" y="3354891"/>
            <a:chExt cx="2229294" cy="1690258"/>
          </a:xfrm>
        </p:grpSpPr>
        <p:grpSp>
          <p:nvGrpSpPr>
            <p:cNvPr id="17" name="Gruppe 16">
              <a:extLst>
                <a:ext uri="{FF2B5EF4-FFF2-40B4-BE49-F238E27FC236}">
                  <a16:creationId xmlns:a16="http://schemas.microsoft.com/office/drawing/2014/main" id="{B4DB71A9-D7F4-472A-ABF9-7DFA6447F984}"/>
                </a:ext>
              </a:extLst>
            </p:cNvPr>
            <p:cNvGrpSpPr/>
            <p:nvPr/>
          </p:nvGrpSpPr>
          <p:grpSpPr>
            <a:xfrm>
              <a:off x="4981353" y="3354891"/>
              <a:ext cx="2229293" cy="1690258"/>
              <a:chOff x="4981353" y="3354891"/>
              <a:chExt cx="2229293" cy="1690258"/>
            </a:xfrm>
          </p:grpSpPr>
          <p:sp>
            <p:nvSpPr>
              <p:cNvPr id="35" name="Rektangel 34">
                <a:extLst>
                  <a:ext uri="{FF2B5EF4-FFF2-40B4-BE49-F238E27FC236}">
                    <a16:creationId xmlns:a16="http://schemas.microsoft.com/office/drawing/2014/main" id="{A0F6856F-E83C-4272-9D82-294C07FD5988}"/>
                  </a:ext>
                </a:extLst>
              </p:cNvPr>
              <p:cNvSpPr/>
              <p:nvPr/>
            </p:nvSpPr>
            <p:spPr>
              <a:xfrm>
                <a:off x="6562059" y="3506973"/>
                <a:ext cx="648587" cy="153817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6" name="Rektangel 35">
                <a:extLst>
                  <a:ext uri="{FF2B5EF4-FFF2-40B4-BE49-F238E27FC236}">
                    <a16:creationId xmlns:a16="http://schemas.microsoft.com/office/drawing/2014/main" id="{34FA6DB5-8AD1-47D1-AFDE-36289904426D}"/>
                  </a:ext>
                </a:extLst>
              </p:cNvPr>
              <p:cNvSpPr/>
              <p:nvPr/>
            </p:nvSpPr>
            <p:spPr>
              <a:xfrm>
                <a:off x="5771706" y="4307376"/>
                <a:ext cx="648587" cy="73777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7" name="Rektangel 36">
                <a:extLst>
                  <a:ext uri="{FF2B5EF4-FFF2-40B4-BE49-F238E27FC236}">
                    <a16:creationId xmlns:a16="http://schemas.microsoft.com/office/drawing/2014/main" id="{79108B2E-F7A1-41CC-A67C-43B5C6E449FD}"/>
                  </a:ext>
                </a:extLst>
              </p:cNvPr>
              <p:cNvSpPr/>
              <p:nvPr/>
            </p:nvSpPr>
            <p:spPr>
              <a:xfrm>
                <a:off x="5378301" y="3354891"/>
                <a:ext cx="648587" cy="58447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8" name="Rektangel 37">
                <a:extLst>
                  <a:ext uri="{FF2B5EF4-FFF2-40B4-BE49-F238E27FC236}">
                    <a16:creationId xmlns:a16="http://schemas.microsoft.com/office/drawing/2014/main" id="{B4B38675-9BA9-4138-B118-41016576ADF6}"/>
                  </a:ext>
                </a:extLst>
              </p:cNvPr>
              <p:cNvSpPr/>
              <p:nvPr/>
            </p:nvSpPr>
            <p:spPr>
              <a:xfrm>
                <a:off x="4981353" y="4051005"/>
                <a:ext cx="648587" cy="99414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18" name="Rektangel 17">
              <a:extLst>
                <a:ext uri="{FF2B5EF4-FFF2-40B4-BE49-F238E27FC236}">
                  <a16:creationId xmlns:a16="http://schemas.microsoft.com/office/drawing/2014/main" id="{0239AAAB-8486-4559-82B5-2D422627F883}"/>
                </a:ext>
              </a:extLst>
            </p:cNvPr>
            <p:cNvSpPr/>
            <p:nvPr/>
          </p:nvSpPr>
          <p:spPr>
            <a:xfrm>
              <a:off x="4981352" y="4177861"/>
              <a:ext cx="648587" cy="17662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9" name="Rektangel 18">
              <a:extLst>
                <a:ext uri="{FF2B5EF4-FFF2-40B4-BE49-F238E27FC236}">
                  <a16:creationId xmlns:a16="http://schemas.microsoft.com/office/drawing/2014/main" id="{A9FBFE3F-218A-4A48-A761-EFBE0454DC72}"/>
                </a:ext>
              </a:extLst>
            </p:cNvPr>
            <p:cNvSpPr/>
            <p:nvPr/>
          </p:nvSpPr>
          <p:spPr>
            <a:xfrm>
              <a:off x="5702594" y="3692309"/>
              <a:ext cx="241006" cy="13807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31" name="Rektangel 30">
              <a:extLst>
                <a:ext uri="{FF2B5EF4-FFF2-40B4-BE49-F238E27FC236}">
                  <a16:creationId xmlns:a16="http://schemas.microsoft.com/office/drawing/2014/main" id="{F2B3FB4A-1C27-46F6-8098-5193701F3F5D}"/>
                </a:ext>
              </a:extLst>
            </p:cNvPr>
            <p:cNvSpPr/>
            <p:nvPr/>
          </p:nvSpPr>
          <p:spPr>
            <a:xfrm>
              <a:off x="6562058" y="4398487"/>
              <a:ext cx="648587" cy="17662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32" name="Rektangel 31">
              <a:extLst>
                <a:ext uri="{FF2B5EF4-FFF2-40B4-BE49-F238E27FC236}">
                  <a16:creationId xmlns:a16="http://schemas.microsoft.com/office/drawing/2014/main" id="{B1D272CB-CAEE-4629-B540-5748C0EFF34F}"/>
                </a:ext>
              </a:extLst>
            </p:cNvPr>
            <p:cNvSpPr/>
            <p:nvPr/>
          </p:nvSpPr>
          <p:spPr>
            <a:xfrm>
              <a:off x="6613446" y="3745624"/>
              <a:ext cx="241006" cy="13807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33" name="Rektangel 32">
              <a:extLst>
                <a:ext uri="{FF2B5EF4-FFF2-40B4-BE49-F238E27FC236}">
                  <a16:creationId xmlns:a16="http://schemas.microsoft.com/office/drawing/2014/main" id="{69981C8F-87B5-4D9C-AE2D-10E430D8F76C}"/>
                </a:ext>
              </a:extLst>
            </p:cNvPr>
            <p:cNvSpPr/>
            <p:nvPr/>
          </p:nvSpPr>
          <p:spPr>
            <a:xfrm>
              <a:off x="6886351" y="3980898"/>
              <a:ext cx="241006" cy="13807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34" name="Rektangel 33">
              <a:extLst>
                <a:ext uri="{FF2B5EF4-FFF2-40B4-BE49-F238E27FC236}">
                  <a16:creationId xmlns:a16="http://schemas.microsoft.com/office/drawing/2014/main" id="{180A9D01-548B-47DC-8E44-60D467CE94ED}"/>
                </a:ext>
              </a:extLst>
            </p:cNvPr>
            <p:cNvSpPr/>
            <p:nvPr/>
          </p:nvSpPr>
          <p:spPr>
            <a:xfrm>
              <a:off x="5823097" y="4422270"/>
              <a:ext cx="241006" cy="13807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</p:grp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1AD4D3A2-6513-49EA-9E12-2623D4CCB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4722089" y="3158578"/>
            <a:ext cx="2694666" cy="268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7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94 -0.01852 L 0.13489 -0.26042 C 0.15586 -0.31343 0.1888 -0.34444 0.22317 -0.34444 C 0.26054 -0.34444 0.29205 -0.31343 0.31302 -0.25995 L 0.41614 -0.01852 " pathEditMode="relative" rAng="10800000" ptsTypes="AAA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67" y="-1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EF3DD6F-E11D-4DBD-9606-088CFE3A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nb-NO" dirty="0"/>
              <a:t>Visjon</a:t>
            </a:r>
          </a:p>
        </p:txBody>
      </p:sp>
      <p:grpSp>
        <p:nvGrpSpPr>
          <p:cNvPr id="20" name="Gruppe 19">
            <a:extLst>
              <a:ext uri="{FF2B5EF4-FFF2-40B4-BE49-F238E27FC236}">
                <a16:creationId xmlns:a16="http://schemas.microsoft.com/office/drawing/2014/main" id="{5C6EE3A9-1C08-4B48-9116-FBE6B9EE71A1}"/>
              </a:ext>
            </a:extLst>
          </p:cNvPr>
          <p:cNvGrpSpPr/>
          <p:nvPr/>
        </p:nvGrpSpPr>
        <p:grpSpPr>
          <a:xfrm>
            <a:off x="4954775" y="3672973"/>
            <a:ext cx="2229293" cy="1690258"/>
            <a:chOff x="4981353" y="3354891"/>
            <a:chExt cx="2229293" cy="1690258"/>
          </a:xfrm>
          <a:solidFill>
            <a:srgbClr val="FFFF00"/>
          </a:solidFill>
        </p:grpSpPr>
        <p:sp>
          <p:nvSpPr>
            <p:cNvPr id="21" name="Rektangel 20">
              <a:extLst>
                <a:ext uri="{FF2B5EF4-FFF2-40B4-BE49-F238E27FC236}">
                  <a16:creationId xmlns:a16="http://schemas.microsoft.com/office/drawing/2014/main" id="{776B93EC-AC83-4751-8D7D-3953DE4005E9}"/>
                </a:ext>
              </a:extLst>
            </p:cNvPr>
            <p:cNvSpPr/>
            <p:nvPr/>
          </p:nvSpPr>
          <p:spPr>
            <a:xfrm>
              <a:off x="6562059" y="3506973"/>
              <a:ext cx="648587" cy="1538176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Rektangel 21">
              <a:extLst>
                <a:ext uri="{FF2B5EF4-FFF2-40B4-BE49-F238E27FC236}">
                  <a16:creationId xmlns:a16="http://schemas.microsoft.com/office/drawing/2014/main" id="{8B5A0200-64D8-418A-8020-D7CA751D51C8}"/>
                </a:ext>
              </a:extLst>
            </p:cNvPr>
            <p:cNvSpPr/>
            <p:nvPr/>
          </p:nvSpPr>
          <p:spPr>
            <a:xfrm>
              <a:off x="5771706" y="4307376"/>
              <a:ext cx="648587" cy="737773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Rektangel 22">
              <a:extLst>
                <a:ext uri="{FF2B5EF4-FFF2-40B4-BE49-F238E27FC236}">
                  <a16:creationId xmlns:a16="http://schemas.microsoft.com/office/drawing/2014/main" id="{F4BC89E9-20E8-442F-B120-35564F59954F}"/>
                </a:ext>
              </a:extLst>
            </p:cNvPr>
            <p:cNvSpPr/>
            <p:nvPr/>
          </p:nvSpPr>
          <p:spPr>
            <a:xfrm>
              <a:off x="5378301" y="3354891"/>
              <a:ext cx="648587" cy="584472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Rektangel 23">
              <a:extLst>
                <a:ext uri="{FF2B5EF4-FFF2-40B4-BE49-F238E27FC236}">
                  <a16:creationId xmlns:a16="http://schemas.microsoft.com/office/drawing/2014/main" id="{05153970-1107-4053-860E-358F74C5AC1A}"/>
                </a:ext>
              </a:extLst>
            </p:cNvPr>
            <p:cNvSpPr/>
            <p:nvPr/>
          </p:nvSpPr>
          <p:spPr>
            <a:xfrm>
              <a:off x="4981353" y="4051005"/>
              <a:ext cx="648587" cy="994144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pic>
        <p:nvPicPr>
          <p:cNvPr id="15" name="Grafikk 14" descr="Sol">
            <a:extLst>
              <a:ext uri="{FF2B5EF4-FFF2-40B4-BE49-F238E27FC236}">
                <a16:creationId xmlns:a16="http://schemas.microsoft.com/office/drawing/2014/main" id="{A23F3A5A-30A7-4E7E-AA7E-38DBC6B15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4731" y="3420962"/>
            <a:ext cx="1153245" cy="1153245"/>
          </a:xfrm>
          <a:prstGeom prst="rect">
            <a:avLst/>
          </a:prstGeom>
        </p:spPr>
      </p:pic>
      <p:grpSp>
        <p:nvGrpSpPr>
          <p:cNvPr id="26" name="Gruppe 25">
            <a:extLst>
              <a:ext uri="{FF2B5EF4-FFF2-40B4-BE49-F238E27FC236}">
                <a16:creationId xmlns:a16="http://schemas.microsoft.com/office/drawing/2014/main" id="{423766A8-3246-48C9-B4E8-5480266EBF1A}"/>
              </a:ext>
            </a:extLst>
          </p:cNvPr>
          <p:cNvGrpSpPr/>
          <p:nvPr/>
        </p:nvGrpSpPr>
        <p:grpSpPr>
          <a:xfrm>
            <a:off x="4954775" y="3672973"/>
            <a:ext cx="2229293" cy="1690258"/>
            <a:chOff x="4981353" y="3354891"/>
            <a:chExt cx="2229293" cy="1690258"/>
          </a:xfrm>
        </p:grpSpPr>
        <p:sp>
          <p:nvSpPr>
            <p:cNvPr id="27" name="Rektangel 26">
              <a:extLst>
                <a:ext uri="{FF2B5EF4-FFF2-40B4-BE49-F238E27FC236}">
                  <a16:creationId xmlns:a16="http://schemas.microsoft.com/office/drawing/2014/main" id="{3CEFF82C-753D-4733-B4ED-B92A4F090E8F}"/>
                </a:ext>
              </a:extLst>
            </p:cNvPr>
            <p:cNvSpPr/>
            <p:nvPr/>
          </p:nvSpPr>
          <p:spPr>
            <a:xfrm>
              <a:off x="6562059" y="3506973"/>
              <a:ext cx="648587" cy="15381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Rektangel 27">
              <a:extLst>
                <a:ext uri="{FF2B5EF4-FFF2-40B4-BE49-F238E27FC236}">
                  <a16:creationId xmlns:a16="http://schemas.microsoft.com/office/drawing/2014/main" id="{8E0B5F03-4884-454D-A343-FE2A9EAB3235}"/>
                </a:ext>
              </a:extLst>
            </p:cNvPr>
            <p:cNvSpPr/>
            <p:nvPr/>
          </p:nvSpPr>
          <p:spPr>
            <a:xfrm>
              <a:off x="5771706" y="4307376"/>
              <a:ext cx="648587" cy="73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Rektangel 28">
              <a:extLst>
                <a:ext uri="{FF2B5EF4-FFF2-40B4-BE49-F238E27FC236}">
                  <a16:creationId xmlns:a16="http://schemas.microsoft.com/office/drawing/2014/main" id="{30D58E9A-9137-43EE-896D-52689A1FFC94}"/>
                </a:ext>
              </a:extLst>
            </p:cNvPr>
            <p:cNvSpPr/>
            <p:nvPr/>
          </p:nvSpPr>
          <p:spPr>
            <a:xfrm>
              <a:off x="5378301" y="3354891"/>
              <a:ext cx="648587" cy="58447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Rektangel 29">
              <a:extLst>
                <a:ext uri="{FF2B5EF4-FFF2-40B4-BE49-F238E27FC236}">
                  <a16:creationId xmlns:a16="http://schemas.microsoft.com/office/drawing/2014/main" id="{3B9920C4-2ECE-44EA-8A61-97C38A733B89}"/>
                </a:ext>
              </a:extLst>
            </p:cNvPr>
            <p:cNvSpPr/>
            <p:nvPr/>
          </p:nvSpPr>
          <p:spPr>
            <a:xfrm>
              <a:off x="4981353" y="4051005"/>
              <a:ext cx="648587" cy="99414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6" name="Gruppe 15">
            <a:extLst>
              <a:ext uri="{FF2B5EF4-FFF2-40B4-BE49-F238E27FC236}">
                <a16:creationId xmlns:a16="http://schemas.microsoft.com/office/drawing/2014/main" id="{B23EE177-58E9-4748-AB5B-9019C0CCDF00}"/>
              </a:ext>
            </a:extLst>
          </p:cNvPr>
          <p:cNvGrpSpPr/>
          <p:nvPr/>
        </p:nvGrpSpPr>
        <p:grpSpPr>
          <a:xfrm>
            <a:off x="4954775" y="3672973"/>
            <a:ext cx="2229294" cy="1690258"/>
            <a:chOff x="4981352" y="3354891"/>
            <a:chExt cx="2229294" cy="1690258"/>
          </a:xfrm>
        </p:grpSpPr>
        <p:grpSp>
          <p:nvGrpSpPr>
            <p:cNvPr id="17" name="Gruppe 16">
              <a:extLst>
                <a:ext uri="{FF2B5EF4-FFF2-40B4-BE49-F238E27FC236}">
                  <a16:creationId xmlns:a16="http://schemas.microsoft.com/office/drawing/2014/main" id="{0E98751C-B8C0-493C-BB8C-BABFB2EF4DA6}"/>
                </a:ext>
              </a:extLst>
            </p:cNvPr>
            <p:cNvGrpSpPr/>
            <p:nvPr/>
          </p:nvGrpSpPr>
          <p:grpSpPr>
            <a:xfrm>
              <a:off x="4981353" y="3354891"/>
              <a:ext cx="2229293" cy="1690258"/>
              <a:chOff x="4981353" y="3354891"/>
              <a:chExt cx="2229293" cy="1690258"/>
            </a:xfrm>
          </p:grpSpPr>
          <p:sp>
            <p:nvSpPr>
              <p:cNvPr id="34" name="Rektangel 33">
                <a:extLst>
                  <a:ext uri="{FF2B5EF4-FFF2-40B4-BE49-F238E27FC236}">
                    <a16:creationId xmlns:a16="http://schemas.microsoft.com/office/drawing/2014/main" id="{7DB7CBFC-D4BC-47D3-B021-E21E191721BA}"/>
                  </a:ext>
                </a:extLst>
              </p:cNvPr>
              <p:cNvSpPr/>
              <p:nvPr/>
            </p:nvSpPr>
            <p:spPr>
              <a:xfrm>
                <a:off x="6562059" y="3506973"/>
                <a:ext cx="648587" cy="153817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5" name="Rektangel 34">
                <a:extLst>
                  <a:ext uri="{FF2B5EF4-FFF2-40B4-BE49-F238E27FC236}">
                    <a16:creationId xmlns:a16="http://schemas.microsoft.com/office/drawing/2014/main" id="{6533E159-0E2B-423C-B6EF-7AB19CF7E73E}"/>
                  </a:ext>
                </a:extLst>
              </p:cNvPr>
              <p:cNvSpPr/>
              <p:nvPr/>
            </p:nvSpPr>
            <p:spPr>
              <a:xfrm>
                <a:off x="5771706" y="4307376"/>
                <a:ext cx="648587" cy="73777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6" name="Rektangel 35">
                <a:extLst>
                  <a:ext uri="{FF2B5EF4-FFF2-40B4-BE49-F238E27FC236}">
                    <a16:creationId xmlns:a16="http://schemas.microsoft.com/office/drawing/2014/main" id="{AB416AE4-4ABA-4B22-A5A1-33551F363181}"/>
                  </a:ext>
                </a:extLst>
              </p:cNvPr>
              <p:cNvSpPr/>
              <p:nvPr/>
            </p:nvSpPr>
            <p:spPr>
              <a:xfrm>
                <a:off x="5378301" y="3354891"/>
                <a:ext cx="648587" cy="58447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7" name="Rektangel 36">
                <a:extLst>
                  <a:ext uri="{FF2B5EF4-FFF2-40B4-BE49-F238E27FC236}">
                    <a16:creationId xmlns:a16="http://schemas.microsoft.com/office/drawing/2014/main" id="{AC7E445F-605D-48DD-911D-157C87872385}"/>
                  </a:ext>
                </a:extLst>
              </p:cNvPr>
              <p:cNvSpPr/>
              <p:nvPr/>
            </p:nvSpPr>
            <p:spPr>
              <a:xfrm>
                <a:off x="4981353" y="4051005"/>
                <a:ext cx="648587" cy="99414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18" name="Rektangel 17">
              <a:extLst>
                <a:ext uri="{FF2B5EF4-FFF2-40B4-BE49-F238E27FC236}">
                  <a16:creationId xmlns:a16="http://schemas.microsoft.com/office/drawing/2014/main" id="{CB0C0AE5-DE73-44FF-B0E5-A88D371DA159}"/>
                </a:ext>
              </a:extLst>
            </p:cNvPr>
            <p:cNvSpPr/>
            <p:nvPr/>
          </p:nvSpPr>
          <p:spPr>
            <a:xfrm>
              <a:off x="4981352" y="4177861"/>
              <a:ext cx="648587" cy="17662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9" name="Rektangel 18">
              <a:extLst>
                <a:ext uri="{FF2B5EF4-FFF2-40B4-BE49-F238E27FC236}">
                  <a16:creationId xmlns:a16="http://schemas.microsoft.com/office/drawing/2014/main" id="{CABCB751-9652-4CAE-8E55-7FAC62962EA6}"/>
                </a:ext>
              </a:extLst>
            </p:cNvPr>
            <p:cNvSpPr/>
            <p:nvPr/>
          </p:nvSpPr>
          <p:spPr>
            <a:xfrm>
              <a:off x="5702594" y="3692309"/>
              <a:ext cx="241006" cy="13807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25" name="Rektangel 24">
              <a:extLst>
                <a:ext uri="{FF2B5EF4-FFF2-40B4-BE49-F238E27FC236}">
                  <a16:creationId xmlns:a16="http://schemas.microsoft.com/office/drawing/2014/main" id="{5796FF5B-0989-4675-91B2-F09B0371378D}"/>
                </a:ext>
              </a:extLst>
            </p:cNvPr>
            <p:cNvSpPr/>
            <p:nvPr/>
          </p:nvSpPr>
          <p:spPr>
            <a:xfrm>
              <a:off x="6562058" y="4398487"/>
              <a:ext cx="648587" cy="17662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31" name="Rektangel 30">
              <a:extLst>
                <a:ext uri="{FF2B5EF4-FFF2-40B4-BE49-F238E27FC236}">
                  <a16:creationId xmlns:a16="http://schemas.microsoft.com/office/drawing/2014/main" id="{10906380-5CD0-4747-ABD3-67D336A0D86B}"/>
                </a:ext>
              </a:extLst>
            </p:cNvPr>
            <p:cNvSpPr/>
            <p:nvPr/>
          </p:nvSpPr>
          <p:spPr>
            <a:xfrm>
              <a:off x="6613446" y="3745624"/>
              <a:ext cx="241006" cy="13807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32" name="Rektangel 31">
              <a:extLst>
                <a:ext uri="{FF2B5EF4-FFF2-40B4-BE49-F238E27FC236}">
                  <a16:creationId xmlns:a16="http://schemas.microsoft.com/office/drawing/2014/main" id="{66A91628-2569-4633-81B4-982AFC4C7CB1}"/>
                </a:ext>
              </a:extLst>
            </p:cNvPr>
            <p:cNvSpPr/>
            <p:nvPr/>
          </p:nvSpPr>
          <p:spPr>
            <a:xfrm>
              <a:off x="6886351" y="3980898"/>
              <a:ext cx="241006" cy="13807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33" name="Rektangel 32">
              <a:extLst>
                <a:ext uri="{FF2B5EF4-FFF2-40B4-BE49-F238E27FC236}">
                  <a16:creationId xmlns:a16="http://schemas.microsoft.com/office/drawing/2014/main" id="{D0A920D6-C239-4A66-87A0-9090229FC3A4}"/>
                </a:ext>
              </a:extLst>
            </p:cNvPr>
            <p:cNvSpPr/>
            <p:nvPr/>
          </p:nvSpPr>
          <p:spPr>
            <a:xfrm>
              <a:off x="5823097" y="4422270"/>
              <a:ext cx="241006" cy="13807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</p:grp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1AD4D3A2-6513-49EA-9E12-2623D4CCB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722089" y="3173818"/>
            <a:ext cx="2694666" cy="268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02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664 0.04236 L 0.09244 -0.2081 C 0.09921 -0.26157 0.11966 -0.30764 0.14765 -0.33102 C 0.17812 -0.35579 0.20989 -0.35347 0.2375 -0.32755 L 0.36901 -0.2169 " pathEditMode="relative" rAng="9300000" ptsTypes="AAA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22" y="-25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C2F4C12-D753-4D70-9F2F-14C00F972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Hvorfor?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1786E3F-49A5-4033-B9F1-84BA9A7CB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Byggningsmasser</a:t>
            </a:r>
            <a:r>
              <a:rPr lang="nb-NO" dirty="0"/>
              <a:t> er en ressurs som bør og kan utnyttes bedre</a:t>
            </a:r>
          </a:p>
          <a:p>
            <a:r>
              <a:rPr lang="nb-NO" dirty="0"/>
              <a:t>Problemet er ofte at det er forbundet med risiko.</a:t>
            </a:r>
          </a:p>
          <a:p>
            <a:r>
              <a:rPr lang="nb-NO" dirty="0"/>
              <a:t>Og, at man ikke vet om tilgjengelighet</a:t>
            </a:r>
          </a:p>
          <a:p>
            <a:endParaRPr lang="nb-NO" dirty="0"/>
          </a:p>
          <a:p>
            <a:endParaRPr lang="nb-NO" dirty="0"/>
          </a:p>
        </p:txBody>
      </p:sp>
      <p:grpSp>
        <p:nvGrpSpPr>
          <p:cNvPr id="4" name="Gruppe 3">
            <a:extLst>
              <a:ext uri="{FF2B5EF4-FFF2-40B4-BE49-F238E27FC236}">
                <a16:creationId xmlns:a16="http://schemas.microsoft.com/office/drawing/2014/main" id="{B23B74FF-1AE9-4E91-8E1B-B5ECA70222B5}"/>
              </a:ext>
            </a:extLst>
          </p:cNvPr>
          <p:cNvGrpSpPr/>
          <p:nvPr/>
        </p:nvGrpSpPr>
        <p:grpSpPr>
          <a:xfrm>
            <a:off x="4981353" y="3196586"/>
            <a:ext cx="2229294" cy="1690258"/>
            <a:chOff x="4981352" y="3354891"/>
            <a:chExt cx="2229294" cy="1690258"/>
          </a:xfrm>
        </p:grpSpPr>
        <p:grpSp>
          <p:nvGrpSpPr>
            <p:cNvPr id="5" name="Gruppe 4">
              <a:extLst>
                <a:ext uri="{FF2B5EF4-FFF2-40B4-BE49-F238E27FC236}">
                  <a16:creationId xmlns:a16="http://schemas.microsoft.com/office/drawing/2014/main" id="{A66297BD-F06F-4C65-AD4E-FD87D25DD3F8}"/>
                </a:ext>
              </a:extLst>
            </p:cNvPr>
            <p:cNvGrpSpPr/>
            <p:nvPr/>
          </p:nvGrpSpPr>
          <p:grpSpPr>
            <a:xfrm>
              <a:off x="4981353" y="3354891"/>
              <a:ext cx="2229293" cy="1690258"/>
              <a:chOff x="4981353" y="3354891"/>
              <a:chExt cx="2229293" cy="1690258"/>
            </a:xfrm>
          </p:grpSpPr>
          <p:sp>
            <p:nvSpPr>
              <p:cNvPr id="12" name="Rektangel 11">
                <a:extLst>
                  <a:ext uri="{FF2B5EF4-FFF2-40B4-BE49-F238E27FC236}">
                    <a16:creationId xmlns:a16="http://schemas.microsoft.com/office/drawing/2014/main" id="{302933D9-EEAD-48C6-BED1-F3FDFA0D11A3}"/>
                  </a:ext>
                </a:extLst>
              </p:cNvPr>
              <p:cNvSpPr/>
              <p:nvPr/>
            </p:nvSpPr>
            <p:spPr>
              <a:xfrm>
                <a:off x="6562059" y="3506973"/>
                <a:ext cx="648587" cy="153817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3" name="Rektangel 12">
                <a:extLst>
                  <a:ext uri="{FF2B5EF4-FFF2-40B4-BE49-F238E27FC236}">
                    <a16:creationId xmlns:a16="http://schemas.microsoft.com/office/drawing/2014/main" id="{9487BD84-4B92-4089-AECF-5D7830C8BD2A}"/>
                  </a:ext>
                </a:extLst>
              </p:cNvPr>
              <p:cNvSpPr/>
              <p:nvPr/>
            </p:nvSpPr>
            <p:spPr>
              <a:xfrm>
                <a:off x="5771706" y="4307376"/>
                <a:ext cx="648587" cy="73777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4" name="Rektangel 13">
                <a:extLst>
                  <a:ext uri="{FF2B5EF4-FFF2-40B4-BE49-F238E27FC236}">
                    <a16:creationId xmlns:a16="http://schemas.microsoft.com/office/drawing/2014/main" id="{2714683A-9665-4854-8892-9F02FD6A05AF}"/>
                  </a:ext>
                </a:extLst>
              </p:cNvPr>
              <p:cNvSpPr/>
              <p:nvPr/>
            </p:nvSpPr>
            <p:spPr>
              <a:xfrm>
                <a:off x="5378301" y="3354891"/>
                <a:ext cx="648587" cy="58447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5" name="Rektangel 14">
                <a:extLst>
                  <a:ext uri="{FF2B5EF4-FFF2-40B4-BE49-F238E27FC236}">
                    <a16:creationId xmlns:a16="http://schemas.microsoft.com/office/drawing/2014/main" id="{08D829FD-D2BB-47EC-9352-DD5F2D15A4DC}"/>
                  </a:ext>
                </a:extLst>
              </p:cNvPr>
              <p:cNvSpPr/>
              <p:nvPr/>
            </p:nvSpPr>
            <p:spPr>
              <a:xfrm>
                <a:off x="4981353" y="4051005"/>
                <a:ext cx="648587" cy="99414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sp>
          <p:nvSpPr>
            <p:cNvPr id="6" name="Rektangel 5">
              <a:extLst>
                <a:ext uri="{FF2B5EF4-FFF2-40B4-BE49-F238E27FC236}">
                  <a16:creationId xmlns:a16="http://schemas.microsoft.com/office/drawing/2014/main" id="{E838908A-B71C-4D68-956F-4BB831796230}"/>
                </a:ext>
              </a:extLst>
            </p:cNvPr>
            <p:cNvSpPr/>
            <p:nvPr/>
          </p:nvSpPr>
          <p:spPr>
            <a:xfrm>
              <a:off x="4981352" y="4177861"/>
              <a:ext cx="648587" cy="17662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7" name="Rektangel 6">
              <a:extLst>
                <a:ext uri="{FF2B5EF4-FFF2-40B4-BE49-F238E27FC236}">
                  <a16:creationId xmlns:a16="http://schemas.microsoft.com/office/drawing/2014/main" id="{099D7F7C-41FE-473E-9C72-E6AAB284F9C8}"/>
                </a:ext>
              </a:extLst>
            </p:cNvPr>
            <p:cNvSpPr/>
            <p:nvPr/>
          </p:nvSpPr>
          <p:spPr>
            <a:xfrm>
              <a:off x="5702594" y="3692309"/>
              <a:ext cx="241006" cy="13807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8" name="Rektangel 7">
              <a:extLst>
                <a:ext uri="{FF2B5EF4-FFF2-40B4-BE49-F238E27FC236}">
                  <a16:creationId xmlns:a16="http://schemas.microsoft.com/office/drawing/2014/main" id="{4231A98E-07A9-458B-9BAC-45E64D9C29F4}"/>
                </a:ext>
              </a:extLst>
            </p:cNvPr>
            <p:cNvSpPr/>
            <p:nvPr/>
          </p:nvSpPr>
          <p:spPr>
            <a:xfrm>
              <a:off x="6562058" y="4398487"/>
              <a:ext cx="648587" cy="17662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9" name="Rektangel 8">
              <a:extLst>
                <a:ext uri="{FF2B5EF4-FFF2-40B4-BE49-F238E27FC236}">
                  <a16:creationId xmlns:a16="http://schemas.microsoft.com/office/drawing/2014/main" id="{8B0E5041-402C-411B-885C-4884AA6194E8}"/>
                </a:ext>
              </a:extLst>
            </p:cNvPr>
            <p:cNvSpPr/>
            <p:nvPr/>
          </p:nvSpPr>
          <p:spPr>
            <a:xfrm>
              <a:off x="6613446" y="3745624"/>
              <a:ext cx="241006" cy="13807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0" name="Rektangel 9">
              <a:extLst>
                <a:ext uri="{FF2B5EF4-FFF2-40B4-BE49-F238E27FC236}">
                  <a16:creationId xmlns:a16="http://schemas.microsoft.com/office/drawing/2014/main" id="{0EB30EBC-8A41-4C74-99E4-A7B21B922C7D}"/>
                </a:ext>
              </a:extLst>
            </p:cNvPr>
            <p:cNvSpPr/>
            <p:nvPr/>
          </p:nvSpPr>
          <p:spPr>
            <a:xfrm>
              <a:off x="6886351" y="3980898"/>
              <a:ext cx="241006" cy="13807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1" name="Rektangel 10">
              <a:extLst>
                <a:ext uri="{FF2B5EF4-FFF2-40B4-BE49-F238E27FC236}">
                  <a16:creationId xmlns:a16="http://schemas.microsoft.com/office/drawing/2014/main" id="{8FA54520-BCF0-4117-A3BA-D8E3D6A9D109}"/>
                </a:ext>
              </a:extLst>
            </p:cNvPr>
            <p:cNvSpPr/>
            <p:nvPr/>
          </p:nvSpPr>
          <p:spPr>
            <a:xfrm>
              <a:off x="5823097" y="4422270"/>
              <a:ext cx="241006" cy="13807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</p:grpSp>
    </p:spTree>
    <p:extLst>
      <p:ext uri="{BB962C8B-B14F-4D97-AF65-F5344CB8AC3E}">
        <p14:creationId xmlns:p14="http://schemas.microsoft.com/office/powerpoint/2010/main" val="395764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16737AB-EC2F-49C6-BABA-911A4893A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Hvordan?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2D07416-C2FB-429F-B66C-4AF43751D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Ved å lage en plattform som tilgjengeliggjør lokaler til byens befolkning</a:t>
            </a:r>
          </a:p>
          <a:p>
            <a:r>
              <a:rPr lang="nb-NO" dirty="0"/>
              <a:t>Ved å skape trygghet og tillit ved utleie ved bruk av byggets systemer</a:t>
            </a:r>
          </a:p>
          <a:p>
            <a:r>
              <a:rPr lang="nb-NO" dirty="0"/>
              <a:t>Ved å bygge en dings som gjør at også bygg uten smarte systemer kan leies ut like trygt som moderne lokaler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65997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16737AB-EC2F-49C6-BABA-911A4893A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2D07416-C2FB-429F-B66C-4AF43751D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Si «hei» til …..</a:t>
            </a:r>
          </a:p>
        </p:txBody>
      </p:sp>
    </p:spTree>
    <p:extLst>
      <p:ext uri="{BB962C8B-B14F-4D97-AF65-F5344CB8AC3E}">
        <p14:creationId xmlns:p14="http://schemas.microsoft.com/office/powerpoint/2010/main" val="399928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22482F7-D860-47BD-A05C-5694399120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Fant.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68017939-C5E2-4CFF-9077-95230DAB2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503936"/>
          </a:xfrm>
        </p:spPr>
        <p:txBody>
          <a:bodyPr/>
          <a:lstStyle/>
          <a:p>
            <a:r>
              <a:rPr lang="nb-NO" dirty="0"/>
              <a:t>By MEGA</a:t>
            </a:r>
          </a:p>
          <a:p>
            <a:endParaRPr lang="nb-NO"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3B6E1156-5561-45A4-BBB0-72A518B16EEA}"/>
              </a:ext>
            </a:extLst>
          </p:cNvPr>
          <p:cNvSpPr/>
          <p:nvPr/>
        </p:nvSpPr>
        <p:spPr>
          <a:xfrm>
            <a:off x="4048611" y="5263756"/>
            <a:ext cx="40947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b-NO" sz="3600" dirty="0"/>
              <a:t>Vi åpner byen din!</a:t>
            </a:r>
          </a:p>
        </p:txBody>
      </p:sp>
    </p:spTree>
    <p:extLst>
      <p:ext uri="{BB962C8B-B14F-4D97-AF65-F5344CB8AC3E}">
        <p14:creationId xmlns:p14="http://schemas.microsoft.com/office/powerpoint/2010/main" val="351040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theme/theme1.xml><?xml version="1.0" encoding="utf-8"?>
<a:theme xmlns:a="http://schemas.openxmlformats.org/drawingml/2006/main" name="Pakke">
  <a:themeElements>
    <a:clrScheme name="Rødfiolet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Pakk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k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TM10001115[[fn=Pakke]]</Template>
  <TotalTime>681</TotalTime>
  <Words>693</Words>
  <Application>Microsoft Office PowerPoint</Application>
  <PresentationFormat>Widescreen</PresentationFormat>
  <Paragraphs>105</Paragraphs>
  <Slides>36</Slides>
  <Notes>7</Notes>
  <HiddenSlides>0</HiddenSlides>
  <MMClips>0</MMClips>
  <ScaleCrop>false</ScaleCrop>
  <HeadingPairs>
    <vt:vector size="6" baseType="variant">
      <vt:variant>
        <vt:lpstr>Brukte skrifter</vt:lpstr>
      </vt:variant>
      <vt:variant>
        <vt:i4>7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36</vt:i4>
      </vt:variant>
    </vt:vector>
  </HeadingPairs>
  <TitlesOfParts>
    <vt:vector size="44" baseType="lpstr">
      <vt:lpstr>Gulim</vt:lpstr>
      <vt:lpstr>Arial</vt:lpstr>
      <vt:lpstr>Arial Narrow</vt:lpstr>
      <vt:lpstr>Bahnschrift Condensed</vt:lpstr>
      <vt:lpstr>Blackadder ITC</vt:lpstr>
      <vt:lpstr>Calibri</vt:lpstr>
      <vt:lpstr>Gill Sans MT</vt:lpstr>
      <vt:lpstr>Pakke</vt:lpstr>
      <vt:lpstr>Problemet</vt:lpstr>
      <vt:lpstr>natta</vt:lpstr>
      <vt:lpstr>Nine to five</vt:lpstr>
      <vt:lpstr>Visjon</vt:lpstr>
      <vt:lpstr>Visjon</vt:lpstr>
      <vt:lpstr>Hvorfor?</vt:lpstr>
      <vt:lpstr>Hvordan?</vt:lpstr>
      <vt:lpstr>Hva?</vt:lpstr>
      <vt:lpstr>Fant.</vt:lpstr>
      <vt:lpstr>Det var en gang…</vt:lpstr>
      <vt:lpstr>Visuell identitet</vt:lpstr>
      <vt:lpstr>Fant</vt:lpstr>
      <vt:lpstr>PowerPoint-presentasjon</vt:lpstr>
      <vt:lpstr>PowerPoint-presentasjon</vt:lpstr>
      <vt:lpstr>PowerPoint-presentasjon</vt:lpstr>
      <vt:lpstr>Fant-personas</vt:lpstr>
      <vt:lpstr>Byggeiere</vt:lpstr>
      <vt:lpstr>Leietaker – leif «office on demand»</vt:lpstr>
      <vt:lpstr>Leietaker – Lea «Room on the fly»</vt:lpstr>
      <vt:lpstr>Folk «Oslobyou»</vt:lpstr>
      <vt:lpstr>Konseptskisse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Gode hjelpere</vt:lpstr>
      <vt:lpstr>Entur</vt:lpstr>
      <vt:lpstr>DNT</vt:lpstr>
      <vt:lpstr>Oslo kommune</vt:lpstr>
      <vt:lpstr>Delingsøkonomi</vt:lpstr>
      <vt:lpstr>$$$$</vt:lpstr>
      <vt:lpstr>Filantropi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Fant.</dc:title>
  <dc:creator>Astri Irene Fotland</dc:creator>
  <cp:lastModifiedBy>Astri Irene Fotland</cp:lastModifiedBy>
  <cp:revision>56</cp:revision>
  <dcterms:created xsi:type="dcterms:W3CDTF">2019-02-07T09:41:41Z</dcterms:created>
  <dcterms:modified xsi:type="dcterms:W3CDTF">2019-02-07T21:02:47Z</dcterms:modified>
</cp:coreProperties>
</file>