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3" r:id="rId2"/>
    <p:sldId id="262" r:id="rId3"/>
    <p:sldId id="274"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8" y="8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9D56C-59A8-45D7-ABF4-AD7359BBF764}" type="datetimeFigureOut">
              <a:rPr lang="en-AU" smtClean="0"/>
              <a:t>14/04/2015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C557B-4B06-4FA6-B639-C7B0BEE1BACF}" type="slidenum">
              <a:rPr lang="en-AU" smtClean="0"/>
              <a:t>‹#›</a:t>
            </a:fld>
            <a:endParaRPr lang="en-AU"/>
          </a:p>
        </p:txBody>
      </p:sp>
    </p:spTree>
    <p:extLst>
      <p:ext uri="{BB962C8B-B14F-4D97-AF65-F5344CB8AC3E}">
        <p14:creationId xmlns:p14="http://schemas.microsoft.com/office/powerpoint/2010/main" val="343302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3C557B-4B06-4FA6-B639-C7B0BEE1BACF}" type="slidenum">
              <a:rPr lang="en-AU" smtClean="0"/>
              <a:t>2</a:t>
            </a:fld>
            <a:endParaRPr lang="en-AU"/>
          </a:p>
        </p:txBody>
      </p:sp>
    </p:spTree>
    <p:extLst>
      <p:ext uri="{BB962C8B-B14F-4D97-AF65-F5344CB8AC3E}">
        <p14:creationId xmlns:p14="http://schemas.microsoft.com/office/powerpoint/2010/main" val="53876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160465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93247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419971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49747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4955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31308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276514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43780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212159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425093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5386A-1F0A-4CD6-875F-2148A9E849FE}" type="datetimeFigureOut">
              <a:rPr lang="en-AU" smtClean="0"/>
              <a:pPr/>
              <a:t>14/04/2015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D281FA3-060E-4CE6-8BBE-63C72B7DED97}" type="slidenum">
              <a:rPr lang="en-AU" smtClean="0"/>
              <a:pPr/>
              <a:t>‹#›</a:t>
            </a:fld>
            <a:endParaRPr lang="en-AU"/>
          </a:p>
        </p:txBody>
      </p:sp>
    </p:spTree>
    <p:extLst>
      <p:ext uri="{BB962C8B-B14F-4D97-AF65-F5344CB8AC3E}">
        <p14:creationId xmlns:p14="http://schemas.microsoft.com/office/powerpoint/2010/main" val="67108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5386A-1F0A-4CD6-875F-2148A9E849FE}" type="datetimeFigureOut">
              <a:rPr lang="en-AU" smtClean="0"/>
              <a:pPr/>
              <a:t>14/04/2015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81FA3-060E-4CE6-8BBE-63C72B7DED97}" type="slidenum">
              <a:rPr lang="en-AU" smtClean="0"/>
              <a:pPr/>
              <a:t>‹#›</a:t>
            </a:fld>
            <a:endParaRPr lang="en-AU"/>
          </a:p>
        </p:txBody>
      </p:sp>
    </p:spTree>
    <p:extLst>
      <p:ext uri="{BB962C8B-B14F-4D97-AF65-F5344CB8AC3E}">
        <p14:creationId xmlns:p14="http://schemas.microsoft.com/office/powerpoint/2010/main" val="16944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0"/>
          <p:cNvSpPr txBox="1">
            <a:spLocks noChangeArrowheads="1"/>
          </p:cNvSpPr>
          <p:nvPr/>
        </p:nvSpPr>
        <p:spPr bwMode="auto">
          <a:xfrm>
            <a:off x="152400" y="742340"/>
            <a:ext cx="8763000" cy="2246769"/>
          </a:xfrm>
          <a:prstGeom prst="rect">
            <a:avLst/>
          </a:prstGeom>
          <a:noFill/>
          <a:ln w="9525">
            <a:noFill/>
            <a:miter lim="800000"/>
            <a:headEnd/>
            <a:tailEnd/>
          </a:ln>
        </p:spPr>
        <p:txBody>
          <a:bodyPr wrap="square">
            <a:spAutoFit/>
          </a:bodyPr>
          <a:lstStyle/>
          <a:p>
            <a:r>
              <a:rPr lang="en-US" sz="1400" dirty="0" smtClean="0">
                <a:solidFill>
                  <a:schemeClr val="bg1"/>
                </a:solidFill>
                <a:latin typeface="Times New Roman" pitchFamily="18" charset="0"/>
                <a:cs typeface="Times New Roman" pitchFamily="18" charset="0"/>
              </a:rPr>
              <a:t>In this experiment, you will be asked to make responses using the Response Box, which looks like the one pictured below. </a:t>
            </a:r>
          </a:p>
          <a:p>
            <a:endParaRPr lang="en-US" sz="1400" dirty="0" smtClean="0">
              <a:solidFill>
                <a:schemeClr val="bg1"/>
              </a:solidFill>
              <a:latin typeface="Times New Roman" pitchFamily="18" charset="0"/>
              <a:cs typeface="Times New Roman" pitchFamily="18" charset="0"/>
            </a:endParaRPr>
          </a:p>
          <a:p>
            <a:r>
              <a:rPr lang="en-US" sz="1400" dirty="0" smtClean="0">
                <a:solidFill>
                  <a:schemeClr val="bg1"/>
                </a:solidFill>
                <a:latin typeface="Times New Roman" pitchFamily="18" charset="0"/>
                <a:cs typeface="Times New Roman" pitchFamily="18" charset="0"/>
              </a:rPr>
              <a:t>You will respond with Group A by pressing one of the left two buttons and Group B by pressing one of the right two buttons.</a:t>
            </a:r>
          </a:p>
          <a:p>
            <a:endParaRPr lang="en-US" sz="1400" dirty="0" smtClean="0">
              <a:solidFill>
                <a:schemeClr val="bg1"/>
              </a:solidFill>
              <a:latin typeface="Times New Roman" pitchFamily="18" charset="0"/>
              <a:cs typeface="Times New Roman" pitchFamily="18" charset="0"/>
            </a:endParaRPr>
          </a:p>
          <a:p>
            <a:r>
              <a:rPr lang="en-US" sz="1400" dirty="0" smtClean="0">
                <a:solidFill>
                  <a:schemeClr val="bg1"/>
                </a:solidFill>
                <a:latin typeface="Times New Roman" pitchFamily="18" charset="0"/>
                <a:cs typeface="Times New Roman" pitchFamily="18" charset="0"/>
              </a:rPr>
              <a:t>It is important that you keep your left index finger (or thumb) on one of the A buttons and your right index finger (or thumb) on one of the B buttons as pictured below.</a:t>
            </a:r>
          </a:p>
          <a:p>
            <a:endParaRPr lang="en-US" sz="1400" dirty="0" smtClean="0">
              <a:solidFill>
                <a:schemeClr val="bg1"/>
              </a:solidFill>
              <a:latin typeface="Times New Roman" pitchFamily="18" charset="0"/>
              <a:cs typeface="Times New Roman" pitchFamily="18" charset="0"/>
            </a:endParaRPr>
          </a:p>
          <a:p>
            <a:r>
              <a:rPr lang="en-US" sz="1400" dirty="0" smtClean="0">
                <a:solidFill>
                  <a:schemeClr val="bg1"/>
                </a:solidFill>
                <a:latin typeface="Times New Roman" pitchFamily="18" charset="0"/>
                <a:cs typeface="Times New Roman" pitchFamily="18" charset="0"/>
              </a:rPr>
              <a:t>Press any button for further instructions. </a:t>
            </a:r>
            <a:endParaRPr lang="en-US" sz="1400" dirty="0">
              <a:solidFill>
                <a:schemeClr val="bg1"/>
              </a:solidFill>
              <a:latin typeface="Times New Roman" pitchFamily="18" charset="0"/>
              <a:cs typeface="Times New Roman" pitchFamily="18" charset="0"/>
            </a:endParaRPr>
          </a:p>
        </p:txBody>
      </p:sp>
      <p:pic>
        <p:nvPicPr>
          <p:cNvPr id="5" name="Picture 4" descr="C:\Documents and Settings\littled\My Documents\MATLAB\Response Box Test\Fingers on RTBox.gif"/>
          <p:cNvPicPr>
            <a:picLocks noChangeAspect="1" noChangeArrowheads="1"/>
          </p:cNvPicPr>
          <p:nvPr/>
        </p:nvPicPr>
        <p:blipFill>
          <a:blip r:embed="rId2" cstate="print"/>
          <a:srcRect/>
          <a:stretch>
            <a:fillRect/>
          </a:stretch>
        </p:blipFill>
        <p:spPr bwMode="auto">
          <a:xfrm>
            <a:off x="2895600" y="3429000"/>
            <a:ext cx="3534286" cy="25934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880646" y="4223729"/>
            <a:ext cx="1800200" cy="72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15" descr="C:\Documents and Settings\littled\My Documents\My Dropbox\Work\Logical Rule Summaries\Splitrules\SplitMorphs\DX0303_DY0202.bmp"/>
          <p:cNvPicPr>
            <a:picLocks noChangeAspect="1" noChangeArrowheads="1"/>
          </p:cNvPicPr>
          <p:nvPr/>
        </p:nvPicPr>
        <p:blipFill>
          <a:blip r:embed="rId3" cstate="print"/>
          <a:srcRect b="50000"/>
          <a:stretch>
            <a:fillRect/>
          </a:stretch>
        </p:blipFill>
        <p:spPr bwMode="auto">
          <a:xfrm>
            <a:off x="6762076" y="4671770"/>
            <a:ext cx="1554568" cy="914400"/>
          </a:xfrm>
          <a:prstGeom prst="rect">
            <a:avLst/>
          </a:prstGeom>
          <a:noFill/>
        </p:spPr>
      </p:pic>
      <p:pic>
        <p:nvPicPr>
          <p:cNvPr id="28" name="Picture 15" descr="C:\Documents and Settings\littled\My Documents\My Dropbox\Work\Logical Rule Summaries\Splitrules\SplitMorphs\DX0303_DY0202.bmp"/>
          <p:cNvPicPr>
            <a:picLocks noChangeAspect="1" noChangeArrowheads="1"/>
          </p:cNvPicPr>
          <p:nvPr/>
        </p:nvPicPr>
        <p:blipFill>
          <a:blip r:embed="rId3" cstate="print"/>
          <a:srcRect t="50000"/>
          <a:stretch>
            <a:fillRect/>
          </a:stretch>
        </p:blipFill>
        <p:spPr bwMode="auto">
          <a:xfrm>
            <a:off x="7050108" y="5593126"/>
            <a:ext cx="1554568" cy="914400"/>
          </a:xfrm>
          <a:prstGeom prst="rect">
            <a:avLst/>
          </a:prstGeom>
          <a:noFill/>
        </p:spPr>
      </p:pic>
      <p:cxnSp>
        <p:nvCxnSpPr>
          <p:cNvPr id="37" name="Straight Connector 36"/>
          <p:cNvCxnSpPr/>
          <p:nvPr/>
        </p:nvCxnSpPr>
        <p:spPr>
          <a:xfrm>
            <a:off x="6848832" y="5593126"/>
            <a:ext cx="169480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Picture 2" descr="C:\Documents and Settings\littled\My Documents\My Dropbox\Dan's Experiments\2014 FACECOMPRULES\Instructions\OvalMask.png"/>
          <p:cNvPicPr>
            <a:picLocks noChangeAspect="1" noChangeArrowheads="1"/>
          </p:cNvPicPr>
          <p:nvPr/>
        </p:nvPicPr>
        <p:blipFill>
          <a:blip r:embed="rId4" cstate="print"/>
          <a:srcRect t="50000"/>
          <a:stretch>
            <a:fillRect/>
          </a:stretch>
        </p:blipFill>
        <p:spPr bwMode="auto">
          <a:xfrm>
            <a:off x="6978100" y="5593126"/>
            <a:ext cx="1704478" cy="1062138"/>
          </a:xfrm>
          <a:prstGeom prst="rect">
            <a:avLst/>
          </a:prstGeom>
          <a:noFill/>
        </p:spPr>
      </p:pic>
      <p:pic>
        <p:nvPicPr>
          <p:cNvPr id="39" name="Picture 2" descr="C:\Documents and Settings\littled\My Documents\My Dropbox\Dan's Experiments\2014 FACECOMPRULES\Instructions\OvalMask.png"/>
          <p:cNvPicPr>
            <a:picLocks noChangeAspect="1" noChangeArrowheads="1"/>
          </p:cNvPicPr>
          <p:nvPr/>
        </p:nvPicPr>
        <p:blipFill>
          <a:blip r:embed="rId4" cstate="print"/>
          <a:srcRect t="50000"/>
          <a:stretch>
            <a:fillRect/>
          </a:stretch>
        </p:blipFill>
        <p:spPr bwMode="auto">
          <a:xfrm rot="10800000">
            <a:off x="6684284" y="4498258"/>
            <a:ext cx="1704478" cy="1062138"/>
          </a:xfrm>
          <a:prstGeom prst="rect">
            <a:avLst/>
          </a:prstGeom>
          <a:noFill/>
        </p:spPr>
      </p:pic>
      <p:sp>
        <p:nvSpPr>
          <p:cNvPr id="40" name="Freeform 39"/>
          <p:cNvSpPr/>
          <p:nvPr/>
        </p:nvSpPr>
        <p:spPr>
          <a:xfrm>
            <a:off x="7502649" y="4481357"/>
            <a:ext cx="1061884" cy="1103434"/>
          </a:xfrm>
          <a:custGeom>
            <a:avLst/>
            <a:gdLst>
              <a:gd name="connsiteX0" fmla="*/ 0 w 1061884"/>
              <a:gd name="connsiteY0" fmla="*/ 44245 h 1103434"/>
              <a:gd name="connsiteX1" fmla="*/ 103239 w 1061884"/>
              <a:gd name="connsiteY1" fmla="*/ 117987 h 1103434"/>
              <a:gd name="connsiteX2" fmla="*/ 162233 w 1061884"/>
              <a:gd name="connsiteY2" fmla="*/ 162232 h 1103434"/>
              <a:gd name="connsiteX3" fmla="*/ 206478 w 1061884"/>
              <a:gd name="connsiteY3" fmla="*/ 206477 h 1103434"/>
              <a:gd name="connsiteX4" fmla="*/ 250723 w 1061884"/>
              <a:gd name="connsiteY4" fmla="*/ 235974 h 1103434"/>
              <a:gd name="connsiteX5" fmla="*/ 294968 w 1061884"/>
              <a:gd name="connsiteY5" fmla="*/ 280219 h 1103434"/>
              <a:gd name="connsiteX6" fmla="*/ 353962 w 1061884"/>
              <a:gd name="connsiteY6" fmla="*/ 324464 h 1103434"/>
              <a:gd name="connsiteX7" fmla="*/ 398207 w 1061884"/>
              <a:gd name="connsiteY7" fmla="*/ 383458 h 1103434"/>
              <a:gd name="connsiteX8" fmla="*/ 442452 w 1061884"/>
              <a:gd name="connsiteY8" fmla="*/ 412955 h 1103434"/>
              <a:gd name="connsiteX9" fmla="*/ 530942 w 1061884"/>
              <a:gd name="connsiteY9" fmla="*/ 471948 h 1103434"/>
              <a:gd name="connsiteX10" fmla="*/ 545691 w 1061884"/>
              <a:gd name="connsiteY10" fmla="*/ 1047135 h 1103434"/>
              <a:gd name="connsiteX11" fmla="*/ 722671 w 1061884"/>
              <a:gd name="connsiteY11" fmla="*/ 1061884 h 1103434"/>
              <a:gd name="connsiteX12" fmla="*/ 1032387 w 1061884"/>
              <a:gd name="connsiteY12" fmla="*/ 1002890 h 1103434"/>
              <a:gd name="connsiteX13" fmla="*/ 1061884 w 1061884"/>
              <a:gd name="connsiteY13" fmla="*/ 693174 h 1103434"/>
              <a:gd name="connsiteX14" fmla="*/ 1047136 w 1061884"/>
              <a:gd name="connsiteY14" fmla="*/ 103238 h 1103434"/>
              <a:gd name="connsiteX15" fmla="*/ 1002891 w 1061884"/>
              <a:gd name="connsiteY15" fmla="*/ 14748 h 1103434"/>
              <a:gd name="connsiteX16" fmla="*/ 943897 w 1061884"/>
              <a:gd name="connsiteY16" fmla="*/ 0 h 1103434"/>
              <a:gd name="connsiteX17" fmla="*/ 825910 w 1061884"/>
              <a:gd name="connsiteY17" fmla="*/ 14748 h 1103434"/>
              <a:gd name="connsiteX18" fmla="*/ 766916 w 1061884"/>
              <a:gd name="connsiteY18" fmla="*/ 29496 h 1103434"/>
              <a:gd name="connsiteX19" fmla="*/ 619433 w 1061884"/>
              <a:gd name="connsiteY19" fmla="*/ 44245 h 1103434"/>
              <a:gd name="connsiteX20" fmla="*/ 516194 w 1061884"/>
              <a:gd name="connsiteY20" fmla="*/ 58993 h 1103434"/>
              <a:gd name="connsiteX21" fmla="*/ 427704 w 1061884"/>
              <a:gd name="connsiteY21" fmla="*/ 73742 h 1103434"/>
              <a:gd name="connsiteX22" fmla="*/ 294968 w 1061884"/>
              <a:gd name="connsiteY22" fmla="*/ 103238 h 1103434"/>
              <a:gd name="connsiteX23" fmla="*/ 162233 w 1061884"/>
              <a:gd name="connsiteY23" fmla="*/ 103238 h 110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61884" h="1103434">
                <a:moveTo>
                  <a:pt x="0" y="44245"/>
                </a:moveTo>
                <a:cubicBezTo>
                  <a:pt x="79658" y="70796"/>
                  <a:pt x="17101" y="42616"/>
                  <a:pt x="103239" y="117987"/>
                </a:cubicBezTo>
                <a:cubicBezTo>
                  <a:pt x="121738" y="134174"/>
                  <a:pt x="143570" y="146235"/>
                  <a:pt x="162233" y="162232"/>
                </a:cubicBezTo>
                <a:cubicBezTo>
                  <a:pt x="178069" y="175806"/>
                  <a:pt x="190455" y="193124"/>
                  <a:pt x="206478" y="206477"/>
                </a:cubicBezTo>
                <a:cubicBezTo>
                  <a:pt x="220095" y="217825"/>
                  <a:pt x="237106" y="224626"/>
                  <a:pt x="250723" y="235974"/>
                </a:cubicBezTo>
                <a:cubicBezTo>
                  <a:pt x="266746" y="249327"/>
                  <a:pt x="279132" y="266645"/>
                  <a:pt x="294968" y="280219"/>
                </a:cubicBezTo>
                <a:cubicBezTo>
                  <a:pt x="313631" y="296216"/>
                  <a:pt x="336581" y="307083"/>
                  <a:pt x="353962" y="324464"/>
                </a:cubicBezTo>
                <a:cubicBezTo>
                  <a:pt x="371343" y="341845"/>
                  <a:pt x="380826" y="366077"/>
                  <a:pt x="398207" y="383458"/>
                </a:cubicBezTo>
                <a:cubicBezTo>
                  <a:pt x="410741" y="395992"/>
                  <a:pt x="428835" y="401607"/>
                  <a:pt x="442452" y="412955"/>
                </a:cubicBezTo>
                <a:cubicBezTo>
                  <a:pt x="516101" y="474330"/>
                  <a:pt x="453187" y="446030"/>
                  <a:pt x="530942" y="471948"/>
                </a:cubicBezTo>
                <a:cubicBezTo>
                  <a:pt x="535858" y="663677"/>
                  <a:pt x="486411" y="864734"/>
                  <a:pt x="545691" y="1047135"/>
                </a:cubicBezTo>
                <a:cubicBezTo>
                  <a:pt x="563988" y="1103434"/>
                  <a:pt x="663716" y="1067244"/>
                  <a:pt x="722671" y="1061884"/>
                </a:cubicBezTo>
                <a:cubicBezTo>
                  <a:pt x="827334" y="1052369"/>
                  <a:pt x="929148" y="1022555"/>
                  <a:pt x="1032387" y="1002890"/>
                </a:cubicBezTo>
                <a:cubicBezTo>
                  <a:pt x="1039803" y="936149"/>
                  <a:pt x="1061884" y="748522"/>
                  <a:pt x="1061884" y="693174"/>
                </a:cubicBezTo>
                <a:cubicBezTo>
                  <a:pt x="1061884" y="496467"/>
                  <a:pt x="1056275" y="299732"/>
                  <a:pt x="1047136" y="103238"/>
                </a:cubicBezTo>
                <a:cubicBezTo>
                  <a:pt x="1046194" y="82981"/>
                  <a:pt x="1018877" y="25405"/>
                  <a:pt x="1002891" y="14748"/>
                </a:cubicBezTo>
                <a:cubicBezTo>
                  <a:pt x="986025" y="3504"/>
                  <a:pt x="963562" y="4916"/>
                  <a:pt x="943897" y="0"/>
                </a:cubicBezTo>
                <a:cubicBezTo>
                  <a:pt x="904568" y="4916"/>
                  <a:pt x="865006" y="8232"/>
                  <a:pt x="825910" y="14748"/>
                </a:cubicBezTo>
                <a:cubicBezTo>
                  <a:pt x="805916" y="18080"/>
                  <a:pt x="786982" y="26629"/>
                  <a:pt x="766916" y="29496"/>
                </a:cubicBezTo>
                <a:cubicBezTo>
                  <a:pt x="718006" y="36483"/>
                  <a:pt x="668501" y="38472"/>
                  <a:pt x="619433" y="44245"/>
                </a:cubicBezTo>
                <a:cubicBezTo>
                  <a:pt x="584909" y="48307"/>
                  <a:pt x="550552" y="53707"/>
                  <a:pt x="516194" y="58993"/>
                </a:cubicBezTo>
                <a:cubicBezTo>
                  <a:pt x="486638" y="63540"/>
                  <a:pt x="456895" y="67255"/>
                  <a:pt x="427704" y="73742"/>
                </a:cubicBezTo>
                <a:cubicBezTo>
                  <a:pt x="337927" y="93692"/>
                  <a:pt x="431803" y="94116"/>
                  <a:pt x="294968" y="103238"/>
                </a:cubicBezTo>
                <a:cubicBezTo>
                  <a:pt x="250821" y="106181"/>
                  <a:pt x="206478" y="103238"/>
                  <a:pt x="162233" y="103238"/>
                </a:cubicBezTo>
              </a:path>
            </a:pathLst>
          </a:cu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1" name="Freeform 40"/>
          <p:cNvSpPr/>
          <p:nvPr/>
        </p:nvSpPr>
        <p:spPr>
          <a:xfrm>
            <a:off x="6791267" y="4437112"/>
            <a:ext cx="549150" cy="887853"/>
          </a:xfrm>
          <a:custGeom>
            <a:avLst/>
            <a:gdLst>
              <a:gd name="connsiteX0" fmla="*/ 165692 w 549150"/>
              <a:gd name="connsiteY0" fmla="*/ 752167 h 887853"/>
              <a:gd name="connsiteX1" fmla="*/ 224686 w 549150"/>
              <a:gd name="connsiteY1" fmla="*/ 722671 h 887853"/>
              <a:gd name="connsiteX2" fmla="*/ 313176 w 549150"/>
              <a:gd name="connsiteY2" fmla="*/ 693174 h 887853"/>
              <a:gd name="connsiteX3" fmla="*/ 327924 w 549150"/>
              <a:gd name="connsiteY3" fmla="*/ 648929 h 887853"/>
              <a:gd name="connsiteX4" fmla="*/ 357421 w 549150"/>
              <a:gd name="connsiteY4" fmla="*/ 604683 h 887853"/>
              <a:gd name="connsiteX5" fmla="*/ 372169 w 549150"/>
              <a:gd name="connsiteY5" fmla="*/ 383458 h 887853"/>
              <a:gd name="connsiteX6" fmla="*/ 460660 w 549150"/>
              <a:gd name="connsiteY6" fmla="*/ 309716 h 887853"/>
              <a:gd name="connsiteX7" fmla="*/ 549150 w 549150"/>
              <a:gd name="connsiteY7" fmla="*/ 265471 h 887853"/>
              <a:gd name="connsiteX8" fmla="*/ 519653 w 549150"/>
              <a:gd name="connsiteY8" fmla="*/ 103238 h 887853"/>
              <a:gd name="connsiteX9" fmla="*/ 504905 w 549150"/>
              <a:gd name="connsiteY9" fmla="*/ 58993 h 887853"/>
              <a:gd name="connsiteX10" fmla="*/ 475408 w 549150"/>
              <a:gd name="connsiteY10" fmla="*/ 14748 h 887853"/>
              <a:gd name="connsiteX11" fmla="*/ 431163 w 549150"/>
              <a:gd name="connsiteY11" fmla="*/ 0 h 887853"/>
              <a:gd name="connsiteX12" fmla="*/ 357421 w 549150"/>
              <a:gd name="connsiteY12" fmla="*/ 14748 h 887853"/>
              <a:gd name="connsiteX13" fmla="*/ 239434 w 549150"/>
              <a:gd name="connsiteY13" fmla="*/ 58993 h 887853"/>
              <a:gd name="connsiteX14" fmla="*/ 165692 w 549150"/>
              <a:gd name="connsiteY14" fmla="*/ 73741 h 887853"/>
              <a:gd name="connsiteX15" fmla="*/ 106698 w 549150"/>
              <a:gd name="connsiteY15" fmla="*/ 516193 h 887853"/>
              <a:gd name="connsiteX16" fmla="*/ 47705 w 549150"/>
              <a:gd name="connsiteY16" fmla="*/ 604683 h 887853"/>
              <a:gd name="connsiteX17" fmla="*/ 47705 w 549150"/>
              <a:gd name="connsiteY17" fmla="*/ 811161 h 887853"/>
              <a:gd name="connsiteX18" fmla="*/ 91950 w 549150"/>
              <a:gd name="connsiteY18" fmla="*/ 840658 h 887853"/>
              <a:gd name="connsiteX19" fmla="*/ 165692 w 549150"/>
              <a:gd name="connsiteY19" fmla="*/ 884903 h 88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150" h="887853">
                <a:moveTo>
                  <a:pt x="165692" y="752167"/>
                </a:moveTo>
                <a:cubicBezTo>
                  <a:pt x="185357" y="742335"/>
                  <a:pt x="204273" y="730836"/>
                  <a:pt x="224686" y="722671"/>
                </a:cubicBezTo>
                <a:cubicBezTo>
                  <a:pt x="253554" y="711124"/>
                  <a:pt x="313176" y="693174"/>
                  <a:pt x="313176" y="693174"/>
                </a:cubicBezTo>
                <a:cubicBezTo>
                  <a:pt x="318092" y="678426"/>
                  <a:pt x="320972" y="662834"/>
                  <a:pt x="327924" y="648929"/>
                </a:cubicBezTo>
                <a:cubicBezTo>
                  <a:pt x="335851" y="633075"/>
                  <a:pt x="354507" y="622167"/>
                  <a:pt x="357421" y="604683"/>
                </a:cubicBezTo>
                <a:cubicBezTo>
                  <a:pt x="369571" y="531783"/>
                  <a:pt x="360019" y="456358"/>
                  <a:pt x="372169" y="383458"/>
                </a:cubicBezTo>
                <a:cubicBezTo>
                  <a:pt x="380095" y="335903"/>
                  <a:pt x="427693" y="328554"/>
                  <a:pt x="460660" y="309716"/>
                </a:cubicBezTo>
                <a:cubicBezTo>
                  <a:pt x="540716" y="263971"/>
                  <a:pt x="468026" y="292512"/>
                  <a:pt x="549150" y="265471"/>
                </a:cubicBezTo>
                <a:cubicBezTo>
                  <a:pt x="539318" y="211393"/>
                  <a:pt x="531170" y="156982"/>
                  <a:pt x="519653" y="103238"/>
                </a:cubicBezTo>
                <a:cubicBezTo>
                  <a:pt x="516396" y="88037"/>
                  <a:pt x="511857" y="72898"/>
                  <a:pt x="504905" y="58993"/>
                </a:cubicBezTo>
                <a:cubicBezTo>
                  <a:pt x="496978" y="43139"/>
                  <a:pt x="489249" y="25821"/>
                  <a:pt x="475408" y="14748"/>
                </a:cubicBezTo>
                <a:cubicBezTo>
                  <a:pt x="463269" y="5037"/>
                  <a:pt x="445911" y="4916"/>
                  <a:pt x="431163" y="0"/>
                </a:cubicBezTo>
                <a:cubicBezTo>
                  <a:pt x="406582" y="4916"/>
                  <a:pt x="381431" y="7545"/>
                  <a:pt x="357421" y="14748"/>
                </a:cubicBezTo>
                <a:cubicBezTo>
                  <a:pt x="289744" y="35051"/>
                  <a:pt x="296757" y="44663"/>
                  <a:pt x="239434" y="58993"/>
                </a:cubicBezTo>
                <a:cubicBezTo>
                  <a:pt x="215115" y="65073"/>
                  <a:pt x="190273" y="68825"/>
                  <a:pt x="165692" y="73741"/>
                </a:cubicBezTo>
                <a:cubicBezTo>
                  <a:pt x="0" y="184204"/>
                  <a:pt x="175244" y="50081"/>
                  <a:pt x="106698" y="516193"/>
                </a:cubicBezTo>
                <a:cubicBezTo>
                  <a:pt x="101540" y="551266"/>
                  <a:pt x="47705" y="604683"/>
                  <a:pt x="47705" y="604683"/>
                </a:cubicBezTo>
                <a:cubicBezTo>
                  <a:pt x="21522" y="683236"/>
                  <a:pt x="11517" y="693548"/>
                  <a:pt x="47705" y="811161"/>
                </a:cubicBezTo>
                <a:cubicBezTo>
                  <a:pt x="52918" y="828103"/>
                  <a:pt x="77526" y="830355"/>
                  <a:pt x="91950" y="840658"/>
                </a:cubicBezTo>
                <a:cubicBezTo>
                  <a:pt x="158023" y="887853"/>
                  <a:pt x="125734" y="884903"/>
                  <a:pt x="165692" y="884903"/>
                </a:cubicBezTo>
              </a:path>
            </a:pathLst>
          </a:cu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2" name="Freeform 41"/>
          <p:cNvSpPr/>
          <p:nvPr/>
        </p:nvSpPr>
        <p:spPr>
          <a:xfrm>
            <a:off x="6822456" y="5764466"/>
            <a:ext cx="550760" cy="605069"/>
          </a:xfrm>
          <a:custGeom>
            <a:avLst/>
            <a:gdLst>
              <a:gd name="connsiteX0" fmla="*/ 31264 w 550760"/>
              <a:gd name="connsiteY0" fmla="*/ 132736 h 605069"/>
              <a:gd name="connsiteX1" fmla="*/ 105006 w 550760"/>
              <a:gd name="connsiteY1" fmla="*/ 103239 h 605069"/>
              <a:gd name="connsiteX2" fmla="*/ 164000 w 550760"/>
              <a:gd name="connsiteY2" fmla="*/ 58994 h 605069"/>
              <a:gd name="connsiteX3" fmla="*/ 252490 w 550760"/>
              <a:gd name="connsiteY3" fmla="*/ 29497 h 605069"/>
              <a:gd name="connsiteX4" fmla="*/ 355729 w 550760"/>
              <a:gd name="connsiteY4" fmla="*/ 0 h 605069"/>
              <a:gd name="connsiteX5" fmla="*/ 414722 w 550760"/>
              <a:gd name="connsiteY5" fmla="*/ 29497 h 605069"/>
              <a:gd name="connsiteX6" fmla="*/ 429471 w 550760"/>
              <a:gd name="connsiteY6" fmla="*/ 73742 h 605069"/>
              <a:gd name="connsiteX7" fmla="*/ 458968 w 550760"/>
              <a:gd name="connsiteY7" fmla="*/ 117987 h 605069"/>
              <a:gd name="connsiteX8" fmla="*/ 488464 w 550760"/>
              <a:gd name="connsiteY8" fmla="*/ 265471 h 605069"/>
              <a:gd name="connsiteX9" fmla="*/ 547458 w 550760"/>
              <a:gd name="connsiteY9" fmla="*/ 353962 h 605069"/>
              <a:gd name="connsiteX10" fmla="*/ 532709 w 550760"/>
              <a:gd name="connsiteY10" fmla="*/ 589936 h 605069"/>
              <a:gd name="connsiteX11" fmla="*/ 488464 w 550760"/>
              <a:gd name="connsiteY11" fmla="*/ 604684 h 605069"/>
              <a:gd name="connsiteX12" fmla="*/ 105006 w 550760"/>
              <a:gd name="connsiteY12" fmla="*/ 589936 h 605069"/>
              <a:gd name="connsiteX13" fmla="*/ 46013 w 550760"/>
              <a:gd name="connsiteY13" fmla="*/ 560439 h 605069"/>
              <a:gd name="connsiteX14" fmla="*/ 1768 w 550760"/>
              <a:gd name="connsiteY14" fmla="*/ 471949 h 605069"/>
              <a:gd name="connsiteX15" fmla="*/ 16516 w 550760"/>
              <a:gd name="connsiteY15" fmla="*/ 280220 h 605069"/>
              <a:gd name="connsiteX16" fmla="*/ 60761 w 550760"/>
              <a:gd name="connsiteY16" fmla="*/ 250723 h 605069"/>
              <a:gd name="connsiteX17" fmla="*/ 90258 w 550760"/>
              <a:gd name="connsiteY17" fmla="*/ 44246 h 60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0760" h="605069">
                <a:moveTo>
                  <a:pt x="31264" y="132736"/>
                </a:moveTo>
                <a:cubicBezTo>
                  <a:pt x="55845" y="122904"/>
                  <a:pt x="81863" y="116096"/>
                  <a:pt x="105006" y="103239"/>
                </a:cubicBezTo>
                <a:cubicBezTo>
                  <a:pt x="126493" y="91302"/>
                  <a:pt x="142014" y="69987"/>
                  <a:pt x="164000" y="58994"/>
                </a:cubicBezTo>
                <a:cubicBezTo>
                  <a:pt x="191810" y="45089"/>
                  <a:pt x="222993" y="39329"/>
                  <a:pt x="252490" y="29497"/>
                </a:cubicBezTo>
                <a:cubicBezTo>
                  <a:pt x="315959" y="8341"/>
                  <a:pt x="281661" y="18518"/>
                  <a:pt x="355729" y="0"/>
                </a:cubicBezTo>
                <a:cubicBezTo>
                  <a:pt x="375393" y="9832"/>
                  <a:pt x="399176" y="13951"/>
                  <a:pt x="414722" y="29497"/>
                </a:cubicBezTo>
                <a:cubicBezTo>
                  <a:pt x="425715" y="40490"/>
                  <a:pt x="422518" y="59837"/>
                  <a:pt x="429471" y="73742"/>
                </a:cubicBezTo>
                <a:cubicBezTo>
                  <a:pt x="437398" y="89596"/>
                  <a:pt x="449136" y="103239"/>
                  <a:pt x="458968" y="117987"/>
                </a:cubicBezTo>
                <a:cubicBezTo>
                  <a:pt x="468800" y="167148"/>
                  <a:pt x="460654" y="223756"/>
                  <a:pt x="488464" y="265471"/>
                </a:cubicBezTo>
                <a:lnTo>
                  <a:pt x="547458" y="353962"/>
                </a:lnTo>
                <a:cubicBezTo>
                  <a:pt x="542542" y="432620"/>
                  <a:pt x="550760" y="513220"/>
                  <a:pt x="532709" y="589936"/>
                </a:cubicBezTo>
                <a:cubicBezTo>
                  <a:pt x="529148" y="605069"/>
                  <a:pt x="504010" y="604684"/>
                  <a:pt x="488464" y="604684"/>
                </a:cubicBezTo>
                <a:cubicBezTo>
                  <a:pt x="360550" y="604684"/>
                  <a:pt x="232825" y="594852"/>
                  <a:pt x="105006" y="589936"/>
                </a:cubicBezTo>
                <a:cubicBezTo>
                  <a:pt x="85342" y="580104"/>
                  <a:pt x="62903" y="574514"/>
                  <a:pt x="46013" y="560439"/>
                </a:cubicBezTo>
                <a:cubicBezTo>
                  <a:pt x="19621" y="538446"/>
                  <a:pt x="11834" y="502149"/>
                  <a:pt x="1768" y="471949"/>
                </a:cubicBezTo>
                <a:cubicBezTo>
                  <a:pt x="6684" y="408039"/>
                  <a:pt x="0" y="342154"/>
                  <a:pt x="16516" y="280220"/>
                </a:cubicBezTo>
                <a:cubicBezTo>
                  <a:pt x="21083" y="263093"/>
                  <a:pt x="51367" y="265754"/>
                  <a:pt x="60761" y="250723"/>
                </a:cubicBezTo>
                <a:cubicBezTo>
                  <a:pt x="102695" y="183629"/>
                  <a:pt x="90258" y="119067"/>
                  <a:pt x="90258" y="44246"/>
                </a:cubicBezTo>
              </a:path>
            </a:pathLst>
          </a:cu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0" name="TextBox 90"/>
          <p:cNvSpPr txBox="1">
            <a:spLocks noChangeArrowheads="1"/>
          </p:cNvSpPr>
          <p:nvPr/>
        </p:nvSpPr>
        <p:spPr bwMode="auto">
          <a:xfrm>
            <a:off x="251520" y="116632"/>
            <a:ext cx="5760640" cy="6247864"/>
          </a:xfrm>
          <a:prstGeom prst="rect">
            <a:avLst/>
          </a:prstGeom>
          <a:noFill/>
          <a:ln w="9525">
            <a:noFill/>
            <a:miter lim="800000"/>
            <a:headEnd/>
            <a:tailEnd/>
          </a:ln>
        </p:spPr>
        <p:txBody>
          <a:bodyPr wrap="square">
            <a:spAutoFit/>
          </a:bodyPr>
          <a:lstStyle/>
          <a:p>
            <a:r>
              <a:rPr lang="en-US" sz="1600" dirty="0" smtClean="0">
                <a:solidFill>
                  <a:schemeClr val="bg1"/>
                </a:solidFill>
                <a:latin typeface="Times New Roman" pitchFamily="18" charset="0"/>
                <a:cs typeface="Times New Roman" pitchFamily="18" charset="0"/>
              </a:rPr>
              <a:t>On each trial a face will be presented on the monitor. Each face consists of a top half and a bottom </a:t>
            </a:r>
            <a:r>
              <a:rPr lang="en-US" sz="1600" dirty="0" smtClean="0">
                <a:solidFill>
                  <a:schemeClr val="bg1"/>
                </a:solidFill>
                <a:latin typeface="Times New Roman" pitchFamily="18" charset="0"/>
                <a:cs typeface="Times New Roman" pitchFamily="18" charset="0"/>
              </a:rPr>
              <a:t>half like the faces </a:t>
            </a:r>
            <a:r>
              <a:rPr lang="en-US" sz="1600" dirty="0" smtClean="0">
                <a:solidFill>
                  <a:schemeClr val="bg1"/>
                </a:solidFill>
                <a:latin typeface="Times New Roman" pitchFamily="18" charset="0"/>
                <a:cs typeface="Times New Roman" pitchFamily="18" charset="0"/>
              </a:rPr>
              <a:t>illustrated on the right</a:t>
            </a:r>
            <a:r>
              <a:rPr lang="en-US" sz="1600" dirty="0" smtClean="0">
                <a:solidFill>
                  <a:schemeClr val="bg1"/>
                </a:solidFill>
                <a:latin typeface="Times New Roman" pitchFamily="18" charset="0"/>
                <a:cs typeface="Times New Roman" pitchFamily="18" charset="0"/>
              </a:rPr>
              <a:t>.</a:t>
            </a:r>
          </a:p>
          <a:p>
            <a:endParaRPr lang="en-US" sz="1600" dirty="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After the first face is presented a secon</a:t>
            </a:r>
            <a:r>
              <a:rPr lang="en-US" sz="1600" dirty="0" smtClean="0">
                <a:solidFill>
                  <a:schemeClr val="bg1"/>
                </a:solidFill>
                <a:latin typeface="Times New Roman" pitchFamily="18" charset="0"/>
                <a:cs typeface="Times New Roman" pitchFamily="18" charset="0"/>
              </a:rPr>
              <a:t>d face will be shown either (a) in the same upright aligned fashion, (b) the face will be upright but the top and bottom will be misaligned, (c) the face will be aligned but upside down, or (d) the face will be upside down and misaligned.</a:t>
            </a:r>
          </a:p>
          <a:p>
            <a:endParaRPr lang="en-US" sz="1600" dirty="0">
              <a:solidFill>
                <a:schemeClr val="bg1"/>
              </a:solidFill>
              <a:latin typeface="Times New Roman" pitchFamily="18" charset="0"/>
              <a:cs typeface="Times New Roman" pitchFamily="18" charset="0"/>
            </a:endParaRPr>
          </a:p>
          <a:p>
            <a:r>
              <a:rPr lang="en-US" sz="1600" dirty="0">
                <a:solidFill>
                  <a:schemeClr val="bg1"/>
                </a:solidFill>
                <a:latin typeface="Times New Roman" pitchFamily="18" charset="0"/>
                <a:cs typeface="Times New Roman" pitchFamily="18" charset="0"/>
              </a:rPr>
              <a:t>Your task is to say whether the </a:t>
            </a:r>
            <a:r>
              <a:rPr lang="en-US" sz="1600" dirty="0" smtClean="0">
                <a:solidFill>
                  <a:schemeClr val="bg1"/>
                </a:solidFill>
                <a:latin typeface="Times New Roman" pitchFamily="18" charset="0"/>
                <a:cs typeface="Times New Roman" pitchFamily="18" charset="0"/>
              </a:rPr>
              <a:t>TOP or </a:t>
            </a:r>
            <a:r>
              <a:rPr lang="en-US" sz="1600" dirty="0">
                <a:solidFill>
                  <a:schemeClr val="bg1"/>
                </a:solidFill>
                <a:latin typeface="Times New Roman" pitchFamily="18" charset="0"/>
                <a:cs typeface="Times New Roman" pitchFamily="18" charset="0"/>
              </a:rPr>
              <a:t>the </a:t>
            </a:r>
            <a:r>
              <a:rPr lang="en-US" sz="1600" dirty="0" smtClean="0">
                <a:solidFill>
                  <a:schemeClr val="bg1"/>
                </a:solidFill>
                <a:latin typeface="Times New Roman" pitchFamily="18" charset="0"/>
                <a:cs typeface="Times New Roman" pitchFamily="18" charset="0"/>
              </a:rPr>
              <a:t>BOTTOM is </a:t>
            </a:r>
            <a:r>
              <a:rPr lang="en-US" sz="1600" dirty="0">
                <a:solidFill>
                  <a:schemeClr val="bg1"/>
                </a:solidFill>
                <a:latin typeface="Times New Roman" pitchFamily="18" charset="0"/>
                <a:cs typeface="Times New Roman" pitchFamily="18" charset="0"/>
              </a:rPr>
              <a:t>the same or different.  </a:t>
            </a:r>
            <a:r>
              <a:rPr lang="en-US" sz="1600" dirty="0" smtClean="0">
                <a:solidFill>
                  <a:schemeClr val="bg1"/>
                </a:solidFill>
                <a:latin typeface="Times New Roman" pitchFamily="18" charset="0"/>
                <a:cs typeface="Times New Roman" pitchFamily="18" charset="0"/>
              </a:rPr>
              <a:t>In each block, you will be told to either pay attention to the TOP half of the face or to pay attention to the BOTTOM half of the face. </a:t>
            </a:r>
          </a:p>
          <a:p>
            <a:endParaRPr lang="en-US" sz="1600" dirty="0" smtClean="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On each trial, press one of the LEFT two buttons if the face </a:t>
            </a:r>
            <a:r>
              <a:rPr lang="en-US" sz="1600" dirty="0" smtClean="0">
                <a:solidFill>
                  <a:schemeClr val="bg1"/>
                </a:solidFill>
                <a:latin typeface="Times New Roman" pitchFamily="18" charset="0"/>
                <a:cs typeface="Times New Roman" pitchFamily="18" charset="0"/>
              </a:rPr>
              <a:t>half that you are told to attend to is the SAME. </a:t>
            </a:r>
            <a:r>
              <a:rPr lang="en-US" sz="1600" dirty="0" smtClean="0">
                <a:solidFill>
                  <a:schemeClr val="bg1"/>
                </a:solidFill>
                <a:latin typeface="Times New Roman" pitchFamily="18" charset="0"/>
                <a:cs typeface="Times New Roman" pitchFamily="18" charset="0"/>
              </a:rPr>
              <a:t>Press </a:t>
            </a:r>
            <a:r>
              <a:rPr lang="en-US" sz="1600" dirty="0" smtClean="0">
                <a:solidFill>
                  <a:schemeClr val="bg1"/>
                </a:solidFill>
                <a:latin typeface="Times New Roman" pitchFamily="18" charset="0"/>
                <a:cs typeface="Times New Roman" pitchFamily="18" charset="0"/>
              </a:rPr>
              <a:t>one of the RIGHT two buttons if the face </a:t>
            </a:r>
            <a:r>
              <a:rPr lang="en-US" sz="1600" dirty="0" smtClean="0">
                <a:solidFill>
                  <a:schemeClr val="bg1"/>
                </a:solidFill>
                <a:latin typeface="Times New Roman" pitchFamily="18" charset="0"/>
                <a:cs typeface="Times New Roman" pitchFamily="18" charset="0"/>
              </a:rPr>
              <a:t>half that you are told to attend to is </a:t>
            </a:r>
            <a:r>
              <a:rPr lang="en-US" sz="1600" dirty="0" smtClean="0">
                <a:solidFill>
                  <a:schemeClr val="bg1"/>
                </a:solidFill>
                <a:latin typeface="Times New Roman" pitchFamily="18" charset="0"/>
                <a:cs typeface="Times New Roman" pitchFamily="18" charset="0"/>
              </a:rPr>
              <a:t>DIFFERENT</a:t>
            </a:r>
            <a:r>
              <a:rPr lang="en-US" sz="1600" dirty="0" smtClean="0">
                <a:solidFill>
                  <a:schemeClr val="bg1"/>
                </a:solidFill>
                <a:latin typeface="Times New Roman" pitchFamily="18" charset="0"/>
                <a:cs typeface="Times New Roman" pitchFamily="18" charset="0"/>
              </a:rPr>
              <a:t>. </a:t>
            </a:r>
            <a:endParaRPr lang="en-US" sz="1600" dirty="0" smtClean="0">
              <a:solidFill>
                <a:schemeClr val="bg1"/>
              </a:solidFill>
              <a:latin typeface="Times New Roman" pitchFamily="18" charset="0"/>
              <a:cs typeface="Times New Roman" pitchFamily="18" charset="0"/>
            </a:endParaRPr>
          </a:p>
          <a:p>
            <a:endParaRPr lang="en-US" sz="1600" dirty="0">
              <a:solidFill>
                <a:schemeClr val="bg1"/>
              </a:solidFill>
              <a:latin typeface="Times New Roman" pitchFamily="18" charset="0"/>
              <a:cs typeface="Times New Roman" pitchFamily="18" charset="0"/>
            </a:endParaRPr>
          </a:p>
          <a:p>
            <a:endParaRPr lang="en-US" sz="1600" dirty="0" smtClean="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Your task is to </a:t>
            </a:r>
            <a:r>
              <a:rPr lang="en-US" sz="1600" dirty="0" smtClean="0">
                <a:solidFill>
                  <a:schemeClr val="bg1"/>
                </a:solidFill>
                <a:latin typeface="Times New Roman" pitchFamily="18" charset="0"/>
                <a:cs typeface="Times New Roman" pitchFamily="18" charset="0"/>
              </a:rPr>
              <a:t>respond as </a:t>
            </a:r>
            <a:r>
              <a:rPr lang="en-US" sz="1600" dirty="0" smtClean="0">
                <a:solidFill>
                  <a:schemeClr val="bg1"/>
                </a:solidFill>
                <a:latin typeface="Times New Roman" pitchFamily="18" charset="0"/>
                <a:cs typeface="Times New Roman" pitchFamily="18" charset="0"/>
              </a:rPr>
              <a:t>quickly as possible WITHOUT ANY ERRORS.  Please remember that it is important to respond correctly. </a:t>
            </a:r>
            <a:endParaRPr lang="en-US" sz="1600" dirty="0" smtClean="0">
              <a:solidFill>
                <a:schemeClr val="bg1"/>
              </a:solidFill>
              <a:latin typeface="Times New Roman" pitchFamily="18" charset="0"/>
              <a:cs typeface="Times New Roman" pitchFamily="18" charset="0"/>
            </a:endParaRPr>
          </a:p>
          <a:p>
            <a:endParaRPr lang="en-US" sz="1600" dirty="0" smtClean="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Please press a button to continue. </a:t>
            </a:r>
            <a:endParaRPr lang="en-US" sz="1600" dirty="0">
              <a:solidFill>
                <a:schemeClr val="bg1"/>
              </a:solidFill>
              <a:latin typeface="Times New Roman" pitchFamily="18" charset="0"/>
              <a:cs typeface="Times New Roman" pitchFamily="18" charset="0"/>
            </a:endParaRPr>
          </a:p>
        </p:txBody>
      </p:sp>
      <p:pic>
        <p:nvPicPr>
          <p:cNvPr id="21" name="Picture 11" descr="C:\Documents and Settings\littled\My Documents\My Dropbox\Work\Logical Rule Summaries\Splitrules\SplitMorphs\DX0202_DY0101.bmp"/>
          <p:cNvPicPr>
            <a:picLocks noChangeAspect="1" noChangeArrowheads="1"/>
          </p:cNvPicPr>
          <p:nvPr/>
        </p:nvPicPr>
        <p:blipFill>
          <a:blip r:embed="rId5" cstate="print"/>
          <a:srcRect/>
          <a:stretch>
            <a:fillRect/>
          </a:stretch>
        </p:blipFill>
        <p:spPr bwMode="auto">
          <a:xfrm>
            <a:off x="6765629" y="404664"/>
            <a:ext cx="1694803" cy="1993776"/>
          </a:xfrm>
          <a:prstGeom prst="rect">
            <a:avLst/>
          </a:prstGeom>
          <a:noFill/>
        </p:spPr>
      </p:pic>
      <p:cxnSp>
        <p:nvCxnSpPr>
          <p:cNvPr id="22" name="Straight Connector 21"/>
          <p:cNvCxnSpPr>
            <a:stCxn id="21" idx="1"/>
            <a:endCxn id="21" idx="3"/>
          </p:cNvCxnSpPr>
          <p:nvPr/>
        </p:nvCxnSpPr>
        <p:spPr>
          <a:xfrm>
            <a:off x="6765629" y="1401552"/>
            <a:ext cx="169480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Donut 29"/>
          <p:cNvSpPr/>
          <p:nvPr/>
        </p:nvSpPr>
        <p:spPr>
          <a:xfrm>
            <a:off x="6633337" y="116632"/>
            <a:ext cx="1971111" cy="2448272"/>
          </a:xfrm>
          <a:prstGeom prst="donut">
            <a:avLst>
              <a:gd name="adj" fmla="val 32811"/>
            </a:avLst>
          </a:prstGeom>
          <a:solidFill>
            <a:schemeClr val="tx1"/>
          </a:solidFill>
          <a:ln>
            <a:solidFill>
              <a:schemeClr val="tx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1" name="Donut 30"/>
          <p:cNvSpPr/>
          <p:nvPr/>
        </p:nvSpPr>
        <p:spPr>
          <a:xfrm>
            <a:off x="6588224" y="2073864"/>
            <a:ext cx="2016224" cy="2520280"/>
          </a:xfrm>
          <a:prstGeom prst="donut">
            <a:avLst>
              <a:gd name="adj" fmla="val 32811"/>
            </a:avLst>
          </a:prstGeom>
          <a:solidFill>
            <a:schemeClr val="tx1"/>
          </a:solidFill>
          <a:ln>
            <a:solidFill>
              <a:schemeClr val="tx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3" name="Rectangle 32"/>
          <p:cNvSpPr/>
          <p:nvPr/>
        </p:nvSpPr>
        <p:spPr>
          <a:xfrm>
            <a:off x="6444208" y="29496"/>
            <a:ext cx="648072" cy="66693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p:cNvSpPr/>
          <p:nvPr/>
        </p:nvSpPr>
        <p:spPr>
          <a:xfrm>
            <a:off x="8244408" y="29496"/>
            <a:ext cx="648072" cy="66693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p:cNvSpPr/>
          <p:nvPr/>
        </p:nvSpPr>
        <p:spPr>
          <a:xfrm>
            <a:off x="6516216" y="4163828"/>
            <a:ext cx="1800200"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6732240" y="2204864"/>
            <a:ext cx="1800200"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2" descr="C:\Documents and Settings\littled\My Documents\My Dropbox\Dan's Experiments\2014 FACECOMPRULES\Instructions\Instructions Condition 1.bmp"/>
          <p:cNvPicPr>
            <a:picLocks noChangeAspect="1" noChangeArrowheads="1"/>
          </p:cNvPicPr>
          <p:nvPr/>
        </p:nvPicPr>
        <p:blipFill rotWithShape="1">
          <a:blip r:embed="rId6" cstate="print"/>
          <a:srcRect l="72840" t="35298" r="7470" b="38449"/>
          <a:stretch/>
        </p:blipFill>
        <p:spPr bwMode="auto">
          <a:xfrm flipV="1">
            <a:off x="6767150" y="2726340"/>
            <a:ext cx="1585439" cy="1585440"/>
          </a:xfrm>
          <a:prstGeom prst="rect">
            <a:avLst/>
          </a:prstGeom>
          <a:noFill/>
        </p:spPr>
      </p:pic>
      <p:sp>
        <p:nvSpPr>
          <p:cNvPr id="43" name="Rectangle 42"/>
          <p:cNvSpPr/>
          <p:nvPr/>
        </p:nvSpPr>
        <p:spPr>
          <a:xfrm>
            <a:off x="6890138" y="6189060"/>
            <a:ext cx="648072" cy="3296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0"/>
          <p:cNvSpPr txBox="1">
            <a:spLocks noChangeArrowheads="1"/>
          </p:cNvSpPr>
          <p:nvPr/>
        </p:nvSpPr>
        <p:spPr bwMode="auto">
          <a:xfrm>
            <a:off x="152400" y="742340"/>
            <a:ext cx="8763000" cy="307777"/>
          </a:xfrm>
          <a:prstGeom prst="rect">
            <a:avLst/>
          </a:prstGeom>
          <a:noFill/>
          <a:ln w="9525">
            <a:noFill/>
            <a:miter lim="800000"/>
            <a:headEnd/>
            <a:tailEnd/>
          </a:ln>
        </p:spPr>
        <p:txBody>
          <a:bodyPr wrap="square">
            <a:spAutoFit/>
          </a:bodyPr>
          <a:lstStyle/>
          <a:p>
            <a:r>
              <a:rPr lang="en-US" sz="1400" dirty="0" smtClean="0">
                <a:solidFill>
                  <a:schemeClr val="bg1"/>
                </a:solidFill>
                <a:latin typeface="Times New Roman" pitchFamily="18" charset="0"/>
                <a:cs typeface="Times New Roman" pitchFamily="18" charset="0"/>
              </a:rPr>
              <a:t>Thank you for your participation!! Please call the experimenter!!</a:t>
            </a:r>
            <a:endParaRPr lang="en-US" sz="1400" dirty="0">
              <a:solidFill>
                <a:schemeClr val="bg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329</Words>
  <Application>Microsoft Office PowerPoint</Application>
  <PresentationFormat>On-screen Show (4:3)</PresentationFormat>
  <Paragraphs>21</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Site License</dc:creator>
  <cp:lastModifiedBy>Daniel Ross Little</cp:lastModifiedBy>
  <cp:revision>10</cp:revision>
  <dcterms:created xsi:type="dcterms:W3CDTF">2013-03-14T02:41:19Z</dcterms:created>
  <dcterms:modified xsi:type="dcterms:W3CDTF">2015-04-14T01:17:14Z</dcterms:modified>
</cp:coreProperties>
</file>