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5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p:scale>
          <a:sx n="80" d="100"/>
          <a:sy n="80" d="100"/>
        </p:scale>
        <p:origin x="15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044A1-1CA1-4B25-8B82-45DDD2123A22}"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159151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044A1-1CA1-4B25-8B82-45DDD2123A22}"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23111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044A1-1CA1-4B25-8B82-45DDD2123A22}"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266380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044A1-1CA1-4B25-8B82-45DDD2123A22}"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162915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3044A1-1CA1-4B25-8B82-45DDD2123A22}"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312604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044A1-1CA1-4B25-8B82-45DDD2123A22}" type="datetimeFigureOut">
              <a:rPr lang="en-AU" smtClean="0"/>
              <a:t>12/04/2018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338562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044A1-1CA1-4B25-8B82-45DDD2123A22}" type="datetimeFigureOut">
              <a:rPr lang="en-AU" smtClean="0"/>
              <a:t>12/04/2018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3138561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044A1-1CA1-4B25-8B82-45DDD2123A22}" type="datetimeFigureOut">
              <a:rPr lang="en-AU" smtClean="0"/>
              <a:t>12/04/2018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188036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044A1-1CA1-4B25-8B82-45DDD2123A22}" type="datetimeFigureOut">
              <a:rPr lang="en-AU" smtClean="0"/>
              <a:t>12/04/2018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237677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3044A1-1CA1-4B25-8B82-45DDD2123A22}" type="datetimeFigureOut">
              <a:rPr lang="en-AU" smtClean="0"/>
              <a:t>12/04/2018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404005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3044A1-1CA1-4B25-8B82-45DDD2123A22}" type="datetimeFigureOut">
              <a:rPr lang="en-AU" smtClean="0"/>
              <a:t>12/04/2018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87ACA46-DB61-4530-BD0A-79966ED57B27}" type="slidenum">
              <a:rPr lang="en-AU" smtClean="0"/>
              <a:t>‹#›</a:t>
            </a:fld>
            <a:endParaRPr lang="en-AU"/>
          </a:p>
        </p:txBody>
      </p:sp>
    </p:spTree>
    <p:extLst>
      <p:ext uri="{BB962C8B-B14F-4D97-AF65-F5344CB8AC3E}">
        <p14:creationId xmlns:p14="http://schemas.microsoft.com/office/powerpoint/2010/main" val="384820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44A1-1CA1-4B25-8B82-45DDD2123A22}" type="datetimeFigureOut">
              <a:rPr lang="en-AU" smtClean="0"/>
              <a:t>12/04/2018</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ACA46-DB61-4530-BD0A-79966ED57B27}" type="slidenum">
              <a:rPr lang="en-AU" smtClean="0"/>
              <a:t>‹#›</a:t>
            </a:fld>
            <a:endParaRPr lang="en-AU"/>
          </a:p>
        </p:txBody>
      </p:sp>
    </p:spTree>
    <p:extLst>
      <p:ext uri="{BB962C8B-B14F-4D97-AF65-F5344CB8AC3E}">
        <p14:creationId xmlns:p14="http://schemas.microsoft.com/office/powerpoint/2010/main" val="3520988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6200"/>
            <a:ext cx="9144000" cy="4555093"/>
          </a:xfrm>
          <a:prstGeom prst="rect">
            <a:avLst/>
          </a:prstGeom>
          <a:solidFill>
            <a:schemeClr val="tx1"/>
          </a:solidFill>
        </p:spPr>
        <p:txBody>
          <a:bodyPr wrap="square">
            <a:spAutoFit/>
          </a:bodyPr>
          <a:lstStyle/>
          <a:p>
            <a:r>
              <a:rPr lang="en-AU" sz="1450" dirty="0">
                <a:solidFill>
                  <a:schemeClr val="bg2"/>
                </a:solidFill>
                <a:latin typeface="Helvetica Neue"/>
              </a:rPr>
              <a:t>In the present task, a stimulus will be presented on the monitor on each trial. </a:t>
            </a:r>
            <a:r>
              <a:rPr lang="en-US" sz="1450" dirty="0">
                <a:solidFill>
                  <a:schemeClr val="bg2"/>
                </a:solidFill>
                <a:latin typeface="Helvetica Neue" charset="0"/>
                <a:ea typeface="Helvetica Neue" charset="0"/>
                <a:cs typeface="Helvetica Neue" charset="0"/>
              </a:rPr>
              <a:t>Each stimulus consists of two face halves – the top and the bottom. The different face stimuli are illustrated below.</a:t>
            </a:r>
          </a:p>
          <a:p>
            <a:endParaRPr lang="en-US" sz="1450" dirty="0">
              <a:solidFill>
                <a:schemeClr val="bg2"/>
              </a:solidFill>
              <a:latin typeface="Helvetica Neue" charset="0"/>
              <a:ea typeface="Helvetica Neue" charset="0"/>
              <a:cs typeface="Helvetica Neue" charset="0"/>
            </a:endParaRPr>
          </a:p>
          <a:p>
            <a:r>
              <a:rPr lang="en-US" sz="1450" dirty="0">
                <a:solidFill>
                  <a:schemeClr val="bg2"/>
                </a:solidFill>
                <a:latin typeface="Helvetica Neue" charset="0"/>
                <a:ea typeface="Helvetica Neue" charset="0"/>
                <a:cs typeface="Helvetica Neue" charset="0"/>
              </a:rPr>
              <a:t>Your task is to learn to identify these four faces (</a:t>
            </a:r>
            <a:r>
              <a:rPr lang="en-US" sz="1450" b="1" dirty="0">
                <a:solidFill>
                  <a:schemeClr val="bg2"/>
                </a:solidFill>
                <a:latin typeface="Helvetica Neue" charset="0"/>
                <a:ea typeface="Helvetica Neue" charset="0"/>
                <a:cs typeface="Helvetica Neue" charset="0"/>
              </a:rPr>
              <a:t>the horizontal shift between the two halves will vary</a:t>
            </a:r>
            <a:r>
              <a:rPr lang="en-US" sz="1450" dirty="0">
                <a:solidFill>
                  <a:schemeClr val="bg2"/>
                </a:solidFill>
                <a:latin typeface="Helvetica Neue" charset="0"/>
                <a:ea typeface="Helvetica Neue" charset="0"/>
                <a:cs typeface="Helvetica Neue" charset="0"/>
              </a:rPr>
              <a:t>). Their identities are based on a combination of the top face half and the bottom face half. </a:t>
            </a:r>
          </a:p>
          <a:p>
            <a:endParaRPr lang="en-US" sz="1450" dirty="0">
              <a:solidFill>
                <a:schemeClr val="bg2"/>
              </a:solidFill>
              <a:latin typeface="Helvetica Neue" charset="0"/>
              <a:ea typeface="Helvetica Neue" charset="0"/>
              <a:cs typeface="Helvetica Neue" charset="0"/>
            </a:endParaRPr>
          </a:p>
          <a:p>
            <a:r>
              <a:rPr lang="en-US" sz="1450" dirty="0">
                <a:solidFill>
                  <a:schemeClr val="bg2"/>
                </a:solidFill>
                <a:latin typeface="Helvetica Neue" charset="0"/>
                <a:ea typeface="Helvetica Neue" charset="0"/>
                <a:cs typeface="Helvetica Neue" charset="0"/>
              </a:rPr>
              <a:t>On each trial, press the button that corresponds to the stimulus (A, B, C, or D) on the box. </a:t>
            </a:r>
          </a:p>
          <a:p>
            <a:endParaRPr lang="en-US" sz="1450" dirty="0">
              <a:solidFill>
                <a:schemeClr val="bg2"/>
              </a:solidFill>
              <a:latin typeface="Helvetica Neue" charset="0"/>
              <a:ea typeface="Helvetica Neue" charset="0"/>
              <a:cs typeface="Helvetica Neue" charset="0"/>
            </a:endParaRPr>
          </a:p>
          <a:p>
            <a:r>
              <a:rPr lang="en-US" sz="1450" dirty="0">
                <a:solidFill>
                  <a:schemeClr val="bg2"/>
                </a:solidFill>
                <a:latin typeface="Helvetica Neue" charset="0"/>
                <a:ea typeface="Helvetica Neue" charset="0"/>
                <a:cs typeface="Helvetica Neue" charset="0"/>
              </a:rPr>
              <a:t>You can use the diagram below to familiarize yourself with the stimuli. Though at the beginning you may make mistakes, over time you should be able to categorize the stimuli accurately. We would like you to come up with a strategy to classify the objects. Once you have that strategy in mind, we would like you to continue to use that strategy for the remainder of the experiment.</a:t>
            </a:r>
          </a:p>
          <a:p>
            <a:endParaRPr lang="en-US" sz="1450" dirty="0">
              <a:solidFill>
                <a:schemeClr val="bg2"/>
              </a:solidFill>
              <a:latin typeface="Helvetica Neue" charset="0"/>
              <a:ea typeface="Helvetica Neue" charset="0"/>
              <a:cs typeface="Helvetica Neue" charset="0"/>
            </a:endParaRPr>
          </a:p>
          <a:p>
            <a:r>
              <a:rPr lang="en-US" sz="1450" dirty="0">
                <a:solidFill>
                  <a:schemeClr val="bg2"/>
                </a:solidFill>
                <a:latin typeface="Helvetica Neue" charset="0"/>
                <a:ea typeface="Helvetica Neue" charset="0"/>
                <a:cs typeface="Helvetica Neue" charset="0"/>
              </a:rPr>
              <a:t>Your task is to classify the objects </a:t>
            </a:r>
            <a:r>
              <a:rPr lang="en-US" sz="1450" b="1" dirty="0">
                <a:solidFill>
                  <a:schemeClr val="bg2"/>
                </a:solidFill>
                <a:latin typeface="Helvetica Neue" charset="0"/>
                <a:ea typeface="Helvetica Neue" charset="0"/>
                <a:cs typeface="Helvetica Neue" charset="0"/>
              </a:rPr>
              <a:t>as quickly as possible WITHOUT ANY ERRORS</a:t>
            </a:r>
            <a:r>
              <a:rPr lang="en-US" sz="1450" dirty="0">
                <a:solidFill>
                  <a:schemeClr val="bg2"/>
                </a:solidFill>
                <a:latin typeface="Helvetica Neue" charset="0"/>
                <a:ea typeface="Helvetica Neue" charset="0"/>
                <a:cs typeface="Helvetica Neue" charset="0"/>
              </a:rPr>
              <a:t>.  Please remember that it is important to respond correctly. If you start to make errors, it’s likely because you’re going too fast so slow down and try to respond more accurately. Once you’ve made your decision about the category, however, please respond. (That is, take your time to make an accurate decision but don’t dilly-dally after you’ve made that decision).</a:t>
            </a:r>
          </a:p>
          <a:p>
            <a:endParaRPr lang="en-US" sz="1450" dirty="0">
              <a:solidFill>
                <a:schemeClr val="bg2"/>
              </a:solidFill>
              <a:latin typeface="Helvetica Neue" charset="0"/>
              <a:ea typeface="Helvetica Neue" charset="0"/>
              <a:cs typeface="Helvetica Neue" charset="0"/>
            </a:endParaRPr>
          </a:p>
          <a:p>
            <a:r>
              <a:rPr lang="en-US" sz="1450" dirty="0">
                <a:solidFill>
                  <a:schemeClr val="bg2"/>
                </a:solidFill>
                <a:latin typeface="Helvetica Neue" charset="0"/>
                <a:ea typeface="Helvetica Neue" charset="0"/>
                <a:cs typeface="Helvetica Neue" charset="0"/>
              </a:rPr>
              <a:t>Please press a button to continue. </a:t>
            </a:r>
          </a:p>
        </p:txBody>
      </p:sp>
      <p:sp>
        <p:nvSpPr>
          <p:cNvPr id="14" name="Rectangle 13">
            <a:extLst>
              <a:ext uri="{FF2B5EF4-FFF2-40B4-BE49-F238E27FC236}">
                <a16:creationId xmlns:a16="http://schemas.microsoft.com/office/drawing/2014/main" id="{5781EE0F-AFF7-4902-B6C9-35B040520B61}"/>
              </a:ext>
            </a:extLst>
          </p:cNvPr>
          <p:cNvSpPr/>
          <p:nvPr/>
        </p:nvSpPr>
        <p:spPr>
          <a:xfrm>
            <a:off x="570119" y="6477555"/>
            <a:ext cx="1481093" cy="315471"/>
          </a:xfrm>
          <a:prstGeom prst="rect">
            <a:avLst/>
          </a:prstGeom>
          <a:solidFill>
            <a:schemeClr val="tx1"/>
          </a:solidFill>
        </p:spPr>
        <p:txBody>
          <a:bodyPr wrap="square">
            <a:spAutoFit/>
          </a:bodyPr>
          <a:lstStyle/>
          <a:p>
            <a:pPr algn="ctr"/>
            <a:r>
              <a:rPr lang="en-US" sz="1450" dirty="0">
                <a:solidFill>
                  <a:schemeClr val="bg2"/>
                </a:solidFill>
                <a:latin typeface="Helvetica Neue" charset="0"/>
                <a:ea typeface="Helvetica Neue" charset="0"/>
                <a:cs typeface="Helvetica Neue" charset="0"/>
              </a:rPr>
              <a:t>Stimulus A </a:t>
            </a:r>
          </a:p>
        </p:txBody>
      </p:sp>
      <p:sp>
        <p:nvSpPr>
          <p:cNvPr id="15" name="Rectangle 14">
            <a:extLst>
              <a:ext uri="{FF2B5EF4-FFF2-40B4-BE49-F238E27FC236}">
                <a16:creationId xmlns:a16="http://schemas.microsoft.com/office/drawing/2014/main" id="{0690D9E6-42D5-4430-93F2-A697889FAD23}"/>
              </a:ext>
            </a:extLst>
          </p:cNvPr>
          <p:cNvSpPr/>
          <p:nvPr/>
        </p:nvSpPr>
        <p:spPr>
          <a:xfrm>
            <a:off x="2730874" y="6477555"/>
            <a:ext cx="1481093" cy="315471"/>
          </a:xfrm>
          <a:prstGeom prst="rect">
            <a:avLst/>
          </a:prstGeom>
          <a:solidFill>
            <a:schemeClr val="tx1"/>
          </a:solidFill>
        </p:spPr>
        <p:txBody>
          <a:bodyPr wrap="square">
            <a:spAutoFit/>
          </a:bodyPr>
          <a:lstStyle/>
          <a:p>
            <a:pPr algn="ctr"/>
            <a:r>
              <a:rPr lang="en-US" sz="1450" dirty="0">
                <a:solidFill>
                  <a:schemeClr val="bg2"/>
                </a:solidFill>
                <a:latin typeface="Helvetica Neue" charset="0"/>
                <a:ea typeface="Helvetica Neue" charset="0"/>
                <a:cs typeface="Helvetica Neue" charset="0"/>
              </a:rPr>
              <a:t>Stimulus B</a:t>
            </a:r>
          </a:p>
        </p:txBody>
      </p:sp>
      <p:sp>
        <p:nvSpPr>
          <p:cNvPr id="16" name="Rectangle 15">
            <a:extLst>
              <a:ext uri="{FF2B5EF4-FFF2-40B4-BE49-F238E27FC236}">
                <a16:creationId xmlns:a16="http://schemas.microsoft.com/office/drawing/2014/main" id="{443148C1-5A19-40FB-9599-728CA8656011}"/>
              </a:ext>
            </a:extLst>
          </p:cNvPr>
          <p:cNvSpPr/>
          <p:nvPr/>
        </p:nvSpPr>
        <p:spPr>
          <a:xfrm>
            <a:off x="4891629" y="6477555"/>
            <a:ext cx="1481093" cy="315471"/>
          </a:xfrm>
          <a:prstGeom prst="rect">
            <a:avLst/>
          </a:prstGeom>
          <a:solidFill>
            <a:schemeClr val="tx1"/>
          </a:solidFill>
        </p:spPr>
        <p:txBody>
          <a:bodyPr wrap="square">
            <a:spAutoFit/>
          </a:bodyPr>
          <a:lstStyle/>
          <a:p>
            <a:pPr algn="ctr"/>
            <a:r>
              <a:rPr lang="en-US" sz="1450" dirty="0">
                <a:solidFill>
                  <a:schemeClr val="bg2"/>
                </a:solidFill>
                <a:latin typeface="Helvetica Neue" charset="0"/>
                <a:ea typeface="Helvetica Neue" charset="0"/>
                <a:cs typeface="Helvetica Neue" charset="0"/>
              </a:rPr>
              <a:t>Stimulus C</a:t>
            </a:r>
          </a:p>
        </p:txBody>
      </p:sp>
      <p:sp>
        <p:nvSpPr>
          <p:cNvPr id="17" name="Rectangle 16">
            <a:extLst>
              <a:ext uri="{FF2B5EF4-FFF2-40B4-BE49-F238E27FC236}">
                <a16:creationId xmlns:a16="http://schemas.microsoft.com/office/drawing/2014/main" id="{F9E25FFF-F09B-451F-8F8A-7B6029C0253C}"/>
              </a:ext>
            </a:extLst>
          </p:cNvPr>
          <p:cNvSpPr/>
          <p:nvPr/>
        </p:nvSpPr>
        <p:spPr>
          <a:xfrm>
            <a:off x="7052384" y="6477555"/>
            <a:ext cx="1481093" cy="315471"/>
          </a:xfrm>
          <a:prstGeom prst="rect">
            <a:avLst/>
          </a:prstGeom>
          <a:solidFill>
            <a:schemeClr val="tx1"/>
          </a:solidFill>
        </p:spPr>
        <p:txBody>
          <a:bodyPr wrap="square">
            <a:spAutoFit/>
          </a:bodyPr>
          <a:lstStyle/>
          <a:p>
            <a:pPr algn="ctr"/>
            <a:r>
              <a:rPr lang="en-US" sz="1450" dirty="0">
                <a:solidFill>
                  <a:schemeClr val="bg2"/>
                </a:solidFill>
                <a:latin typeface="Helvetica Neue" charset="0"/>
                <a:ea typeface="Helvetica Neue" charset="0"/>
                <a:cs typeface="Helvetica Neue" charset="0"/>
              </a:rPr>
              <a:t>Stimulus D</a:t>
            </a:r>
          </a:p>
        </p:txBody>
      </p:sp>
      <p:pic>
        <p:nvPicPr>
          <p:cNvPr id="7" name="Picture 6">
            <a:extLst>
              <a:ext uri="{FF2B5EF4-FFF2-40B4-BE49-F238E27FC236}">
                <a16:creationId xmlns:a16="http://schemas.microsoft.com/office/drawing/2014/main" id="{00BB6654-E910-4237-BC3D-9BA37AF06FC0}"/>
              </a:ext>
            </a:extLst>
          </p:cNvPr>
          <p:cNvPicPr>
            <a:picLocks noChangeAspect="1"/>
          </p:cNvPicPr>
          <p:nvPr/>
        </p:nvPicPr>
        <p:blipFill rotWithShape="1">
          <a:blip r:embed="rId2">
            <a:extLst>
              <a:ext uri="{28A0092B-C50C-407E-A947-70E740481C1C}">
                <a14:useLocalDpi xmlns:a14="http://schemas.microsoft.com/office/drawing/2010/main" val="0"/>
              </a:ext>
            </a:extLst>
          </a:blip>
          <a:srcRect l="39523" t="28736" r="39233" b="30597"/>
          <a:stretch/>
        </p:blipFill>
        <p:spPr>
          <a:xfrm>
            <a:off x="640965" y="4389224"/>
            <a:ext cx="1421235" cy="2176452"/>
          </a:xfrm>
          <a:prstGeom prst="rect">
            <a:avLst/>
          </a:prstGeom>
        </p:spPr>
      </p:pic>
      <p:pic>
        <p:nvPicPr>
          <p:cNvPr id="11" name="Picture 10">
            <a:extLst>
              <a:ext uri="{FF2B5EF4-FFF2-40B4-BE49-F238E27FC236}">
                <a16:creationId xmlns:a16="http://schemas.microsoft.com/office/drawing/2014/main" id="{D6181312-5F26-4671-AE1F-3A5B9D05648B}"/>
              </a:ext>
            </a:extLst>
          </p:cNvPr>
          <p:cNvPicPr>
            <a:picLocks noChangeAspect="1"/>
          </p:cNvPicPr>
          <p:nvPr/>
        </p:nvPicPr>
        <p:blipFill rotWithShape="1">
          <a:blip r:embed="rId3">
            <a:extLst>
              <a:ext uri="{28A0092B-C50C-407E-A947-70E740481C1C}">
                <a14:useLocalDpi xmlns:a14="http://schemas.microsoft.com/office/drawing/2010/main" val="0"/>
              </a:ext>
            </a:extLst>
          </a:blip>
          <a:srcRect l="39523" t="28736" r="39233" b="30597"/>
          <a:stretch/>
        </p:blipFill>
        <p:spPr>
          <a:xfrm>
            <a:off x="2783115" y="4388192"/>
            <a:ext cx="1422245" cy="2178000"/>
          </a:xfrm>
          <a:prstGeom prst="rect">
            <a:avLst/>
          </a:prstGeom>
        </p:spPr>
      </p:pic>
      <p:pic>
        <p:nvPicPr>
          <p:cNvPr id="13" name="Picture 12">
            <a:extLst>
              <a:ext uri="{FF2B5EF4-FFF2-40B4-BE49-F238E27FC236}">
                <a16:creationId xmlns:a16="http://schemas.microsoft.com/office/drawing/2014/main" id="{78180EA8-B2B2-4A89-86A5-ED93591EE971}"/>
              </a:ext>
            </a:extLst>
          </p:cNvPr>
          <p:cNvPicPr>
            <a:picLocks noChangeAspect="1"/>
          </p:cNvPicPr>
          <p:nvPr/>
        </p:nvPicPr>
        <p:blipFill rotWithShape="1">
          <a:blip r:embed="rId4">
            <a:extLst>
              <a:ext uri="{28A0092B-C50C-407E-A947-70E740481C1C}">
                <a14:useLocalDpi xmlns:a14="http://schemas.microsoft.com/office/drawing/2010/main" val="0"/>
              </a:ext>
            </a:extLst>
          </a:blip>
          <a:srcRect l="39523" t="28736" r="39233" b="30597"/>
          <a:stretch/>
        </p:blipFill>
        <p:spPr>
          <a:xfrm>
            <a:off x="4926275" y="4388708"/>
            <a:ext cx="1422245" cy="2178000"/>
          </a:xfrm>
          <a:prstGeom prst="rect">
            <a:avLst/>
          </a:prstGeom>
        </p:spPr>
      </p:pic>
      <p:pic>
        <p:nvPicPr>
          <p:cNvPr id="19" name="Picture 18">
            <a:extLst>
              <a:ext uri="{FF2B5EF4-FFF2-40B4-BE49-F238E27FC236}">
                <a16:creationId xmlns:a16="http://schemas.microsoft.com/office/drawing/2014/main" id="{B1385032-4220-4687-BA36-03F627C03165}"/>
              </a:ext>
            </a:extLst>
          </p:cNvPr>
          <p:cNvPicPr>
            <a:picLocks noChangeAspect="1"/>
          </p:cNvPicPr>
          <p:nvPr/>
        </p:nvPicPr>
        <p:blipFill rotWithShape="1">
          <a:blip r:embed="rId5">
            <a:extLst>
              <a:ext uri="{28A0092B-C50C-407E-A947-70E740481C1C}">
                <a14:useLocalDpi xmlns:a14="http://schemas.microsoft.com/office/drawing/2010/main" val="0"/>
              </a:ext>
            </a:extLst>
          </a:blip>
          <a:srcRect l="39523" t="28736" r="39233" b="30597"/>
          <a:stretch/>
        </p:blipFill>
        <p:spPr>
          <a:xfrm>
            <a:off x="7069436" y="4389224"/>
            <a:ext cx="1422245" cy="2178000"/>
          </a:xfrm>
          <a:prstGeom prst="rect">
            <a:avLst/>
          </a:prstGeom>
        </p:spPr>
      </p:pic>
    </p:spTree>
    <p:extLst>
      <p:ext uri="{BB962C8B-B14F-4D97-AF65-F5344CB8AC3E}">
        <p14:creationId xmlns:p14="http://schemas.microsoft.com/office/powerpoint/2010/main" val="78619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0"/>
          <p:cNvSpPr txBox="1">
            <a:spLocks noChangeArrowheads="1"/>
          </p:cNvSpPr>
          <p:nvPr/>
        </p:nvSpPr>
        <p:spPr bwMode="auto">
          <a:xfrm>
            <a:off x="190500" y="414278"/>
            <a:ext cx="8763000" cy="2862322"/>
          </a:xfrm>
          <a:prstGeom prst="rect">
            <a:avLst/>
          </a:prstGeom>
          <a:noFill/>
          <a:ln w="9525">
            <a:noFill/>
            <a:miter lim="800000"/>
            <a:headEnd/>
            <a:tailEnd/>
          </a:ln>
        </p:spPr>
        <p:txBody>
          <a:bodyPr wrap="square">
            <a:spAutoFit/>
          </a:bodyPr>
          <a:lstStyle/>
          <a:p>
            <a:r>
              <a:rPr lang="en-US" dirty="0">
                <a:solidFill>
                  <a:schemeClr val="bg2"/>
                </a:solidFill>
                <a:latin typeface="Arial" charset="0"/>
                <a:ea typeface="Arial" charset="0"/>
                <a:cs typeface="Arial" charset="0"/>
              </a:rPr>
              <a:t>In this experiment, you will be asked to make responses using the Response Box, which looks like the one pictured below. </a:t>
            </a:r>
          </a:p>
          <a:p>
            <a:endParaRPr lang="en-US" dirty="0">
              <a:solidFill>
                <a:schemeClr val="bg2"/>
              </a:solidFill>
              <a:latin typeface="Arial" charset="0"/>
              <a:ea typeface="Arial" charset="0"/>
              <a:cs typeface="Arial" charset="0"/>
            </a:endParaRPr>
          </a:p>
          <a:p>
            <a:r>
              <a:rPr lang="en-US" dirty="0">
                <a:solidFill>
                  <a:schemeClr val="bg2"/>
                </a:solidFill>
                <a:latin typeface="Arial" charset="0"/>
                <a:ea typeface="Arial" charset="0"/>
                <a:cs typeface="Arial" charset="0"/>
              </a:rPr>
              <a:t>You will respond with Stimulus A, B, C, or D by pressing one of the buttons as shown below.</a:t>
            </a:r>
          </a:p>
          <a:p>
            <a:endParaRPr lang="en-US" dirty="0">
              <a:solidFill>
                <a:schemeClr val="bg2"/>
              </a:solidFill>
              <a:latin typeface="Arial" charset="0"/>
              <a:ea typeface="Arial" charset="0"/>
              <a:cs typeface="Arial" charset="0"/>
            </a:endParaRPr>
          </a:p>
          <a:p>
            <a:r>
              <a:rPr lang="en-US" dirty="0">
                <a:solidFill>
                  <a:schemeClr val="bg2"/>
                </a:solidFill>
                <a:latin typeface="Arial" charset="0"/>
                <a:ea typeface="Arial" charset="0"/>
                <a:cs typeface="Arial" charset="0"/>
              </a:rPr>
              <a:t>It is important that you </a:t>
            </a:r>
            <a:r>
              <a:rPr lang="en-US" b="1" dirty="0">
                <a:solidFill>
                  <a:schemeClr val="bg2"/>
                </a:solidFill>
                <a:latin typeface="Arial" charset="0"/>
                <a:ea typeface="Arial" charset="0"/>
                <a:cs typeface="Arial" charset="0"/>
              </a:rPr>
              <a:t>keep one finger on </a:t>
            </a:r>
            <a:r>
              <a:rPr lang="en-US" b="1" u="sng" dirty="0">
                <a:solidFill>
                  <a:schemeClr val="bg2"/>
                </a:solidFill>
                <a:latin typeface="Arial" charset="0"/>
                <a:ea typeface="Arial" charset="0"/>
                <a:cs typeface="Arial" charset="0"/>
              </a:rPr>
              <a:t>EACH</a:t>
            </a:r>
            <a:r>
              <a:rPr lang="en-US" b="1" dirty="0">
                <a:solidFill>
                  <a:schemeClr val="bg2"/>
                </a:solidFill>
                <a:latin typeface="Arial" charset="0"/>
                <a:ea typeface="Arial" charset="0"/>
                <a:cs typeface="Arial" charset="0"/>
              </a:rPr>
              <a:t> of the buttons</a:t>
            </a:r>
            <a:r>
              <a:rPr lang="en-US" dirty="0">
                <a:solidFill>
                  <a:schemeClr val="bg2"/>
                </a:solidFill>
                <a:latin typeface="Arial" charset="0"/>
                <a:ea typeface="Arial" charset="0"/>
                <a:cs typeface="Arial" charset="0"/>
              </a:rPr>
              <a:t>, rather than using only one or two fingers and switching between buttons.</a:t>
            </a:r>
          </a:p>
          <a:p>
            <a:endParaRPr lang="en-US" dirty="0">
              <a:solidFill>
                <a:schemeClr val="bg2"/>
              </a:solidFill>
              <a:latin typeface="Arial" charset="0"/>
              <a:ea typeface="Arial" charset="0"/>
              <a:cs typeface="Arial" charset="0"/>
            </a:endParaRPr>
          </a:p>
          <a:p>
            <a:r>
              <a:rPr lang="en-US" dirty="0">
                <a:solidFill>
                  <a:schemeClr val="bg2"/>
                </a:solidFill>
                <a:latin typeface="Arial" charset="0"/>
                <a:ea typeface="Arial" charset="0"/>
                <a:cs typeface="Arial" charset="0"/>
              </a:rPr>
              <a:t>Press any button for further instructions. </a:t>
            </a:r>
          </a:p>
        </p:txBody>
      </p:sp>
      <p:pic>
        <p:nvPicPr>
          <p:cNvPr id="1026" name="Picture 2" descr="mage result for response time box bo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09787" y="3717607"/>
            <a:ext cx="4748213" cy="284892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rot="20068828">
            <a:off x="3675601" y="4145534"/>
            <a:ext cx="931964"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1"/>
            <a:endCxn id="8" idx="3"/>
          </p:cNvCxnSpPr>
          <p:nvPr/>
        </p:nvCxnSpPr>
        <p:spPr>
          <a:xfrm flipH="1" flipV="1">
            <a:off x="2298226" y="4141411"/>
            <a:ext cx="1426599" cy="287922"/>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7488" y="3941356"/>
            <a:ext cx="1290738" cy="400110"/>
          </a:xfrm>
          <a:prstGeom prst="rect">
            <a:avLst/>
          </a:prstGeom>
          <a:noFill/>
        </p:spPr>
        <p:txBody>
          <a:bodyPr wrap="none" rtlCol="0">
            <a:spAutoFit/>
          </a:bodyPr>
          <a:lstStyle/>
          <a:p>
            <a:r>
              <a:rPr lang="en-US" sz="2000">
                <a:solidFill>
                  <a:srgbClr val="FF0000"/>
                </a:solidFill>
              </a:rPr>
              <a:t>Stimulus B</a:t>
            </a:r>
            <a:endParaRPr lang="en-US" sz="2000" dirty="0">
              <a:solidFill>
                <a:srgbClr val="FF0000"/>
              </a:solidFill>
            </a:endParaRPr>
          </a:p>
        </p:txBody>
      </p:sp>
      <p:sp>
        <p:nvSpPr>
          <p:cNvPr id="12" name="Oval 11"/>
          <p:cNvSpPr/>
          <p:nvPr/>
        </p:nvSpPr>
        <p:spPr>
          <a:xfrm rot="20068828">
            <a:off x="2823060" y="4700011"/>
            <a:ext cx="931964"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3" idx="1"/>
          </p:cNvCxnSpPr>
          <p:nvPr/>
        </p:nvCxnSpPr>
        <p:spPr>
          <a:xfrm flipH="1" flipV="1">
            <a:off x="1792134" y="4894542"/>
            <a:ext cx="1058972" cy="111680"/>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4951" y="4670839"/>
            <a:ext cx="1290738" cy="400110"/>
          </a:xfrm>
          <a:prstGeom prst="rect">
            <a:avLst/>
          </a:prstGeom>
          <a:noFill/>
        </p:spPr>
        <p:txBody>
          <a:bodyPr wrap="none" rtlCol="0">
            <a:spAutoFit/>
          </a:bodyPr>
          <a:lstStyle/>
          <a:p>
            <a:r>
              <a:rPr lang="en-US" sz="2000" dirty="0">
                <a:solidFill>
                  <a:srgbClr val="FF0000"/>
                </a:solidFill>
              </a:rPr>
              <a:t>Stimulus A</a:t>
            </a:r>
          </a:p>
        </p:txBody>
      </p:sp>
      <p:sp>
        <p:nvSpPr>
          <p:cNvPr id="21" name="Oval 20"/>
          <p:cNvSpPr/>
          <p:nvPr/>
        </p:nvSpPr>
        <p:spPr>
          <a:xfrm rot="1531172" flipH="1">
            <a:off x="4591699" y="4158288"/>
            <a:ext cx="931964"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V="1">
            <a:off x="5502720" y="4252713"/>
            <a:ext cx="1426599" cy="287922"/>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317232" y="4750327"/>
            <a:ext cx="1290738" cy="400110"/>
          </a:xfrm>
          <a:prstGeom prst="rect">
            <a:avLst/>
          </a:prstGeom>
          <a:noFill/>
        </p:spPr>
        <p:txBody>
          <a:bodyPr wrap="none" rtlCol="0">
            <a:spAutoFit/>
          </a:bodyPr>
          <a:lstStyle/>
          <a:p>
            <a:r>
              <a:rPr lang="en-US" sz="2000" dirty="0">
                <a:solidFill>
                  <a:srgbClr val="FF0000"/>
                </a:solidFill>
              </a:rPr>
              <a:t>Stimulus D</a:t>
            </a:r>
          </a:p>
        </p:txBody>
      </p:sp>
      <p:sp>
        <p:nvSpPr>
          <p:cNvPr id="24" name="Oval 23"/>
          <p:cNvSpPr/>
          <p:nvPr/>
        </p:nvSpPr>
        <p:spPr>
          <a:xfrm rot="1531172" flipH="1">
            <a:off x="5347254" y="4712766"/>
            <a:ext cx="931964" cy="783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6257077" y="5005572"/>
            <a:ext cx="1058972" cy="111680"/>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56101" y="4029223"/>
            <a:ext cx="1290738" cy="400110"/>
          </a:xfrm>
          <a:prstGeom prst="rect">
            <a:avLst/>
          </a:prstGeom>
          <a:noFill/>
        </p:spPr>
        <p:txBody>
          <a:bodyPr wrap="none" rtlCol="0">
            <a:spAutoFit/>
          </a:bodyPr>
          <a:lstStyle/>
          <a:p>
            <a:r>
              <a:rPr lang="en-US" sz="2000" dirty="0">
                <a:solidFill>
                  <a:srgbClr val="FF0000"/>
                </a:solidFill>
              </a:rPr>
              <a:t>Stimulus C</a:t>
            </a:r>
          </a:p>
        </p:txBody>
      </p:sp>
    </p:spTree>
    <p:extLst>
      <p:ext uri="{BB962C8B-B14F-4D97-AF65-F5344CB8AC3E}">
        <p14:creationId xmlns:p14="http://schemas.microsoft.com/office/powerpoint/2010/main" val="118812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0"/>
          <p:cNvSpPr txBox="1">
            <a:spLocks noChangeArrowheads="1"/>
          </p:cNvSpPr>
          <p:nvPr/>
        </p:nvSpPr>
        <p:spPr bwMode="auto">
          <a:xfrm>
            <a:off x="152400" y="3275112"/>
            <a:ext cx="8763000" cy="400110"/>
          </a:xfrm>
          <a:prstGeom prst="rect">
            <a:avLst/>
          </a:prstGeom>
          <a:noFill/>
          <a:ln w="9525">
            <a:noFill/>
            <a:miter lim="800000"/>
            <a:headEnd/>
            <a:tailEnd/>
          </a:ln>
        </p:spPr>
        <p:txBody>
          <a:bodyPr wrap="square">
            <a:spAutoFit/>
          </a:bodyPr>
          <a:lstStyle/>
          <a:p>
            <a:pPr algn="ctr"/>
            <a:r>
              <a:rPr lang="en-US" sz="2000" dirty="0">
                <a:solidFill>
                  <a:schemeClr val="bg2"/>
                </a:solidFill>
                <a:latin typeface="Times New Roman" pitchFamily="18" charset="0"/>
                <a:cs typeface="Times New Roman" pitchFamily="18" charset="0"/>
              </a:rPr>
              <a:t>Please take a short break. Press a button to continue.</a:t>
            </a:r>
          </a:p>
        </p:txBody>
      </p:sp>
    </p:spTree>
    <p:extLst>
      <p:ext uri="{BB962C8B-B14F-4D97-AF65-F5344CB8AC3E}">
        <p14:creationId xmlns:p14="http://schemas.microsoft.com/office/powerpoint/2010/main" val="400766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0"/>
          <p:cNvSpPr txBox="1">
            <a:spLocks noChangeArrowheads="1"/>
          </p:cNvSpPr>
          <p:nvPr/>
        </p:nvSpPr>
        <p:spPr bwMode="auto">
          <a:xfrm>
            <a:off x="152400" y="3275112"/>
            <a:ext cx="8763000" cy="400110"/>
          </a:xfrm>
          <a:prstGeom prst="rect">
            <a:avLst/>
          </a:prstGeom>
          <a:noFill/>
          <a:ln w="9525">
            <a:noFill/>
            <a:miter lim="800000"/>
            <a:headEnd/>
            <a:tailEnd/>
          </a:ln>
        </p:spPr>
        <p:txBody>
          <a:bodyPr wrap="square">
            <a:spAutoFit/>
          </a:bodyPr>
          <a:lstStyle/>
          <a:p>
            <a:pPr algn="ctr"/>
            <a:r>
              <a:rPr lang="en-US" sz="2000" dirty="0">
                <a:solidFill>
                  <a:schemeClr val="bg2"/>
                </a:solidFill>
                <a:latin typeface="Times New Roman" pitchFamily="18" charset="0"/>
                <a:cs typeface="Times New Roman" pitchFamily="18" charset="0"/>
              </a:rPr>
              <a:t>Thank you for your participation! Please call the experimenter.</a:t>
            </a:r>
          </a:p>
        </p:txBody>
      </p:sp>
    </p:spTree>
    <p:extLst>
      <p:ext uri="{BB962C8B-B14F-4D97-AF65-F5344CB8AC3E}">
        <p14:creationId xmlns:p14="http://schemas.microsoft.com/office/powerpoint/2010/main" val="162368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6200"/>
            <a:ext cx="9144000" cy="7478970"/>
          </a:xfrm>
          <a:prstGeom prst="rect">
            <a:avLst/>
          </a:prstGeom>
          <a:solidFill>
            <a:schemeClr val="tx1"/>
          </a:solidFill>
        </p:spPr>
        <p:txBody>
          <a:bodyPr wrap="square">
            <a:spAutoFit/>
          </a:bodyPr>
          <a:lstStyle/>
          <a:p>
            <a:r>
              <a:rPr lang="en-AU" sz="1600" dirty="0">
                <a:solidFill>
                  <a:schemeClr val="bg1"/>
                </a:solidFill>
              </a:rPr>
              <a:t>In the present task, you will be shown faces with a range of different similarities. For instance, an example such as the one which follows would be very similar</a:t>
            </a: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Consequently, this pair should receive a high rating (i.e., a 7 or an 8). On the other hand, this pair is highly dissimilar and should receive a low rating (i.e., a 1 or 2):</a:t>
            </a: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Finally, this pair has a similarity somewhere in the middle of the other two and should receive a middle rating (e.g., 4 or 5)</a:t>
            </a: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During the course of the experiment, please try to use all of the similarity scores. That is, don't just use scores of 1 and 8, try to make your scores using the entire range of responses.</a:t>
            </a:r>
          </a:p>
          <a:p>
            <a:endParaRPr lang="en-AU" sz="1600" dirty="0">
              <a:solidFill>
                <a:schemeClr val="bg1"/>
              </a:solidFill>
            </a:endParaRPr>
          </a:p>
          <a:p>
            <a:r>
              <a:rPr lang="en-AU" sz="1600" dirty="0">
                <a:solidFill>
                  <a:schemeClr val="bg1"/>
                </a:solidFill>
              </a:rPr>
              <a:t>Your goal is to respond as honestly as possible but bear in mind that the full range of similarities will be shown. </a:t>
            </a:r>
            <a:r>
              <a:rPr lang="en-US" sz="1600" dirty="0">
                <a:solidFill>
                  <a:schemeClr val="bg1"/>
                </a:solidFill>
              </a:rPr>
              <a:t>If you have any questions, ask the experimenter now. </a:t>
            </a:r>
            <a:r>
              <a:rPr lang="en-AU" sz="1600" dirty="0">
                <a:solidFill>
                  <a:schemeClr val="bg1"/>
                </a:solidFill>
              </a:rPr>
              <a:t>Press SPACE to continue</a:t>
            </a:r>
          </a:p>
        </p:txBody>
      </p:sp>
      <p:pic>
        <p:nvPicPr>
          <p:cNvPr id="5125" name="Picture 5" descr="C:\Dropbox\Melbourne\Shared\Mechanical Turk Code\[2014] FaceCompRules MDS\Condition_1\stimuli\pair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628650"/>
            <a:ext cx="318135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Dropbox\Melbourne\Shared\Mechanical Turk Code\[2014] FaceCompRules MDS\Condition_1\stimuli\pair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2619375"/>
            <a:ext cx="31813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Dropbox\Melbourne\Shared\Mechanical Turk Code\[2014] FaceCompRules MDS\Condition_1\stimuli\pair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325" y="4438650"/>
            <a:ext cx="31813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2753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576</Words>
  <Application>Microsoft Office PowerPoint</Application>
  <PresentationFormat>On-screen Show (4:3)</PresentationFormat>
  <Paragraphs>52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Helvetica Neue</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 Jun Cheng</dc:creator>
  <cp:lastModifiedBy>Xue Jun Cheng</cp:lastModifiedBy>
  <cp:revision>7</cp:revision>
  <dcterms:created xsi:type="dcterms:W3CDTF">2018-02-14T02:48:19Z</dcterms:created>
  <dcterms:modified xsi:type="dcterms:W3CDTF">2018-04-12T07:30:31Z</dcterms:modified>
</cp:coreProperties>
</file>