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77" r:id="rId3"/>
    <p:sldId id="278" r:id="rId4"/>
    <p:sldId id="279" r:id="rId5"/>
    <p:sldId id="281" r:id="rId6"/>
    <p:sldId id="280" r:id="rId7"/>
    <p:sldId id="284" r:id="rId8"/>
    <p:sldId id="282" r:id="rId9"/>
    <p:sldId id="283" r:id="rId10"/>
    <p:sldId id="275" r:id="rId11"/>
    <p:sldId id="285" r:id="rId12"/>
    <p:sldId id="286" r:id="rId13"/>
    <p:sldId id="273" r:id="rId14"/>
    <p:sldId id="26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C8C8"/>
    <a:srgbClr val="DC434C"/>
    <a:srgbClr val="D14E52"/>
    <a:srgbClr val="C55958"/>
    <a:srgbClr val="FF505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43"/>
  </p:normalViewPr>
  <p:slideViewPr>
    <p:cSldViewPr>
      <p:cViewPr>
        <p:scale>
          <a:sx n="90" d="100"/>
          <a:sy n="90" d="100"/>
        </p:scale>
        <p:origin x="1744"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362A8D-3303-4628-B4F5-4EE5C044CA33}" type="datetimeFigureOut">
              <a:rPr lang="en-US" smtClean="0"/>
              <a:pPr/>
              <a:t>1/31/18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39256-824F-4AE8-AA2C-15547BA4D9C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362A8D-3303-4628-B4F5-4EE5C044CA33}" type="datetimeFigureOut">
              <a:rPr lang="en-US" smtClean="0"/>
              <a:pPr/>
              <a:t>1/31/18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39256-824F-4AE8-AA2C-15547BA4D9C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362A8D-3303-4628-B4F5-4EE5C044CA33}" type="datetimeFigureOut">
              <a:rPr lang="en-US" smtClean="0"/>
              <a:pPr/>
              <a:t>1/31/18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39256-824F-4AE8-AA2C-15547BA4D9C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362A8D-3303-4628-B4F5-4EE5C044CA33}" type="datetimeFigureOut">
              <a:rPr lang="en-US" smtClean="0"/>
              <a:pPr/>
              <a:t>1/31/18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39256-824F-4AE8-AA2C-15547BA4D9C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362A8D-3303-4628-B4F5-4EE5C044CA33}" type="datetimeFigureOut">
              <a:rPr lang="en-US" smtClean="0"/>
              <a:pPr/>
              <a:t>1/31/18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39256-824F-4AE8-AA2C-15547BA4D9C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362A8D-3303-4628-B4F5-4EE5C044CA33}" type="datetimeFigureOut">
              <a:rPr lang="en-US" smtClean="0"/>
              <a:pPr/>
              <a:t>1/31/18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139256-824F-4AE8-AA2C-15547BA4D9C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362A8D-3303-4628-B4F5-4EE5C044CA33}" type="datetimeFigureOut">
              <a:rPr lang="en-US" smtClean="0"/>
              <a:pPr/>
              <a:t>1/31/18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139256-824F-4AE8-AA2C-15547BA4D9C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362A8D-3303-4628-B4F5-4EE5C044CA33}" type="datetimeFigureOut">
              <a:rPr lang="en-US" smtClean="0"/>
              <a:pPr/>
              <a:t>1/31/18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139256-824F-4AE8-AA2C-15547BA4D9C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362A8D-3303-4628-B4F5-4EE5C044CA33}" type="datetimeFigureOut">
              <a:rPr lang="en-US" smtClean="0"/>
              <a:pPr/>
              <a:t>1/31/18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139256-824F-4AE8-AA2C-15547BA4D9C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362A8D-3303-4628-B4F5-4EE5C044CA33}" type="datetimeFigureOut">
              <a:rPr lang="en-US" smtClean="0"/>
              <a:pPr/>
              <a:t>1/31/18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139256-824F-4AE8-AA2C-15547BA4D9C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362A8D-3303-4628-B4F5-4EE5C044CA33}" type="datetimeFigureOut">
              <a:rPr lang="en-US" smtClean="0"/>
              <a:pPr/>
              <a:t>1/31/18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139256-824F-4AE8-AA2C-15547BA4D9C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8C8C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362A8D-3303-4628-B4F5-4EE5C044CA33}" type="datetimeFigureOut">
              <a:rPr lang="en-US" smtClean="0"/>
              <a:pPr/>
              <a:t>1/31/18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139256-824F-4AE8-AA2C-15547BA4D9C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8.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1" Type="http://schemas.openxmlformats.org/officeDocument/2006/relationships/slideLayout" Target="../slideLayouts/slideLayout7.xml"/><Relationship Id="rId2"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image" Target="../media/image17.png"/><Relationship Id="rId10" Type="http://schemas.openxmlformats.org/officeDocument/2006/relationships/image" Target="../media/image18.png"/><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 Id="rId8" Type="http://schemas.openxmlformats.org/officeDocument/2006/relationships/image" Target="../media/image25.png"/><Relationship Id="rId9" Type="http://schemas.openxmlformats.org/officeDocument/2006/relationships/image" Target="../media/image26.png"/><Relationship Id="rId10" Type="http://schemas.openxmlformats.org/officeDocument/2006/relationships/image" Target="../media/image27.png"/><Relationship Id="rId1" Type="http://schemas.openxmlformats.org/officeDocument/2006/relationships/slideLayout" Target="../slideLayouts/slideLayout7.xml"/><Relationship Id="rId2"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32.png"/><Relationship Id="rId7" Type="http://schemas.openxmlformats.org/officeDocument/2006/relationships/image" Target="../media/image33.png"/><Relationship Id="rId8" Type="http://schemas.openxmlformats.org/officeDocument/2006/relationships/image" Target="../media/image34.png"/><Relationship Id="rId9" Type="http://schemas.openxmlformats.org/officeDocument/2006/relationships/image" Target="../media/image35.png"/><Relationship Id="rId10" Type="http://schemas.openxmlformats.org/officeDocument/2006/relationships/image" Target="../media/image36.png"/><Relationship Id="rId1" Type="http://schemas.openxmlformats.org/officeDocument/2006/relationships/slideLayout" Target="../slideLayouts/slideLayout7.xml"/><Relationship Id="rId2" Type="http://schemas.openxmlformats.org/officeDocument/2006/relationships/image" Target="../media/image28.png"/></Relationships>
</file>

<file path=ppt/slides/_rels/slide5.xml.rels><?xml version="1.0" encoding="UTF-8" standalone="yes"?>
<Relationships xmlns="http://schemas.openxmlformats.org/package/2006/relationships"><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40.png"/><Relationship Id="rId6" Type="http://schemas.openxmlformats.org/officeDocument/2006/relationships/image" Target="../media/image41.png"/><Relationship Id="rId7" Type="http://schemas.openxmlformats.org/officeDocument/2006/relationships/image" Target="../media/image42.png"/><Relationship Id="rId8" Type="http://schemas.openxmlformats.org/officeDocument/2006/relationships/image" Target="../media/image43.png"/><Relationship Id="rId9" Type="http://schemas.openxmlformats.org/officeDocument/2006/relationships/image" Target="../media/image44.png"/><Relationship Id="rId10" Type="http://schemas.openxmlformats.org/officeDocument/2006/relationships/image" Target="../media/image45.png"/><Relationship Id="rId1" Type="http://schemas.openxmlformats.org/officeDocument/2006/relationships/slideLayout" Target="../slideLayouts/slideLayout7.xml"/><Relationship Id="rId2" Type="http://schemas.openxmlformats.org/officeDocument/2006/relationships/image" Target="../media/image37.png"/></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32.png"/><Relationship Id="rId7" Type="http://schemas.openxmlformats.org/officeDocument/2006/relationships/image" Target="../media/image33.png"/><Relationship Id="rId8" Type="http://schemas.openxmlformats.org/officeDocument/2006/relationships/image" Target="../media/image34.png"/><Relationship Id="rId9" Type="http://schemas.openxmlformats.org/officeDocument/2006/relationships/image" Target="../media/image35.png"/><Relationship Id="rId10" Type="http://schemas.openxmlformats.org/officeDocument/2006/relationships/image" Target="../media/image36.png"/><Relationship Id="rId1" Type="http://schemas.openxmlformats.org/officeDocument/2006/relationships/slideLayout" Target="../slideLayouts/slideLayout7.xml"/><Relationship Id="rId2" Type="http://schemas.openxmlformats.org/officeDocument/2006/relationships/image" Target="../media/image2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6.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6.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7.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8C8C8"/>
        </a:solidFill>
        <a:effectLst/>
      </p:bgPr>
    </p:bg>
    <p:spTree>
      <p:nvGrpSpPr>
        <p:cNvPr id="1" name=""/>
        <p:cNvGrpSpPr/>
        <p:nvPr/>
      </p:nvGrpSpPr>
      <p:grpSpPr>
        <a:xfrm>
          <a:off x="0" y="0"/>
          <a:ext cx="0" cy="0"/>
          <a:chOff x="0" y="0"/>
          <a:chExt cx="0" cy="0"/>
        </a:xfrm>
      </p:grpSpPr>
      <p:grpSp>
        <p:nvGrpSpPr>
          <p:cNvPr id="17" name="Group 16"/>
          <p:cNvGrpSpPr/>
          <p:nvPr/>
        </p:nvGrpSpPr>
        <p:grpSpPr>
          <a:xfrm>
            <a:off x="5867400" y="1828800"/>
            <a:ext cx="3048000" cy="3200400"/>
            <a:chOff x="5867400" y="1524000"/>
            <a:chExt cx="3048000" cy="3200400"/>
          </a:xfrm>
        </p:grpSpPr>
        <p:pic>
          <p:nvPicPr>
            <p:cNvPr id="6" name="Picture 5"/>
            <p:cNvPicPr>
              <a:picLocks noChangeAspect="1"/>
            </p:cNvPicPr>
            <p:nvPr/>
          </p:nvPicPr>
          <p:blipFill>
            <a:blip r:embed="rId2"/>
            <a:stretch>
              <a:fillRect/>
            </a:stretch>
          </p:blipFill>
          <p:spPr>
            <a:xfrm>
              <a:off x="7948058" y="1600200"/>
              <a:ext cx="949593" cy="1006679"/>
            </a:xfrm>
            <a:prstGeom prst="rect">
              <a:avLst/>
            </a:prstGeom>
          </p:spPr>
        </p:pic>
        <p:pic>
          <p:nvPicPr>
            <p:cNvPr id="7" name="Picture 6"/>
            <p:cNvPicPr>
              <a:picLocks noChangeAspect="1"/>
            </p:cNvPicPr>
            <p:nvPr/>
          </p:nvPicPr>
          <p:blipFill>
            <a:blip r:embed="rId3"/>
            <a:stretch>
              <a:fillRect/>
            </a:stretch>
          </p:blipFill>
          <p:spPr>
            <a:xfrm>
              <a:off x="7930308" y="2662806"/>
              <a:ext cx="985092" cy="978716"/>
            </a:xfrm>
            <a:prstGeom prst="rect">
              <a:avLst/>
            </a:prstGeom>
          </p:spPr>
        </p:pic>
        <p:pic>
          <p:nvPicPr>
            <p:cNvPr id="9" name="Picture 8"/>
            <p:cNvPicPr>
              <a:picLocks noChangeAspect="1"/>
            </p:cNvPicPr>
            <p:nvPr/>
          </p:nvPicPr>
          <p:blipFill>
            <a:blip r:embed="rId4"/>
            <a:stretch>
              <a:fillRect/>
            </a:stretch>
          </p:blipFill>
          <p:spPr>
            <a:xfrm>
              <a:off x="6869017" y="1609521"/>
              <a:ext cx="976217" cy="988037"/>
            </a:xfrm>
            <a:prstGeom prst="rect">
              <a:avLst/>
            </a:prstGeom>
          </p:spPr>
        </p:pic>
        <p:pic>
          <p:nvPicPr>
            <p:cNvPr id="10" name="Picture 9"/>
            <p:cNvPicPr>
              <a:picLocks noChangeAspect="1"/>
            </p:cNvPicPr>
            <p:nvPr/>
          </p:nvPicPr>
          <p:blipFill>
            <a:blip r:embed="rId5"/>
            <a:stretch>
              <a:fillRect/>
            </a:stretch>
          </p:blipFill>
          <p:spPr>
            <a:xfrm>
              <a:off x="6886766" y="2667466"/>
              <a:ext cx="940718" cy="969394"/>
            </a:xfrm>
            <a:prstGeom prst="rect">
              <a:avLst/>
            </a:prstGeom>
          </p:spPr>
        </p:pic>
        <p:pic>
          <p:nvPicPr>
            <p:cNvPr id="11" name="Picture 10"/>
            <p:cNvPicPr>
              <a:picLocks noChangeAspect="1"/>
            </p:cNvPicPr>
            <p:nvPr/>
          </p:nvPicPr>
          <p:blipFill>
            <a:blip r:embed="rId6"/>
            <a:stretch>
              <a:fillRect/>
            </a:stretch>
          </p:blipFill>
          <p:spPr>
            <a:xfrm>
              <a:off x="7952495" y="3745684"/>
              <a:ext cx="940718" cy="978716"/>
            </a:xfrm>
            <a:prstGeom prst="rect">
              <a:avLst/>
            </a:prstGeom>
          </p:spPr>
        </p:pic>
        <p:pic>
          <p:nvPicPr>
            <p:cNvPr id="12" name="Picture 11"/>
            <p:cNvPicPr>
              <a:picLocks noChangeAspect="1"/>
            </p:cNvPicPr>
            <p:nvPr/>
          </p:nvPicPr>
          <p:blipFill>
            <a:blip r:embed="rId7"/>
            <a:stretch>
              <a:fillRect/>
            </a:stretch>
          </p:blipFill>
          <p:spPr>
            <a:xfrm>
              <a:off x="6877892" y="3768987"/>
              <a:ext cx="958467" cy="932110"/>
            </a:xfrm>
            <a:prstGeom prst="rect">
              <a:avLst/>
            </a:prstGeom>
          </p:spPr>
        </p:pic>
        <p:pic>
          <p:nvPicPr>
            <p:cNvPr id="13" name="Picture 12"/>
            <p:cNvPicPr>
              <a:picLocks noChangeAspect="1"/>
            </p:cNvPicPr>
            <p:nvPr/>
          </p:nvPicPr>
          <p:blipFill>
            <a:blip r:embed="rId8"/>
            <a:stretch>
              <a:fillRect/>
            </a:stretch>
          </p:blipFill>
          <p:spPr>
            <a:xfrm>
              <a:off x="5880712" y="1628163"/>
              <a:ext cx="922969" cy="950752"/>
            </a:xfrm>
            <a:prstGeom prst="rect">
              <a:avLst/>
            </a:prstGeom>
          </p:spPr>
        </p:pic>
        <p:pic>
          <p:nvPicPr>
            <p:cNvPr id="14" name="Picture 13"/>
            <p:cNvPicPr>
              <a:picLocks noChangeAspect="1"/>
            </p:cNvPicPr>
            <p:nvPr/>
          </p:nvPicPr>
          <p:blipFill>
            <a:blip r:embed="rId9"/>
            <a:stretch>
              <a:fillRect/>
            </a:stretch>
          </p:blipFill>
          <p:spPr>
            <a:xfrm>
              <a:off x="5876275" y="2672127"/>
              <a:ext cx="931843" cy="960073"/>
            </a:xfrm>
            <a:prstGeom prst="rect">
              <a:avLst/>
            </a:prstGeom>
          </p:spPr>
        </p:pic>
        <p:pic>
          <p:nvPicPr>
            <p:cNvPr id="15" name="Picture 14"/>
            <p:cNvPicPr>
              <a:picLocks noChangeAspect="1"/>
            </p:cNvPicPr>
            <p:nvPr/>
          </p:nvPicPr>
          <p:blipFill>
            <a:blip r:embed="rId10"/>
            <a:stretch>
              <a:fillRect/>
            </a:stretch>
          </p:blipFill>
          <p:spPr>
            <a:xfrm>
              <a:off x="5867400" y="3759666"/>
              <a:ext cx="949593" cy="950752"/>
            </a:xfrm>
            <a:prstGeom prst="rect">
              <a:avLst/>
            </a:prstGeom>
          </p:spPr>
        </p:pic>
        <p:sp>
          <p:nvSpPr>
            <p:cNvPr id="19" name="Rectangle 18"/>
            <p:cNvSpPr/>
            <p:nvPr/>
          </p:nvSpPr>
          <p:spPr>
            <a:xfrm>
              <a:off x="6858000" y="1524000"/>
              <a:ext cx="2057400" cy="21336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20" name="TextBox 90"/>
          <p:cNvSpPr txBox="1">
            <a:spLocks noChangeArrowheads="1"/>
          </p:cNvSpPr>
          <p:nvPr/>
        </p:nvSpPr>
        <p:spPr bwMode="auto">
          <a:xfrm>
            <a:off x="76200" y="213003"/>
            <a:ext cx="5486400" cy="6555641"/>
          </a:xfrm>
          <a:prstGeom prst="rect">
            <a:avLst/>
          </a:prstGeom>
          <a:noFill/>
          <a:ln w="9525">
            <a:noFill/>
            <a:miter lim="800000"/>
            <a:headEnd/>
            <a:tailEnd/>
          </a:ln>
        </p:spPr>
        <p:txBody>
          <a:bodyPr wrap="square">
            <a:spAutoFit/>
          </a:bodyPr>
          <a:lstStyle/>
          <a:p>
            <a:r>
              <a:rPr lang="en-US" sz="1400" dirty="0" smtClean="0">
                <a:latin typeface="Times New Roman" pitchFamily="18" charset="0"/>
                <a:cs typeface="Times New Roman" pitchFamily="18" charset="0"/>
              </a:rPr>
              <a:t>On each trial a stimulus will be presented on the monitor. Each stimulus consists of two semicircles varying in the orientation of a spoke (which direction it points) in the top half, and in the saturation of a red hue in the bottom half. The different stimuli are illustrated on the right.</a:t>
            </a: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Your task is to learn to categorize the stimuli into two groups. The groups are based on a combination of the orientation of the spoke and the saturation of the hue.  The objects which belong to Group A are shown in the box on right.  All of the remaining objects belong to Group B. </a:t>
            </a: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On each trial, press one of the LEFT two buttons if the combination presented on the monitor belongs to Group A. Press one of the RIGHT two buttons if the combination belongs to Group B. </a:t>
            </a:r>
          </a:p>
          <a:p>
            <a:endParaRPr lang="en-US" sz="1400" dirty="0">
              <a:latin typeface="Times New Roman" pitchFamily="18" charset="0"/>
              <a:cs typeface="Times New Roman" pitchFamily="18" charset="0"/>
            </a:endParaRPr>
          </a:p>
          <a:p>
            <a:r>
              <a:rPr lang="en-US" sz="1400" dirty="0" smtClean="0">
                <a:latin typeface="Times New Roman" pitchFamily="18" charset="0"/>
                <a:cs typeface="Times New Roman" pitchFamily="18" charset="0"/>
              </a:rPr>
              <a:t>You can use the diagram at the right to familiarize yourself with the stimuli. Though at the beginning you may make mistakes, over time you should be able to categorize the stimuli accurately. We would like you to come up with a strategy to classify the objects. Once you have that strategy in mind, we would like you to continue to use that strategy for the remainder of the experiment.</a:t>
            </a: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Your task is to classify the objects </a:t>
            </a:r>
            <a:r>
              <a:rPr lang="en-US" sz="1400" b="1" dirty="0" smtClean="0">
                <a:latin typeface="Times New Roman" pitchFamily="18" charset="0"/>
                <a:cs typeface="Times New Roman" pitchFamily="18" charset="0"/>
              </a:rPr>
              <a:t>as quickly as possible WITHOUT ANY ERRORS</a:t>
            </a:r>
            <a:r>
              <a:rPr lang="en-US" sz="1400" dirty="0" smtClean="0">
                <a:latin typeface="Times New Roman" pitchFamily="18" charset="0"/>
                <a:cs typeface="Times New Roman" pitchFamily="18" charset="0"/>
              </a:rPr>
              <a:t>.  Please remember that it is important to respond correctly. If you start to make errors, it’s likely because you’re going too fast so slow down and try to respond more accurately.  Once you’ve made your decision about the category, however, please respond. (That is, take your time to make an accurate decision but don’t dilly-dally after you’ve made that decision).</a:t>
            </a: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Please press a button to continue. </a:t>
            </a:r>
            <a:endParaRPr lang="en-US"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90"/>
          <p:cNvSpPr txBox="1">
            <a:spLocks noChangeArrowheads="1"/>
          </p:cNvSpPr>
          <p:nvPr/>
        </p:nvSpPr>
        <p:spPr bwMode="auto">
          <a:xfrm>
            <a:off x="190500" y="414278"/>
            <a:ext cx="8763000" cy="2862322"/>
          </a:xfrm>
          <a:prstGeom prst="rect">
            <a:avLst/>
          </a:prstGeom>
          <a:noFill/>
          <a:ln w="9525">
            <a:noFill/>
            <a:miter lim="800000"/>
            <a:headEnd/>
            <a:tailEnd/>
          </a:ln>
        </p:spPr>
        <p:txBody>
          <a:bodyPr wrap="square">
            <a:spAutoFit/>
          </a:bodyPr>
          <a:lstStyle/>
          <a:p>
            <a:r>
              <a:rPr lang="en-US" dirty="0" smtClean="0">
                <a:latin typeface="Arial" charset="0"/>
                <a:ea typeface="Arial" charset="0"/>
                <a:cs typeface="Arial" charset="0"/>
              </a:rPr>
              <a:t>In this experiment, you will be asked to make responses using the Response Box, which looks like the one pictured below. </a:t>
            </a:r>
          </a:p>
          <a:p>
            <a:endParaRPr lang="en-US" dirty="0" smtClean="0">
              <a:latin typeface="Arial" charset="0"/>
              <a:ea typeface="Arial" charset="0"/>
              <a:cs typeface="Arial" charset="0"/>
            </a:endParaRPr>
          </a:p>
          <a:p>
            <a:r>
              <a:rPr lang="en-US" dirty="0" smtClean="0">
                <a:latin typeface="Arial" charset="0"/>
                <a:ea typeface="Arial" charset="0"/>
                <a:cs typeface="Arial" charset="0"/>
              </a:rPr>
              <a:t>You will respond with Group A by pressing one of the left two buttons, and Group B by pressing one of the right two buttons.</a:t>
            </a:r>
          </a:p>
          <a:p>
            <a:endParaRPr lang="en-US" dirty="0" smtClean="0">
              <a:latin typeface="Arial" charset="0"/>
              <a:ea typeface="Arial" charset="0"/>
              <a:cs typeface="Arial" charset="0"/>
            </a:endParaRPr>
          </a:p>
          <a:p>
            <a:r>
              <a:rPr lang="en-US" dirty="0" smtClean="0">
                <a:latin typeface="Arial" charset="0"/>
                <a:ea typeface="Arial" charset="0"/>
                <a:cs typeface="Arial" charset="0"/>
              </a:rPr>
              <a:t>It is important that you keep your left index finger/thumb on one of the A buttons and your right index finger/thumb on one of the B buttons.</a:t>
            </a:r>
          </a:p>
          <a:p>
            <a:endParaRPr lang="en-US" dirty="0" smtClean="0">
              <a:latin typeface="Arial" charset="0"/>
              <a:ea typeface="Arial" charset="0"/>
              <a:cs typeface="Arial" charset="0"/>
            </a:endParaRPr>
          </a:p>
          <a:p>
            <a:r>
              <a:rPr lang="en-US" dirty="0" smtClean="0">
                <a:latin typeface="Arial" charset="0"/>
                <a:ea typeface="Arial" charset="0"/>
                <a:cs typeface="Arial" charset="0"/>
              </a:rPr>
              <a:t>Press any button for further instructions. </a:t>
            </a:r>
            <a:endParaRPr lang="en-US" dirty="0">
              <a:latin typeface="Arial" charset="0"/>
              <a:ea typeface="Arial" charset="0"/>
              <a:cs typeface="Arial" charset="0"/>
            </a:endParaRPr>
          </a:p>
        </p:txBody>
      </p:sp>
      <p:pic>
        <p:nvPicPr>
          <p:cNvPr id="1026" name="Picture 2" descr="mage result for response time box box"/>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09787" y="3717607"/>
            <a:ext cx="4748213" cy="2848928"/>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rot="20068828">
            <a:off x="2712563" y="4420960"/>
            <a:ext cx="1952563" cy="7839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rot="1531172" flipH="1">
            <a:off x="4533698" y="4420959"/>
            <a:ext cx="1952563" cy="7839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3" idx="1"/>
          </p:cNvCxnSpPr>
          <p:nvPr/>
        </p:nvCxnSpPr>
        <p:spPr>
          <a:xfrm flipH="1" flipV="1">
            <a:off x="1752600" y="4812923"/>
            <a:ext cx="1193853" cy="47291"/>
          </a:xfrm>
          <a:prstGeom prst="straightConnector1">
            <a:avLst/>
          </a:prstGeom>
          <a:ln w="254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6252371" y="4789277"/>
            <a:ext cx="1193853" cy="47291"/>
          </a:xfrm>
          <a:prstGeom prst="straightConnector1">
            <a:avLst/>
          </a:prstGeom>
          <a:ln w="254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45418" y="4589222"/>
            <a:ext cx="1158587" cy="400110"/>
          </a:xfrm>
          <a:prstGeom prst="rect">
            <a:avLst/>
          </a:prstGeom>
          <a:noFill/>
        </p:spPr>
        <p:txBody>
          <a:bodyPr wrap="none" rtlCol="0">
            <a:spAutoFit/>
          </a:bodyPr>
          <a:lstStyle/>
          <a:p>
            <a:r>
              <a:rPr lang="en-US" sz="2000" smtClean="0">
                <a:solidFill>
                  <a:srgbClr val="FF0000"/>
                </a:solidFill>
              </a:rPr>
              <a:t>GROUP A</a:t>
            </a:r>
            <a:endParaRPr lang="en-US" sz="2000">
              <a:solidFill>
                <a:srgbClr val="FF0000"/>
              </a:solidFill>
            </a:endParaRPr>
          </a:p>
        </p:txBody>
      </p:sp>
      <p:sp>
        <p:nvSpPr>
          <p:cNvPr id="11" name="TextBox 10"/>
          <p:cNvSpPr txBox="1"/>
          <p:nvPr/>
        </p:nvSpPr>
        <p:spPr>
          <a:xfrm>
            <a:off x="7446224" y="4589222"/>
            <a:ext cx="1158587" cy="400110"/>
          </a:xfrm>
          <a:prstGeom prst="rect">
            <a:avLst/>
          </a:prstGeom>
          <a:noFill/>
        </p:spPr>
        <p:txBody>
          <a:bodyPr wrap="none" rtlCol="0">
            <a:spAutoFit/>
          </a:bodyPr>
          <a:lstStyle/>
          <a:p>
            <a:r>
              <a:rPr lang="en-US" sz="2000" dirty="0" smtClean="0">
                <a:solidFill>
                  <a:srgbClr val="FF0000"/>
                </a:solidFill>
              </a:rPr>
              <a:t>GROUP B</a:t>
            </a:r>
            <a:endParaRPr lang="en-US" sz="2000" dirty="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90"/>
          <p:cNvSpPr txBox="1">
            <a:spLocks noChangeArrowheads="1"/>
          </p:cNvSpPr>
          <p:nvPr/>
        </p:nvSpPr>
        <p:spPr bwMode="auto">
          <a:xfrm>
            <a:off x="190500" y="414278"/>
            <a:ext cx="8763000" cy="2862322"/>
          </a:xfrm>
          <a:prstGeom prst="rect">
            <a:avLst/>
          </a:prstGeom>
          <a:noFill/>
          <a:ln w="9525">
            <a:noFill/>
            <a:miter lim="800000"/>
            <a:headEnd/>
            <a:tailEnd/>
          </a:ln>
        </p:spPr>
        <p:txBody>
          <a:bodyPr wrap="square">
            <a:spAutoFit/>
          </a:bodyPr>
          <a:lstStyle/>
          <a:p>
            <a:r>
              <a:rPr lang="en-US" dirty="0" smtClean="0">
                <a:latin typeface="Arial" charset="0"/>
                <a:ea typeface="Arial" charset="0"/>
                <a:cs typeface="Arial" charset="0"/>
              </a:rPr>
              <a:t>In this experiment, you will be asked to make responses using the Response Box, which looks like the one pictured below. </a:t>
            </a:r>
          </a:p>
          <a:p>
            <a:endParaRPr lang="en-US" dirty="0" smtClean="0">
              <a:latin typeface="Arial" charset="0"/>
              <a:ea typeface="Arial" charset="0"/>
              <a:cs typeface="Arial" charset="0"/>
            </a:endParaRPr>
          </a:p>
          <a:p>
            <a:r>
              <a:rPr lang="en-US" dirty="0" smtClean="0">
                <a:latin typeface="Arial" charset="0"/>
                <a:ea typeface="Arial" charset="0"/>
                <a:cs typeface="Arial" charset="0"/>
              </a:rPr>
              <a:t>You will respond with </a:t>
            </a:r>
            <a:r>
              <a:rPr lang="en-US" dirty="0" smtClean="0">
                <a:latin typeface="Arial" charset="0"/>
                <a:ea typeface="Arial" charset="0"/>
                <a:cs typeface="Arial" charset="0"/>
              </a:rPr>
              <a:t>Stimulus A, B, C, or D by pressing one of the buttons as shown below.</a:t>
            </a:r>
            <a:endParaRPr lang="en-US" dirty="0" smtClean="0">
              <a:latin typeface="Arial" charset="0"/>
              <a:ea typeface="Arial" charset="0"/>
              <a:cs typeface="Arial" charset="0"/>
            </a:endParaRPr>
          </a:p>
          <a:p>
            <a:endParaRPr lang="en-US" dirty="0" smtClean="0">
              <a:latin typeface="Arial" charset="0"/>
              <a:ea typeface="Arial" charset="0"/>
              <a:cs typeface="Arial" charset="0"/>
            </a:endParaRPr>
          </a:p>
          <a:p>
            <a:r>
              <a:rPr lang="en-US" dirty="0" smtClean="0">
                <a:latin typeface="Arial" charset="0"/>
                <a:ea typeface="Arial" charset="0"/>
                <a:cs typeface="Arial" charset="0"/>
              </a:rPr>
              <a:t>It is important that you </a:t>
            </a:r>
            <a:r>
              <a:rPr lang="en-US" b="1" dirty="0" smtClean="0">
                <a:latin typeface="Arial" charset="0"/>
                <a:ea typeface="Arial" charset="0"/>
                <a:cs typeface="Arial" charset="0"/>
              </a:rPr>
              <a:t>keep </a:t>
            </a:r>
            <a:r>
              <a:rPr lang="en-US" b="1" dirty="0" smtClean="0">
                <a:latin typeface="Arial" charset="0"/>
                <a:ea typeface="Arial" charset="0"/>
                <a:cs typeface="Arial" charset="0"/>
              </a:rPr>
              <a:t>one finger on </a:t>
            </a:r>
            <a:r>
              <a:rPr lang="en-US" b="1" u="sng" dirty="0" smtClean="0">
                <a:latin typeface="Arial" charset="0"/>
                <a:ea typeface="Arial" charset="0"/>
                <a:cs typeface="Arial" charset="0"/>
              </a:rPr>
              <a:t>EACH</a:t>
            </a:r>
            <a:r>
              <a:rPr lang="en-US" b="1" dirty="0" smtClean="0">
                <a:latin typeface="Arial" charset="0"/>
                <a:ea typeface="Arial" charset="0"/>
                <a:cs typeface="Arial" charset="0"/>
              </a:rPr>
              <a:t> of the buttons</a:t>
            </a:r>
            <a:r>
              <a:rPr lang="en-US" dirty="0" smtClean="0">
                <a:latin typeface="Arial" charset="0"/>
                <a:ea typeface="Arial" charset="0"/>
                <a:cs typeface="Arial" charset="0"/>
              </a:rPr>
              <a:t>, rather than using only one or two fingers and switching between buttons.</a:t>
            </a:r>
            <a:endParaRPr lang="en-US" dirty="0" smtClean="0">
              <a:latin typeface="Arial" charset="0"/>
              <a:ea typeface="Arial" charset="0"/>
              <a:cs typeface="Arial" charset="0"/>
            </a:endParaRPr>
          </a:p>
          <a:p>
            <a:endParaRPr lang="en-US" dirty="0" smtClean="0">
              <a:latin typeface="Arial" charset="0"/>
              <a:ea typeface="Arial" charset="0"/>
              <a:cs typeface="Arial" charset="0"/>
            </a:endParaRPr>
          </a:p>
          <a:p>
            <a:r>
              <a:rPr lang="en-US" dirty="0" smtClean="0">
                <a:latin typeface="Arial" charset="0"/>
                <a:ea typeface="Arial" charset="0"/>
                <a:cs typeface="Arial" charset="0"/>
              </a:rPr>
              <a:t>Press any button for further instructions. </a:t>
            </a:r>
            <a:endParaRPr lang="en-US" dirty="0">
              <a:latin typeface="Arial" charset="0"/>
              <a:ea typeface="Arial" charset="0"/>
              <a:cs typeface="Arial" charset="0"/>
            </a:endParaRPr>
          </a:p>
        </p:txBody>
      </p:sp>
      <p:pic>
        <p:nvPicPr>
          <p:cNvPr id="1026" name="Picture 2" descr="mage result for response time box box"/>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09787" y="3717607"/>
            <a:ext cx="4748213" cy="2848928"/>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rot="20068828">
            <a:off x="3675601" y="4145534"/>
            <a:ext cx="931964" cy="7839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3" idx="1"/>
            <a:endCxn id="8" idx="3"/>
          </p:cNvCxnSpPr>
          <p:nvPr/>
        </p:nvCxnSpPr>
        <p:spPr>
          <a:xfrm flipH="1" flipV="1">
            <a:off x="2298226" y="4141411"/>
            <a:ext cx="1426599" cy="287922"/>
          </a:xfrm>
          <a:prstGeom prst="straightConnector1">
            <a:avLst/>
          </a:prstGeom>
          <a:ln w="254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07488" y="3941356"/>
            <a:ext cx="1290738" cy="400110"/>
          </a:xfrm>
          <a:prstGeom prst="rect">
            <a:avLst/>
          </a:prstGeom>
          <a:noFill/>
        </p:spPr>
        <p:txBody>
          <a:bodyPr wrap="none" rtlCol="0">
            <a:spAutoFit/>
          </a:bodyPr>
          <a:lstStyle/>
          <a:p>
            <a:r>
              <a:rPr lang="en-US" sz="2000" smtClean="0">
                <a:solidFill>
                  <a:srgbClr val="FF0000"/>
                </a:solidFill>
              </a:rPr>
              <a:t>Stimulus B</a:t>
            </a:r>
            <a:endParaRPr lang="en-US" sz="2000" dirty="0">
              <a:solidFill>
                <a:srgbClr val="FF0000"/>
              </a:solidFill>
            </a:endParaRPr>
          </a:p>
        </p:txBody>
      </p:sp>
      <p:sp>
        <p:nvSpPr>
          <p:cNvPr id="12" name="Oval 11"/>
          <p:cNvSpPr/>
          <p:nvPr/>
        </p:nvSpPr>
        <p:spPr>
          <a:xfrm rot="20068828">
            <a:off x="2823060" y="4700011"/>
            <a:ext cx="931964" cy="7839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stCxn id="13" idx="1"/>
          </p:cNvCxnSpPr>
          <p:nvPr/>
        </p:nvCxnSpPr>
        <p:spPr>
          <a:xfrm flipH="1" flipV="1">
            <a:off x="1792134" y="4894542"/>
            <a:ext cx="1058972" cy="111680"/>
          </a:xfrm>
          <a:prstGeom prst="straightConnector1">
            <a:avLst/>
          </a:prstGeom>
          <a:ln w="254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84951" y="4670839"/>
            <a:ext cx="1290738" cy="400110"/>
          </a:xfrm>
          <a:prstGeom prst="rect">
            <a:avLst/>
          </a:prstGeom>
          <a:noFill/>
        </p:spPr>
        <p:txBody>
          <a:bodyPr wrap="none" rtlCol="0">
            <a:spAutoFit/>
          </a:bodyPr>
          <a:lstStyle/>
          <a:p>
            <a:r>
              <a:rPr lang="en-US" sz="2000" dirty="0" smtClean="0">
                <a:solidFill>
                  <a:srgbClr val="FF0000"/>
                </a:solidFill>
              </a:rPr>
              <a:t>Stimulus </a:t>
            </a:r>
            <a:r>
              <a:rPr lang="en-US" sz="2000" dirty="0" smtClean="0">
                <a:solidFill>
                  <a:srgbClr val="FF0000"/>
                </a:solidFill>
              </a:rPr>
              <a:t>A</a:t>
            </a:r>
            <a:endParaRPr lang="en-US" sz="2000" dirty="0">
              <a:solidFill>
                <a:srgbClr val="FF0000"/>
              </a:solidFill>
            </a:endParaRPr>
          </a:p>
        </p:txBody>
      </p:sp>
      <p:sp>
        <p:nvSpPr>
          <p:cNvPr id="21" name="Oval 20"/>
          <p:cNvSpPr/>
          <p:nvPr/>
        </p:nvSpPr>
        <p:spPr>
          <a:xfrm rot="1531172" flipH="1">
            <a:off x="4591699" y="4158288"/>
            <a:ext cx="931964" cy="7839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p:nvPr/>
        </p:nvCxnSpPr>
        <p:spPr>
          <a:xfrm flipV="1">
            <a:off x="5502720" y="4252713"/>
            <a:ext cx="1426599" cy="287922"/>
          </a:xfrm>
          <a:prstGeom prst="straightConnector1">
            <a:avLst/>
          </a:prstGeom>
          <a:ln w="254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317232" y="4750327"/>
            <a:ext cx="1290738" cy="400110"/>
          </a:xfrm>
          <a:prstGeom prst="rect">
            <a:avLst/>
          </a:prstGeom>
          <a:noFill/>
        </p:spPr>
        <p:txBody>
          <a:bodyPr wrap="none" rtlCol="0">
            <a:spAutoFit/>
          </a:bodyPr>
          <a:lstStyle/>
          <a:p>
            <a:r>
              <a:rPr lang="en-US" sz="2000" dirty="0" smtClean="0">
                <a:solidFill>
                  <a:srgbClr val="FF0000"/>
                </a:solidFill>
              </a:rPr>
              <a:t>Stimulus D</a:t>
            </a:r>
            <a:endParaRPr lang="en-US" sz="2000" dirty="0">
              <a:solidFill>
                <a:srgbClr val="FF0000"/>
              </a:solidFill>
            </a:endParaRPr>
          </a:p>
        </p:txBody>
      </p:sp>
      <p:sp>
        <p:nvSpPr>
          <p:cNvPr id="24" name="Oval 23"/>
          <p:cNvSpPr/>
          <p:nvPr/>
        </p:nvSpPr>
        <p:spPr>
          <a:xfrm rot="1531172" flipH="1">
            <a:off x="5347254" y="4712766"/>
            <a:ext cx="931964" cy="7839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flipV="1">
            <a:off x="6257077" y="5005572"/>
            <a:ext cx="1058972" cy="111680"/>
          </a:xfrm>
          <a:prstGeom prst="straightConnector1">
            <a:avLst/>
          </a:prstGeom>
          <a:ln w="254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956101" y="4029223"/>
            <a:ext cx="1290738" cy="400110"/>
          </a:xfrm>
          <a:prstGeom prst="rect">
            <a:avLst/>
          </a:prstGeom>
          <a:noFill/>
        </p:spPr>
        <p:txBody>
          <a:bodyPr wrap="none" rtlCol="0">
            <a:spAutoFit/>
          </a:bodyPr>
          <a:lstStyle/>
          <a:p>
            <a:r>
              <a:rPr lang="en-US" sz="2000" dirty="0" smtClean="0">
                <a:solidFill>
                  <a:srgbClr val="FF0000"/>
                </a:solidFill>
              </a:rPr>
              <a:t>Stimulus C</a:t>
            </a:r>
            <a:endParaRPr lang="en-US" sz="2000" dirty="0">
              <a:solidFill>
                <a:srgbClr val="FF0000"/>
              </a:solidFill>
            </a:endParaRPr>
          </a:p>
        </p:txBody>
      </p:sp>
    </p:spTree>
    <p:extLst>
      <p:ext uri="{BB962C8B-B14F-4D97-AF65-F5344CB8AC3E}">
        <p14:creationId xmlns:p14="http://schemas.microsoft.com/office/powerpoint/2010/main" val="11881230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90"/>
          <p:cNvSpPr txBox="1">
            <a:spLocks noChangeArrowheads="1"/>
          </p:cNvSpPr>
          <p:nvPr/>
        </p:nvSpPr>
        <p:spPr bwMode="auto">
          <a:xfrm>
            <a:off x="114300" y="152400"/>
            <a:ext cx="8915400" cy="4616648"/>
          </a:xfrm>
          <a:prstGeom prst="rect">
            <a:avLst/>
          </a:prstGeom>
          <a:noFill/>
          <a:ln w="9525">
            <a:noFill/>
            <a:miter lim="800000"/>
            <a:headEnd/>
            <a:tailEnd/>
          </a:ln>
        </p:spPr>
        <p:txBody>
          <a:bodyPr wrap="square">
            <a:spAutoFit/>
          </a:bodyPr>
          <a:lstStyle/>
          <a:p>
            <a:r>
              <a:rPr lang="en-US" sz="1400" dirty="0" smtClean="0">
                <a:latin typeface="Helvetica Neue" charset="0"/>
                <a:ea typeface="Helvetica Neue" charset="0"/>
                <a:cs typeface="Helvetica Neue" charset="0"/>
              </a:rPr>
              <a:t>On each trial a stimulus will be presented on the monitor. Each stimulus consists of two semicircles varying in the orientation of a spoke (which direction it points) in the top half, and in the saturation of a red hue in the bottom half. The different stimuli are illustrated </a:t>
            </a:r>
            <a:r>
              <a:rPr lang="en-US" sz="1400" dirty="0" smtClean="0">
                <a:latin typeface="Helvetica Neue" charset="0"/>
                <a:ea typeface="Helvetica Neue" charset="0"/>
                <a:cs typeface="Helvetica Neue" charset="0"/>
              </a:rPr>
              <a:t>below.</a:t>
            </a:r>
            <a:endParaRPr lang="en-US" sz="1400" dirty="0" smtClean="0">
              <a:latin typeface="Helvetica Neue" charset="0"/>
              <a:ea typeface="Helvetica Neue" charset="0"/>
              <a:cs typeface="Helvetica Neue" charset="0"/>
            </a:endParaRPr>
          </a:p>
          <a:p>
            <a:endParaRPr lang="en-US" sz="1400" dirty="0" smtClean="0">
              <a:latin typeface="Helvetica Neue" charset="0"/>
              <a:ea typeface="Helvetica Neue" charset="0"/>
              <a:cs typeface="Helvetica Neue" charset="0"/>
            </a:endParaRPr>
          </a:p>
          <a:p>
            <a:r>
              <a:rPr lang="en-US" sz="1400" dirty="0" smtClean="0">
                <a:latin typeface="Helvetica Neue" charset="0"/>
                <a:ea typeface="Helvetica Neue" charset="0"/>
                <a:cs typeface="Helvetica Neue" charset="0"/>
              </a:rPr>
              <a:t>Your task is to learn to </a:t>
            </a:r>
            <a:r>
              <a:rPr lang="en-US" sz="1400" dirty="0" smtClean="0">
                <a:latin typeface="Helvetica Neue" charset="0"/>
                <a:ea typeface="Helvetica Neue" charset="0"/>
                <a:cs typeface="Helvetica Neue" charset="0"/>
              </a:rPr>
              <a:t>identify these four stimuli (</a:t>
            </a:r>
            <a:r>
              <a:rPr lang="en-US" sz="1400" b="1" dirty="0" smtClean="0">
                <a:latin typeface="Helvetica Neue" charset="0"/>
                <a:ea typeface="Helvetica Neue" charset="0"/>
                <a:cs typeface="Helvetica Neue" charset="0"/>
              </a:rPr>
              <a:t>the distances between the semicircles will vary</a:t>
            </a:r>
            <a:r>
              <a:rPr lang="en-US" sz="1400" dirty="0" smtClean="0">
                <a:latin typeface="Helvetica Neue" charset="0"/>
                <a:ea typeface="Helvetica Neue" charset="0"/>
                <a:cs typeface="Helvetica Neue" charset="0"/>
              </a:rPr>
              <a:t>). Their identities are </a:t>
            </a:r>
            <a:r>
              <a:rPr lang="en-US" sz="1400" dirty="0" smtClean="0">
                <a:latin typeface="Helvetica Neue" charset="0"/>
                <a:ea typeface="Helvetica Neue" charset="0"/>
                <a:cs typeface="Helvetica Neue" charset="0"/>
              </a:rPr>
              <a:t>based on a combination of the orientation of the spoke and the saturation of the hue. </a:t>
            </a:r>
            <a:endParaRPr lang="en-US" sz="1400" dirty="0" smtClean="0">
              <a:latin typeface="Helvetica Neue" charset="0"/>
              <a:ea typeface="Helvetica Neue" charset="0"/>
              <a:cs typeface="Helvetica Neue" charset="0"/>
            </a:endParaRPr>
          </a:p>
          <a:p>
            <a:endParaRPr lang="en-US" sz="1400" dirty="0">
              <a:latin typeface="Helvetica Neue" charset="0"/>
              <a:ea typeface="Helvetica Neue" charset="0"/>
              <a:cs typeface="Helvetica Neue" charset="0"/>
            </a:endParaRPr>
          </a:p>
          <a:p>
            <a:r>
              <a:rPr lang="en-US" sz="1400" dirty="0" smtClean="0">
                <a:latin typeface="Helvetica Neue" charset="0"/>
                <a:ea typeface="Helvetica Neue" charset="0"/>
                <a:cs typeface="Helvetica Neue" charset="0"/>
              </a:rPr>
              <a:t>On </a:t>
            </a:r>
            <a:r>
              <a:rPr lang="en-US" sz="1400" dirty="0" smtClean="0">
                <a:latin typeface="Helvetica Neue" charset="0"/>
                <a:ea typeface="Helvetica Neue" charset="0"/>
                <a:cs typeface="Helvetica Neue" charset="0"/>
              </a:rPr>
              <a:t>each trial, press </a:t>
            </a:r>
            <a:r>
              <a:rPr lang="en-US" sz="1400" dirty="0" smtClean="0">
                <a:latin typeface="Helvetica Neue" charset="0"/>
                <a:ea typeface="Helvetica Neue" charset="0"/>
                <a:cs typeface="Helvetica Neue" charset="0"/>
              </a:rPr>
              <a:t>the button that corresponds to the stimulus (A, B, C, or D) on the box. </a:t>
            </a:r>
            <a:endParaRPr lang="en-US" sz="1400" dirty="0" smtClean="0">
              <a:latin typeface="Helvetica Neue" charset="0"/>
              <a:ea typeface="Helvetica Neue" charset="0"/>
              <a:cs typeface="Helvetica Neue" charset="0"/>
            </a:endParaRPr>
          </a:p>
          <a:p>
            <a:endParaRPr lang="en-US" sz="1400" dirty="0">
              <a:latin typeface="Helvetica Neue" charset="0"/>
              <a:ea typeface="Helvetica Neue" charset="0"/>
              <a:cs typeface="Helvetica Neue" charset="0"/>
            </a:endParaRPr>
          </a:p>
          <a:p>
            <a:r>
              <a:rPr lang="en-US" sz="1400" dirty="0" smtClean="0">
                <a:latin typeface="Helvetica Neue" charset="0"/>
                <a:ea typeface="Helvetica Neue" charset="0"/>
                <a:cs typeface="Helvetica Neue" charset="0"/>
              </a:rPr>
              <a:t>You can use the diagram </a:t>
            </a:r>
            <a:r>
              <a:rPr lang="en-US" sz="1400" dirty="0" smtClean="0">
                <a:latin typeface="Helvetica Neue" charset="0"/>
                <a:ea typeface="Helvetica Neue" charset="0"/>
                <a:cs typeface="Helvetica Neue" charset="0"/>
              </a:rPr>
              <a:t>below to </a:t>
            </a:r>
            <a:r>
              <a:rPr lang="en-US" sz="1400" dirty="0" smtClean="0">
                <a:latin typeface="Helvetica Neue" charset="0"/>
                <a:ea typeface="Helvetica Neue" charset="0"/>
                <a:cs typeface="Helvetica Neue" charset="0"/>
              </a:rPr>
              <a:t>familiarize yourself with the stimuli. Though at the beginning you may make mistakes, over time you should be able to categorize the stimuli accurately. We would like you to come up with a strategy to classify the objects. Once you have that strategy in mind, we would like you to continue to use that strategy for the remainder of the experiment.</a:t>
            </a:r>
          </a:p>
          <a:p>
            <a:endParaRPr lang="en-US" sz="1400" dirty="0" smtClean="0">
              <a:latin typeface="Helvetica Neue" charset="0"/>
              <a:ea typeface="Helvetica Neue" charset="0"/>
              <a:cs typeface="Helvetica Neue" charset="0"/>
            </a:endParaRPr>
          </a:p>
          <a:p>
            <a:r>
              <a:rPr lang="en-US" sz="1400" dirty="0" smtClean="0">
                <a:latin typeface="Helvetica Neue" charset="0"/>
                <a:ea typeface="Helvetica Neue" charset="0"/>
                <a:cs typeface="Helvetica Neue" charset="0"/>
              </a:rPr>
              <a:t>Your task is to classify the objects </a:t>
            </a:r>
            <a:r>
              <a:rPr lang="en-US" sz="1400" b="1" dirty="0" smtClean="0">
                <a:latin typeface="Helvetica Neue" charset="0"/>
                <a:ea typeface="Helvetica Neue" charset="0"/>
                <a:cs typeface="Helvetica Neue" charset="0"/>
              </a:rPr>
              <a:t>as quickly as possible WITHOUT ANY ERRORS</a:t>
            </a:r>
            <a:r>
              <a:rPr lang="en-US" sz="1400" dirty="0" smtClean="0">
                <a:latin typeface="Helvetica Neue" charset="0"/>
                <a:ea typeface="Helvetica Neue" charset="0"/>
                <a:cs typeface="Helvetica Neue" charset="0"/>
              </a:rPr>
              <a:t>.  Please remember that it is important to respond correctly. If you start to make errors, it’s likely because you’re going too fast so slow down and try to respond more accurately.  Once you’ve made your decision about the category, however, please respond. (That is, take your time to make an accurate decision but don’t dilly-dally after you’ve made that decision).</a:t>
            </a:r>
          </a:p>
          <a:p>
            <a:endParaRPr lang="en-US" sz="1400" dirty="0" smtClean="0">
              <a:latin typeface="Helvetica Neue" charset="0"/>
              <a:ea typeface="Helvetica Neue" charset="0"/>
              <a:cs typeface="Helvetica Neue" charset="0"/>
            </a:endParaRPr>
          </a:p>
          <a:p>
            <a:r>
              <a:rPr lang="en-US" sz="1400" dirty="0" smtClean="0">
                <a:latin typeface="Helvetica Neue" charset="0"/>
                <a:ea typeface="Helvetica Neue" charset="0"/>
                <a:cs typeface="Helvetica Neue" charset="0"/>
              </a:rPr>
              <a:t>Please press a button to continue. </a:t>
            </a:r>
            <a:endParaRPr lang="en-US" sz="1400" dirty="0">
              <a:latin typeface="Helvetica Neue" charset="0"/>
              <a:ea typeface="Helvetica Neue" charset="0"/>
              <a:cs typeface="Helvetica Neue" charset="0"/>
            </a:endParaRPr>
          </a:p>
        </p:txBody>
      </p:sp>
      <p:sp>
        <p:nvSpPr>
          <p:cNvPr id="2" name="TextBox 1"/>
          <p:cNvSpPr txBox="1"/>
          <p:nvPr/>
        </p:nvSpPr>
        <p:spPr>
          <a:xfrm>
            <a:off x="394600" y="6240803"/>
            <a:ext cx="1505540" cy="461665"/>
          </a:xfrm>
          <a:prstGeom prst="rect">
            <a:avLst/>
          </a:prstGeom>
          <a:noFill/>
        </p:spPr>
        <p:txBody>
          <a:bodyPr wrap="none" rtlCol="0">
            <a:spAutoFit/>
          </a:bodyPr>
          <a:lstStyle/>
          <a:p>
            <a:pPr algn="ctr"/>
            <a:r>
              <a:rPr lang="en-US" sz="2400" smtClean="0"/>
              <a:t>Stimulus A</a:t>
            </a:r>
            <a:endParaRPr lang="en-US" sz="2400"/>
          </a:p>
        </p:txBody>
      </p:sp>
      <p:sp>
        <p:nvSpPr>
          <p:cNvPr id="16" name="TextBox 15"/>
          <p:cNvSpPr txBox="1"/>
          <p:nvPr/>
        </p:nvSpPr>
        <p:spPr>
          <a:xfrm>
            <a:off x="2676903" y="6240803"/>
            <a:ext cx="1505540" cy="461665"/>
          </a:xfrm>
          <a:prstGeom prst="rect">
            <a:avLst/>
          </a:prstGeom>
          <a:noFill/>
        </p:spPr>
        <p:txBody>
          <a:bodyPr wrap="none" rtlCol="0">
            <a:spAutoFit/>
          </a:bodyPr>
          <a:lstStyle/>
          <a:p>
            <a:pPr algn="ctr"/>
            <a:r>
              <a:rPr lang="en-US" sz="2400" smtClean="0"/>
              <a:t>Stimulus B</a:t>
            </a:r>
            <a:endParaRPr lang="en-US" sz="2400"/>
          </a:p>
        </p:txBody>
      </p:sp>
      <p:sp>
        <p:nvSpPr>
          <p:cNvPr id="18" name="TextBox 17"/>
          <p:cNvSpPr txBox="1"/>
          <p:nvPr/>
        </p:nvSpPr>
        <p:spPr>
          <a:xfrm>
            <a:off x="4975845" y="6240803"/>
            <a:ext cx="1505540" cy="461665"/>
          </a:xfrm>
          <a:prstGeom prst="rect">
            <a:avLst/>
          </a:prstGeom>
          <a:noFill/>
        </p:spPr>
        <p:txBody>
          <a:bodyPr wrap="none" rtlCol="0">
            <a:spAutoFit/>
          </a:bodyPr>
          <a:lstStyle/>
          <a:p>
            <a:pPr algn="ctr"/>
            <a:r>
              <a:rPr lang="en-US" sz="2400" dirty="0" smtClean="0"/>
              <a:t>Stimulus C</a:t>
            </a:r>
            <a:endParaRPr lang="en-US" sz="2400" dirty="0"/>
          </a:p>
        </p:txBody>
      </p:sp>
      <p:sp>
        <p:nvSpPr>
          <p:cNvPr id="21" name="TextBox 20"/>
          <p:cNvSpPr txBox="1"/>
          <p:nvPr/>
        </p:nvSpPr>
        <p:spPr>
          <a:xfrm>
            <a:off x="7243860" y="6240803"/>
            <a:ext cx="1505540" cy="461665"/>
          </a:xfrm>
          <a:prstGeom prst="rect">
            <a:avLst/>
          </a:prstGeom>
          <a:noFill/>
        </p:spPr>
        <p:txBody>
          <a:bodyPr wrap="none" rtlCol="0">
            <a:spAutoFit/>
          </a:bodyPr>
          <a:lstStyle/>
          <a:p>
            <a:pPr algn="ctr"/>
            <a:r>
              <a:rPr lang="en-US" sz="2400" dirty="0" smtClean="0"/>
              <a:t>Stimulus D</a:t>
            </a:r>
            <a:endParaRPr lang="en-US" sz="2400" dirty="0"/>
          </a:p>
        </p:txBody>
      </p:sp>
      <p:pic>
        <p:nvPicPr>
          <p:cNvPr id="24" name="Picture 23"/>
          <p:cNvPicPr>
            <a:picLocks noChangeAspect="1"/>
          </p:cNvPicPr>
          <p:nvPr/>
        </p:nvPicPr>
        <p:blipFill rotWithShape="1">
          <a:blip r:embed="rId2"/>
          <a:srcRect t="59001"/>
          <a:stretch/>
        </p:blipFill>
        <p:spPr>
          <a:xfrm>
            <a:off x="557073" y="5479900"/>
            <a:ext cx="1180594" cy="699699"/>
          </a:xfrm>
          <a:prstGeom prst="rect">
            <a:avLst/>
          </a:prstGeom>
        </p:spPr>
      </p:pic>
      <p:pic>
        <p:nvPicPr>
          <p:cNvPr id="25" name="Picture 24"/>
          <p:cNvPicPr>
            <a:picLocks noChangeAspect="1"/>
          </p:cNvPicPr>
          <p:nvPr/>
        </p:nvPicPr>
        <p:blipFill rotWithShape="1">
          <a:blip r:embed="rId2"/>
          <a:srcRect b="63430"/>
          <a:stretch/>
        </p:blipFill>
        <p:spPr>
          <a:xfrm>
            <a:off x="557073" y="4865197"/>
            <a:ext cx="1180595" cy="624103"/>
          </a:xfrm>
          <a:prstGeom prst="rect">
            <a:avLst/>
          </a:prstGeom>
        </p:spPr>
      </p:pic>
      <p:pic>
        <p:nvPicPr>
          <p:cNvPr id="26" name="Picture 25"/>
          <p:cNvPicPr>
            <a:picLocks noChangeAspect="1"/>
          </p:cNvPicPr>
          <p:nvPr/>
        </p:nvPicPr>
        <p:blipFill rotWithShape="1">
          <a:blip r:embed="rId3"/>
          <a:srcRect t="58353"/>
          <a:stretch/>
        </p:blipFill>
        <p:spPr>
          <a:xfrm>
            <a:off x="2839376" y="5479900"/>
            <a:ext cx="1180594" cy="699699"/>
          </a:xfrm>
          <a:prstGeom prst="rect">
            <a:avLst/>
          </a:prstGeom>
        </p:spPr>
      </p:pic>
      <p:pic>
        <p:nvPicPr>
          <p:cNvPr id="27" name="Picture 26"/>
          <p:cNvPicPr>
            <a:picLocks noChangeAspect="1"/>
          </p:cNvPicPr>
          <p:nvPr/>
        </p:nvPicPr>
        <p:blipFill rotWithShape="1">
          <a:blip r:embed="rId3"/>
          <a:srcRect b="59496"/>
          <a:stretch/>
        </p:blipFill>
        <p:spPr>
          <a:xfrm>
            <a:off x="2839376" y="4895994"/>
            <a:ext cx="1180594" cy="680506"/>
          </a:xfrm>
          <a:prstGeom prst="rect">
            <a:avLst/>
          </a:prstGeom>
        </p:spPr>
      </p:pic>
      <p:pic>
        <p:nvPicPr>
          <p:cNvPr id="28" name="Picture 27"/>
          <p:cNvPicPr>
            <a:picLocks noChangeAspect="1"/>
          </p:cNvPicPr>
          <p:nvPr/>
        </p:nvPicPr>
        <p:blipFill rotWithShape="1">
          <a:blip r:embed="rId4"/>
          <a:srcRect b="58876"/>
          <a:stretch/>
        </p:blipFill>
        <p:spPr>
          <a:xfrm>
            <a:off x="5138318" y="4876800"/>
            <a:ext cx="1180594" cy="699699"/>
          </a:xfrm>
          <a:prstGeom prst="rect">
            <a:avLst/>
          </a:prstGeom>
        </p:spPr>
      </p:pic>
      <p:pic>
        <p:nvPicPr>
          <p:cNvPr id="29" name="Picture 28"/>
          <p:cNvPicPr>
            <a:picLocks noChangeAspect="1"/>
          </p:cNvPicPr>
          <p:nvPr/>
        </p:nvPicPr>
        <p:blipFill rotWithShape="1">
          <a:blip r:embed="rId4"/>
          <a:srcRect t="58748"/>
          <a:stretch/>
        </p:blipFill>
        <p:spPr>
          <a:xfrm>
            <a:off x="5138318" y="5477724"/>
            <a:ext cx="1180594" cy="701875"/>
          </a:xfrm>
          <a:prstGeom prst="rect">
            <a:avLst/>
          </a:prstGeom>
        </p:spPr>
      </p:pic>
      <p:pic>
        <p:nvPicPr>
          <p:cNvPr id="30" name="Picture 29"/>
          <p:cNvPicPr>
            <a:picLocks noChangeAspect="1"/>
          </p:cNvPicPr>
          <p:nvPr/>
        </p:nvPicPr>
        <p:blipFill rotWithShape="1">
          <a:blip r:embed="rId5"/>
          <a:srcRect b="58595"/>
          <a:stretch/>
        </p:blipFill>
        <p:spPr>
          <a:xfrm>
            <a:off x="7406333" y="4876800"/>
            <a:ext cx="1180594" cy="699699"/>
          </a:xfrm>
          <a:prstGeom prst="rect">
            <a:avLst/>
          </a:prstGeom>
        </p:spPr>
      </p:pic>
      <p:pic>
        <p:nvPicPr>
          <p:cNvPr id="31" name="Picture 30"/>
          <p:cNvPicPr>
            <a:picLocks noChangeAspect="1"/>
          </p:cNvPicPr>
          <p:nvPr/>
        </p:nvPicPr>
        <p:blipFill rotWithShape="1">
          <a:blip r:embed="rId5"/>
          <a:srcRect t="59151"/>
          <a:stretch/>
        </p:blipFill>
        <p:spPr>
          <a:xfrm>
            <a:off x="7406333" y="5489300"/>
            <a:ext cx="1180594" cy="690300"/>
          </a:xfrm>
          <a:prstGeom prst="rect">
            <a:avLst/>
          </a:prstGeom>
        </p:spPr>
      </p:pic>
    </p:spTree>
    <p:extLst>
      <p:ext uri="{BB962C8B-B14F-4D97-AF65-F5344CB8AC3E}">
        <p14:creationId xmlns:p14="http://schemas.microsoft.com/office/powerpoint/2010/main" val="19994697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90"/>
          <p:cNvSpPr txBox="1">
            <a:spLocks noChangeArrowheads="1"/>
          </p:cNvSpPr>
          <p:nvPr/>
        </p:nvSpPr>
        <p:spPr bwMode="auto">
          <a:xfrm>
            <a:off x="152400" y="3275112"/>
            <a:ext cx="8763000" cy="400110"/>
          </a:xfrm>
          <a:prstGeom prst="rect">
            <a:avLst/>
          </a:prstGeom>
          <a:noFill/>
          <a:ln w="9525">
            <a:noFill/>
            <a:miter lim="800000"/>
            <a:headEnd/>
            <a:tailEnd/>
          </a:ln>
        </p:spPr>
        <p:txBody>
          <a:bodyPr wrap="square">
            <a:spAutoFit/>
          </a:bodyPr>
          <a:lstStyle/>
          <a:p>
            <a:pPr algn="ctr"/>
            <a:r>
              <a:rPr lang="en-US" sz="2000" dirty="0" smtClean="0">
                <a:latin typeface="Times New Roman" pitchFamily="18" charset="0"/>
                <a:cs typeface="Times New Roman" pitchFamily="18" charset="0"/>
              </a:rPr>
              <a:t>Please take a short break. Press a button to continue.</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90"/>
          <p:cNvSpPr txBox="1">
            <a:spLocks noChangeArrowheads="1"/>
          </p:cNvSpPr>
          <p:nvPr/>
        </p:nvSpPr>
        <p:spPr bwMode="auto">
          <a:xfrm>
            <a:off x="152400" y="3275112"/>
            <a:ext cx="8763000" cy="400110"/>
          </a:xfrm>
          <a:prstGeom prst="rect">
            <a:avLst/>
          </a:prstGeom>
          <a:noFill/>
          <a:ln w="9525">
            <a:noFill/>
            <a:miter lim="800000"/>
            <a:headEnd/>
            <a:tailEnd/>
          </a:ln>
        </p:spPr>
        <p:txBody>
          <a:bodyPr wrap="square">
            <a:spAutoFit/>
          </a:bodyPr>
          <a:lstStyle/>
          <a:p>
            <a:pPr algn="ctr"/>
            <a:r>
              <a:rPr lang="en-US" sz="2000" dirty="0" smtClean="0">
                <a:latin typeface="Times New Roman" pitchFamily="18" charset="0"/>
                <a:cs typeface="Times New Roman" pitchFamily="18" charset="0"/>
              </a:rPr>
              <a:t>Thank you for your participation! Please call the experimenter.</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8C8C8"/>
        </a:solidFill>
        <a:effectLst/>
      </p:bgPr>
    </p:bg>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7954001" y="1941067"/>
            <a:ext cx="935999" cy="926823"/>
          </a:xfrm>
          <a:prstGeom prst="rect">
            <a:avLst/>
          </a:prstGeom>
        </p:spPr>
      </p:pic>
      <p:pic>
        <p:nvPicPr>
          <p:cNvPr id="17" name="Picture 16"/>
          <p:cNvPicPr>
            <a:picLocks noChangeAspect="1"/>
          </p:cNvPicPr>
          <p:nvPr/>
        </p:nvPicPr>
        <p:blipFill>
          <a:blip r:embed="rId3"/>
          <a:stretch>
            <a:fillRect/>
          </a:stretch>
        </p:blipFill>
        <p:spPr>
          <a:xfrm>
            <a:off x="7979401" y="2971801"/>
            <a:ext cx="935999" cy="935999"/>
          </a:xfrm>
          <a:prstGeom prst="rect">
            <a:avLst/>
          </a:prstGeom>
        </p:spPr>
      </p:pic>
      <p:pic>
        <p:nvPicPr>
          <p:cNvPr id="18" name="Picture 17"/>
          <p:cNvPicPr>
            <a:picLocks noChangeAspect="1"/>
          </p:cNvPicPr>
          <p:nvPr/>
        </p:nvPicPr>
        <p:blipFill>
          <a:blip r:embed="rId4"/>
          <a:stretch>
            <a:fillRect/>
          </a:stretch>
        </p:blipFill>
        <p:spPr>
          <a:xfrm>
            <a:off x="6887202" y="1941067"/>
            <a:ext cx="935999" cy="935999"/>
          </a:xfrm>
          <a:prstGeom prst="rect">
            <a:avLst/>
          </a:prstGeom>
        </p:spPr>
      </p:pic>
      <p:pic>
        <p:nvPicPr>
          <p:cNvPr id="21" name="Picture 20"/>
          <p:cNvPicPr>
            <a:picLocks noChangeAspect="1"/>
          </p:cNvPicPr>
          <p:nvPr/>
        </p:nvPicPr>
        <p:blipFill>
          <a:blip r:embed="rId5"/>
          <a:stretch>
            <a:fillRect/>
          </a:stretch>
        </p:blipFill>
        <p:spPr>
          <a:xfrm>
            <a:off x="6887202" y="2971801"/>
            <a:ext cx="935999" cy="926823"/>
          </a:xfrm>
          <a:prstGeom prst="rect">
            <a:avLst/>
          </a:prstGeom>
        </p:spPr>
      </p:pic>
      <p:pic>
        <p:nvPicPr>
          <p:cNvPr id="22" name="Picture 21"/>
          <p:cNvPicPr>
            <a:picLocks noChangeAspect="1"/>
          </p:cNvPicPr>
          <p:nvPr/>
        </p:nvPicPr>
        <p:blipFill>
          <a:blip r:embed="rId6"/>
          <a:stretch>
            <a:fillRect/>
          </a:stretch>
        </p:blipFill>
        <p:spPr>
          <a:xfrm>
            <a:off x="7966701" y="4038600"/>
            <a:ext cx="935999" cy="954534"/>
          </a:xfrm>
          <a:prstGeom prst="rect">
            <a:avLst/>
          </a:prstGeom>
        </p:spPr>
      </p:pic>
      <p:pic>
        <p:nvPicPr>
          <p:cNvPr id="23" name="Picture 22"/>
          <p:cNvPicPr>
            <a:picLocks noChangeAspect="1"/>
          </p:cNvPicPr>
          <p:nvPr/>
        </p:nvPicPr>
        <p:blipFill>
          <a:blip r:embed="rId7"/>
          <a:stretch>
            <a:fillRect/>
          </a:stretch>
        </p:blipFill>
        <p:spPr>
          <a:xfrm>
            <a:off x="6887202" y="4038601"/>
            <a:ext cx="935999" cy="935999"/>
          </a:xfrm>
          <a:prstGeom prst="rect">
            <a:avLst/>
          </a:prstGeom>
        </p:spPr>
      </p:pic>
      <p:pic>
        <p:nvPicPr>
          <p:cNvPr id="24" name="Picture 23"/>
          <p:cNvPicPr>
            <a:picLocks noChangeAspect="1"/>
          </p:cNvPicPr>
          <p:nvPr/>
        </p:nvPicPr>
        <p:blipFill>
          <a:blip r:embed="rId8"/>
          <a:stretch>
            <a:fillRect/>
          </a:stretch>
        </p:blipFill>
        <p:spPr>
          <a:xfrm>
            <a:off x="5875002" y="1941067"/>
            <a:ext cx="935999" cy="935999"/>
          </a:xfrm>
          <a:prstGeom prst="rect">
            <a:avLst/>
          </a:prstGeom>
        </p:spPr>
      </p:pic>
      <p:pic>
        <p:nvPicPr>
          <p:cNvPr id="25" name="Picture 24"/>
          <p:cNvPicPr>
            <a:picLocks noChangeAspect="1"/>
          </p:cNvPicPr>
          <p:nvPr/>
        </p:nvPicPr>
        <p:blipFill>
          <a:blip r:embed="rId9"/>
          <a:stretch>
            <a:fillRect/>
          </a:stretch>
        </p:blipFill>
        <p:spPr>
          <a:xfrm>
            <a:off x="5875002" y="2971800"/>
            <a:ext cx="935999" cy="917824"/>
          </a:xfrm>
          <a:prstGeom prst="rect">
            <a:avLst/>
          </a:prstGeom>
        </p:spPr>
      </p:pic>
      <p:pic>
        <p:nvPicPr>
          <p:cNvPr id="26" name="Picture 25"/>
          <p:cNvPicPr>
            <a:picLocks noChangeAspect="1"/>
          </p:cNvPicPr>
          <p:nvPr/>
        </p:nvPicPr>
        <p:blipFill>
          <a:blip r:embed="rId10"/>
          <a:stretch>
            <a:fillRect/>
          </a:stretch>
        </p:blipFill>
        <p:spPr>
          <a:xfrm>
            <a:off x="5875002" y="4038601"/>
            <a:ext cx="935999" cy="935999"/>
          </a:xfrm>
          <a:prstGeom prst="rect">
            <a:avLst/>
          </a:prstGeom>
        </p:spPr>
      </p:pic>
      <p:sp>
        <p:nvSpPr>
          <p:cNvPr id="19" name="Rectangle 18"/>
          <p:cNvSpPr/>
          <p:nvPr/>
        </p:nvSpPr>
        <p:spPr>
          <a:xfrm>
            <a:off x="6858000" y="1828800"/>
            <a:ext cx="2057400" cy="21336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TextBox 90"/>
          <p:cNvSpPr txBox="1">
            <a:spLocks noChangeArrowheads="1"/>
          </p:cNvSpPr>
          <p:nvPr/>
        </p:nvSpPr>
        <p:spPr bwMode="auto">
          <a:xfrm>
            <a:off x="76200" y="213003"/>
            <a:ext cx="5486400" cy="6555641"/>
          </a:xfrm>
          <a:prstGeom prst="rect">
            <a:avLst/>
          </a:prstGeom>
          <a:noFill/>
          <a:ln w="9525">
            <a:noFill/>
            <a:miter lim="800000"/>
            <a:headEnd/>
            <a:tailEnd/>
          </a:ln>
        </p:spPr>
        <p:txBody>
          <a:bodyPr wrap="square">
            <a:spAutoFit/>
          </a:bodyPr>
          <a:lstStyle/>
          <a:p>
            <a:r>
              <a:rPr lang="en-US" sz="1400" dirty="0" smtClean="0">
                <a:latin typeface="Times New Roman" pitchFamily="18" charset="0"/>
                <a:cs typeface="Times New Roman" pitchFamily="18" charset="0"/>
              </a:rPr>
              <a:t>On each trial a stimulus will be presented on the monitor. Each stimulus consists of two semicircles varying in the orientation of a spoke (which direction it points), and in the saturation of a red hue in the top half. The different stimuli are illustrated on the right.</a:t>
            </a: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Your task is to learn to categorize the stimuli into two groups. The groups are based on a combination of the orientation of the spoke and the saturation of the hue.  The objects which belong to Group A are shown in the box on right.  All of the remaining objects belong to Group B. </a:t>
            </a: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On each trial, press one of the LEFT two buttons if the combination presented on the monitor belongs to Group A. Press one of the RIGHT two buttons if the combination belongs to Group B. </a:t>
            </a:r>
          </a:p>
          <a:p>
            <a:endParaRPr lang="en-US" sz="1400" dirty="0">
              <a:latin typeface="Times New Roman" pitchFamily="18" charset="0"/>
              <a:cs typeface="Times New Roman" pitchFamily="18" charset="0"/>
            </a:endParaRPr>
          </a:p>
          <a:p>
            <a:r>
              <a:rPr lang="en-US" sz="1400" dirty="0" smtClean="0">
                <a:latin typeface="Times New Roman" pitchFamily="18" charset="0"/>
                <a:cs typeface="Times New Roman" pitchFamily="18" charset="0"/>
              </a:rPr>
              <a:t>You can use the diagram at the right to familiarize yourself with the stimuli. Though at the beginning you may make mistakes, over time you should be able to categorize the stimuli accurately. We would like you to come up with a strategy to classify the objects. Once you have that strategy in mind, we would like you to continue to use that strategy for the remainder of the experiment.</a:t>
            </a: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Your task is to classify the objects </a:t>
            </a:r>
            <a:r>
              <a:rPr lang="en-US" sz="1400" b="1" dirty="0" smtClean="0">
                <a:latin typeface="Times New Roman" pitchFamily="18" charset="0"/>
                <a:cs typeface="Times New Roman" pitchFamily="18" charset="0"/>
              </a:rPr>
              <a:t>as quickly as possible WITHOUT ANY ERRORS</a:t>
            </a:r>
            <a:r>
              <a:rPr lang="en-US" sz="1400" dirty="0" smtClean="0">
                <a:latin typeface="Times New Roman" pitchFamily="18" charset="0"/>
                <a:cs typeface="Times New Roman" pitchFamily="18" charset="0"/>
              </a:rPr>
              <a:t>.  Please remember that it is important to respond correctly. If you start to make errors, it’s likely because you’re going too fast so slow down and try to respond more accurately.  Once you’ve made your decision about the category, however, please respond. (That is, take your time to make an accurate decision but don’t dilly-dally after you’ve made that decision).</a:t>
            </a: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Please press a button to continue. </a:t>
            </a:r>
            <a:endParaRPr lang="en-US"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7910400" y="1270416"/>
            <a:ext cx="900000" cy="1293204"/>
          </a:xfrm>
          <a:prstGeom prst="rect">
            <a:avLst/>
          </a:prstGeom>
        </p:spPr>
      </p:pic>
      <p:pic>
        <p:nvPicPr>
          <p:cNvPr id="17" name="Picture 16"/>
          <p:cNvPicPr>
            <a:picLocks noChangeAspect="1"/>
          </p:cNvPicPr>
          <p:nvPr/>
        </p:nvPicPr>
        <p:blipFill>
          <a:blip r:embed="rId3"/>
          <a:stretch>
            <a:fillRect/>
          </a:stretch>
        </p:blipFill>
        <p:spPr>
          <a:xfrm>
            <a:off x="7910400" y="2656519"/>
            <a:ext cx="900000" cy="1297059"/>
          </a:xfrm>
          <a:prstGeom prst="rect">
            <a:avLst/>
          </a:prstGeom>
        </p:spPr>
      </p:pic>
      <p:pic>
        <p:nvPicPr>
          <p:cNvPr id="21" name="Picture 20"/>
          <p:cNvPicPr>
            <a:picLocks noChangeAspect="1"/>
          </p:cNvPicPr>
          <p:nvPr/>
        </p:nvPicPr>
        <p:blipFill>
          <a:blip r:embed="rId4"/>
          <a:stretch>
            <a:fillRect/>
          </a:stretch>
        </p:blipFill>
        <p:spPr>
          <a:xfrm>
            <a:off x="6843600" y="1270417"/>
            <a:ext cx="900000" cy="1288235"/>
          </a:xfrm>
          <a:prstGeom prst="rect">
            <a:avLst/>
          </a:prstGeom>
        </p:spPr>
      </p:pic>
      <p:pic>
        <p:nvPicPr>
          <p:cNvPr id="22" name="Picture 21"/>
          <p:cNvPicPr>
            <a:picLocks noChangeAspect="1"/>
          </p:cNvPicPr>
          <p:nvPr/>
        </p:nvPicPr>
        <p:blipFill>
          <a:blip r:embed="rId5"/>
          <a:stretch>
            <a:fillRect/>
          </a:stretch>
        </p:blipFill>
        <p:spPr>
          <a:xfrm>
            <a:off x="6843600" y="2656518"/>
            <a:ext cx="900000" cy="1305882"/>
          </a:xfrm>
          <a:prstGeom prst="rect">
            <a:avLst/>
          </a:prstGeom>
        </p:spPr>
      </p:pic>
      <p:pic>
        <p:nvPicPr>
          <p:cNvPr id="25" name="Picture 24"/>
          <p:cNvPicPr>
            <a:picLocks noChangeAspect="1"/>
          </p:cNvPicPr>
          <p:nvPr/>
        </p:nvPicPr>
        <p:blipFill>
          <a:blip r:embed="rId6"/>
          <a:stretch>
            <a:fillRect/>
          </a:stretch>
        </p:blipFill>
        <p:spPr>
          <a:xfrm>
            <a:off x="5791200" y="1270417"/>
            <a:ext cx="900000" cy="1309901"/>
          </a:xfrm>
          <a:prstGeom prst="rect">
            <a:avLst/>
          </a:prstGeom>
        </p:spPr>
      </p:pic>
      <p:pic>
        <p:nvPicPr>
          <p:cNvPr id="26" name="Picture 25"/>
          <p:cNvPicPr>
            <a:picLocks noChangeAspect="1"/>
          </p:cNvPicPr>
          <p:nvPr/>
        </p:nvPicPr>
        <p:blipFill>
          <a:blip r:embed="rId7"/>
          <a:stretch>
            <a:fillRect/>
          </a:stretch>
        </p:blipFill>
        <p:spPr>
          <a:xfrm>
            <a:off x="5791200" y="2656518"/>
            <a:ext cx="900000" cy="1293204"/>
          </a:xfrm>
          <a:prstGeom prst="rect">
            <a:avLst/>
          </a:prstGeom>
        </p:spPr>
      </p:pic>
      <p:sp>
        <p:nvSpPr>
          <p:cNvPr id="19" name="Rectangle 18"/>
          <p:cNvSpPr/>
          <p:nvPr/>
        </p:nvSpPr>
        <p:spPr>
          <a:xfrm>
            <a:off x="6767400" y="1219200"/>
            <a:ext cx="2133600" cy="28194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TextBox 90"/>
          <p:cNvSpPr txBox="1">
            <a:spLocks noChangeArrowheads="1"/>
          </p:cNvSpPr>
          <p:nvPr/>
        </p:nvSpPr>
        <p:spPr bwMode="auto">
          <a:xfrm>
            <a:off x="76200" y="213003"/>
            <a:ext cx="5486400" cy="6555641"/>
          </a:xfrm>
          <a:prstGeom prst="rect">
            <a:avLst/>
          </a:prstGeom>
          <a:noFill/>
          <a:ln w="9525">
            <a:noFill/>
            <a:miter lim="800000"/>
            <a:headEnd/>
            <a:tailEnd/>
          </a:ln>
        </p:spPr>
        <p:txBody>
          <a:bodyPr wrap="square">
            <a:spAutoFit/>
          </a:bodyPr>
          <a:lstStyle/>
          <a:p>
            <a:r>
              <a:rPr lang="en-US" sz="1400" dirty="0" smtClean="0">
                <a:latin typeface="Times New Roman" pitchFamily="18" charset="0"/>
                <a:cs typeface="Times New Roman" pitchFamily="18" charset="0"/>
              </a:rPr>
              <a:t>On each trial a stimulus will be presented on the monitor. Each stimulus consists of two semicircles varying in the orientation of a spoke (which direction it points) in the top half, and in the saturation of a red hue in the bottom half. The different stimuli are illustrated on the right.</a:t>
            </a: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Your task is to learn to categorize the stimuli into two groups. The groups are based on a combination of the orientation of the spoke and the saturation of the hue.  The objects which belong to Group A are shown in the box on right.  All of the remaining objects belong to Group B. </a:t>
            </a: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On each trial, press one of the LEFT two buttons if the combination presented on the monitor belongs to Group A. Press one of the RIGHT two buttons if the combination belongs to Group B. </a:t>
            </a:r>
          </a:p>
          <a:p>
            <a:endParaRPr lang="en-US" sz="1400" dirty="0">
              <a:latin typeface="Times New Roman" pitchFamily="18" charset="0"/>
              <a:cs typeface="Times New Roman" pitchFamily="18" charset="0"/>
            </a:endParaRPr>
          </a:p>
          <a:p>
            <a:r>
              <a:rPr lang="en-US" sz="1400" dirty="0" smtClean="0">
                <a:latin typeface="Times New Roman" pitchFamily="18" charset="0"/>
                <a:cs typeface="Times New Roman" pitchFamily="18" charset="0"/>
              </a:rPr>
              <a:t>You can use the diagram at the right to familiarize yourself with the stimuli. Though at the beginning you may make mistakes, over time you should be able to categorize the stimuli accurately. We would like you to come up with a strategy to classify the objects. Once you have that strategy in mind, we would like you to continue to use that strategy for the remainder of the experiment.</a:t>
            </a: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Your task is to classify the objects </a:t>
            </a:r>
            <a:r>
              <a:rPr lang="en-US" sz="1400" b="1" dirty="0" smtClean="0">
                <a:latin typeface="Times New Roman" pitchFamily="18" charset="0"/>
                <a:cs typeface="Times New Roman" pitchFamily="18" charset="0"/>
              </a:rPr>
              <a:t>as quickly as possible WITHOUT ANY ERRORS</a:t>
            </a:r>
            <a:r>
              <a:rPr lang="en-US" sz="1400" dirty="0" smtClean="0">
                <a:latin typeface="Times New Roman" pitchFamily="18" charset="0"/>
                <a:cs typeface="Times New Roman" pitchFamily="18" charset="0"/>
              </a:rPr>
              <a:t>.  Please remember that it is important to respond correctly. If you start to make errors, it’s likely because you’re going too fast so slow down and try to respond more accurately.  Once you’ve made your decision about the category, however, please respond. (That is, take your time to make an accurate decision but don’t dilly-dally after you’ve made that decision).</a:t>
            </a: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Please press a button to continue. </a:t>
            </a:r>
            <a:endParaRPr lang="en-US" sz="1400" dirty="0">
              <a:latin typeface="Times New Roman" pitchFamily="18" charset="0"/>
              <a:cs typeface="Times New Roman" pitchFamily="18" charset="0"/>
            </a:endParaRPr>
          </a:p>
        </p:txBody>
      </p:sp>
      <p:pic>
        <p:nvPicPr>
          <p:cNvPr id="23" name="Picture 22"/>
          <p:cNvPicPr>
            <a:picLocks noChangeAspect="1"/>
          </p:cNvPicPr>
          <p:nvPr/>
        </p:nvPicPr>
        <p:blipFill>
          <a:blip r:embed="rId8"/>
          <a:stretch>
            <a:fillRect/>
          </a:stretch>
        </p:blipFill>
        <p:spPr>
          <a:xfrm>
            <a:off x="7910400" y="4104318"/>
            <a:ext cx="900000" cy="1305882"/>
          </a:xfrm>
          <a:prstGeom prst="rect">
            <a:avLst/>
          </a:prstGeom>
        </p:spPr>
      </p:pic>
      <p:pic>
        <p:nvPicPr>
          <p:cNvPr id="24" name="Picture 23"/>
          <p:cNvPicPr>
            <a:picLocks noChangeAspect="1"/>
          </p:cNvPicPr>
          <p:nvPr/>
        </p:nvPicPr>
        <p:blipFill>
          <a:blip r:embed="rId9"/>
          <a:stretch>
            <a:fillRect/>
          </a:stretch>
        </p:blipFill>
        <p:spPr>
          <a:xfrm>
            <a:off x="6843600" y="4104318"/>
            <a:ext cx="900000" cy="1305882"/>
          </a:xfrm>
          <a:prstGeom prst="rect">
            <a:avLst/>
          </a:prstGeom>
        </p:spPr>
      </p:pic>
      <p:pic>
        <p:nvPicPr>
          <p:cNvPr id="27" name="Picture 26"/>
          <p:cNvPicPr>
            <a:picLocks noChangeAspect="1"/>
          </p:cNvPicPr>
          <p:nvPr/>
        </p:nvPicPr>
        <p:blipFill>
          <a:blip r:embed="rId10"/>
          <a:stretch>
            <a:fillRect/>
          </a:stretch>
        </p:blipFill>
        <p:spPr>
          <a:xfrm>
            <a:off x="5791200" y="4104318"/>
            <a:ext cx="900000" cy="1275728"/>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8C8C8"/>
        </a:solidFill>
        <a:effectLst/>
      </p:bgPr>
    </p:bg>
    <p:spTree>
      <p:nvGrpSpPr>
        <p:cNvPr id="1" name=""/>
        <p:cNvGrpSpPr/>
        <p:nvPr/>
      </p:nvGrpSpPr>
      <p:grpSpPr>
        <a:xfrm>
          <a:off x="0" y="0"/>
          <a:ext cx="0" cy="0"/>
          <a:chOff x="0" y="0"/>
          <a:chExt cx="0" cy="0"/>
        </a:xfrm>
      </p:grpSpPr>
      <p:sp>
        <p:nvSpPr>
          <p:cNvPr id="19" name="Rectangle 18"/>
          <p:cNvSpPr/>
          <p:nvPr/>
        </p:nvSpPr>
        <p:spPr>
          <a:xfrm>
            <a:off x="6767400" y="1219200"/>
            <a:ext cx="2133600" cy="28194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TextBox 90"/>
          <p:cNvSpPr txBox="1">
            <a:spLocks noChangeArrowheads="1"/>
          </p:cNvSpPr>
          <p:nvPr/>
        </p:nvSpPr>
        <p:spPr bwMode="auto">
          <a:xfrm>
            <a:off x="76200" y="213003"/>
            <a:ext cx="5486400" cy="6555641"/>
          </a:xfrm>
          <a:prstGeom prst="rect">
            <a:avLst/>
          </a:prstGeom>
          <a:noFill/>
          <a:ln w="9525">
            <a:noFill/>
            <a:miter lim="800000"/>
            <a:headEnd/>
            <a:tailEnd/>
          </a:ln>
        </p:spPr>
        <p:txBody>
          <a:bodyPr wrap="square">
            <a:spAutoFit/>
          </a:bodyPr>
          <a:lstStyle/>
          <a:p>
            <a:r>
              <a:rPr lang="en-US" sz="1400" dirty="0" smtClean="0">
                <a:latin typeface="Times New Roman" pitchFamily="18" charset="0"/>
                <a:cs typeface="Times New Roman" pitchFamily="18" charset="0"/>
              </a:rPr>
              <a:t>On each trial a stimulus will be presented on the monitor. Each stimulus consists of two semicircles varying in the orientation of a spoke (which direction it points) in the top half, and in the saturation of a red hue in the bottom half. The different stimuli are illustrated on the right.</a:t>
            </a: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Your task is to learn to categorize the stimuli into two groups. The groups are based on a combination of the orientation of the spoke and the saturation of the hue.  The objects which belong to Group A are shown in the box on right.  All of the remaining objects belong to Group B. </a:t>
            </a: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On each trial, press one of the LEFT two buttons if the combination presented on the monitor belongs to Group A. Press one of the RIGHT two buttons if the combination belongs to Group B. </a:t>
            </a:r>
          </a:p>
          <a:p>
            <a:endParaRPr lang="en-US" sz="1400" dirty="0">
              <a:latin typeface="Times New Roman" pitchFamily="18" charset="0"/>
              <a:cs typeface="Times New Roman" pitchFamily="18" charset="0"/>
            </a:endParaRPr>
          </a:p>
          <a:p>
            <a:r>
              <a:rPr lang="en-US" sz="1400" dirty="0" smtClean="0">
                <a:latin typeface="Times New Roman" pitchFamily="18" charset="0"/>
                <a:cs typeface="Times New Roman" pitchFamily="18" charset="0"/>
              </a:rPr>
              <a:t>You can use the diagram at the right to familiarize yourself with the stimuli. Though at the beginning you may make mistakes, over time you should be able to categorize the stimuli accurately. We would like you to come up with a strategy to classify the objects. Once you have that strategy in mind, we would like you to continue to use that strategy for the remainder of the experiment.</a:t>
            </a: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Your task is to classify the objects </a:t>
            </a:r>
            <a:r>
              <a:rPr lang="en-US" sz="1400" b="1" dirty="0" smtClean="0">
                <a:latin typeface="Times New Roman" pitchFamily="18" charset="0"/>
                <a:cs typeface="Times New Roman" pitchFamily="18" charset="0"/>
              </a:rPr>
              <a:t>as quickly as possible WITHOUT ANY ERRORS</a:t>
            </a:r>
            <a:r>
              <a:rPr lang="en-US" sz="1400" dirty="0" smtClean="0">
                <a:latin typeface="Times New Roman" pitchFamily="18" charset="0"/>
                <a:cs typeface="Times New Roman" pitchFamily="18" charset="0"/>
              </a:rPr>
              <a:t>.  Please remember that it is important to respond correctly. If you start to make errors, it’s likely because you’re going too fast so slow down and try to respond more accurately.  Once you’ve made your decision about the category, however, please respond. (That is, take your time to make an accurate decision but don’t dilly-dally after you’ve made that decision).</a:t>
            </a: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Please press a button to continue. </a:t>
            </a:r>
            <a:endParaRPr lang="en-US" sz="1400" dirty="0">
              <a:latin typeface="Times New Roman" pitchFamily="18" charset="0"/>
              <a:cs typeface="Times New Roman" pitchFamily="18" charset="0"/>
            </a:endParaRPr>
          </a:p>
        </p:txBody>
      </p:sp>
      <p:pic>
        <p:nvPicPr>
          <p:cNvPr id="14" name="Picture 13"/>
          <p:cNvPicPr>
            <a:picLocks noChangeAspect="1"/>
          </p:cNvPicPr>
          <p:nvPr/>
        </p:nvPicPr>
        <p:blipFill>
          <a:blip r:embed="rId2"/>
          <a:stretch>
            <a:fillRect/>
          </a:stretch>
        </p:blipFill>
        <p:spPr>
          <a:xfrm>
            <a:off x="7924800" y="1289810"/>
            <a:ext cx="900000" cy="1300990"/>
          </a:xfrm>
          <a:prstGeom prst="rect">
            <a:avLst/>
          </a:prstGeom>
        </p:spPr>
      </p:pic>
      <p:pic>
        <p:nvPicPr>
          <p:cNvPr id="15" name="Picture 14"/>
          <p:cNvPicPr>
            <a:picLocks noChangeAspect="1"/>
          </p:cNvPicPr>
          <p:nvPr/>
        </p:nvPicPr>
        <p:blipFill>
          <a:blip r:embed="rId3"/>
          <a:stretch>
            <a:fillRect/>
          </a:stretch>
        </p:blipFill>
        <p:spPr>
          <a:xfrm>
            <a:off x="7924800" y="2681631"/>
            <a:ext cx="900000" cy="1280769"/>
          </a:xfrm>
          <a:prstGeom prst="rect">
            <a:avLst/>
          </a:prstGeom>
        </p:spPr>
      </p:pic>
      <p:pic>
        <p:nvPicPr>
          <p:cNvPr id="18" name="Picture 17"/>
          <p:cNvPicPr>
            <a:picLocks noChangeAspect="1"/>
          </p:cNvPicPr>
          <p:nvPr/>
        </p:nvPicPr>
        <p:blipFill>
          <a:blip r:embed="rId4"/>
          <a:stretch>
            <a:fillRect/>
          </a:stretch>
        </p:blipFill>
        <p:spPr>
          <a:xfrm>
            <a:off x="6858000" y="1295400"/>
            <a:ext cx="900000" cy="1297059"/>
          </a:xfrm>
          <a:prstGeom prst="rect">
            <a:avLst/>
          </a:prstGeom>
        </p:spPr>
      </p:pic>
      <p:pic>
        <p:nvPicPr>
          <p:cNvPr id="28" name="Picture 27"/>
          <p:cNvPicPr>
            <a:picLocks noChangeAspect="1"/>
          </p:cNvPicPr>
          <p:nvPr/>
        </p:nvPicPr>
        <p:blipFill>
          <a:blip r:embed="rId5"/>
          <a:stretch>
            <a:fillRect/>
          </a:stretch>
        </p:blipFill>
        <p:spPr>
          <a:xfrm>
            <a:off x="6858000" y="2667000"/>
            <a:ext cx="900000" cy="1288235"/>
          </a:xfrm>
          <a:prstGeom prst="rect">
            <a:avLst/>
          </a:prstGeom>
        </p:spPr>
      </p:pic>
      <p:pic>
        <p:nvPicPr>
          <p:cNvPr id="29" name="Picture 28"/>
          <p:cNvPicPr>
            <a:picLocks noChangeAspect="1"/>
          </p:cNvPicPr>
          <p:nvPr/>
        </p:nvPicPr>
        <p:blipFill>
          <a:blip r:embed="rId6"/>
          <a:stretch>
            <a:fillRect/>
          </a:stretch>
        </p:blipFill>
        <p:spPr>
          <a:xfrm>
            <a:off x="7924800" y="4191000"/>
            <a:ext cx="900000" cy="1284466"/>
          </a:xfrm>
          <a:prstGeom prst="rect">
            <a:avLst/>
          </a:prstGeom>
        </p:spPr>
      </p:pic>
      <p:pic>
        <p:nvPicPr>
          <p:cNvPr id="30" name="Picture 29"/>
          <p:cNvPicPr>
            <a:picLocks noChangeAspect="1"/>
          </p:cNvPicPr>
          <p:nvPr/>
        </p:nvPicPr>
        <p:blipFill>
          <a:blip r:embed="rId7"/>
          <a:stretch>
            <a:fillRect/>
          </a:stretch>
        </p:blipFill>
        <p:spPr>
          <a:xfrm>
            <a:off x="6858000" y="4191000"/>
            <a:ext cx="900000" cy="1305882"/>
          </a:xfrm>
          <a:prstGeom prst="rect">
            <a:avLst/>
          </a:prstGeom>
        </p:spPr>
      </p:pic>
      <p:pic>
        <p:nvPicPr>
          <p:cNvPr id="31" name="Picture 30"/>
          <p:cNvPicPr>
            <a:picLocks noChangeAspect="1"/>
          </p:cNvPicPr>
          <p:nvPr/>
        </p:nvPicPr>
        <p:blipFill>
          <a:blip r:embed="rId8"/>
          <a:stretch>
            <a:fillRect/>
          </a:stretch>
        </p:blipFill>
        <p:spPr>
          <a:xfrm>
            <a:off x="5715000" y="1295400"/>
            <a:ext cx="900000" cy="1314000"/>
          </a:xfrm>
          <a:prstGeom prst="rect">
            <a:avLst/>
          </a:prstGeom>
        </p:spPr>
      </p:pic>
      <p:pic>
        <p:nvPicPr>
          <p:cNvPr id="32" name="Picture 31"/>
          <p:cNvPicPr>
            <a:picLocks noChangeAspect="1"/>
          </p:cNvPicPr>
          <p:nvPr/>
        </p:nvPicPr>
        <p:blipFill>
          <a:blip r:embed="rId9"/>
          <a:stretch>
            <a:fillRect/>
          </a:stretch>
        </p:blipFill>
        <p:spPr>
          <a:xfrm>
            <a:off x="5715000" y="2667000"/>
            <a:ext cx="900000" cy="1270588"/>
          </a:xfrm>
          <a:prstGeom prst="rect">
            <a:avLst/>
          </a:prstGeom>
        </p:spPr>
      </p:pic>
      <p:pic>
        <p:nvPicPr>
          <p:cNvPr id="33" name="Picture 32"/>
          <p:cNvPicPr>
            <a:picLocks noChangeAspect="1"/>
          </p:cNvPicPr>
          <p:nvPr/>
        </p:nvPicPr>
        <p:blipFill>
          <a:blip r:embed="rId10"/>
          <a:stretch>
            <a:fillRect/>
          </a:stretch>
        </p:blipFill>
        <p:spPr>
          <a:xfrm>
            <a:off x="5715000" y="4191000"/>
            <a:ext cx="900000" cy="1279412"/>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6858000" y="1828800"/>
            <a:ext cx="2057400" cy="21336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TextBox 90"/>
          <p:cNvSpPr txBox="1">
            <a:spLocks noChangeArrowheads="1"/>
          </p:cNvSpPr>
          <p:nvPr/>
        </p:nvSpPr>
        <p:spPr bwMode="auto">
          <a:xfrm>
            <a:off x="76200" y="213003"/>
            <a:ext cx="5486400" cy="6555641"/>
          </a:xfrm>
          <a:prstGeom prst="rect">
            <a:avLst/>
          </a:prstGeom>
          <a:noFill/>
          <a:ln w="9525">
            <a:noFill/>
            <a:miter lim="800000"/>
            <a:headEnd/>
            <a:tailEnd/>
          </a:ln>
        </p:spPr>
        <p:txBody>
          <a:bodyPr wrap="square">
            <a:spAutoFit/>
          </a:bodyPr>
          <a:lstStyle/>
          <a:p>
            <a:r>
              <a:rPr lang="en-US" sz="1400" dirty="0" smtClean="0">
                <a:latin typeface="Times New Roman" pitchFamily="18" charset="0"/>
                <a:cs typeface="Times New Roman" pitchFamily="18" charset="0"/>
              </a:rPr>
              <a:t>On each trial a stimulus will be presented on the monitor. Each stimulus consists of two semicircles varying in the orientation of a spoke (which direction it points), and in the saturation of a red hue in the top half. The different stimuli are illustrated on the right.</a:t>
            </a: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Your task is to learn to categorize the stimuli into two groups. The groups are based on a combination of the orientation of the spoke and the saturation of the hue.  The objects which belong to Group A are shown in the box on right.  All of the remaining objects belong to Group B. </a:t>
            </a: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On each trial, press one of the LEFT two buttons if the combination presented on the monitor belongs to Group A. Press one of the RIGHT two buttons if the combination belongs to Group B. </a:t>
            </a:r>
          </a:p>
          <a:p>
            <a:endParaRPr lang="en-US" sz="1400" dirty="0">
              <a:latin typeface="Times New Roman" pitchFamily="18" charset="0"/>
              <a:cs typeface="Times New Roman" pitchFamily="18" charset="0"/>
            </a:endParaRPr>
          </a:p>
          <a:p>
            <a:r>
              <a:rPr lang="en-US" sz="1400" dirty="0" smtClean="0">
                <a:latin typeface="Times New Roman" pitchFamily="18" charset="0"/>
                <a:cs typeface="Times New Roman" pitchFamily="18" charset="0"/>
              </a:rPr>
              <a:t>You can use the diagram at the right to familiarize yourself with the stimuli. Though at the beginning you may make mistakes, over time you should be able to categorize the stimuli accurately. We would like you to come up with a strategy to classify the objects. Once you have that strategy in mind, we would like you to continue to use that strategy for the remainder of the experiment.</a:t>
            </a: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Your task is to classify the objects </a:t>
            </a:r>
            <a:r>
              <a:rPr lang="en-US" sz="1400" b="1" dirty="0" smtClean="0">
                <a:latin typeface="Times New Roman" pitchFamily="18" charset="0"/>
                <a:cs typeface="Times New Roman" pitchFamily="18" charset="0"/>
              </a:rPr>
              <a:t>as quickly as possible WITHOUT ANY ERRORS</a:t>
            </a:r>
            <a:r>
              <a:rPr lang="en-US" sz="1400" dirty="0" smtClean="0">
                <a:latin typeface="Times New Roman" pitchFamily="18" charset="0"/>
                <a:cs typeface="Times New Roman" pitchFamily="18" charset="0"/>
              </a:rPr>
              <a:t>.  Please remember that it is important to respond correctly. If you start to make errors, it’s likely because you’re going too fast so slow down and try to respond more accurately.  Once you’ve made your decision about the category, however, please respond. (That is, take your time to make an accurate decision but don’t dilly-dally after you’ve made that decision).</a:t>
            </a: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Please press a button to continue. </a:t>
            </a:r>
            <a:endParaRPr lang="en-US" sz="1400" dirty="0">
              <a:latin typeface="Times New Roman" pitchFamily="18" charset="0"/>
              <a:cs typeface="Times New Roman" pitchFamily="18" charset="0"/>
            </a:endParaRPr>
          </a:p>
        </p:txBody>
      </p:sp>
      <p:pic>
        <p:nvPicPr>
          <p:cNvPr id="14" name="Picture 13"/>
          <p:cNvPicPr>
            <a:picLocks noChangeAspect="1"/>
          </p:cNvPicPr>
          <p:nvPr/>
        </p:nvPicPr>
        <p:blipFill>
          <a:blip r:embed="rId2"/>
          <a:stretch>
            <a:fillRect/>
          </a:stretch>
        </p:blipFill>
        <p:spPr>
          <a:xfrm>
            <a:off x="7924800" y="1905000"/>
            <a:ext cx="935999" cy="945359"/>
          </a:xfrm>
          <a:prstGeom prst="rect">
            <a:avLst/>
          </a:prstGeom>
        </p:spPr>
      </p:pic>
      <p:pic>
        <p:nvPicPr>
          <p:cNvPr id="15" name="Picture 14"/>
          <p:cNvPicPr>
            <a:picLocks noChangeAspect="1"/>
          </p:cNvPicPr>
          <p:nvPr/>
        </p:nvPicPr>
        <p:blipFill>
          <a:blip r:embed="rId3"/>
          <a:stretch>
            <a:fillRect/>
          </a:stretch>
        </p:blipFill>
        <p:spPr>
          <a:xfrm>
            <a:off x="7924800" y="2971800"/>
            <a:ext cx="935999" cy="908197"/>
          </a:xfrm>
          <a:prstGeom prst="rect">
            <a:avLst/>
          </a:prstGeom>
        </p:spPr>
      </p:pic>
      <p:pic>
        <p:nvPicPr>
          <p:cNvPr id="29" name="Picture 28"/>
          <p:cNvPicPr>
            <a:picLocks noChangeAspect="1"/>
          </p:cNvPicPr>
          <p:nvPr/>
        </p:nvPicPr>
        <p:blipFill>
          <a:blip r:embed="rId4"/>
          <a:stretch>
            <a:fillRect/>
          </a:stretch>
        </p:blipFill>
        <p:spPr>
          <a:xfrm>
            <a:off x="6934200" y="1905000"/>
            <a:ext cx="935999" cy="917646"/>
          </a:xfrm>
          <a:prstGeom prst="rect">
            <a:avLst/>
          </a:prstGeom>
        </p:spPr>
      </p:pic>
      <p:pic>
        <p:nvPicPr>
          <p:cNvPr id="30" name="Picture 29"/>
          <p:cNvPicPr>
            <a:picLocks noChangeAspect="1"/>
          </p:cNvPicPr>
          <p:nvPr/>
        </p:nvPicPr>
        <p:blipFill>
          <a:blip r:embed="rId5"/>
          <a:stretch>
            <a:fillRect/>
          </a:stretch>
        </p:blipFill>
        <p:spPr>
          <a:xfrm>
            <a:off x="6934200" y="2971800"/>
            <a:ext cx="935999" cy="926823"/>
          </a:xfrm>
          <a:prstGeom prst="rect">
            <a:avLst/>
          </a:prstGeom>
        </p:spPr>
      </p:pic>
      <p:pic>
        <p:nvPicPr>
          <p:cNvPr id="33" name="Picture 32"/>
          <p:cNvPicPr>
            <a:picLocks noChangeAspect="1"/>
          </p:cNvPicPr>
          <p:nvPr/>
        </p:nvPicPr>
        <p:blipFill>
          <a:blip r:embed="rId6"/>
          <a:stretch>
            <a:fillRect/>
          </a:stretch>
        </p:blipFill>
        <p:spPr>
          <a:xfrm>
            <a:off x="7924800" y="4038600"/>
            <a:ext cx="935999" cy="935999"/>
          </a:xfrm>
          <a:prstGeom prst="rect">
            <a:avLst/>
          </a:prstGeom>
        </p:spPr>
      </p:pic>
      <p:pic>
        <p:nvPicPr>
          <p:cNvPr id="34" name="Picture 33"/>
          <p:cNvPicPr>
            <a:picLocks noChangeAspect="1"/>
          </p:cNvPicPr>
          <p:nvPr/>
        </p:nvPicPr>
        <p:blipFill>
          <a:blip r:embed="rId7"/>
          <a:stretch>
            <a:fillRect/>
          </a:stretch>
        </p:blipFill>
        <p:spPr>
          <a:xfrm>
            <a:off x="6934200" y="4038600"/>
            <a:ext cx="935999" cy="954534"/>
          </a:xfrm>
          <a:prstGeom prst="rect">
            <a:avLst/>
          </a:prstGeom>
        </p:spPr>
      </p:pic>
      <p:pic>
        <p:nvPicPr>
          <p:cNvPr id="35" name="Picture 34"/>
          <p:cNvPicPr>
            <a:picLocks noChangeAspect="1"/>
          </p:cNvPicPr>
          <p:nvPr/>
        </p:nvPicPr>
        <p:blipFill>
          <a:blip r:embed="rId8"/>
          <a:stretch>
            <a:fillRect/>
          </a:stretch>
        </p:blipFill>
        <p:spPr>
          <a:xfrm>
            <a:off x="5867400" y="1905000"/>
            <a:ext cx="935999" cy="954534"/>
          </a:xfrm>
          <a:prstGeom prst="rect">
            <a:avLst/>
          </a:prstGeom>
        </p:spPr>
      </p:pic>
      <p:pic>
        <p:nvPicPr>
          <p:cNvPr id="37" name="Picture 36"/>
          <p:cNvPicPr>
            <a:picLocks noChangeAspect="1"/>
          </p:cNvPicPr>
          <p:nvPr/>
        </p:nvPicPr>
        <p:blipFill>
          <a:blip r:embed="rId9"/>
          <a:stretch>
            <a:fillRect/>
          </a:stretch>
        </p:blipFill>
        <p:spPr>
          <a:xfrm>
            <a:off x="5867400" y="2971800"/>
            <a:ext cx="935999" cy="935999"/>
          </a:xfrm>
          <a:prstGeom prst="rect">
            <a:avLst/>
          </a:prstGeom>
        </p:spPr>
      </p:pic>
      <p:pic>
        <p:nvPicPr>
          <p:cNvPr id="39" name="Picture 38"/>
          <p:cNvPicPr>
            <a:picLocks noChangeAspect="1"/>
          </p:cNvPicPr>
          <p:nvPr/>
        </p:nvPicPr>
        <p:blipFill>
          <a:blip r:embed="rId10"/>
          <a:stretch>
            <a:fillRect/>
          </a:stretch>
        </p:blipFill>
        <p:spPr>
          <a:xfrm>
            <a:off x="5867400" y="4038600"/>
            <a:ext cx="935999" cy="92673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6767400" y="1219200"/>
            <a:ext cx="2133600" cy="28194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TextBox 90"/>
          <p:cNvSpPr txBox="1">
            <a:spLocks noChangeArrowheads="1"/>
          </p:cNvSpPr>
          <p:nvPr/>
        </p:nvSpPr>
        <p:spPr bwMode="auto">
          <a:xfrm>
            <a:off x="76200" y="76200"/>
            <a:ext cx="5486400" cy="6858000"/>
          </a:xfrm>
          <a:prstGeom prst="rect">
            <a:avLst/>
          </a:prstGeom>
          <a:noFill/>
          <a:ln w="9525">
            <a:noFill/>
            <a:miter lim="800000"/>
            <a:headEnd/>
            <a:tailEnd/>
          </a:ln>
        </p:spPr>
        <p:txBody>
          <a:bodyPr wrap="square">
            <a:spAutoFit/>
          </a:bodyPr>
          <a:lstStyle/>
          <a:p>
            <a:r>
              <a:rPr lang="en-US" sz="1400" dirty="0" smtClean="0">
                <a:latin typeface="Times New Roman" pitchFamily="18" charset="0"/>
                <a:cs typeface="Times New Roman" pitchFamily="18" charset="0"/>
              </a:rPr>
              <a:t>On each trial a stimulus will be presented on the monitor. Each stimulus consists of two semicircles varying in the orientation of a spoke (which direction it points) in the top half, and in the saturation of a red hue in the bottom half. The different stimuli are illustrated on the right (</a:t>
            </a:r>
            <a:r>
              <a:rPr lang="en-US" sz="1400" b="1" dirty="0" smtClean="0">
                <a:latin typeface="Times New Roman" pitchFamily="18" charset="0"/>
                <a:cs typeface="Times New Roman" pitchFamily="18" charset="0"/>
              </a:rPr>
              <a:t>Note: the gap between the semicircles in the experiment will be much larger.)</a:t>
            </a:r>
            <a:r>
              <a:rPr lang="en-US" sz="1400" dirty="0" smtClean="0">
                <a:latin typeface="Times New Roman" pitchFamily="18" charset="0"/>
                <a:cs typeface="Times New Roman" pitchFamily="18" charset="0"/>
              </a:rPr>
              <a:t>.</a:t>
            </a: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Your task is to learn to categorize the stimuli into two groups. The groups are based on a combination of the orientation of the spoke and the saturation of the hue.  The objects which belong to Group A are shown in the box on right.  All of the remaining objects belong to Group B.</a:t>
            </a: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On each trial, press one of the LEFT two buttons if the combination presented on the monitor belongs to Group A. Press one of the RIGHT two buttons if the combination belongs to Group B. </a:t>
            </a:r>
          </a:p>
          <a:p>
            <a:endParaRPr lang="en-US" sz="1400" dirty="0">
              <a:latin typeface="Times New Roman" pitchFamily="18" charset="0"/>
              <a:cs typeface="Times New Roman" pitchFamily="18" charset="0"/>
            </a:endParaRPr>
          </a:p>
          <a:p>
            <a:r>
              <a:rPr lang="en-US" sz="1400" dirty="0" smtClean="0">
                <a:latin typeface="Times New Roman" pitchFamily="18" charset="0"/>
                <a:cs typeface="Times New Roman" pitchFamily="18" charset="0"/>
              </a:rPr>
              <a:t>You can use the diagram at the right to familiarize yourself with the stimuli. Though at the beginning you may make mistakes, over time you should be able to categorize the stimuli accurately. We would like you to come up with a strategy to classify the objects. Once you have that strategy in mind, we would like you to continue to use that strategy for the remainder of the experiment.</a:t>
            </a: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Your task is to classify the objects </a:t>
            </a:r>
            <a:r>
              <a:rPr lang="en-US" sz="1400" b="1" dirty="0" smtClean="0">
                <a:latin typeface="Times New Roman" pitchFamily="18" charset="0"/>
                <a:cs typeface="Times New Roman" pitchFamily="18" charset="0"/>
              </a:rPr>
              <a:t>as quickly as possible WITHOUT ANY ERRORS</a:t>
            </a:r>
            <a:r>
              <a:rPr lang="en-US" sz="1400" dirty="0" smtClean="0">
                <a:latin typeface="Times New Roman" pitchFamily="18" charset="0"/>
                <a:cs typeface="Times New Roman" pitchFamily="18" charset="0"/>
              </a:rPr>
              <a:t>.  Please remember that it is important to respond correctly. If you start to make errors, it’s likely because you’re going too fast so slow down and try to respond more accurately.  Once you’ve made your decision about the category, however, please respond. (That is, take your time to make an accurate decision but don’t dilly-dally after you’ve made that decision).</a:t>
            </a: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Please press a button to continue. </a:t>
            </a:r>
            <a:endParaRPr lang="en-US" sz="1400" dirty="0">
              <a:latin typeface="Times New Roman" pitchFamily="18" charset="0"/>
              <a:cs typeface="Times New Roman" pitchFamily="18" charset="0"/>
            </a:endParaRPr>
          </a:p>
        </p:txBody>
      </p:sp>
      <p:pic>
        <p:nvPicPr>
          <p:cNvPr id="14" name="Picture 13"/>
          <p:cNvPicPr>
            <a:picLocks noChangeAspect="1"/>
          </p:cNvPicPr>
          <p:nvPr/>
        </p:nvPicPr>
        <p:blipFill>
          <a:blip r:embed="rId2"/>
          <a:stretch>
            <a:fillRect/>
          </a:stretch>
        </p:blipFill>
        <p:spPr>
          <a:xfrm>
            <a:off x="7924800" y="1289810"/>
            <a:ext cx="900000" cy="1300990"/>
          </a:xfrm>
          <a:prstGeom prst="rect">
            <a:avLst/>
          </a:prstGeom>
        </p:spPr>
      </p:pic>
      <p:pic>
        <p:nvPicPr>
          <p:cNvPr id="15" name="Picture 14"/>
          <p:cNvPicPr>
            <a:picLocks noChangeAspect="1"/>
          </p:cNvPicPr>
          <p:nvPr/>
        </p:nvPicPr>
        <p:blipFill>
          <a:blip r:embed="rId3"/>
          <a:stretch>
            <a:fillRect/>
          </a:stretch>
        </p:blipFill>
        <p:spPr>
          <a:xfrm>
            <a:off x="7924800" y="2681631"/>
            <a:ext cx="900000" cy="1280769"/>
          </a:xfrm>
          <a:prstGeom prst="rect">
            <a:avLst/>
          </a:prstGeom>
        </p:spPr>
      </p:pic>
      <p:pic>
        <p:nvPicPr>
          <p:cNvPr id="18" name="Picture 17"/>
          <p:cNvPicPr>
            <a:picLocks noChangeAspect="1"/>
          </p:cNvPicPr>
          <p:nvPr/>
        </p:nvPicPr>
        <p:blipFill>
          <a:blip r:embed="rId4"/>
          <a:stretch>
            <a:fillRect/>
          </a:stretch>
        </p:blipFill>
        <p:spPr>
          <a:xfrm>
            <a:off x="6858000" y="1295400"/>
            <a:ext cx="900000" cy="1297059"/>
          </a:xfrm>
          <a:prstGeom prst="rect">
            <a:avLst/>
          </a:prstGeom>
        </p:spPr>
      </p:pic>
      <p:pic>
        <p:nvPicPr>
          <p:cNvPr id="28" name="Picture 27"/>
          <p:cNvPicPr>
            <a:picLocks noChangeAspect="1"/>
          </p:cNvPicPr>
          <p:nvPr/>
        </p:nvPicPr>
        <p:blipFill>
          <a:blip r:embed="rId5"/>
          <a:stretch>
            <a:fillRect/>
          </a:stretch>
        </p:blipFill>
        <p:spPr>
          <a:xfrm>
            <a:off x="6858000" y="2667000"/>
            <a:ext cx="900000" cy="1288235"/>
          </a:xfrm>
          <a:prstGeom prst="rect">
            <a:avLst/>
          </a:prstGeom>
        </p:spPr>
      </p:pic>
      <p:pic>
        <p:nvPicPr>
          <p:cNvPr id="29" name="Picture 28"/>
          <p:cNvPicPr>
            <a:picLocks noChangeAspect="1"/>
          </p:cNvPicPr>
          <p:nvPr/>
        </p:nvPicPr>
        <p:blipFill>
          <a:blip r:embed="rId6"/>
          <a:stretch>
            <a:fillRect/>
          </a:stretch>
        </p:blipFill>
        <p:spPr>
          <a:xfrm>
            <a:off x="7924800" y="4191000"/>
            <a:ext cx="900000" cy="1284466"/>
          </a:xfrm>
          <a:prstGeom prst="rect">
            <a:avLst/>
          </a:prstGeom>
        </p:spPr>
      </p:pic>
      <p:pic>
        <p:nvPicPr>
          <p:cNvPr id="30" name="Picture 29"/>
          <p:cNvPicPr>
            <a:picLocks noChangeAspect="1"/>
          </p:cNvPicPr>
          <p:nvPr/>
        </p:nvPicPr>
        <p:blipFill>
          <a:blip r:embed="rId7"/>
          <a:stretch>
            <a:fillRect/>
          </a:stretch>
        </p:blipFill>
        <p:spPr>
          <a:xfrm>
            <a:off x="6858000" y="4191000"/>
            <a:ext cx="900000" cy="1305882"/>
          </a:xfrm>
          <a:prstGeom prst="rect">
            <a:avLst/>
          </a:prstGeom>
        </p:spPr>
      </p:pic>
      <p:pic>
        <p:nvPicPr>
          <p:cNvPr id="31" name="Picture 30"/>
          <p:cNvPicPr>
            <a:picLocks noChangeAspect="1"/>
          </p:cNvPicPr>
          <p:nvPr/>
        </p:nvPicPr>
        <p:blipFill>
          <a:blip r:embed="rId8"/>
          <a:stretch>
            <a:fillRect/>
          </a:stretch>
        </p:blipFill>
        <p:spPr>
          <a:xfrm>
            <a:off x="5715000" y="1295400"/>
            <a:ext cx="900000" cy="1314000"/>
          </a:xfrm>
          <a:prstGeom prst="rect">
            <a:avLst/>
          </a:prstGeom>
        </p:spPr>
      </p:pic>
      <p:pic>
        <p:nvPicPr>
          <p:cNvPr id="32" name="Picture 31"/>
          <p:cNvPicPr>
            <a:picLocks noChangeAspect="1"/>
          </p:cNvPicPr>
          <p:nvPr/>
        </p:nvPicPr>
        <p:blipFill>
          <a:blip r:embed="rId9"/>
          <a:stretch>
            <a:fillRect/>
          </a:stretch>
        </p:blipFill>
        <p:spPr>
          <a:xfrm>
            <a:off x="5715000" y="2667000"/>
            <a:ext cx="900000" cy="1270588"/>
          </a:xfrm>
          <a:prstGeom prst="rect">
            <a:avLst/>
          </a:prstGeom>
        </p:spPr>
      </p:pic>
      <p:pic>
        <p:nvPicPr>
          <p:cNvPr id="33" name="Picture 32"/>
          <p:cNvPicPr>
            <a:picLocks noChangeAspect="1"/>
          </p:cNvPicPr>
          <p:nvPr/>
        </p:nvPicPr>
        <p:blipFill>
          <a:blip r:embed="rId10"/>
          <a:stretch>
            <a:fillRect/>
          </a:stretch>
        </p:blipFill>
        <p:spPr>
          <a:xfrm>
            <a:off x="5715000" y="4191000"/>
            <a:ext cx="900000" cy="1279412"/>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90"/>
          <p:cNvSpPr txBox="1">
            <a:spLocks noChangeArrowheads="1"/>
          </p:cNvSpPr>
          <p:nvPr/>
        </p:nvSpPr>
        <p:spPr bwMode="auto">
          <a:xfrm>
            <a:off x="19050" y="152400"/>
            <a:ext cx="4857750" cy="6389441"/>
          </a:xfrm>
          <a:prstGeom prst="rect">
            <a:avLst/>
          </a:prstGeom>
          <a:noFill/>
          <a:ln w="9525">
            <a:noFill/>
            <a:miter lim="800000"/>
            <a:headEnd/>
            <a:tailEnd/>
          </a:ln>
        </p:spPr>
        <p:txBody>
          <a:bodyPr wrap="square">
            <a:spAutoFit/>
          </a:bodyPr>
          <a:lstStyle/>
          <a:p>
            <a:pPr>
              <a:lnSpc>
                <a:spcPct val="110000"/>
              </a:lnSpc>
            </a:pPr>
            <a:r>
              <a:rPr lang="en-US" sz="1200" dirty="0" smtClean="0">
                <a:latin typeface="Arial" charset="0"/>
                <a:ea typeface="Arial" charset="0"/>
                <a:cs typeface="Arial" charset="0"/>
              </a:rPr>
              <a:t>On each trial a stimulus will be presented on the monitor. Each stimulus consists of two semicircles varying in the orientation of a spoke (which direction it points) in the right half, and in the saturation of a red hue in the left half. The different stimuli are illustrated on the right.</a:t>
            </a:r>
          </a:p>
          <a:p>
            <a:pPr>
              <a:lnSpc>
                <a:spcPct val="110000"/>
              </a:lnSpc>
            </a:pPr>
            <a:endParaRPr lang="en-US" sz="1200" dirty="0" smtClean="0">
              <a:latin typeface="Arial" charset="0"/>
              <a:ea typeface="Arial" charset="0"/>
              <a:cs typeface="Arial" charset="0"/>
            </a:endParaRPr>
          </a:p>
          <a:p>
            <a:pPr>
              <a:lnSpc>
                <a:spcPct val="110000"/>
              </a:lnSpc>
            </a:pPr>
            <a:r>
              <a:rPr lang="en-US" sz="1200" dirty="0" smtClean="0">
                <a:latin typeface="Arial" charset="0"/>
                <a:ea typeface="Arial" charset="0"/>
                <a:cs typeface="Arial" charset="0"/>
              </a:rPr>
              <a:t>Your task is to learn to categorize the stimuli into two groups. The groups are based on a combination of the orientation of the spoke and the saturation of the hue. The objects which belong to Group A are shown in the box on right.  All of the remaining objects belong to Group B.</a:t>
            </a:r>
          </a:p>
          <a:p>
            <a:pPr>
              <a:lnSpc>
                <a:spcPct val="110000"/>
              </a:lnSpc>
            </a:pPr>
            <a:endParaRPr lang="en-US" sz="1200" dirty="0" smtClean="0">
              <a:latin typeface="Arial" charset="0"/>
              <a:ea typeface="Arial" charset="0"/>
              <a:cs typeface="Arial" charset="0"/>
            </a:endParaRPr>
          </a:p>
          <a:p>
            <a:pPr>
              <a:lnSpc>
                <a:spcPct val="110000"/>
              </a:lnSpc>
            </a:pPr>
            <a:r>
              <a:rPr lang="en-US" sz="1200" dirty="0">
                <a:latin typeface="Arial" charset="0"/>
                <a:ea typeface="Arial" charset="0"/>
                <a:cs typeface="Arial" charset="0"/>
              </a:rPr>
              <a:t>On each trial, press one of the LEFT two buttons if the combination presented on the monitor belongs to Group A. Press one of the RIGHT two buttons if the combination belongs to Group B. </a:t>
            </a:r>
          </a:p>
          <a:p>
            <a:pPr>
              <a:lnSpc>
                <a:spcPct val="110000"/>
              </a:lnSpc>
            </a:pPr>
            <a:endParaRPr lang="en-US" sz="1200" dirty="0">
              <a:latin typeface="Arial" charset="0"/>
              <a:ea typeface="Arial" charset="0"/>
              <a:cs typeface="Arial" charset="0"/>
            </a:endParaRPr>
          </a:p>
          <a:p>
            <a:pPr>
              <a:lnSpc>
                <a:spcPct val="110000"/>
              </a:lnSpc>
            </a:pPr>
            <a:r>
              <a:rPr lang="en-US" sz="1200" dirty="0" smtClean="0">
                <a:latin typeface="Arial" charset="0"/>
                <a:ea typeface="Arial" charset="0"/>
                <a:cs typeface="Arial" charset="0"/>
              </a:rPr>
              <a:t>You can use the diagram at the right to familiarize yourself with the stimuli. We would like you to come up with a strategy to classify the objects. Once you have that strategy in mind, we would like you to continue to use that strategy for the remainder of the experiment.</a:t>
            </a:r>
          </a:p>
          <a:p>
            <a:pPr>
              <a:lnSpc>
                <a:spcPct val="110000"/>
              </a:lnSpc>
            </a:pPr>
            <a:endParaRPr lang="en-US" sz="1200" dirty="0" smtClean="0">
              <a:latin typeface="Arial" charset="0"/>
              <a:ea typeface="Arial" charset="0"/>
              <a:cs typeface="Arial" charset="0"/>
            </a:endParaRPr>
          </a:p>
          <a:p>
            <a:pPr>
              <a:lnSpc>
                <a:spcPct val="110000"/>
              </a:lnSpc>
            </a:pPr>
            <a:r>
              <a:rPr lang="en-US" sz="1200" dirty="0" smtClean="0">
                <a:latin typeface="Arial" charset="0"/>
                <a:ea typeface="Arial" charset="0"/>
                <a:cs typeface="Arial" charset="0"/>
              </a:rPr>
              <a:t>Your task is to classify the objects </a:t>
            </a:r>
            <a:r>
              <a:rPr lang="en-US" sz="1200" b="1" dirty="0" smtClean="0">
                <a:latin typeface="Arial" charset="0"/>
                <a:ea typeface="Arial" charset="0"/>
                <a:cs typeface="Arial" charset="0"/>
              </a:rPr>
              <a:t>as quickly as possible WITHOUT ANY ERRORS</a:t>
            </a:r>
            <a:r>
              <a:rPr lang="en-US" sz="1200" dirty="0" smtClean="0">
                <a:latin typeface="Arial" charset="0"/>
                <a:ea typeface="Arial" charset="0"/>
                <a:cs typeface="Arial" charset="0"/>
              </a:rPr>
              <a:t>.  Please remember that it is important to respond correctly. If you start to make errors, it’s likely because you’re going too fast so slow down and try to respond more accurately.  Once you’ve made your decision about the category, however, please respond. (That is, take your time to make an accurate decision but don’t dilly-dally after you’ve made that decision).</a:t>
            </a:r>
          </a:p>
          <a:p>
            <a:pPr>
              <a:lnSpc>
                <a:spcPct val="110000"/>
              </a:lnSpc>
            </a:pPr>
            <a:endParaRPr lang="en-US" sz="1200" dirty="0" smtClean="0">
              <a:latin typeface="Arial" charset="0"/>
              <a:ea typeface="Arial" charset="0"/>
              <a:cs typeface="Arial" charset="0"/>
            </a:endParaRPr>
          </a:p>
          <a:p>
            <a:pPr>
              <a:lnSpc>
                <a:spcPct val="110000"/>
              </a:lnSpc>
            </a:pPr>
            <a:r>
              <a:rPr lang="en-US" sz="1200" dirty="0" smtClean="0">
                <a:latin typeface="Arial" charset="0"/>
                <a:ea typeface="Arial" charset="0"/>
                <a:cs typeface="Arial" charset="0"/>
              </a:rPr>
              <a:t>Please press a button to continue. </a:t>
            </a:r>
            <a:endParaRPr lang="en-US" sz="1200" dirty="0">
              <a:latin typeface="Arial" charset="0"/>
              <a:ea typeface="Arial" charset="0"/>
              <a:cs typeface="Arial" charset="0"/>
            </a:endParaRPr>
          </a:p>
        </p:txBody>
      </p:sp>
      <p:pic>
        <p:nvPicPr>
          <p:cNvPr id="2" name="Picture 1"/>
          <p:cNvPicPr>
            <a:picLocks noChangeAspect="1"/>
          </p:cNvPicPr>
          <p:nvPr/>
        </p:nvPicPr>
        <p:blipFill>
          <a:blip r:embed="rId2"/>
          <a:stretch>
            <a:fillRect/>
          </a:stretch>
        </p:blipFill>
        <p:spPr>
          <a:xfrm>
            <a:off x="5176837" y="1833220"/>
            <a:ext cx="3962400" cy="3027799"/>
          </a:xfrm>
          <a:prstGeom prst="rect">
            <a:avLst/>
          </a:prstGeom>
        </p:spPr>
      </p:pic>
      <p:sp>
        <p:nvSpPr>
          <p:cNvPr id="3" name="TextBox 2"/>
          <p:cNvSpPr txBox="1"/>
          <p:nvPr/>
        </p:nvSpPr>
        <p:spPr>
          <a:xfrm>
            <a:off x="5337474" y="4953000"/>
            <a:ext cx="3641125" cy="307777"/>
          </a:xfrm>
          <a:prstGeom prst="rect">
            <a:avLst/>
          </a:prstGeom>
          <a:noFill/>
        </p:spPr>
        <p:txBody>
          <a:bodyPr wrap="none" rtlCol="0">
            <a:spAutoFit/>
          </a:bodyPr>
          <a:lstStyle/>
          <a:p>
            <a:pPr algn="ctr"/>
            <a:r>
              <a:rPr lang="en-US" sz="1400" b="1" dirty="0" smtClean="0"/>
              <a:t>(Note: Separation will be larger </a:t>
            </a:r>
            <a:r>
              <a:rPr lang="en-US" sz="1400" b="1" smtClean="0"/>
              <a:t>in experiment)</a:t>
            </a:r>
            <a:endParaRPr lang="en-US" sz="1400" b="1"/>
          </a:p>
        </p:txBody>
      </p:sp>
    </p:spTree>
    <p:extLst>
      <p:ext uri="{BB962C8B-B14F-4D97-AF65-F5344CB8AC3E}">
        <p14:creationId xmlns:p14="http://schemas.microsoft.com/office/powerpoint/2010/main" val="18952512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257800" y="1862334"/>
            <a:ext cx="3886200" cy="2969572"/>
          </a:xfrm>
          <a:prstGeom prst="rect">
            <a:avLst/>
          </a:prstGeom>
        </p:spPr>
      </p:pic>
      <p:sp>
        <p:nvSpPr>
          <p:cNvPr id="16" name="TextBox 90"/>
          <p:cNvSpPr txBox="1">
            <a:spLocks noChangeArrowheads="1"/>
          </p:cNvSpPr>
          <p:nvPr/>
        </p:nvSpPr>
        <p:spPr bwMode="auto">
          <a:xfrm>
            <a:off x="19050" y="152400"/>
            <a:ext cx="4857750" cy="6389441"/>
          </a:xfrm>
          <a:prstGeom prst="rect">
            <a:avLst/>
          </a:prstGeom>
          <a:noFill/>
          <a:ln w="9525">
            <a:noFill/>
            <a:miter lim="800000"/>
            <a:headEnd/>
            <a:tailEnd/>
          </a:ln>
        </p:spPr>
        <p:txBody>
          <a:bodyPr wrap="square">
            <a:spAutoFit/>
          </a:bodyPr>
          <a:lstStyle/>
          <a:p>
            <a:pPr>
              <a:lnSpc>
                <a:spcPct val="110000"/>
              </a:lnSpc>
            </a:pPr>
            <a:r>
              <a:rPr lang="en-US" sz="1200" dirty="0" smtClean="0">
                <a:latin typeface="Arial" charset="0"/>
                <a:ea typeface="Arial" charset="0"/>
                <a:cs typeface="Arial" charset="0"/>
              </a:rPr>
              <a:t>On each trial a stimulus will be presented on the monitor. Each stimulus consists of two semicircles varying in the orientation of a spoke (which direction it points) in the right half, and in the saturation of a red hue in the left half. The different stimuli are illustrated on the right.</a:t>
            </a:r>
          </a:p>
          <a:p>
            <a:pPr>
              <a:lnSpc>
                <a:spcPct val="110000"/>
              </a:lnSpc>
            </a:pPr>
            <a:endParaRPr lang="en-US" sz="1200" dirty="0" smtClean="0">
              <a:latin typeface="Arial" charset="0"/>
              <a:ea typeface="Arial" charset="0"/>
              <a:cs typeface="Arial" charset="0"/>
            </a:endParaRPr>
          </a:p>
          <a:p>
            <a:pPr>
              <a:lnSpc>
                <a:spcPct val="110000"/>
              </a:lnSpc>
            </a:pPr>
            <a:r>
              <a:rPr lang="en-US" sz="1200" dirty="0" smtClean="0">
                <a:latin typeface="Arial" charset="0"/>
                <a:ea typeface="Arial" charset="0"/>
                <a:cs typeface="Arial" charset="0"/>
              </a:rPr>
              <a:t>Your task is to learn to categorize the stimuli into two groups. The groups are based on a combination of the orientation of the spoke and the saturation of the hue. The objects which belong to Group A are shown in the box on right.  All of the remaining objects belong to Group B.</a:t>
            </a:r>
          </a:p>
          <a:p>
            <a:pPr>
              <a:lnSpc>
                <a:spcPct val="110000"/>
              </a:lnSpc>
            </a:pPr>
            <a:endParaRPr lang="en-US" sz="1200" dirty="0" smtClean="0">
              <a:latin typeface="Arial" charset="0"/>
              <a:ea typeface="Arial" charset="0"/>
              <a:cs typeface="Arial" charset="0"/>
            </a:endParaRPr>
          </a:p>
          <a:p>
            <a:pPr>
              <a:lnSpc>
                <a:spcPct val="110000"/>
              </a:lnSpc>
            </a:pPr>
            <a:r>
              <a:rPr lang="en-US" sz="1200" dirty="0">
                <a:latin typeface="Arial" charset="0"/>
                <a:ea typeface="Arial" charset="0"/>
                <a:cs typeface="Arial" charset="0"/>
              </a:rPr>
              <a:t>On each trial, press one of the LEFT two buttons if the combination presented on the monitor belongs to Group A. Press one of the RIGHT two buttons if the combination belongs to Group B. </a:t>
            </a:r>
          </a:p>
          <a:p>
            <a:pPr>
              <a:lnSpc>
                <a:spcPct val="110000"/>
              </a:lnSpc>
            </a:pPr>
            <a:endParaRPr lang="en-US" sz="1200" dirty="0">
              <a:latin typeface="Arial" charset="0"/>
              <a:ea typeface="Arial" charset="0"/>
              <a:cs typeface="Arial" charset="0"/>
            </a:endParaRPr>
          </a:p>
          <a:p>
            <a:pPr>
              <a:lnSpc>
                <a:spcPct val="110000"/>
              </a:lnSpc>
            </a:pPr>
            <a:r>
              <a:rPr lang="en-US" sz="1200" dirty="0" smtClean="0">
                <a:latin typeface="Arial" charset="0"/>
                <a:ea typeface="Arial" charset="0"/>
                <a:cs typeface="Arial" charset="0"/>
              </a:rPr>
              <a:t>You can use the diagram at the right to familiarize yourself with the stimuli. We would like you to come up with a strategy to classify the objects. Once you have that strategy in mind, we would like you to continue to use that strategy for the remainder of the experiment.</a:t>
            </a:r>
          </a:p>
          <a:p>
            <a:pPr>
              <a:lnSpc>
                <a:spcPct val="110000"/>
              </a:lnSpc>
            </a:pPr>
            <a:endParaRPr lang="en-US" sz="1200" dirty="0" smtClean="0">
              <a:latin typeface="Arial" charset="0"/>
              <a:ea typeface="Arial" charset="0"/>
              <a:cs typeface="Arial" charset="0"/>
            </a:endParaRPr>
          </a:p>
          <a:p>
            <a:pPr>
              <a:lnSpc>
                <a:spcPct val="110000"/>
              </a:lnSpc>
            </a:pPr>
            <a:r>
              <a:rPr lang="en-US" sz="1200" dirty="0" smtClean="0">
                <a:latin typeface="Arial" charset="0"/>
                <a:ea typeface="Arial" charset="0"/>
                <a:cs typeface="Arial" charset="0"/>
              </a:rPr>
              <a:t>Your task is to classify the objects </a:t>
            </a:r>
            <a:r>
              <a:rPr lang="en-US" sz="1200" b="1" dirty="0" smtClean="0">
                <a:latin typeface="Arial" charset="0"/>
                <a:ea typeface="Arial" charset="0"/>
                <a:cs typeface="Arial" charset="0"/>
              </a:rPr>
              <a:t>as quickly as possible WITHOUT ANY ERRORS</a:t>
            </a:r>
            <a:r>
              <a:rPr lang="en-US" sz="1200" dirty="0" smtClean="0">
                <a:latin typeface="Arial" charset="0"/>
                <a:ea typeface="Arial" charset="0"/>
                <a:cs typeface="Arial" charset="0"/>
              </a:rPr>
              <a:t>.  Please remember that it is important to respond correctly. If you start to make errors, it’s likely because you’re going too fast so slow down and try to respond more accurately.  Once you’ve made your decision about the category, however, please respond. (That is, take your time to make an accurate decision but don’t dilly-dally after you’ve made that decision).</a:t>
            </a:r>
          </a:p>
          <a:p>
            <a:pPr>
              <a:lnSpc>
                <a:spcPct val="110000"/>
              </a:lnSpc>
            </a:pPr>
            <a:endParaRPr lang="en-US" sz="1200" dirty="0" smtClean="0">
              <a:latin typeface="Arial" charset="0"/>
              <a:ea typeface="Arial" charset="0"/>
              <a:cs typeface="Arial" charset="0"/>
            </a:endParaRPr>
          </a:p>
          <a:p>
            <a:pPr>
              <a:lnSpc>
                <a:spcPct val="110000"/>
              </a:lnSpc>
            </a:pPr>
            <a:r>
              <a:rPr lang="en-US" sz="1200" dirty="0" smtClean="0">
                <a:latin typeface="Arial" charset="0"/>
                <a:ea typeface="Arial" charset="0"/>
                <a:cs typeface="Arial" charset="0"/>
              </a:rPr>
              <a:t>Please press a button to continue. </a:t>
            </a:r>
            <a:endParaRPr lang="en-US" sz="1200" dirty="0">
              <a:latin typeface="Arial" charset="0"/>
              <a:ea typeface="Arial" charset="0"/>
              <a:cs typeface="Arial" charset="0"/>
            </a:endParaRPr>
          </a:p>
        </p:txBody>
      </p:sp>
    </p:spTree>
    <p:extLst>
      <p:ext uri="{BB962C8B-B14F-4D97-AF65-F5344CB8AC3E}">
        <p14:creationId xmlns:p14="http://schemas.microsoft.com/office/powerpoint/2010/main" val="765983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105400" y="1689415"/>
            <a:ext cx="4038600" cy="3315409"/>
          </a:xfrm>
          <a:prstGeom prst="rect">
            <a:avLst/>
          </a:prstGeom>
        </p:spPr>
      </p:pic>
      <p:sp>
        <p:nvSpPr>
          <p:cNvPr id="7" name="TextBox 90"/>
          <p:cNvSpPr txBox="1">
            <a:spLocks noChangeArrowheads="1"/>
          </p:cNvSpPr>
          <p:nvPr/>
        </p:nvSpPr>
        <p:spPr bwMode="auto">
          <a:xfrm>
            <a:off x="19050" y="152400"/>
            <a:ext cx="4857750" cy="6389441"/>
          </a:xfrm>
          <a:prstGeom prst="rect">
            <a:avLst/>
          </a:prstGeom>
          <a:noFill/>
          <a:ln w="9525">
            <a:noFill/>
            <a:miter lim="800000"/>
            <a:headEnd/>
            <a:tailEnd/>
          </a:ln>
        </p:spPr>
        <p:txBody>
          <a:bodyPr wrap="square">
            <a:spAutoFit/>
          </a:bodyPr>
          <a:lstStyle/>
          <a:p>
            <a:pPr>
              <a:lnSpc>
                <a:spcPct val="110000"/>
              </a:lnSpc>
            </a:pPr>
            <a:r>
              <a:rPr lang="en-US" sz="1200" dirty="0" smtClean="0">
                <a:latin typeface="Arial" charset="0"/>
                <a:ea typeface="Arial" charset="0"/>
                <a:cs typeface="Arial" charset="0"/>
              </a:rPr>
              <a:t>On each trial a stimulus will be presented on the monitor. Each stimulus consists of two semicircles varying in the orientation of a spoke (which direction it points) in the right half, and in the saturation of a red hue in the left half. The different stimuli are illustrated on the right.</a:t>
            </a:r>
          </a:p>
          <a:p>
            <a:pPr>
              <a:lnSpc>
                <a:spcPct val="110000"/>
              </a:lnSpc>
            </a:pPr>
            <a:endParaRPr lang="en-US" sz="1200" dirty="0" smtClean="0">
              <a:latin typeface="Arial" charset="0"/>
              <a:ea typeface="Arial" charset="0"/>
              <a:cs typeface="Arial" charset="0"/>
            </a:endParaRPr>
          </a:p>
          <a:p>
            <a:pPr>
              <a:lnSpc>
                <a:spcPct val="110000"/>
              </a:lnSpc>
            </a:pPr>
            <a:r>
              <a:rPr lang="en-US" sz="1200" dirty="0" smtClean="0">
                <a:latin typeface="Arial" charset="0"/>
                <a:ea typeface="Arial" charset="0"/>
                <a:cs typeface="Arial" charset="0"/>
              </a:rPr>
              <a:t>Your task is to learn to categorize the stimuli into two groups. The groups are based on a combination of the orientation of the spoke and the saturation of the hue. The objects which belong to Group A are shown in the box on right.  All of the remaining objects belong to Group B.</a:t>
            </a:r>
          </a:p>
          <a:p>
            <a:pPr>
              <a:lnSpc>
                <a:spcPct val="110000"/>
              </a:lnSpc>
            </a:pPr>
            <a:endParaRPr lang="en-US" sz="1200" dirty="0" smtClean="0">
              <a:latin typeface="Arial" charset="0"/>
              <a:ea typeface="Arial" charset="0"/>
              <a:cs typeface="Arial" charset="0"/>
            </a:endParaRPr>
          </a:p>
          <a:p>
            <a:pPr>
              <a:lnSpc>
                <a:spcPct val="110000"/>
              </a:lnSpc>
            </a:pPr>
            <a:r>
              <a:rPr lang="en-US" sz="1200" dirty="0">
                <a:latin typeface="Arial" charset="0"/>
                <a:ea typeface="Arial" charset="0"/>
                <a:cs typeface="Arial" charset="0"/>
              </a:rPr>
              <a:t>On each trial, press one of the LEFT two buttons if the combination presented on the monitor belongs to Group A. Press one of the RIGHT two buttons if the combination belongs to Group B. </a:t>
            </a:r>
          </a:p>
          <a:p>
            <a:pPr>
              <a:lnSpc>
                <a:spcPct val="110000"/>
              </a:lnSpc>
            </a:pPr>
            <a:endParaRPr lang="en-US" sz="1200" dirty="0">
              <a:latin typeface="Arial" charset="0"/>
              <a:ea typeface="Arial" charset="0"/>
              <a:cs typeface="Arial" charset="0"/>
            </a:endParaRPr>
          </a:p>
          <a:p>
            <a:pPr>
              <a:lnSpc>
                <a:spcPct val="110000"/>
              </a:lnSpc>
            </a:pPr>
            <a:r>
              <a:rPr lang="en-US" sz="1200" dirty="0" smtClean="0">
                <a:latin typeface="Arial" charset="0"/>
                <a:ea typeface="Arial" charset="0"/>
                <a:cs typeface="Arial" charset="0"/>
              </a:rPr>
              <a:t>You can use the diagram at the right to familiarize yourself with the stimuli. We would like you to come up with a strategy to classify the objects. Once you have that strategy in mind, we would like you to continue to use that strategy for the remainder of the experiment.</a:t>
            </a:r>
          </a:p>
          <a:p>
            <a:pPr>
              <a:lnSpc>
                <a:spcPct val="110000"/>
              </a:lnSpc>
            </a:pPr>
            <a:endParaRPr lang="en-US" sz="1200" dirty="0" smtClean="0">
              <a:latin typeface="Arial" charset="0"/>
              <a:ea typeface="Arial" charset="0"/>
              <a:cs typeface="Arial" charset="0"/>
            </a:endParaRPr>
          </a:p>
          <a:p>
            <a:pPr>
              <a:lnSpc>
                <a:spcPct val="110000"/>
              </a:lnSpc>
            </a:pPr>
            <a:r>
              <a:rPr lang="en-US" sz="1200" dirty="0" smtClean="0">
                <a:latin typeface="Arial" charset="0"/>
                <a:ea typeface="Arial" charset="0"/>
                <a:cs typeface="Arial" charset="0"/>
              </a:rPr>
              <a:t>Your task is to classify the objects </a:t>
            </a:r>
            <a:r>
              <a:rPr lang="en-US" sz="1200" b="1" dirty="0" smtClean="0">
                <a:latin typeface="Arial" charset="0"/>
                <a:ea typeface="Arial" charset="0"/>
                <a:cs typeface="Arial" charset="0"/>
              </a:rPr>
              <a:t>as quickly as possible WITHOUT ANY ERRORS</a:t>
            </a:r>
            <a:r>
              <a:rPr lang="en-US" sz="1200" dirty="0" smtClean="0">
                <a:latin typeface="Arial" charset="0"/>
                <a:ea typeface="Arial" charset="0"/>
                <a:cs typeface="Arial" charset="0"/>
              </a:rPr>
              <a:t>.  Please remember that it is important to respond correctly. If you start to make errors, it’s likely because you’re going too fast so slow down and try to respond more accurately.  Once you’ve made your decision about the category, however, please respond. (That is, take your time to make an accurate decision but don’t dilly-dally after you’ve made that decision).</a:t>
            </a:r>
          </a:p>
          <a:p>
            <a:pPr>
              <a:lnSpc>
                <a:spcPct val="110000"/>
              </a:lnSpc>
            </a:pPr>
            <a:endParaRPr lang="en-US" sz="1200" dirty="0" smtClean="0">
              <a:latin typeface="Arial" charset="0"/>
              <a:ea typeface="Arial" charset="0"/>
              <a:cs typeface="Arial" charset="0"/>
            </a:endParaRPr>
          </a:p>
          <a:p>
            <a:pPr>
              <a:lnSpc>
                <a:spcPct val="110000"/>
              </a:lnSpc>
            </a:pPr>
            <a:r>
              <a:rPr lang="en-US" sz="1200" dirty="0" smtClean="0">
                <a:latin typeface="Arial" charset="0"/>
                <a:ea typeface="Arial" charset="0"/>
                <a:cs typeface="Arial" charset="0"/>
              </a:rPr>
              <a:t>Please press a button to continue. </a:t>
            </a:r>
            <a:endParaRPr lang="en-US" sz="1200" dirty="0">
              <a:latin typeface="Arial" charset="0"/>
              <a:ea typeface="Arial" charset="0"/>
              <a:cs typeface="Arial" charset="0"/>
            </a:endParaRPr>
          </a:p>
        </p:txBody>
      </p:sp>
    </p:spTree>
    <p:extLst>
      <p:ext uri="{BB962C8B-B14F-4D97-AF65-F5344CB8AC3E}">
        <p14:creationId xmlns:p14="http://schemas.microsoft.com/office/powerpoint/2010/main" val="6588774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11974</TotalTime>
  <Words>3337</Words>
  <Application>Microsoft Macintosh PowerPoint</Application>
  <PresentationFormat>On-screen Show (4:3)</PresentationFormat>
  <Paragraphs>137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Helvetica Neue</vt:lpstr>
      <vt:lpstr>Times New Roman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IUB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Daniel Little</dc:creator>
  <cp:lastModifiedBy>Sarah Moneer</cp:lastModifiedBy>
  <cp:revision>464</cp:revision>
  <dcterms:created xsi:type="dcterms:W3CDTF">2016-03-09T00:10:50Z</dcterms:created>
  <dcterms:modified xsi:type="dcterms:W3CDTF">2018-02-03T14:19:23Z</dcterms:modified>
</cp:coreProperties>
</file>