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59" r:id="rId4"/>
    <p:sldId id="260" r:id="rId5"/>
    <p:sldId id="264" r:id="rId6"/>
    <p:sldId id="257" r:id="rId7"/>
    <p:sldId id="258" r:id="rId8"/>
    <p:sldId id="262"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727" autoAdjust="0"/>
  </p:normalViewPr>
  <p:slideViewPr>
    <p:cSldViewPr>
      <p:cViewPr varScale="1">
        <p:scale>
          <a:sx n="76" d="100"/>
          <a:sy n="76" d="100"/>
        </p:scale>
        <p:origin x="182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AF701-FCC9-4975-9040-3E0BEB508CC5}" type="datetimeFigureOut">
              <a:rPr lang="en-AU" smtClean="0"/>
              <a:pPr/>
              <a:t>5/06/2024</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CCC04C-FEB3-4147-852B-428492D8035F}"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9CCC04C-FEB3-4147-852B-428492D8035F}" type="slidenum">
              <a:rPr lang="en-AU" smtClean="0"/>
              <a:pPr/>
              <a:t>1</a:t>
            </a:fld>
            <a:endParaRPr lang="en-AU"/>
          </a:p>
        </p:txBody>
      </p:sp>
    </p:spTree>
    <p:extLst>
      <p:ext uri="{BB962C8B-B14F-4D97-AF65-F5344CB8AC3E}">
        <p14:creationId xmlns:p14="http://schemas.microsoft.com/office/powerpoint/2010/main" val="619989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C9CCC04C-FEB3-4147-852B-428492D8035F}" type="slidenum">
              <a:rPr lang="en-AU" smtClean="0"/>
              <a:pPr/>
              <a:t>2</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720381CF-029C-465D-83DF-2050DD63A90F}" type="slidenum">
              <a:rPr lang="en-US" smtClean="0"/>
              <a:pPr>
                <a:defRPr/>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20381CF-029C-465D-83DF-2050DD63A90F}" type="slidenum">
              <a:rPr lang="en-US" smtClean="0"/>
              <a:pPr>
                <a:defRPr/>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B404210-0267-44F2-B662-C3AA1724B658}" type="datetimeFigureOut">
              <a:rPr lang="en-AU" smtClean="0"/>
              <a:pPr/>
              <a:t>5/06/2024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259E8B8-F941-480C-9BE3-6D8F2CFA3DA6}"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B404210-0267-44F2-B662-C3AA1724B658}" type="datetimeFigureOut">
              <a:rPr lang="en-AU" smtClean="0"/>
              <a:pPr/>
              <a:t>5/06/2024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259E8B8-F941-480C-9BE3-6D8F2CFA3DA6}"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B404210-0267-44F2-B662-C3AA1724B658}" type="datetimeFigureOut">
              <a:rPr lang="en-AU" smtClean="0"/>
              <a:pPr/>
              <a:t>5/06/2024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259E8B8-F941-480C-9BE3-6D8F2CFA3DA6}"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B404210-0267-44F2-B662-C3AA1724B658}" type="datetimeFigureOut">
              <a:rPr lang="en-AU" smtClean="0"/>
              <a:pPr/>
              <a:t>5/06/2024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259E8B8-F941-480C-9BE3-6D8F2CFA3DA6}"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404210-0267-44F2-B662-C3AA1724B658}" type="datetimeFigureOut">
              <a:rPr lang="en-AU" smtClean="0"/>
              <a:pPr/>
              <a:t>5/06/2024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259E8B8-F941-480C-9BE3-6D8F2CFA3DA6}"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B404210-0267-44F2-B662-C3AA1724B658}" type="datetimeFigureOut">
              <a:rPr lang="en-AU" smtClean="0"/>
              <a:pPr/>
              <a:t>5/06/2024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259E8B8-F941-480C-9BE3-6D8F2CFA3DA6}"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B404210-0267-44F2-B662-C3AA1724B658}" type="datetimeFigureOut">
              <a:rPr lang="en-AU" smtClean="0"/>
              <a:pPr/>
              <a:t>5/06/2024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259E8B8-F941-480C-9BE3-6D8F2CFA3DA6}"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B404210-0267-44F2-B662-C3AA1724B658}" type="datetimeFigureOut">
              <a:rPr lang="en-AU" smtClean="0"/>
              <a:pPr/>
              <a:t>5/06/2024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259E8B8-F941-480C-9BE3-6D8F2CFA3DA6}"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04210-0267-44F2-B662-C3AA1724B658}" type="datetimeFigureOut">
              <a:rPr lang="en-AU" smtClean="0"/>
              <a:pPr/>
              <a:t>5/06/2024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259E8B8-F941-480C-9BE3-6D8F2CFA3DA6}"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404210-0267-44F2-B662-C3AA1724B658}" type="datetimeFigureOut">
              <a:rPr lang="en-AU" smtClean="0"/>
              <a:pPr/>
              <a:t>5/06/2024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259E8B8-F941-480C-9BE3-6D8F2CFA3DA6}"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404210-0267-44F2-B662-C3AA1724B658}" type="datetimeFigureOut">
              <a:rPr lang="en-AU" smtClean="0"/>
              <a:pPr/>
              <a:t>5/06/2024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259E8B8-F941-480C-9BE3-6D8F2CFA3DA6}"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404210-0267-44F2-B662-C3AA1724B658}" type="datetimeFigureOut">
              <a:rPr lang="en-AU" smtClean="0"/>
              <a:pPr/>
              <a:t>5/06/2024</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9E8B8-F941-480C-9BE3-6D8F2CFA3DA6}"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Instructions for the Function Classification Analysis</a:t>
            </a:r>
            <a:endParaRPr lang="en-AU" dirty="0"/>
          </a:p>
        </p:txBody>
      </p:sp>
      <p:sp>
        <p:nvSpPr>
          <p:cNvPr id="5" name="Subtitle 4"/>
          <p:cNvSpPr>
            <a:spLocks noGrp="1"/>
          </p:cNvSpPr>
          <p:nvPr>
            <p:ph type="subTitle" idx="1"/>
          </p:nvPr>
        </p:nvSpPr>
        <p:spPr/>
        <p:txBody>
          <a:bodyPr/>
          <a:lstStyle/>
          <a:p>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Log Graph/ Exponential</a:t>
            </a:r>
            <a:endParaRPr lang="en-AU" dirty="0"/>
          </a:p>
        </p:txBody>
      </p:sp>
      <p:pic>
        <p:nvPicPr>
          <p:cNvPr id="1026" name="Picture 2" descr="https://encrypted-tbn3.gstatic.com/images?q=tbn:ANd9GcQcOr3Q3UWssBXiMF_GKwTrqsoB5IXn1rwYlmgApP9PQtP4lQ1sFw"/>
          <p:cNvPicPr>
            <a:picLocks noChangeAspect="1" noChangeArrowheads="1"/>
          </p:cNvPicPr>
          <p:nvPr/>
        </p:nvPicPr>
        <p:blipFill>
          <a:blip r:embed="rId2" cstate="print"/>
          <a:srcRect/>
          <a:stretch>
            <a:fillRect/>
          </a:stretch>
        </p:blipFill>
        <p:spPr bwMode="auto">
          <a:xfrm>
            <a:off x="2590800" y="1600200"/>
            <a:ext cx="3891959" cy="33337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a:t>
            </a:r>
            <a:endParaRPr lang="en-AU" dirty="0"/>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r>
              <a:rPr lang="en-US" dirty="0"/>
              <a:t>For each figure, you should look at the subject’s function (shown in red) and then classify it into one of five categories</a:t>
            </a:r>
          </a:p>
          <a:p>
            <a:endParaRPr lang="en-US" dirty="0"/>
          </a:p>
          <a:p>
            <a:r>
              <a:rPr lang="en-US" dirty="0"/>
              <a:t>1) Linear</a:t>
            </a:r>
          </a:p>
          <a:p>
            <a:r>
              <a:rPr lang="en-US" dirty="0"/>
              <a:t>2) Quadratic</a:t>
            </a:r>
          </a:p>
          <a:p>
            <a:r>
              <a:rPr lang="en-US" dirty="0"/>
              <a:t>3) Cubic</a:t>
            </a:r>
          </a:p>
          <a:p>
            <a:r>
              <a:rPr lang="en-US" dirty="0"/>
              <a:t>4) Similarity-based</a:t>
            </a:r>
          </a:p>
          <a:p>
            <a:r>
              <a:rPr lang="en-US" dirty="0"/>
              <a:t>5) Other/Unclassified</a:t>
            </a:r>
          </a:p>
          <a:p>
            <a:endParaRPr lang="en-US" dirty="0"/>
          </a:p>
          <a:p>
            <a:r>
              <a:rPr lang="en-US" dirty="0"/>
              <a:t>To display all the figures for a given subject, go to the folder: </a:t>
            </a:r>
            <a:r>
              <a:rPr lang="en-US" sz="2900" dirty="0">
                <a:latin typeface="Courier New" pitchFamily="49" charset="0"/>
                <a:cs typeface="Courier New" pitchFamily="49" charset="0"/>
              </a:rPr>
              <a:t>C:\Documents and Settings\</a:t>
            </a:r>
            <a:r>
              <a:rPr lang="en-US" sz="2900" dirty="0" err="1">
                <a:latin typeface="Courier New" pitchFamily="49" charset="0"/>
                <a:cs typeface="Courier New" pitchFamily="49" charset="0"/>
              </a:rPr>
              <a:t>littled</a:t>
            </a:r>
            <a:r>
              <a:rPr lang="en-US" sz="2900" dirty="0">
                <a:latin typeface="Courier New" pitchFamily="49" charset="0"/>
                <a:cs typeface="Courier New" pitchFamily="49" charset="0"/>
              </a:rPr>
              <a:t>\My Documents\My </a:t>
            </a:r>
            <a:r>
              <a:rPr lang="en-US" sz="2900" dirty="0" err="1">
                <a:latin typeface="Courier New" pitchFamily="49" charset="0"/>
                <a:cs typeface="Courier New" pitchFamily="49" charset="0"/>
              </a:rPr>
              <a:t>Dropbox</a:t>
            </a:r>
            <a:r>
              <a:rPr lang="en-US" sz="2900" dirty="0">
                <a:latin typeface="Courier New" pitchFamily="49" charset="0"/>
                <a:cs typeface="Courier New" pitchFamily="49" charset="0"/>
              </a:rPr>
              <a:t>\Dan's Experiments\2013 Function Classification</a:t>
            </a:r>
            <a:endParaRPr lang="en-US" sz="1000" dirty="0">
              <a:latin typeface="Courier New" pitchFamily="49" charset="0"/>
              <a:cs typeface="Courier New" pitchFamily="49" charset="0"/>
            </a:endParaRPr>
          </a:p>
          <a:p>
            <a:endParaRPr lang="en-US" sz="2900" dirty="0"/>
          </a:p>
          <a:p>
            <a:r>
              <a:rPr lang="en-US" sz="2900" dirty="0"/>
              <a:t>Type: </a:t>
            </a:r>
            <a:r>
              <a:rPr lang="en-US" sz="2900" dirty="0" err="1">
                <a:latin typeface="Courier New" pitchFamily="49" charset="0"/>
                <a:cs typeface="Courier New" pitchFamily="49" charset="0"/>
              </a:rPr>
              <a:t>showSubjectData</a:t>
            </a:r>
            <a:r>
              <a:rPr lang="en-US" sz="2900" dirty="0">
                <a:latin typeface="Courier New" pitchFamily="49" charset="0"/>
                <a:cs typeface="Courier New" pitchFamily="49" charset="0"/>
              </a:rPr>
              <a:t>(m)</a:t>
            </a:r>
          </a:p>
          <a:p>
            <a:endParaRPr lang="en-US" sz="3100" dirty="0"/>
          </a:p>
          <a:p>
            <a:r>
              <a:rPr lang="en-US" sz="3100" dirty="0"/>
              <a:t>Where m is the subject number you want to see. Subject numbers go from 1 to 170.  If one doesn’t work, just continue to the next one.</a:t>
            </a:r>
            <a:endParaRPr lang="en-AU" sz="3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639941" y="1341437"/>
            <a:ext cx="7864117" cy="4525963"/>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a:t>1) Linear Functions</a:t>
            </a:r>
            <a:endParaRPr lang="en-AU" dirty="0"/>
          </a:p>
        </p:txBody>
      </p:sp>
      <p:sp>
        <p:nvSpPr>
          <p:cNvPr id="4" name="TextBox 3"/>
          <p:cNvSpPr txBox="1"/>
          <p:nvPr/>
        </p:nvSpPr>
        <p:spPr>
          <a:xfrm>
            <a:off x="457200" y="5657671"/>
            <a:ext cx="8305800" cy="1200329"/>
          </a:xfrm>
          <a:prstGeom prst="rect">
            <a:avLst/>
          </a:prstGeom>
          <a:noFill/>
        </p:spPr>
        <p:txBody>
          <a:bodyPr wrap="square" rtlCol="0">
            <a:spAutoFit/>
          </a:bodyPr>
          <a:lstStyle/>
          <a:p>
            <a:r>
              <a:rPr lang="en-US" dirty="0"/>
              <a:t>Linear functions will be basically straight lines. They may vary in their slope or their intercept.  By basically straight, I mean allow some variation to account for the fact that people are drawing these by hand.  That is, the function should generally look straight but may be a little noisy.</a:t>
            </a:r>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Quadratic Functions</a:t>
            </a:r>
            <a:endParaRPr lang="en-AU" dirty="0"/>
          </a:p>
        </p:txBody>
      </p:sp>
      <p:pic>
        <p:nvPicPr>
          <p:cNvPr id="3074" name="Picture 2" descr="https://encrypted-tbn2.gstatic.com/images?q=tbn:ANd9GcRLPcBza090q7mCVgJ8iq8t57798O75U_WVnNVL9trRsA-ppNtbpg"/>
          <p:cNvPicPr>
            <a:picLocks noChangeAspect="1" noChangeArrowheads="1"/>
          </p:cNvPicPr>
          <p:nvPr/>
        </p:nvPicPr>
        <p:blipFill>
          <a:blip r:embed="rId2" cstate="print"/>
          <a:srcRect l="9000" t="12287" r="5000" b="15525"/>
          <a:stretch>
            <a:fillRect/>
          </a:stretch>
        </p:blipFill>
        <p:spPr bwMode="auto">
          <a:xfrm rot="10800000">
            <a:off x="4343400" y="2057400"/>
            <a:ext cx="4114800" cy="2248786"/>
          </a:xfrm>
          <a:prstGeom prst="rect">
            <a:avLst/>
          </a:prstGeom>
          <a:noFill/>
          <a:ln>
            <a:solidFill>
              <a:schemeClr val="tx1"/>
            </a:solidFill>
          </a:ln>
        </p:spPr>
      </p:pic>
      <p:sp>
        <p:nvSpPr>
          <p:cNvPr id="4" name="TextBox 3"/>
          <p:cNvSpPr txBox="1"/>
          <p:nvPr/>
        </p:nvSpPr>
        <p:spPr>
          <a:xfrm>
            <a:off x="304801" y="5562600"/>
            <a:ext cx="8458200" cy="923330"/>
          </a:xfrm>
          <a:prstGeom prst="rect">
            <a:avLst/>
          </a:prstGeom>
          <a:noFill/>
        </p:spPr>
        <p:txBody>
          <a:bodyPr wrap="square" rtlCol="0">
            <a:spAutoFit/>
          </a:bodyPr>
          <a:lstStyle/>
          <a:p>
            <a:r>
              <a:rPr lang="en-US" dirty="0"/>
              <a:t>Quadratic functions will have a single “bump”.  They may be pointed up or down, and they may be more peaked or more shallow.  Again, you should allow for the functions to be somewhat noisy since they’re drawn by hand.</a:t>
            </a:r>
            <a:endParaRPr lang="en-AU" dirty="0"/>
          </a:p>
        </p:txBody>
      </p:sp>
      <p:pic>
        <p:nvPicPr>
          <p:cNvPr id="3076" name="Picture 4" descr="https://encrypted-tbn0.gstatic.com/images?q=tbn:ANd9GcSDfUCKahrv8Z2yTy6uT5e0AMama_O16hMsydMkW5SOWN9Zjmdu"/>
          <p:cNvPicPr>
            <a:picLocks noChangeAspect="1" noChangeArrowheads="1"/>
          </p:cNvPicPr>
          <p:nvPr/>
        </p:nvPicPr>
        <p:blipFill>
          <a:blip r:embed="rId3" cstate="print"/>
          <a:srcRect l="10470" t="8955" r="9958" b="13433"/>
          <a:stretch>
            <a:fillRect/>
          </a:stretch>
        </p:blipFill>
        <p:spPr bwMode="auto">
          <a:xfrm>
            <a:off x="533400" y="2057400"/>
            <a:ext cx="3341077" cy="2286000"/>
          </a:xfrm>
          <a:prstGeom prst="rect">
            <a:avLst/>
          </a:prstGeom>
          <a:noFill/>
          <a:ln>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Cubic Functions</a:t>
            </a:r>
            <a:endParaRPr lang="en-AU" dirty="0"/>
          </a:p>
        </p:txBody>
      </p:sp>
      <p:pic>
        <p:nvPicPr>
          <p:cNvPr id="22530" name="Picture 2" descr="https://encrypted-tbn0.gstatic.com/images?q=tbn:ANd9GcRh7nGrtyL2g2c-RSLc8sE7Ge0FeCogk-T3CGlzwsFaSgEYTw-n5g"/>
          <p:cNvPicPr>
            <a:picLocks noChangeAspect="1" noChangeArrowheads="1"/>
          </p:cNvPicPr>
          <p:nvPr/>
        </p:nvPicPr>
        <p:blipFill>
          <a:blip r:embed="rId2" cstate="print"/>
          <a:srcRect/>
          <a:stretch>
            <a:fillRect/>
          </a:stretch>
        </p:blipFill>
        <p:spPr bwMode="auto">
          <a:xfrm>
            <a:off x="381000" y="1828800"/>
            <a:ext cx="2447925" cy="1866901"/>
          </a:xfrm>
          <a:prstGeom prst="rect">
            <a:avLst/>
          </a:prstGeom>
          <a:noFill/>
          <a:ln>
            <a:solidFill>
              <a:schemeClr val="tx1"/>
            </a:solidFill>
          </a:ln>
        </p:spPr>
      </p:pic>
      <p:pic>
        <p:nvPicPr>
          <p:cNvPr id="22532" name="Picture 4" descr="https://encrypted-tbn3.gstatic.com/images?q=tbn:ANd9GcQevCHVqCHRYcIdyyfmD74iORJgeCfvU6FNQ0h4VLee2Ub5tZU3bA"/>
          <p:cNvPicPr>
            <a:picLocks noChangeAspect="1" noChangeArrowheads="1"/>
          </p:cNvPicPr>
          <p:nvPr/>
        </p:nvPicPr>
        <p:blipFill>
          <a:blip r:embed="rId3" cstate="print"/>
          <a:srcRect l="8955" t="8511" r="10448" b="14894"/>
          <a:stretch>
            <a:fillRect/>
          </a:stretch>
        </p:blipFill>
        <p:spPr bwMode="auto">
          <a:xfrm>
            <a:off x="3048000" y="1828800"/>
            <a:ext cx="2857500" cy="1905000"/>
          </a:xfrm>
          <a:prstGeom prst="rect">
            <a:avLst/>
          </a:prstGeom>
          <a:noFill/>
          <a:ln>
            <a:solidFill>
              <a:schemeClr val="tx1"/>
            </a:solidFill>
          </a:ln>
        </p:spPr>
      </p:pic>
      <p:pic>
        <p:nvPicPr>
          <p:cNvPr id="22534" name="Picture 6" descr="https://encrypted-tbn1.gstatic.com/images?q=tbn:ANd9GcQ96EWnMr-2BwE9d3ulbeP2CNzSt6psQ9YFhsDDrvkzmv1ZfoGrew"/>
          <p:cNvPicPr>
            <a:picLocks noChangeAspect="1" noChangeArrowheads="1"/>
          </p:cNvPicPr>
          <p:nvPr/>
        </p:nvPicPr>
        <p:blipFill>
          <a:blip r:embed="rId4" cstate="print"/>
          <a:srcRect/>
          <a:stretch>
            <a:fillRect/>
          </a:stretch>
        </p:blipFill>
        <p:spPr bwMode="auto">
          <a:xfrm>
            <a:off x="6324600" y="1676400"/>
            <a:ext cx="2143125" cy="2143125"/>
          </a:xfrm>
          <a:prstGeom prst="rect">
            <a:avLst/>
          </a:prstGeom>
          <a:noFill/>
          <a:ln>
            <a:solidFill>
              <a:schemeClr val="tx1"/>
            </a:solidFill>
          </a:ln>
        </p:spPr>
      </p:pic>
      <p:sp>
        <p:nvSpPr>
          <p:cNvPr id="6" name="TextBox 5"/>
          <p:cNvSpPr txBox="1"/>
          <p:nvPr/>
        </p:nvSpPr>
        <p:spPr>
          <a:xfrm>
            <a:off x="304801" y="5562600"/>
            <a:ext cx="8458200" cy="923330"/>
          </a:xfrm>
          <a:prstGeom prst="rect">
            <a:avLst/>
          </a:prstGeom>
          <a:noFill/>
        </p:spPr>
        <p:txBody>
          <a:bodyPr wrap="square" rtlCol="0">
            <a:spAutoFit/>
          </a:bodyPr>
          <a:lstStyle/>
          <a:p>
            <a:r>
              <a:rPr lang="en-US" dirty="0"/>
              <a:t>Cubic functions will have a two “bumps”.  Again, they may be more peaked or more shallow.  Again, you should allow for the functions to be somewhat noisy since they’re drawn by hand.</a:t>
            </a:r>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4) Similarity-based Functions</a:t>
            </a:r>
          </a:p>
        </p:txBody>
      </p:sp>
      <p:pic>
        <p:nvPicPr>
          <p:cNvPr id="358402" name="Picture 2"/>
          <p:cNvPicPr>
            <a:picLocks noGrp="1" noChangeAspect="1" noChangeArrowheads="1"/>
          </p:cNvPicPr>
          <p:nvPr>
            <p:ph idx="1"/>
          </p:nvPr>
        </p:nvPicPr>
        <p:blipFill>
          <a:blip r:embed="rId3" cstate="print"/>
          <a:stretch>
            <a:fillRect/>
          </a:stretch>
        </p:blipFill>
        <p:spPr bwMode="auto">
          <a:xfrm>
            <a:off x="533400" y="1066800"/>
            <a:ext cx="8229600" cy="4517708"/>
          </a:xfrm>
          <a:prstGeom prst="rect">
            <a:avLst/>
          </a:prstGeom>
          <a:noFill/>
          <a:ln w="9525">
            <a:noFill/>
            <a:miter lim="800000"/>
            <a:headEnd/>
            <a:tailEnd/>
          </a:ln>
        </p:spPr>
      </p:pic>
      <p:sp>
        <p:nvSpPr>
          <p:cNvPr id="5" name="TextBox 4"/>
          <p:cNvSpPr txBox="1"/>
          <p:nvPr/>
        </p:nvSpPr>
        <p:spPr>
          <a:xfrm>
            <a:off x="457200" y="5486400"/>
            <a:ext cx="8305800" cy="923330"/>
          </a:xfrm>
          <a:prstGeom prst="rect">
            <a:avLst/>
          </a:prstGeom>
          <a:noFill/>
        </p:spPr>
        <p:txBody>
          <a:bodyPr wrap="square" rtlCol="0">
            <a:spAutoFit/>
          </a:bodyPr>
          <a:lstStyle/>
          <a:p>
            <a:r>
              <a:rPr lang="en-US" dirty="0"/>
              <a:t>The similarity-based model generates functions based on locally-averaging the nearby points.  Functions generated from this model will appear to “track” the data.  Extreme versions of this type of function will just connect the dots</a:t>
            </a:r>
            <a:endParaRPr lang="en-AU"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Some more examples</a:t>
            </a:r>
            <a:endParaRPr lang="en-AU" dirty="0"/>
          </a:p>
        </p:txBody>
      </p:sp>
      <p:sp>
        <p:nvSpPr>
          <p:cNvPr id="3" name="Content Placeholder 2"/>
          <p:cNvSpPr>
            <a:spLocks noGrp="1"/>
          </p:cNvSpPr>
          <p:nvPr>
            <p:ph idx="1"/>
          </p:nvPr>
        </p:nvSpPr>
        <p:spPr/>
        <p:txBody>
          <a:bodyPr/>
          <a:lstStyle/>
          <a:p>
            <a:endParaRPr lang="en-AU"/>
          </a:p>
        </p:txBody>
      </p:sp>
      <p:pic>
        <p:nvPicPr>
          <p:cNvPr id="4" name="Picture 3"/>
          <p:cNvPicPr>
            <a:picLocks noChangeAspect="1" noChangeArrowheads="1"/>
          </p:cNvPicPr>
          <p:nvPr/>
        </p:nvPicPr>
        <p:blipFill>
          <a:blip r:embed="rId2" cstate="print"/>
          <a:srcRect r="5556"/>
          <a:stretch>
            <a:fillRect/>
          </a:stretch>
        </p:blipFill>
        <p:spPr bwMode="auto">
          <a:xfrm>
            <a:off x="381000" y="1604327"/>
            <a:ext cx="8382000" cy="487203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4) Varying the parameters</a:t>
            </a:r>
          </a:p>
        </p:txBody>
      </p:sp>
      <p:pic>
        <p:nvPicPr>
          <p:cNvPr id="328705" name="Picture 1"/>
          <p:cNvPicPr>
            <a:picLocks noGrp="1" noChangeAspect="1" noChangeArrowheads="1"/>
          </p:cNvPicPr>
          <p:nvPr>
            <p:ph idx="1"/>
          </p:nvPr>
        </p:nvPicPr>
        <p:blipFill>
          <a:blip r:embed="rId3" cstate="print"/>
          <a:srcRect t="33734"/>
          <a:stretch>
            <a:fillRect/>
          </a:stretch>
        </p:blipFill>
        <p:spPr bwMode="auto">
          <a:xfrm>
            <a:off x="457200" y="1828800"/>
            <a:ext cx="8229600" cy="2993708"/>
          </a:xfrm>
          <a:prstGeom prst="rect">
            <a:avLst/>
          </a:prstGeom>
          <a:noFill/>
          <a:ln w="9525">
            <a:noFill/>
            <a:miter lim="800000"/>
            <a:headEnd/>
            <a:tailEnd/>
          </a:ln>
        </p:spPr>
      </p:pic>
      <p:sp>
        <p:nvSpPr>
          <p:cNvPr id="11" name="TextBox 10"/>
          <p:cNvSpPr txBox="1"/>
          <p:nvPr/>
        </p:nvSpPr>
        <p:spPr>
          <a:xfrm>
            <a:off x="685800" y="5410200"/>
            <a:ext cx="8001000" cy="923330"/>
          </a:xfrm>
          <a:prstGeom prst="rect">
            <a:avLst/>
          </a:prstGeom>
          <a:noFill/>
        </p:spPr>
        <p:txBody>
          <a:bodyPr wrap="square" rtlCol="0">
            <a:spAutoFit/>
          </a:bodyPr>
          <a:lstStyle/>
          <a:p>
            <a:r>
              <a:rPr lang="en-US" dirty="0"/>
              <a:t>Keep in mind that these functions do not have to fall on every data point (see the functions on the right). It is sufficient for a function to be merely influenced by the local changes in the data in order for it to fall in this class. </a:t>
            </a:r>
            <a:endParaRPr lang="en-AU"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Other/Unclassified</a:t>
            </a:r>
            <a:endParaRPr lang="en-AU" dirty="0"/>
          </a:p>
        </p:txBody>
      </p:sp>
      <p:sp>
        <p:nvSpPr>
          <p:cNvPr id="3" name="Content Placeholder 2"/>
          <p:cNvSpPr>
            <a:spLocks noGrp="1"/>
          </p:cNvSpPr>
          <p:nvPr>
            <p:ph idx="1"/>
          </p:nvPr>
        </p:nvSpPr>
        <p:spPr/>
        <p:txBody>
          <a:bodyPr/>
          <a:lstStyle/>
          <a:p>
            <a:r>
              <a:rPr lang="en-US" dirty="0"/>
              <a:t>Finally, you may run into the rare function which doesn’t fit one of these categories. Just mark that one as #5</a:t>
            </a:r>
          </a:p>
          <a:p>
            <a:endParaRPr lang="en-US" dirty="0"/>
          </a:p>
          <a:p>
            <a:endParaRPr lang="en-AU"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413</Words>
  <Application>Microsoft Office PowerPoint</Application>
  <PresentationFormat>On-screen Show (4:3)</PresentationFormat>
  <Paragraphs>33</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Courier New</vt:lpstr>
      <vt:lpstr>Office Theme</vt:lpstr>
      <vt:lpstr>Instructions for the Function Classification Analysis</vt:lpstr>
      <vt:lpstr>Instructions</vt:lpstr>
      <vt:lpstr>1) Linear Functions</vt:lpstr>
      <vt:lpstr>2) Quadratic Functions</vt:lpstr>
      <vt:lpstr>3) Cubic Functions</vt:lpstr>
      <vt:lpstr>4) Similarity-based Functions</vt:lpstr>
      <vt:lpstr>4) Some more examples</vt:lpstr>
      <vt:lpstr>4) Varying the parameters</vt:lpstr>
      <vt:lpstr>5) Other/Unclassified</vt:lpstr>
      <vt:lpstr>6) Log Graph/ Exponential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for the Function Classification Analysis</dc:title>
  <dc:creator>Daniel R Little</dc:creator>
  <cp:lastModifiedBy>Daniel Little</cp:lastModifiedBy>
  <cp:revision>30</cp:revision>
  <dcterms:created xsi:type="dcterms:W3CDTF">2013-02-08T05:51:31Z</dcterms:created>
  <dcterms:modified xsi:type="dcterms:W3CDTF">2024-06-05T03:08:17Z</dcterms:modified>
</cp:coreProperties>
</file>