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4" r:id="rId5"/>
    <p:sldId id="259" r:id="rId6"/>
    <p:sldId id="295" r:id="rId7"/>
    <p:sldId id="260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62" r:id="rId40"/>
    <p:sldId id="263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51" autoAdjust="0"/>
  </p:normalViewPr>
  <p:slideViewPr>
    <p:cSldViewPr snapToGrid="0" snapToObjects="1">
      <p:cViewPr varScale="1">
        <p:scale>
          <a:sx n="109" d="100"/>
          <a:sy n="10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D08E561F-0B68-9C43-9B80-4F1B452C95B8}" type="datetimeFigureOut">
              <a:rPr kumimoji="1" lang="zh-CN" altLang="en-US" smtClean="0"/>
              <a:t>7/1/13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E10E7F0-640A-6146-A195-8C25F2CB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onames.or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YAGO2: A spatially and temporally enhanced knowledge base from Wikipedia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Hoffart</a:t>
            </a:r>
            <a:r>
              <a:rPr lang="en-US" altLang="zh-CN" dirty="0"/>
              <a:t>, Johannes, Fabian M. </a:t>
            </a:r>
            <a:r>
              <a:rPr lang="en-US" altLang="zh-CN" dirty="0" err="1"/>
              <a:t>Suchanek</a:t>
            </a:r>
            <a:r>
              <a:rPr lang="en-US" altLang="zh-CN" dirty="0"/>
              <a:t>, Klaus </a:t>
            </a:r>
            <a:r>
              <a:rPr lang="en-US" altLang="zh-CN" dirty="0" err="1"/>
              <a:t>Berberich</a:t>
            </a:r>
            <a:r>
              <a:rPr lang="en-US" altLang="zh-CN" dirty="0"/>
              <a:t>, and Gerhard </a:t>
            </a:r>
            <a:r>
              <a:rPr lang="en-US" altLang="zh-CN" dirty="0" err="1"/>
              <a:t>Weikum</a:t>
            </a:r>
            <a:r>
              <a:rPr lang="en-US" altLang="zh-CN" dirty="0"/>
              <a:t>. </a:t>
            </a:r>
            <a:r>
              <a:rPr lang="en-US" altLang="zh-CN" i="1" dirty="0" smtClean="0"/>
              <a:t>Artificial </a:t>
            </a:r>
            <a:r>
              <a:rPr lang="en-US" altLang="zh-CN" i="1" dirty="0"/>
              <a:t>Intelligence</a:t>
            </a:r>
            <a:r>
              <a:rPr lang="en-US" altLang="zh-CN" dirty="0"/>
              <a:t> (2012).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55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Linkage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 each category of page, it determines the head word of the category name through shallow noun phrase parsing.</a:t>
            </a:r>
          </a:p>
          <a:p>
            <a:pPr lvl="1"/>
            <a:r>
              <a:rPr kumimoji="1" lang="en-US" altLang="zh-CN" dirty="0" smtClean="0"/>
              <a:t>If the head word is in plural, then it proposes the category as a class and the article entity as an instance.</a:t>
            </a:r>
          </a:p>
          <a:p>
            <a:r>
              <a:rPr kumimoji="1" lang="en-US" altLang="zh-CN" dirty="0" smtClean="0"/>
              <a:t>100 manually defined relations, e.g. </a:t>
            </a:r>
            <a:r>
              <a:rPr kumimoji="1" lang="en-US" altLang="zh-CN" dirty="0" err="1" smtClean="0">
                <a:latin typeface="Courier New"/>
                <a:cs typeface="Courier New"/>
              </a:rPr>
              <a:t>wasBornOnDate</a:t>
            </a:r>
            <a:r>
              <a:rPr kumimoji="1" lang="en-US" altLang="zh-CN" dirty="0" smtClean="0"/>
              <a:t>,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locatedIn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hasPopulation</a:t>
            </a:r>
            <a:r>
              <a:rPr kumimoji="1"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3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Facts: (subject, predicate, object) -&gt; (S, P, O)</a:t>
            </a:r>
          </a:p>
          <a:p>
            <a:r>
              <a:rPr kumimoji="1" lang="en-US" altLang="zh-CN" dirty="0" smtClean="0"/>
              <a:t>Reification</a:t>
            </a:r>
          </a:p>
          <a:p>
            <a:pPr lvl="1"/>
            <a:r>
              <a:rPr kumimoji="1" lang="en-US" altLang="zh-CN" dirty="0" smtClean="0"/>
              <a:t>Each fact (SPO triple) is given an identifier, and this identifier can become the subject or the object of the other facts.</a:t>
            </a:r>
          </a:p>
          <a:p>
            <a:r>
              <a:rPr kumimoji="1" lang="en-US" altLang="zh-CN" dirty="0" smtClean="0"/>
              <a:t>The YAGO architecture is based on declarative rules that are stored in text files.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91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Factual rules</a:t>
            </a:r>
          </a:p>
          <a:p>
            <a:pPr lvl="1"/>
            <a:r>
              <a:rPr kumimoji="1" lang="en-US" altLang="zh-CN" dirty="0" smtClean="0"/>
              <a:t>Extend the list of exceptions for linking the Wikipedia categories and the </a:t>
            </a:r>
            <a:r>
              <a:rPr kumimoji="1" lang="en-US" altLang="zh-CN" dirty="0" err="1" smtClean="0"/>
              <a:t>WordNet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synsets</a:t>
            </a:r>
            <a:r>
              <a:rPr kumimoji="1" lang="en-US" altLang="zh-CN" dirty="0" smtClean="0"/>
              <a:t>, e.g. </a:t>
            </a:r>
            <a:r>
              <a:rPr kumimoji="1" lang="en-US" altLang="zh-CN" dirty="0" smtClean="0">
                <a:latin typeface="Courier New"/>
                <a:cs typeface="Courier New"/>
              </a:rPr>
              <a:t>“capital” </a:t>
            </a:r>
            <a:r>
              <a:rPr kumimoji="1" lang="en-US" altLang="zh-CN" dirty="0" err="1" smtClean="0">
                <a:latin typeface="Courier New"/>
                <a:cs typeface="Courier New"/>
              </a:rPr>
              <a:t>hasPreferredMeaning</a:t>
            </a:r>
            <a:r>
              <a:rPr kumimoji="1" lang="en-US" altLang="zh-CN" dirty="0" smtClean="0">
                <a:latin typeface="Courier New"/>
                <a:cs typeface="Courier New"/>
              </a:rPr>
              <a:t> wordnet_capital_108518505</a:t>
            </a:r>
          </a:p>
          <a:p>
            <a:r>
              <a:rPr kumimoji="1" lang="en-US" altLang="zh-CN" dirty="0" smtClean="0"/>
              <a:t>Implication rules</a:t>
            </a:r>
          </a:p>
          <a:p>
            <a:pPr lvl="1"/>
            <a:r>
              <a:rPr kumimoji="1" lang="en-US" altLang="zh-CN" dirty="0" smtClean="0"/>
              <a:t>If certain facts appear in the knowledge base, then another facts shall be added, e.g.</a:t>
            </a:r>
            <a:r>
              <a:rPr kumimoji="1" lang="en-US" altLang="zh-CN" dirty="0" smtClean="0">
                <a:latin typeface="Courier New"/>
                <a:cs typeface="Courier New"/>
              </a:rPr>
              <a:t> “$1 $2 $3; $2 </a:t>
            </a:r>
            <a:r>
              <a:rPr kumimoji="1" lang="en-US" altLang="zh-CN" dirty="0" err="1" smtClean="0">
                <a:latin typeface="Courier New"/>
                <a:cs typeface="Courier New"/>
              </a:rPr>
              <a:t>subpropertyOf</a:t>
            </a:r>
            <a:r>
              <a:rPr kumimoji="1" lang="en-US" altLang="zh-CN" dirty="0" smtClean="0">
                <a:latin typeface="Courier New"/>
                <a:cs typeface="Courier New"/>
              </a:rPr>
              <a:t> $4;” implies “$1 $4 $3”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395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Replacement rules</a:t>
            </a:r>
          </a:p>
          <a:p>
            <a:pPr lvl="1"/>
            <a:r>
              <a:rPr kumimoji="1" lang="en-US" altLang="zh-CN" dirty="0" smtClean="0"/>
              <a:t>If a part of the source text matches a specified regular expression, a certain string should replace it, e.g. </a:t>
            </a:r>
            <a:r>
              <a:rPr kumimoji="1" lang="en-US" altLang="zh-CN" dirty="0" smtClean="0">
                <a:latin typeface="Courier New"/>
                <a:cs typeface="Courier New"/>
              </a:rPr>
              <a:t>“\{\{USA\}\}” replace “[[United States]]”</a:t>
            </a:r>
          </a:p>
          <a:p>
            <a:r>
              <a:rPr kumimoji="1" lang="en-US" altLang="zh-CN" dirty="0" smtClean="0">
                <a:cs typeface="Courier New"/>
              </a:rPr>
              <a:t>Extraction rules</a:t>
            </a:r>
          </a:p>
          <a:p>
            <a:pPr lvl="1"/>
            <a:r>
              <a:rPr kumimoji="1" lang="en-US" altLang="zh-CN" dirty="0" smtClean="0">
                <a:cs typeface="Courier New"/>
              </a:rPr>
              <a:t>If a part of the source text matches a specified regular expression, a sequence of facts shall be generated, e.g. “\[\[Category: (.+) births\]\]” pattern “$0 </a:t>
            </a:r>
            <a:r>
              <a:rPr kumimoji="1" lang="en-US" altLang="zh-CN" dirty="0" err="1" smtClean="0">
                <a:cs typeface="Courier New"/>
              </a:rPr>
              <a:t>wasBornOnDate</a:t>
            </a:r>
            <a:r>
              <a:rPr kumimoji="1" lang="en-US" altLang="zh-CN" dirty="0" smtClean="0">
                <a:cs typeface="Courier New"/>
              </a:rPr>
              <a:t> Data($1)”</a:t>
            </a:r>
          </a:p>
        </p:txBody>
      </p:sp>
    </p:spTree>
    <p:extLst>
      <p:ext uri="{BB962C8B-B14F-4D97-AF65-F5344CB8AC3E}">
        <p14:creationId xmlns:p14="http://schemas.microsoft.com/office/powerpoint/2010/main" val="222421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Giving YAGO a temporal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data type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yagoDate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smtClean="0"/>
              <a:t>that demotes time points</a:t>
            </a:r>
          </a:p>
          <a:p>
            <a:pPr lvl="1"/>
            <a:r>
              <a:rPr kumimoji="1" lang="en-US" altLang="zh-CN" dirty="0" smtClean="0"/>
              <a:t>YYYY-MM-DD (YYYY-##-##)</a:t>
            </a:r>
          </a:p>
          <a:p>
            <a:r>
              <a:rPr kumimoji="1" lang="en-US" altLang="zh-CN" dirty="0" smtClean="0"/>
              <a:t>In YAGO2, facts can only hold at time points, time spans are represented by two relations that together form a time interval. (e.g. </a:t>
            </a:r>
            <a:r>
              <a:rPr kumimoji="1" lang="en-US" altLang="zh-CN" dirty="0" err="1" smtClean="0">
                <a:latin typeface="Courier New"/>
                <a:cs typeface="Courier New"/>
              </a:rPr>
              <a:t>wasBornOnDate</a:t>
            </a:r>
            <a:r>
              <a:rPr kumimoji="1" lang="en-US" altLang="zh-CN" dirty="0" smtClean="0"/>
              <a:t>,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diedOnDate</a:t>
            </a:r>
            <a:r>
              <a:rPr kumimoji="1" lang="en-US" altLang="zh-CN" dirty="0" smtClean="0"/>
              <a:t>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3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Temporal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b="1" dirty="0" smtClean="0"/>
              <a:t>Entities</a:t>
            </a:r>
            <a:r>
              <a:rPr kumimoji="1" lang="en-US" altLang="zh-CN" dirty="0" smtClean="0"/>
              <a:t> are assigned a time span to denote their existence in time.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.g. </a:t>
            </a:r>
            <a:r>
              <a:rPr kumimoji="1" lang="en-US" altLang="zh-CN" dirty="0" smtClean="0">
                <a:latin typeface="Courier New"/>
                <a:cs typeface="Courier New"/>
              </a:rPr>
              <a:t>Elvis Presley birthdate 1935-01-08,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timeOfDeath</a:t>
            </a:r>
            <a:r>
              <a:rPr kumimoji="1" lang="en-US" altLang="zh-CN" dirty="0" smtClean="0">
                <a:latin typeface="Courier New"/>
                <a:cs typeface="Courier New"/>
              </a:rPr>
              <a:t> 1977-08-16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b="1" dirty="0" smtClean="0"/>
              <a:t>Facts</a:t>
            </a:r>
            <a:r>
              <a:rPr kumimoji="1" lang="en-US" altLang="zh-CN" dirty="0" smtClean="0"/>
              <a:t> are assigned a time point if they are instantaneous events, or a time span if they have an extended duration with known begin and end.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.g. the fact </a:t>
            </a:r>
            <a:r>
              <a:rPr kumimoji="1" lang="en-US" altLang="zh-CN" dirty="0" err="1" smtClean="0">
                <a:latin typeface="Courier New"/>
                <a:cs typeface="Courier New"/>
              </a:rPr>
              <a:t>BobDylan</a:t>
            </a:r>
            <a:r>
              <a:rPr kumimoji="1" lang="en-US" altLang="zh-CN" dirty="0" smtClean="0">
                <a:latin typeface="Courier New"/>
                <a:cs typeface="Courier New"/>
              </a:rPr>
              <a:t> created </a:t>
            </a:r>
            <a:r>
              <a:rPr kumimoji="1" lang="en-US" altLang="zh-CN" dirty="0" err="1" smtClean="0">
                <a:latin typeface="Courier New"/>
                <a:cs typeface="Courier New"/>
              </a:rPr>
              <a:t>BlondeOnBlonde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smtClean="0"/>
              <a:t>is associated with the time point </a:t>
            </a:r>
            <a:r>
              <a:rPr kumimoji="1" lang="en-US" altLang="zh-CN" dirty="0" smtClean="0">
                <a:latin typeface="Courier New"/>
                <a:cs typeface="Courier New"/>
              </a:rPr>
              <a:t>1966-05-16</a:t>
            </a:r>
            <a:r>
              <a:rPr kumimoji="1" lang="en-US" altLang="zh-CN" dirty="0" smtClean="0"/>
              <a:t>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Entities and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People</a:t>
            </a: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wasBornOnDate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diedOnDate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cs typeface="Courier New"/>
              </a:rPr>
              <a:t>Groups</a:t>
            </a: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wasCreatedOnDate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wasDestroyedOnDate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cs typeface="Courier New"/>
              </a:rPr>
              <a:t>Artifacts</a:t>
            </a:r>
            <a:endParaRPr kumimoji="1" lang="en-US" altLang="zh-CN" dirty="0">
              <a:latin typeface="Courier New"/>
              <a:cs typeface="Courier New"/>
            </a:endParaRP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wasCreatedOnDate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wasDestroyedOnDate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cs typeface="Courier New"/>
              </a:rPr>
              <a:t>Events</a:t>
            </a: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StatedOnDate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endedOnDate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happednOnDate</a:t>
            </a:r>
            <a:endParaRPr kumimoji="1" lang="en-US" altLang="zh-CN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663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Facts and time---extracted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Two relations: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occursSince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occursUntil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#</a:t>
            </a:r>
            <a:r>
              <a:rPr kumimoji="1" lang="en-US" altLang="zh-CN" dirty="0" err="1" smtClean="0">
                <a:latin typeface="Courier New"/>
                <a:cs typeface="Courier New"/>
              </a:rPr>
              <a:t>factId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occursSince</a:t>
            </a:r>
            <a:r>
              <a:rPr kumimoji="1" lang="en-US" altLang="zh-CN" dirty="0" smtClean="0">
                <a:latin typeface="Courier New"/>
                <a:cs typeface="Courier New"/>
              </a:rPr>
              <a:t> 2009-01-20</a:t>
            </a:r>
          </a:p>
          <a:p>
            <a:pPr lvl="1"/>
            <a:r>
              <a:rPr kumimoji="1" lang="en-US" altLang="zh-CN" dirty="0" err="1" smtClean="0">
                <a:cs typeface="Courier New"/>
              </a:rPr>
              <a:t>occursOnDate</a:t>
            </a:r>
            <a:r>
              <a:rPr kumimoji="1" lang="en-US" altLang="zh-CN" dirty="0" smtClean="0">
                <a:cs typeface="Courier New"/>
              </a:rPr>
              <a:t>: </a:t>
            </a:r>
            <a:r>
              <a:rPr kumimoji="1" lang="en-US" altLang="zh-CN" dirty="0" smtClean="0">
                <a:latin typeface="Courier New"/>
                <a:cs typeface="Courier New"/>
              </a:rPr>
              <a:t>#</a:t>
            </a:r>
            <a:r>
              <a:rPr kumimoji="1" lang="en-US" altLang="zh-CN" dirty="0" err="1" smtClean="0">
                <a:latin typeface="Courier New"/>
                <a:cs typeface="Courier New"/>
              </a:rPr>
              <a:t>factId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occursOnDate</a:t>
            </a:r>
            <a:r>
              <a:rPr kumimoji="1" lang="en-US" altLang="zh-CN" dirty="0" smtClean="0">
                <a:latin typeface="Courier New"/>
                <a:cs typeface="Courier New"/>
              </a:rPr>
              <a:t> 2009-01-20</a:t>
            </a:r>
          </a:p>
          <a:p>
            <a:endParaRPr kumimoji="1" lang="en-US" altLang="zh-CN" dirty="0" smtClean="0">
              <a:cs typeface="Courier New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3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Facts and time--</a:t>
            </a:r>
            <a:r>
              <a:rPr kumimoji="1" lang="en-US" altLang="zh-CN" dirty="0" smtClean="0"/>
              <a:t>-deduced </a:t>
            </a:r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Permanent relations</a:t>
            </a:r>
          </a:p>
          <a:p>
            <a:pPr lvl="1"/>
            <a:r>
              <a:rPr kumimoji="1" lang="en-US" altLang="zh-CN" sz="1800" dirty="0" smtClean="0">
                <a:latin typeface="Courier New"/>
                <a:cs typeface="Courier New"/>
              </a:rPr>
              <a:t>$id: $s $p $o;</a:t>
            </a:r>
          </a:p>
          <a:p>
            <a:pPr lvl="1"/>
            <a:r>
              <a:rPr kumimoji="1" lang="en-US" altLang="zh-CN" sz="1800" dirty="0" smtClean="0">
                <a:latin typeface="Courier New"/>
                <a:cs typeface="Courier New"/>
              </a:rPr>
              <a:t>$p type </a:t>
            </a:r>
            <a:r>
              <a:rPr kumimoji="1" lang="en-US" altLang="zh-CN" sz="1800" dirty="0" err="1" smtClean="0">
                <a:latin typeface="Courier New"/>
                <a:cs typeface="Courier New"/>
              </a:rPr>
              <a:t>permanentRelation</a:t>
            </a:r>
            <a:r>
              <a:rPr kumimoji="1" lang="en-US" altLang="zh-CN" sz="18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kumimoji="1" lang="en-US" altLang="zh-CN" sz="1800" dirty="0" smtClean="0">
                <a:latin typeface="Courier New"/>
                <a:cs typeface="Courier New"/>
              </a:rPr>
              <a:t>$s </a:t>
            </a:r>
            <a:r>
              <a:rPr kumimoji="1" lang="en-US" altLang="zh-CN" sz="1800" dirty="0" err="1" smtClean="0">
                <a:latin typeface="Courier New"/>
                <a:cs typeface="Courier New"/>
              </a:rPr>
              <a:t>startsExistingOnDate</a:t>
            </a:r>
            <a:r>
              <a:rPr kumimoji="1" lang="en-US" altLang="zh-CN" sz="1800" dirty="0" smtClean="0">
                <a:latin typeface="Courier New"/>
                <a:cs typeface="Courier New"/>
              </a:rPr>
              <a:t> $b;</a:t>
            </a:r>
          </a:p>
          <a:p>
            <a:pPr lvl="1"/>
            <a:r>
              <a:rPr kumimoji="1" lang="en-US" altLang="zh-CN" sz="1800" dirty="0" smtClean="0">
                <a:latin typeface="Courier New"/>
                <a:cs typeface="Courier New"/>
              </a:rPr>
              <a:t>$s </a:t>
            </a:r>
            <a:r>
              <a:rPr kumimoji="1" lang="en-US" altLang="zh-CN" sz="1800" dirty="0" err="1" smtClean="0">
                <a:latin typeface="Courier New"/>
                <a:cs typeface="Courier New"/>
              </a:rPr>
              <a:t>endExistingOnDate</a:t>
            </a:r>
            <a:r>
              <a:rPr kumimoji="1" lang="en-US" altLang="zh-CN" sz="1800" dirty="0" smtClean="0">
                <a:latin typeface="Courier New"/>
                <a:cs typeface="Courier New"/>
              </a:rPr>
              <a:t> $e;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-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$id </a:t>
            </a:r>
            <a:r>
              <a:rPr kumimoji="1" lang="en-US" altLang="zh-CN" sz="2000" dirty="0" err="1" smtClean="0">
                <a:latin typeface="Courier New"/>
                <a:cs typeface="Courier New"/>
                <a:sym typeface="Wingdings"/>
              </a:rPr>
              <a:t>occursSince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 $b; $id </a:t>
            </a:r>
            <a:r>
              <a:rPr kumimoji="1" lang="en-US" altLang="zh-CN" sz="2000" dirty="0" err="1" smtClean="0">
                <a:latin typeface="Courier New"/>
                <a:cs typeface="Courier New"/>
                <a:sym typeface="Wingdings"/>
              </a:rPr>
              <a:t>occursUntil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 $e;</a:t>
            </a:r>
          </a:p>
        </p:txBody>
      </p:sp>
    </p:spTree>
    <p:extLst>
      <p:ext uri="{BB962C8B-B14F-4D97-AF65-F5344CB8AC3E}">
        <p14:creationId xmlns:p14="http://schemas.microsoft.com/office/powerpoint/2010/main" val="18562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Facts and time---deduced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Creation relations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$id: $s $p $o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$p type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objectStartRelation</a:t>
            </a:r>
            <a:r>
              <a:rPr kumimoji="1" lang="en-US" altLang="zh-CN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$o </a:t>
            </a:r>
            <a:r>
              <a:rPr kumimoji="1" lang="en-US" altLang="zh-CN" dirty="0" err="1" smtClean="0">
                <a:latin typeface="Courier New"/>
                <a:cs typeface="Courier New"/>
              </a:rPr>
              <a:t>startsExistingOn</a:t>
            </a:r>
            <a:r>
              <a:rPr kumimoji="1" lang="en-US" altLang="zh-CN" dirty="0" smtClean="0">
                <a:latin typeface="Courier New"/>
                <a:cs typeface="Courier New"/>
              </a:rPr>
              <a:t> $b;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-</a:t>
            </a:r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$id </a:t>
            </a:r>
            <a:r>
              <a:rPr kumimoji="1" lang="en-US" altLang="zh-CN" dirty="0" err="1" smtClean="0">
                <a:latin typeface="Courier New"/>
                <a:cs typeface="Courier New"/>
                <a:sym typeface="Wingdings"/>
              </a:rPr>
              <a:t>occursSince</a:t>
            </a:r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 $b; $id </a:t>
            </a:r>
            <a:r>
              <a:rPr kumimoji="1" lang="en-US" altLang="zh-CN" dirty="0" err="1" smtClean="0">
                <a:latin typeface="Courier New"/>
                <a:cs typeface="Courier New"/>
                <a:sym typeface="Wingdings"/>
              </a:rPr>
              <a:t>occursUntil</a:t>
            </a:r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 $b</a:t>
            </a:r>
          </a:p>
        </p:txBody>
      </p:sp>
    </p:spTree>
    <p:extLst>
      <p:ext uri="{BB962C8B-B14F-4D97-AF65-F5344CB8AC3E}">
        <p14:creationId xmlns:p14="http://schemas.microsoft.com/office/powerpoint/2010/main" val="42089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Contributions</a:t>
            </a:r>
          </a:p>
          <a:p>
            <a:r>
              <a:rPr kumimoji="1" lang="en-US" altLang="zh-CN" dirty="0" smtClean="0"/>
              <a:t>Solutions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Facts and time---deduced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Destruction relations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$id: $s $p $o;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$p type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subjectEndRelation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$s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endsExistingOn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$e;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-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$id </a:t>
            </a:r>
            <a:r>
              <a:rPr kumimoji="1" lang="en-US" altLang="zh-CN" sz="2000" dirty="0" err="1" smtClean="0">
                <a:latin typeface="Courier New"/>
                <a:cs typeface="Courier New"/>
                <a:sym typeface="Wingdings"/>
              </a:rPr>
              <a:t>occursSince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 $e;</a:t>
            </a:r>
            <a:r>
              <a:rPr kumimoji="1" lang="en-US" altLang="zh-CN" sz="2000" dirty="0">
                <a:latin typeface="Courier New"/>
                <a:cs typeface="Courier New"/>
                <a:sym typeface="Wingdings"/>
              </a:rPr>
              <a:t> 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$id </a:t>
            </a:r>
            <a:r>
              <a:rPr kumimoji="1" lang="en-US" altLang="zh-CN" sz="2000" dirty="0" err="1" smtClean="0">
                <a:latin typeface="Courier New"/>
                <a:cs typeface="Courier New"/>
                <a:sym typeface="Wingdings"/>
              </a:rPr>
              <a:t>occursUntil</a:t>
            </a:r>
            <a:r>
              <a:rPr kumimoji="1" lang="en-US" altLang="zh-CN" sz="2000" dirty="0" smtClean="0">
                <a:latin typeface="Courier New"/>
                <a:cs typeface="Courier New"/>
                <a:sym typeface="Wingdings"/>
              </a:rPr>
              <a:t> $e;</a:t>
            </a:r>
          </a:p>
        </p:txBody>
      </p:sp>
    </p:spTree>
    <p:extLst>
      <p:ext uri="{BB962C8B-B14F-4D97-AF65-F5344CB8AC3E}">
        <p14:creationId xmlns:p14="http://schemas.microsoft.com/office/powerpoint/2010/main" val="122464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Giving YAGO a spatial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Concerned with entities that have a permanent spatial extent on Earth, e.g. countries, cities, mountains, and rivers. </a:t>
            </a:r>
          </a:p>
          <a:p>
            <a:r>
              <a:rPr kumimoji="1" lang="en-US" altLang="zh-CN" dirty="0" smtClean="0"/>
              <a:t>A new class </a:t>
            </a:r>
            <a:r>
              <a:rPr kumimoji="1" lang="en-US" altLang="zh-CN" dirty="0" err="1" smtClean="0">
                <a:latin typeface="Courier New"/>
                <a:cs typeface="Courier New"/>
              </a:rPr>
              <a:t>yagoGeoEntity</a:t>
            </a:r>
            <a:r>
              <a:rPr kumimoji="1" lang="en-US" altLang="zh-CN" dirty="0" smtClean="0">
                <a:cs typeface="Courier New"/>
              </a:rPr>
              <a:t>, which groups together all geo-entities.</a:t>
            </a:r>
          </a:p>
          <a:p>
            <a:pPr lvl="1"/>
            <a:r>
              <a:rPr kumimoji="1" lang="en-US" altLang="zh-CN" b="1" u="sng" dirty="0" smtClean="0">
                <a:latin typeface="Courier New"/>
                <a:cs typeface="Courier New"/>
              </a:rPr>
              <a:t>Subclasses</a:t>
            </a:r>
            <a:r>
              <a:rPr kumimoji="1" lang="en-US" altLang="zh-CN" dirty="0" smtClean="0">
                <a:latin typeface="Courier New"/>
                <a:cs typeface="Courier New"/>
              </a:rPr>
              <a:t>: location, body of water, geological formation, real property, facility, excavation, structure, track, way, land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854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Giving YAGO a spatial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Geographical coordinates, consisting of latitude and longitude, can describe the position of a geo-entity.</a:t>
            </a:r>
          </a:p>
          <a:p>
            <a:r>
              <a:rPr kumimoji="1" lang="en-US" altLang="zh-CN" sz="2000" dirty="0" err="1" smtClean="0">
                <a:latin typeface="Courier New"/>
                <a:cs typeface="Courier New"/>
              </a:rPr>
              <a:t>yagoGeo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-Coordinates: (latitude, longitude)</a:t>
            </a:r>
          </a:p>
          <a:p>
            <a:r>
              <a:rPr kumimoji="1" lang="en-US" altLang="zh-CN" sz="2000" dirty="0" err="1" smtClean="0">
                <a:latin typeface="Courier New"/>
                <a:cs typeface="Courier New"/>
              </a:rPr>
              <a:t>yagoGeoEntity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hasGeoCoordinates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yagoGeoCoordinates</a:t>
            </a:r>
            <a:endParaRPr kumimoji="1" lang="zh-CN" alt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510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Giving YAGO a spatial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geo sources</a:t>
            </a:r>
          </a:p>
          <a:p>
            <a:pPr lvl="1"/>
            <a:r>
              <a:rPr kumimoji="1" lang="en-US" altLang="zh-CN" dirty="0" smtClean="0"/>
              <a:t>Wikipedia: 191, 200 geo-entities</a:t>
            </a:r>
          </a:p>
          <a:p>
            <a:pPr lvl="1"/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 (</a:t>
            </a:r>
            <a:r>
              <a:rPr kumimoji="1" lang="en-US" altLang="zh-CN" dirty="0" smtClean="0">
                <a:hlinkClick r:id="rId2"/>
              </a:rPr>
              <a:t>http://www.geonames.org</a:t>
            </a:r>
            <a:r>
              <a:rPr kumimoji="1" lang="en-US" altLang="zh-CN" dirty="0" smtClean="0"/>
              <a:t>): 7 million locations</a:t>
            </a:r>
          </a:p>
        </p:txBody>
      </p:sp>
    </p:spTree>
    <p:extLst>
      <p:ext uri="{BB962C8B-B14F-4D97-AF65-F5344CB8AC3E}">
        <p14:creationId xmlns:p14="http://schemas.microsoft.com/office/powerpoint/2010/main" val="230037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Giving YAGO a spatial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Matching locations</a:t>
            </a:r>
          </a:p>
          <a:p>
            <a:pPr lvl="1"/>
            <a:r>
              <a:rPr kumimoji="1" lang="en-US" altLang="zh-CN" dirty="0"/>
              <a:t>If the Wikipedia entity has the type</a:t>
            </a:r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 err="1">
                <a:latin typeface="Courier New"/>
                <a:cs typeface="Courier New"/>
              </a:rPr>
              <a:t>yagoGeoEntity</a:t>
            </a:r>
            <a:r>
              <a:rPr kumimoji="1" lang="en-US" altLang="zh-CN" dirty="0">
                <a:latin typeface="Courier New"/>
                <a:cs typeface="Courier New"/>
              </a:rPr>
              <a:t> </a:t>
            </a:r>
            <a:r>
              <a:rPr kumimoji="1" lang="en-US" altLang="zh-CN" dirty="0"/>
              <a:t>and shares its name with exactly one entity in </a:t>
            </a:r>
            <a:r>
              <a:rPr kumimoji="1" lang="en-US" altLang="zh-CN" dirty="0" err="1"/>
              <a:t>GeoNames</a:t>
            </a:r>
            <a:r>
              <a:rPr kumimoji="1" lang="en-US" altLang="zh-CN" dirty="0"/>
              <a:t>, match them.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If the Wikipedia entity has the type </a:t>
            </a:r>
            <a:r>
              <a:rPr kumimoji="1" lang="en-US" altLang="zh-CN" dirty="0" err="1" smtClean="0"/>
              <a:t>yagoGeoEntity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shares its name with more than one entity in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, and we have coordinates for the Wikipedia entity, we match it to the geographically closest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 entity.</a:t>
            </a:r>
          </a:p>
          <a:p>
            <a:pPr lvl="1"/>
            <a:r>
              <a:rPr kumimoji="1" lang="en-US" altLang="zh-CN" dirty="0" smtClean="0"/>
              <a:t>Otherwise, add all the unmatched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 entities as new individual entities to YAGO2, together with all the facts about them given in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60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Giving YAGO a spatial dimension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Berlin’s Wikipedia article: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52°30’2”N, 13°23’56”E</a:t>
            </a:r>
          </a:p>
          <a:p>
            <a:r>
              <a:rPr kumimoji="1" lang="en-US" altLang="zh-CN" dirty="0" smtClean="0">
                <a:cs typeface="Courier New"/>
              </a:rPr>
              <a:t>Berlin location in </a:t>
            </a:r>
            <a:r>
              <a:rPr kumimoji="1" lang="en-US" altLang="zh-CN" dirty="0" err="1" smtClean="0">
                <a:cs typeface="Courier New"/>
              </a:rPr>
              <a:t>GeoNames</a:t>
            </a:r>
            <a:endParaRPr kumimoji="1" lang="en-US" altLang="zh-CN" dirty="0" smtClean="0">
              <a:cs typeface="Courier New"/>
            </a:endParaRPr>
          </a:p>
          <a:p>
            <a:pPr lvl="1"/>
            <a:r>
              <a:rPr kumimoji="1" lang="en-US" altLang="zh-CN" dirty="0">
                <a:latin typeface="Courier New"/>
                <a:cs typeface="Courier New"/>
              </a:rPr>
              <a:t>52°</a:t>
            </a:r>
            <a:r>
              <a:rPr kumimoji="1" lang="en-US" altLang="zh-CN" dirty="0" smtClean="0">
                <a:latin typeface="Courier New"/>
                <a:cs typeface="Courier New"/>
              </a:rPr>
              <a:t>31’27”</a:t>
            </a:r>
            <a:r>
              <a:rPr kumimoji="1" lang="en-US" altLang="zh-CN" dirty="0">
                <a:latin typeface="Courier New"/>
                <a:cs typeface="Courier New"/>
              </a:rPr>
              <a:t>N, 13°</a:t>
            </a:r>
            <a:r>
              <a:rPr kumimoji="1" lang="en-US" altLang="zh-CN" dirty="0" smtClean="0">
                <a:latin typeface="Courier New"/>
                <a:cs typeface="Courier New"/>
              </a:rPr>
              <a:t>24’37”E</a:t>
            </a:r>
          </a:p>
          <a:p>
            <a:r>
              <a:rPr kumimoji="1" lang="en-US" altLang="zh-CN" dirty="0" smtClean="0">
                <a:cs typeface="Courier New"/>
              </a:rPr>
              <a:t>Results: Unify the  two entities and add all the further data extracted from </a:t>
            </a:r>
            <a:r>
              <a:rPr kumimoji="1" lang="en-US" altLang="zh-CN" dirty="0" err="1" smtClean="0">
                <a:cs typeface="Courier New"/>
              </a:rPr>
              <a:t>GeoNames</a:t>
            </a:r>
            <a:r>
              <a:rPr kumimoji="1" lang="en-US" altLang="zh-CN" dirty="0" smtClean="0">
                <a:cs typeface="Courier New"/>
              </a:rPr>
              <a:t>, e.g. alternate names.  (120, 281 geo-entities) </a:t>
            </a:r>
            <a:endParaRPr kumimoji="1" lang="en-US" altLang="zh-CN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642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Facts and location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1"/>
            <a:ext cx="7716838" cy="361720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>
                <a:cs typeface="Courier New"/>
              </a:rPr>
              <a:t>Unified property</a:t>
            </a:r>
            <a:r>
              <a:rPr kumimoji="1" lang="en-US" altLang="zh-CN" dirty="0" smtClean="0">
                <a:latin typeface="Courier New"/>
                <a:cs typeface="Courier New"/>
              </a:rPr>
              <a:t>: </a:t>
            </a:r>
            <a:r>
              <a:rPr kumimoji="1" lang="en-US" altLang="zh-CN" dirty="0" err="1" smtClean="0">
                <a:latin typeface="Courier New"/>
                <a:cs typeface="Courier New"/>
              </a:rPr>
              <a:t>placedIn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</a:rPr>
              <a:t>: </a:t>
            </a:r>
            <a:r>
              <a:rPr kumimoji="1" lang="en-US" altLang="zh-CN" dirty="0" smtClean="0">
                <a:cs typeface="Courier New"/>
              </a:rPr>
              <a:t>holds between a fact and a geo-entity, e.g. </a:t>
            </a:r>
            <a:r>
              <a:rPr kumimoji="1" lang="en-US" altLang="zh-CN" dirty="0" smtClean="0">
                <a:latin typeface="Courier New"/>
                <a:cs typeface="Courier New"/>
              </a:rPr>
              <a:t>#1: </a:t>
            </a:r>
            <a:r>
              <a:rPr kumimoji="1" lang="en-US" altLang="zh-CN" dirty="0" err="1" smtClean="0">
                <a:latin typeface="Courier New"/>
                <a:cs typeface="Courier New"/>
              </a:rPr>
              <a:t>LeonardCohen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wasBornOnDate</a:t>
            </a:r>
            <a:r>
              <a:rPr kumimoji="1" lang="en-US" altLang="zh-CN" dirty="0" smtClean="0">
                <a:latin typeface="Courier New"/>
                <a:cs typeface="Courier New"/>
              </a:rPr>
              <a:t> 1934, #1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</a:rPr>
              <a:t> Montreal.</a:t>
            </a:r>
          </a:p>
          <a:p>
            <a:r>
              <a:rPr kumimoji="1" lang="en-US" altLang="zh-CN" dirty="0" err="1" smtClean="0">
                <a:latin typeface="Courier New"/>
                <a:cs typeface="Courier New"/>
              </a:rPr>
              <a:t>relationLocatedByObject</a:t>
            </a:r>
            <a:r>
              <a:rPr kumimoji="1" lang="en-US" altLang="zh-CN" dirty="0" smtClean="0">
                <a:latin typeface="Courier New"/>
                <a:cs typeface="Courier New"/>
              </a:rPr>
              <a:t>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relationLocatedBySubject</a:t>
            </a:r>
            <a:r>
              <a:rPr kumimoji="1" lang="en-US" altLang="zh-CN" dirty="0" smtClean="0">
                <a:latin typeface="Courier New"/>
                <a:cs typeface="Courier New"/>
              </a:rPr>
              <a:t>: 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$id: $s $p $o;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$p type </a:t>
            </a:r>
            <a:r>
              <a:rPr kumimoji="1" lang="en-US" altLang="zh-CN" dirty="0" err="1" smtClean="0">
                <a:latin typeface="Courier New"/>
                <a:cs typeface="Courier New"/>
              </a:rPr>
              <a:t>relationLocatedByObject</a:t>
            </a:r>
            <a:r>
              <a:rPr kumimoji="1" lang="en-US" altLang="zh-CN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$o type </a:t>
            </a:r>
            <a:r>
              <a:rPr kumimoji="1" lang="en-US" altLang="zh-CN" dirty="0" err="1" smtClean="0">
                <a:latin typeface="Courier New"/>
                <a:cs typeface="Courier New"/>
              </a:rPr>
              <a:t>yagoGeoEntity</a:t>
            </a:r>
            <a:r>
              <a:rPr kumimoji="1" lang="en-US" altLang="zh-CN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-</a:t>
            </a:r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</a:t>
            </a:r>
            <a:r>
              <a:rPr kumimoji="1" lang="en-US" altLang="zh-CN" dirty="0" smtClean="0">
                <a:latin typeface="Courier New"/>
                <a:cs typeface="Courier New"/>
              </a:rPr>
              <a:t>$id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</a:rPr>
              <a:t> $o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175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Facts and 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Tandem relations: one relation determines the location of the other.</a:t>
            </a: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timeToLocation</a:t>
            </a:r>
            <a:r>
              <a:rPr kumimoji="1" lang="en-US" altLang="zh-CN" dirty="0" smtClean="0"/>
              <a:t>: the first relation specifies the time of the event while the second specifies the location, e.g.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wasBornOnDate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/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wasBornIn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,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diedOnDate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/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diedIn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,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happenedOnDate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/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happenedIn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>
                <a:latin typeface="Courier New"/>
                <a:cs typeface="Courier New"/>
              </a:rPr>
              <a:t>$id1: $s $p $t;</a:t>
            </a:r>
          </a:p>
          <a:p>
            <a:pPr lvl="2"/>
            <a:r>
              <a:rPr kumimoji="1" lang="en-US" altLang="zh-CN" dirty="0" smtClean="0">
                <a:latin typeface="Courier New"/>
                <a:cs typeface="Courier New"/>
              </a:rPr>
              <a:t>$p </a:t>
            </a:r>
            <a:r>
              <a:rPr kumimoji="1" lang="en-US" altLang="zh-CN" dirty="0" err="1" smtClean="0">
                <a:latin typeface="Courier New"/>
                <a:cs typeface="Courier New"/>
              </a:rPr>
              <a:t>timeToLocation</a:t>
            </a:r>
            <a:r>
              <a:rPr kumimoji="1" lang="en-US" altLang="zh-CN" dirty="0" smtClean="0">
                <a:latin typeface="Courier New"/>
                <a:cs typeface="Courier New"/>
              </a:rPr>
              <a:t> $r;</a:t>
            </a:r>
          </a:p>
          <a:p>
            <a:pPr lvl="2"/>
            <a:r>
              <a:rPr kumimoji="1" lang="en-US" altLang="zh-CN" dirty="0" smtClean="0">
                <a:latin typeface="Courier New"/>
                <a:cs typeface="Courier New"/>
              </a:rPr>
              <a:t>$id2: $s $r $l;</a:t>
            </a:r>
          </a:p>
          <a:p>
            <a:pPr lvl="2"/>
            <a:r>
              <a:rPr kumimoji="1" lang="en-US" altLang="zh-CN" dirty="0" smtClean="0">
                <a:latin typeface="Courier New"/>
                <a:cs typeface="Courier New"/>
              </a:rPr>
              <a:t>$id2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</a:rPr>
              <a:t> $l;</a:t>
            </a:r>
          </a:p>
          <a:p>
            <a:pPr lvl="2"/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$id1 </a:t>
            </a:r>
            <a:r>
              <a:rPr kumimoji="1" lang="en-US" altLang="zh-CN" dirty="0" err="1" smtClean="0">
                <a:latin typeface="Courier New"/>
                <a:cs typeface="Courier New"/>
                <a:sym typeface="Wingdings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  <a:sym typeface="Wingdings"/>
              </a:rPr>
              <a:t> $l;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347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Contextual data in YAGO2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Relations(entity, string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: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subCLassOf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</a:t>
            </a:r>
            <a:r>
              <a:rPr kumimoji="1" lang="en-US" altLang="zh-CN" sz="2000" b="1" dirty="0" err="1" smtClean="0">
                <a:latin typeface="Courier New"/>
                <a:cs typeface="Courier New"/>
              </a:rPr>
              <a:t>hasContext</a:t>
            </a:r>
            <a:endParaRPr kumimoji="1" lang="en-US" altLang="zh-CN" b="1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hasWikipediaAnchorText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hasWikipediaCategory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hasCitationTitle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cs typeface="Courier New"/>
              </a:rPr>
              <a:t>82 million context facts for the YAGO2 entities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8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Multilingual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urier New"/>
                <a:cs typeface="Courier New"/>
              </a:rPr>
              <a:t>#1: </a:t>
            </a:r>
            <a:r>
              <a:rPr kumimoji="1" lang="en-US" altLang="zh-CN" dirty="0" err="1" smtClean="0">
                <a:latin typeface="Courier New"/>
                <a:cs typeface="Courier New"/>
              </a:rPr>
              <a:t>BattleAtWaterloo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isCalled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SchlachtBeiWaterloo</a:t>
            </a:r>
            <a:endParaRPr kumimoji="1" lang="en-US" altLang="zh-CN" dirty="0" smtClean="0">
              <a:latin typeface="Courier New"/>
              <a:cs typeface="Courier New"/>
            </a:endParaRP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#1 </a:t>
            </a:r>
            <a:r>
              <a:rPr kumimoji="1" lang="en-US" altLang="zh-CN" dirty="0" err="1" smtClean="0">
                <a:latin typeface="Courier New"/>
                <a:cs typeface="Courier New"/>
              </a:rPr>
              <a:t>inLanguage</a:t>
            </a:r>
            <a:r>
              <a:rPr kumimoji="1" lang="en-US" altLang="zh-CN" dirty="0" smtClean="0">
                <a:latin typeface="Courier New"/>
                <a:cs typeface="Courier New"/>
              </a:rPr>
              <a:t> German</a:t>
            </a:r>
          </a:p>
          <a:p>
            <a:r>
              <a:rPr kumimoji="1" lang="en-US" altLang="zh-CN" dirty="0" smtClean="0">
                <a:cs typeface="Courier New"/>
              </a:rPr>
              <a:t>Data source: Universal </a:t>
            </a:r>
            <a:r>
              <a:rPr kumimoji="1" lang="en-US" altLang="zh-CN" dirty="0" err="1" smtClean="0">
                <a:cs typeface="Courier New"/>
              </a:rPr>
              <a:t>WordNet</a:t>
            </a:r>
            <a:endParaRPr kumimoji="1" lang="en-US" altLang="zh-CN" dirty="0" smtClean="0">
              <a:cs typeface="Courier New"/>
            </a:endParaRPr>
          </a:p>
          <a:p>
            <a:pPr lvl="1"/>
            <a:r>
              <a:rPr kumimoji="1" lang="en-US" altLang="zh-CN" dirty="0" smtClean="0">
                <a:cs typeface="Courier New"/>
              </a:rPr>
              <a:t>1.5 million translations</a:t>
            </a:r>
            <a:endParaRPr kumimoji="1" lang="zh-CN" alt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5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err="1" smtClean="0"/>
              <a:t>Cyc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WordNet</a:t>
            </a:r>
            <a:r>
              <a:rPr kumimoji="1" lang="en-US" altLang="zh-CN" dirty="0" smtClean="0"/>
              <a:t> lack extensional knowledge about individual entities of the world and their relationships.</a:t>
            </a:r>
          </a:p>
          <a:p>
            <a:pPr lvl="1"/>
            <a:r>
              <a:rPr kumimoji="1" lang="en-US" altLang="zh-CN" dirty="0" smtClean="0"/>
              <a:t>What they have: songwriters are musicians, musicians are humans, Canada is part of North America</a:t>
            </a:r>
          </a:p>
          <a:p>
            <a:pPr lvl="1"/>
            <a:r>
              <a:rPr kumimoji="1" lang="en-US" altLang="zh-CN" dirty="0" smtClean="0"/>
              <a:t>What they don’t have: Bob Dylan and Leonard Cohen are songwriter, Cohen is born in Montreal, Montreal is a Canadian city, Dylan and Cohen have won the Grammy Award.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14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SPOTL(X)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Each </a:t>
            </a:r>
            <a:r>
              <a:rPr kumimoji="1" lang="en-US" altLang="zh-CN" dirty="0" smtClean="0">
                <a:latin typeface="Courier New"/>
                <a:cs typeface="Courier New"/>
              </a:rPr>
              <a:t>base-fact </a:t>
            </a:r>
            <a:r>
              <a:rPr kumimoji="1" lang="en-US" altLang="zh-CN" dirty="0" smtClean="0"/>
              <a:t>has an </a:t>
            </a:r>
            <a:r>
              <a:rPr kumimoji="1" lang="en-US" altLang="zh-CN" i="1" dirty="0" smtClean="0"/>
              <a:t>identifier</a:t>
            </a:r>
            <a:r>
              <a:rPr kumimoji="1" lang="en-US" altLang="zh-CN" dirty="0" smtClean="0"/>
              <a:t>, which in turn can be used in the S or O role in another fact, a </a:t>
            </a:r>
            <a:r>
              <a:rPr kumimoji="1" lang="en-US" altLang="zh-CN" dirty="0" smtClean="0">
                <a:latin typeface="Courier New"/>
                <a:cs typeface="Courier New"/>
              </a:rPr>
              <a:t>meta-fact</a:t>
            </a:r>
            <a:r>
              <a:rPr kumimoji="1" lang="en-US" altLang="zh-CN" dirty="0" smtClean="0"/>
              <a:t>. </a:t>
            </a:r>
          </a:p>
          <a:p>
            <a:r>
              <a:rPr kumimoji="1" lang="en-US" altLang="zh-CN" dirty="0" smtClean="0"/>
              <a:t>Quadruple (id, s, p, o)</a:t>
            </a: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#1: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GratefulDead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performed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TheClosingOfWinterland</a:t>
            </a:r>
            <a:endParaRPr kumimoji="1" lang="en-US" altLang="zh-CN" sz="2000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#2: #1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SanFrancisco</a:t>
            </a:r>
            <a:endParaRPr kumimoji="1" lang="en-US" altLang="zh-CN" sz="2000" dirty="0" smtClean="0">
              <a:latin typeface="Courier New"/>
              <a:cs typeface="Courier New"/>
            </a:endParaRPr>
          </a:p>
          <a:p>
            <a:pPr lvl="1"/>
            <a:r>
              <a:rPr kumimoji="1" lang="en-US" altLang="zh-CN" sz="2000" dirty="0" smtClean="0">
                <a:latin typeface="Courier New"/>
                <a:cs typeface="Courier New"/>
              </a:rPr>
              <a:t>#3: #1 </a:t>
            </a:r>
            <a:r>
              <a:rPr kumimoji="1" lang="en-US" altLang="zh-CN" sz="2000" dirty="0" err="1" smtClean="0">
                <a:latin typeface="Courier New"/>
                <a:cs typeface="Courier New"/>
              </a:rPr>
              <a:t>occursOnDate</a:t>
            </a:r>
            <a:r>
              <a:rPr kumimoji="1" lang="en-US" altLang="zh-CN" sz="2000" dirty="0" smtClean="0">
                <a:latin typeface="Courier New"/>
                <a:cs typeface="Courier New"/>
              </a:rPr>
              <a:t> 1978-12-31</a:t>
            </a:r>
            <a:endParaRPr kumimoji="1" lang="zh-CN" alt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28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YAGO query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Find concerts that took place near San Francisco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?id: ?s performed ?o .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?id  </a:t>
            </a:r>
            <a:r>
              <a:rPr kumimoji="1" lang="en-US" altLang="zh-CN" dirty="0" err="1" smtClean="0">
                <a:latin typeface="Courier New"/>
                <a:cs typeface="Courier New"/>
              </a:rPr>
              <a:t>occursIn</a:t>
            </a:r>
            <a:r>
              <a:rPr kumimoji="1" lang="en-US" altLang="zh-CN" dirty="0" smtClean="0">
                <a:latin typeface="Courier New"/>
                <a:cs typeface="Courier New"/>
              </a:rPr>
              <a:t> ?l .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?l </a:t>
            </a:r>
            <a:r>
              <a:rPr kumimoji="1" lang="en-US" altLang="zh-CN" dirty="0" err="1" smtClean="0">
                <a:latin typeface="Courier New"/>
                <a:cs typeface="Courier New"/>
              </a:rPr>
              <a:t>hasGeoCoordinates</a:t>
            </a:r>
            <a:r>
              <a:rPr kumimoji="1" lang="en-US" altLang="zh-CN" dirty="0" smtClean="0">
                <a:latin typeface="Courier New"/>
                <a:cs typeface="Courier New"/>
              </a:rPr>
              <a:t> ?g .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SanFrancisco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  <a:r>
              <a:rPr kumimoji="1" lang="en-US" altLang="zh-CN" dirty="0" err="1" smtClean="0">
                <a:latin typeface="Courier New"/>
                <a:cs typeface="Courier New"/>
              </a:rPr>
              <a:t>hasGeoCoordinates</a:t>
            </a:r>
            <a:r>
              <a:rPr kumimoji="1" lang="en-US" altLang="zh-CN" dirty="0" smtClean="0">
                <a:latin typeface="Courier New"/>
                <a:cs typeface="Courier New"/>
              </a:rPr>
              <a:t> ?</a:t>
            </a:r>
            <a:r>
              <a:rPr kumimoji="1" lang="en-US" altLang="zh-CN" dirty="0" err="1" smtClean="0">
                <a:latin typeface="Courier New"/>
                <a:cs typeface="Courier New"/>
              </a:rPr>
              <a:t>sf</a:t>
            </a:r>
            <a:r>
              <a:rPr kumimoji="1" lang="en-US" altLang="zh-CN" dirty="0" smtClean="0">
                <a:latin typeface="Courier New"/>
                <a:cs typeface="Courier New"/>
              </a:rPr>
              <a:t> .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?g near ?</a:t>
            </a:r>
            <a:r>
              <a:rPr kumimoji="1" lang="en-US" altLang="zh-CN" dirty="0" err="1" smtClean="0">
                <a:latin typeface="Courier New"/>
                <a:cs typeface="Courier New"/>
              </a:rPr>
              <a:t>sf</a:t>
            </a:r>
            <a:r>
              <a:rPr kumimoji="1" lang="en-US" altLang="zh-CN" dirty="0" smtClean="0">
                <a:latin typeface="Courier New"/>
                <a:cs typeface="Courier New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4698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YAGO query language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urier New"/>
                <a:cs typeface="Courier New"/>
              </a:rPr>
              <a:t>near</a:t>
            </a:r>
            <a:r>
              <a:rPr kumimoji="1" lang="en-US" altLang="zh-CN" dirty="0" smtClean="0"/>
              <a:t> is a proximity predicate (with a predefined distance of say 50 km)</a:t>
            </a: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?id </a:t>
            </a:r>
            <a:r>
              <a:rPr kumimoji="1" lang="en-US" altLang="zh-CN" dirty="0" smtClean="0"/>
              <a:t>is a fact-identifier variable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90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SPOTL(X)-view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Courier New"/>
                <a:cs typeface="Courier New"/>
              </a:rPr>
              <a:t>R(id, S, P, O)</a:t>
            </a:r>
            <a:r>
              <a:rPr kumimoji="1" lang="en-US" altLang="zh-CN" dirty="0" smtClean="0"/>
              <a:t>: all (id, s, p, o)-tuples in the knowledge base.</a:t>
            </a: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T(id, T</a:t>
            </a:r>
            <a:r>
              <a:rPr kumimoji="1" lang="en-US" altLang="zh-CN" baseline="-25000" dirty="0" smtClean="0">
                <a:latin typeface="Courier New"/>
                <a:cs typeface="Courier New"/>
              </a:rPr>
              <a:t>b</a:t>
            </a:r>
            <a:r>
              <a:rPr kumimoji="1" lang="en-US" altLang="zh-CN" dirty="0" smtClean="0">
                <a:latin typeface="Courier New"/>
                <a:cs typeface="Courier New"/>
              </a:rPr>
              <a:t>, T</a:t>
            </a:r>
            <a:r>
              <a:rPr kumimoji="1" lang="en-US" altLang="zh-CN" baseline="-25000" dirty="0" smtClean="0">
                <a:latin typeface="Courier New"/>
                <a:cs typeface="Courier New"/>
              </a:rPr>
              <a:t>e</a:t>
            </a:r>
            <a:r>
              <a:rPr kumimoji="1" lang="en-US" altLang="zh-CN" dirty="0" smtClean="0">
                <a:latin typeface="Courier New"/>
                <a:cs typeface="Courier New"/>
              </a:rPr>
              <a:t>)</a:t>
            </a:r>
            <a:r>
              <a:rPr kumimoji="1" lang="en-US" altLang="zh-CN" dirty="0" smtClean="0"/>
              <a:t>: all (id, t</a:t>
            </a:r>
            <a:r>
              <a:rPr kumimoji="1" lang="en-US" altLang="zh-CN" baseline="-25000" dirty="0" smtClean="0"/>
              <a:t>b</a:t>
            </a:r>
            <a:r>
              <a:rPr kumimoji="1" lang="en-US" altLang="zh-CN" dirty="0" smtClean="0"/>
              <a:t>, t</a:t>
            </a:r>
            <a:r>
              <a:rPr kumimoji="1" lang="en-US" altLang="zh-CN" baseline="-25000" dirty="0" smtClean="0"/>
              <a:t>e</a:t>
            </a:r>
            <a:r>
              <a:rPr kumimoji="1" lang="en-US" altLang="zh-CN" dirty="0" smtClean="0"/>
              <a:t>)-tuples that associate the time interval [t</a:t>
            </a:r>
            <a:r>
              <a:rPr kumimoji="1" lang="en-US" altLang="zh-CN" baseline="-25000" dirty="0" smtClean="0"/>
              <a:t>b</a:t>
            </a:r>
            <a:r>
              <a:rPr kumimoji="1" lang="en-US" altLang="zh-CN" dirty="0" smtClean="0"/>
              <a:t>, t</a:t>
            </a:r>
            <a:r>
              <a:rPr kumimoji="1" lang="en-US" altLang="zh-CN" baseline="-25000" dirty="0" smtClean="0"/>
              <a:t>e</a:t>
            </a:r>
            <a:r>
              <a:rPr kumimoji="1" lang="en-US" altLang="zh-CN" dirty="0" smtClean="0"/>
              <a:t>] with the fact identified by</a:t>
            </a:r>
            <a:r>
              <a:rPr kumimoji="1" lang="en-US" altLang="zh-CN" i="1" dirty="0" smtClean="0"/>
              <a:t> id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>
                <a:latin typeface="Courier New"/>
                <a:cs typeface="Courier New"/>
              </a:rPr>
              <a:t>L(id, LAT, LON)</a:t>
            </a:r>
            <a:r>
              <a:rPr kumimoji="1" lang="en-US" altLang="zh-CN" dirty="0" smtClean="0"/>
              <a:t>: all (id,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lat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lon</a:t>
            </a:r>
            <a:r>
              <a:rPr kumimoji="1" lang="en-US" altLang="zh-CN" dirty="0" smtClean="0"/>
              <a:t>)-tuples that associate the location </a:t>
            </a:r>
            <a:r>
              <a:rPr kumimoji="1" lang="en-US" altLang="zh-CN" i="1" dirty="0" smtClean="0"/>
              <a:t>&lt;</a:t>
            </a:r>
            <a:r>
              <a:rPr kumimoji="1" lang="en-US" altLang="zh-CN" i="1" dirty="0" err="1" smtClean="0"/>
              <a:t>lat</a:t>
            </a:r>
            <a:r>
              <a:rPr kumimoji="1" lang="en-US" altLang="zh-CN" i="1" dirty="0" smtClean="0"/>
              <a:t>, </a:t>
            </a:r>
            <a:r>
              <a:rPr kumimoji="1" lang="en-US" altLang="zh-CN" i="1" dirty="0" err="1" smtClean="0"/>
              <a:t>lon</a:t>
            </a:r>
            <a:r>
              <a:rPr kumimoji="1" lang="en-US" altLang="zh-CN" i="1" dirty="0" smtClean="0"/>
              <a:t>&gt; </a:t>
            </a:r>
            <a:r>
              <a:rPr kumimoji="1" lang="en-US" altLang="zh-CN" dirty="0" smtClean="0"/>
              <a:t>with the fact identified by </a:t>
            </a:r>
            <a:r>
              <a:rPr kumimoji="1" lang="en-US" altLang="zh-CN" i="1" dirty="0" smtClean="0"/>
              <a:t>id</a:t>
            </a:r>
            <a:r>
              <a:rPr kumimoji="1" lang="en-US" altLang="zh-CN" dirty="0" smtClean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904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SPOTL(X)-view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ourier New"/>
                <a:cs typeface="Courier New"/>
              </a:rPr>
              <a:t>X(id, C)</a:t>
            </a:r>
            <a:r>
              <a:rPr kumimoji="1" lang="en-US" altLang="zh-CN" dirty="0" smtClean="0"/>
              <a:t>: all </a:t>
            </a:r>
            <a:r>
              <a:rPr kumimoji="1" lang="en-US" altLang="zh-CN" i="1" dirty="0" smtClean="0"/>
              <a:t>(id, c)</a:t>
            </a:r>
            <a:r>
              <a:rPr kumimoji="1" lang="en-US" altLang="zh-CN" dirty="0" smtClean="0"/>
              <a:t>-tuples that associate a context c with the fact identified by </a:t>
            </a:r>
            <a:r>
              <a:rPr kumimoji="1" lang="en-US" altLang="zh-CN" i="1" dirty="0" smtClean="0"/>
              <a:t>id</a:t>
            </a:r>
            <a:r>
              <a:rPr kumimoji="1" lang="en-US" altLang="zh-CN" dirty="0" smtClean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325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SPOTL(X) query</a:t>
            </a:r>
            <a:endParaRPr kumimoji="1" lang="zh-CN" altLang="en-US" dirty="0"/>
          </a:p>
        </p:txBody>
      </p:sp>
      <p:pic>
        <p:nvPicPr>
          <p:cNvPr id="3" name="图片 2" descr="QQ20130630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3257"/>
            <a:ext cx="9144000" cy="41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SPOTL(X) 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Queries can add one predicate from each dimension to every triple pattern. Patterns may thus be of </a:t>
            </a:r>
            <a:r>
              <a:rPr kumimoji="1" lang="en-US" altLang="zh-CN" dirty="0" err="1" smtClean="0"/>
              <a:t>arity</a:t>
            </a:r>
            <a:r>
              <a:rPr kumimoji="1" lang="en-US" altLang="zh-CN" dirty="0" smtClean="0"/>
              <a:t> up to six. 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?</a:t>
            </a:r>
            <a:r>
              <a:rPr kumimoji="1" lang="en-US" altLang="zh-CN" dirty="0">
                <a:latin typeface="Courier New"/>
                <a:cs typeface="Courier New"/>
              </a:rPr>
              <a:t>p</a:t>
            </a:r>
            <a:r>
              <a:rPr kumimoji="1" lang="en-US" altLang="zh-CN" dirty="0" smtClean="0">
                <a:latin typeface="Courier New"/>
                <a:cs typeface="Courier New"/>
              </a:rPr>
              <a:t> directed ?m after [1970] matches (+cowboys +</a:t>
            </a:r>
            <a:r>
              <a:rPr kumimoji="1" lang="en-US" altLang="zh-CN" dirty="0" err="1" smtClean="0">
                <a:latin typeface="Courier New"/>
                <a:cs typeface="Courier New"/>
              </a:rPr>
              <a:t>mexico</a:t>
            </a:r>
            <a:r>
              <a:rPr kumimoji="1" lang="en-US" altLang="zh-CN" dirty="0" smtClean="0">
                <a:latin typeface="Courier New"/>
                <a:cs typeface="Courier New"/>
              </a:rPr>
              <a:t>)</a:t>
            </a:r>
          </a:p>
          <a:p>
            <a:r>
              <a:rPr kumimoji="1" lang="en-US" altLang="zh-CN" dirty="0" smtClean="0">
                <a:cs typeface="Courier New"/>
              </a:rPr>
              <a:t>Time and space can be specified implicitly through an associated entity</a:t>
            </a:r>
          </a:p>
          <a:p>
            <a:pPr lvl="1"/>
            <a:r>
              <a:rPr kumimoji="1" lang="en-US" altLang="zh-CN" dirty="0" err="1" smtClean="0">
                <a:latin typeface="Courier New"/>
                <a:cs typeface="Courier New"/>
              </a:rPr>
              <a:t>GeorgeHarrison</a:t>
            </a:r>
            <a:r>
              <a:rPr kumimoji="1" lang="en-US" altLang="zh-CN" dirty="0" smtClean="0">
                <a:latin typeface="Courier New"/>
                <a:cs typeface="Courier New"/>
              </a:rPr>
              <a:t> created ?s after </a:t>
            </a:r>
            <a:r>
              <a:rPr kumimoji="1" lang="en-US" altLang="zh-CN" dirty="0" err="1" smtClean="0">
                <a:latin typeface="Courier New"/>
                <a:cs typeface="Courier New"/>
              </a:rPr>
              <a:t>JohnLennon</a:t>
            </a:r>
            <a:r>
              <a:rPr kumimoji="1" lang="en-US" altLang="zh-CN" dirty="0" smtClean="0">
                <a:latin typeface="Courier New"/>
                <a:cs typeface="Courier New"/>
              </a:rPr>
              <a:t> </a:t>
            </a:r>
          </a:p>
          <a:p>
            <a:pPr lvl="1"/>
            <a:r>
              <a:rPr kumimoji="1" lang="en-US" altLang="zh-CN" dirty="0" smtClean="0">
                <a:latin typeface="Courier New"/>
                <a:cs typeface="Courier New"/>
              </a:rPr>
              <a:t>[1940-10-09, 1980-12-08]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4740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26 judges give an accuracy value for each sample.</a:t>
            </a:r>
          </a:p>
          <a:p>
            <a:r>
              <a:rPr kumimoji="1" lang="en-US" altLang="zh-CN" dirty="0" smtClean="0"/>
              <a:t>Query evaluation: </a:t>
            </a:r>
            <a:r>
              <a:rPr kumimoji="1" lang="en-US" altLang="zh-CN" dirty="0" err="1" smtClean="0"/>
              <a:t>GeoCLEF</a:t>
            </a:r>
            <a:r>
              <a:rPr kumimoji="1" lang="en-US" altLang="zh-CN" dirty="0" smtClean="0"/>
              <a:t>, Jeopardy </a:t>
            </a:r>
            <a:r>
              <a:rPr kumimoji="1" lang="en-US" altLang="zh-CN" dirty="0" err="1" smtClean="0"/>
              <a:t>J!Archive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3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Additional Measures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u="sng" dirty="0" smtClean="0"/>
              <a:t>Named entity disambiguation</a:t>
            </a:r>
            <a:r>
              <a:rPr kumimoji="1" lang="en-US" altLang="zh-CN" dirty="0" smtClean="0"/>
              <a:t>: prior probability</a:t>
            </a:r>
          </a:p>
          <a:p>
            <a:r>
              <a:rPr kumimoji="1" lang="en-US" altLang="zh-CN" u="sng" dirty="0" smtClean="0"/>
              <a:t>Spatial coherence</a:t>
            </a:r>
            <a:r>
              <a:rPr kumimoji="1" lang="en-US" altLang="zh-CN" dirty="0" smtClean="0"/>
              <a:t>: two entities are geographically close to each other.</a:t>
            </a:r>
          </a:p>
          <a:p>
            <a:r>
              <a:rPr kumimoji="1" lang="en-US" altLang="zh-CN" u="sng" dirty="0" smtClean="0"/>
              <a:t>Temporal coherence</a:t>
            </a:r>
            <a:endParaRPr kumimoji="1"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75231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Major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Built automatically from Wikipedia,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, and </a:t>
            </a:r>
            <a:r>
              <a:rPr kumimoji="1" lang="en-US" altLang="zh-CN" dirty="0" err="1" smtClean="0"/>
              <a:t>WordNet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Contains 447 million facts about 9.8 million entities. Both facts and entities are properly placed on their temporal and geographic dimension.</a:t>
            </a:r>
          </a:p>
          <a:p>
            <a:r>
              <a:rPr kumimoji="1" lang="en-US" altLang="zh-CN" dirty="0" smtClean="0"/>
              <a:t>Human evaluation confirmed an accuracy of 95% of the facts in YAGO 2.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1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Current state-of-the-art knowledge bases are mostly blind to the temporal dimension and spatial dimension. </a:t>
            </a:r>
          </a:p>
          <a:p>
            <a:r>
              <a:rPr kumimoji="1" lang="en-US" altLang="zh-CN" dirty="0" smtClean="0"/>
              <a:t>Aim: The knowledge base would be fully time and space aware, knowing not only that a fact is true, but also when and where it was true.</a:t>
            </a:r>
          </a:p>
          <a:p>
            <a:pPr lvl="1"/>
            <a:r>
              <a:rPr kumimoji="1" lang="en-US" altLang="zh-CN" dirty="0" smtClean="0"/>
              <a:t>Give me all songs that Leonard Cohen wrote after Suzanne</a:t>
            </a:r>
          </a:p>
          <a:p>
            <a:pPr lvl="1"/>
            <a:r>
              <a:rPr kumimoji="1" lang="en-US" altLang="zh-CN" dirty="0" smtClean="0"/>
              <a:t>During the era of Elizabeth I, the English waged war against the Spanish.</a:t>
            </a:r>
          </a:p>
          <a:p>
            <a:pPr lvl="1"/>
            <a:r>
              <a:rPr kumimoji="1" lang="en-US" altLang="zh-CN" dirty="0" smtClean="0"/>
              <a:t>Location: the Midwest, the corn belt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986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Spatial and time representation for the facts and entities</a:t>
            </a:r>
          </a:p>
          <a:p>
            <a:pPr lvl="1"/>
            <a:r>
              <a:rPr kumimoji="1" lang="en-US" altLang="zh-CN" dirty="0" smtClean="0"/>
              <a:t>Biomedicine</a:t>
            </a:r>
          </a:p>
          <a:p>
            <a:pPr lvl="1"/>
            <a:r>
              <a:rPr kumimoji="1" lang="en-US" altLang="zh-CN" smtClean="0"/>
              <a:t>Spatial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0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2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DBpedia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KnowItAll</a:t>
            </a:r>
            <a:r>
              <a:rPr kumimoji="1" lang="en-US" altLang="zh-CN" dirty="0" smtClean="0"/>
              <a:t>, Omega, </a:t>
            </a:r>
            <a:r>
              <a:rPr kumimoji="1" lang="en-US" altLang="zh-CN" dirty="0" err="1" smtClean="0"/>
              <a:t>WikiTaxonomy</a:t>
            </a:r>
            <a:r>
              <a:rPr kumimoji="1" lang="en-US" altLang="zh-CN" dirty="0" smtClean="0"/>
              <a:t>, YAGO</a:t>
            </a:r>
          </a:p>
          <a:p>
            <a:r>
              <a:rPr kumimoji="1" lang="en-US" altLang="zh-CN" dirty="0" smtClean="0"/>
              <a:t>Commercial services: </a:t>
            </a:r>
            <a:r>
              <a:rPr kumimoji="1" lang="en-US" altLang="zh-CN" dirty="0" err="1" smtClean="0"/>
              <a:t>freebase.com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trueknowledge.com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wolframalpha.com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5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to </a:t>
            </a:r>
            <a:r>
              <a:rPr kumimoji="1" lang="en-US" altLang="zh-CN" dirty="0" err="1" smtClean="0"/>
              <a:t>DBpedia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2819400"/>
            <a:ext cx="7716838" cy="3581400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Many relations in </a:t>
            </a:r>
            <a:r>
              <a:rPr kumimoji="1" lang="en-US" altLang="zh-CN" dirty="0" err="1" smtClean="0"/>
              <a:t>DBpedia</a:t>
            </a:r>
            <a:r>
              <a:rPr kumimoji="1" lang="en-US" altLang="zh-CN" dirty="0" smtClean="0"/>
              <a:t> are very special. Half of </a:t>
            </a:r>
            <a:r>
              <a:rPr kumimoji="1" lang="en-US" altLang="zh-CN" dirty="0" err="1" smtClean="0"/>
              <a:t>DBpedia’s</a:t>
            </a:r>
            <a:r>
              <a:rPr kumimoji="1" lang="en-US" altLang="zh-CN" dirty="0" smtClean="0"/>
              <a:t> relations have less than 500 facts.</a:t>
            </a:r>
          </a:p>
          <a:p>
            <a:r>
              <a:rPr kumimoji="1" lang="en-US" altLang="zh-CN" dirty="0" smtClean="0"/>
              <a:t>YAGO2’s relations have more coarse-grained type signatures than </a:t>
            </a:r>
            <a:r>
              <a:rPr kumimoji="1" lang="en-US" altLang="zh-CN" dirty="0" err="1" smtClean="0"/>
              <a:t>DBpedia’s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YAGO2 represents years as incomplete dates, so that there is a single unified way of expressing a birth date. </a:t>
            </a:r>
            <a:r>
              <a:rPr kumimoji="1" lang="en-US" altLang="zh-CN" dirty="0" err="1" smtClean="0"/>
              <a:t>DBpedia</a:t>
            </a:r>
            <a:r>
              <a:rPr kumimoji="1" lang="en-US" altLang="zh-CN" dirty="0" smtClean="0"/>
              <a:t> has different relations for complete dates and for years.</a:t>
            </a:r>
          </a:p>
          <a:p>
            <a:r>
              <a:rPr kumimoji="1" lang="en-US" altLang="zh-CN" dirty="0" smtClean="0"/>
              <a:t>YAGO2 does not contain inverse relationships. </a:t>
            </a:r>
          </a:p>
          <a:p>
            <a:r>
              <a:rPr kumimoji="1" lang="en-US" altLang="zh-CN" dirty="0" smtClean="0"/>
              <a:t>YAGO2 has a sophisticated time and space model. </a:t>
            </a:r>
            <a:r>
              <a:rPr kumimoji="1" lang="en-US" altLang="zh-CN" dirty="0" err="1" smtClean="0"/>
              <a:t>DBpedia</a:t>
            </a:r>
            <a:r>
              <a:rPr kumimoji="1" lang="en-US" altLang="zh-CN" dirty="0" smtClean="0"/>
              <a:t> closely follows the </a:t>
            </a:r>
            <a:r>
              <a:rPr kumimoji="1" lang="en-US" altLang="zh-CN" dirty="0" err="1" smtClean="0"/>
              <a:t>infobox</a:t>
            </a:r>
            <a:r>
              <a:rPr kumimoji="1" lang="en-US" altLang="zh-CN" dirty="0" smtClean="0"/>
              <a:t> attributes in Wikipedia.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Major 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 extensible framework for fact extraction that can tap on </a:t>
            </a:r>
            <a:r>
              <a:rPr kumimoji="1" lang="en-US" altLang="zh-CN" dirty="0" err="1" smtClean="0"/>
              <a:t>infoboxes</a:t>
            </a:r>
            <a:r>
              <a:rPr kumimoji="1" lang="en-US" altLang="zh-CN" dirty="0" smtClean="0"/>
              <a:t>, lists, tables, categories, and regular patterns in free text, and allows fast and easy </a:t>
            </a:r>
            <a:r>
              <a:rPr kumimoji="1" lang="en-US" altLang="zh-CN" dirty="0" smtClean="0"/>
              <a:t>specification of new extraction rules</a:t>
            </a:r>
            <a:endParaRPr kumimoji="1" lang="en-US" altLang="zh-CN" dirty="0" smtClean="0"/>
          </a:p>
          <a:p>
            <a:r>
              <a:rPr kumimoji="1" lang="en-US" altLang="zh-CN" dirty="0" smtClean="0"/>
              <a:t>An extension of the knowledge representation model tailored to capture time and space, as well as rules for propagating time and location information to all relevant facts</a:t>
            </a:r>
          </a:p>
        </p:txBody>
      </p:sp>
    </p:spTree>
    <p:extLst>
      <p:ext uri="{BB962C8B-B14F-4D97-AF65-F5344CB8AC3E}">
        <p14:creationId xmlns:p14="http://schemas.microsoft.com/office/powerpoint/2010/main" val="109212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Major 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Methods for gathering temporal facts from Wikipedia and for seamlessly integrating spatial types and facts from </a:t>
            </a:r>
            <a:r>
              <a:rPr kumimoji="1" lang="en-US" altLang="zh-CN" dirty="0" err="1" smtClean="0"/>
              <a:t>GeoNames</a:t>
            </a:r>
            <a:r>
              <a:rPr kumimoji="1" lang="en-US" altLang="zh-CN" dirty="0" smtClean="0"/>
              <a:t>, in an ontologically clean manner with high accuracy</a:t>
            </a:r>
          </a:p>
          <a:p>
            <a:r>
              <a:rPr kumimoji="1" lang="en-US" altLang="zh-CN" dirty="0" smtClean="0"/>
              <a:t>A new SPOTL(X) representation of </a:t>
            </a:r>
            <a:r>
              <a:rPr kumimoji="1" lang="en-US" altLang="zh-CN" dirty="0" err="1" smtClean="0"/>
              <a:t>spatio</a:t>
            </a:r>
            <a:r>
              <a:rPr kumimoji="1" lang="en-US" altLang="zh-CN" dirty="0" smtClean="0"/>
              <a:t>-temporally enhanced facts, with expressive and easy-to-use querying</a:t>
            </a:r>
          </a:p>
          <a:p>
            <a:r>
              <a:rPr kumimoji="1" lang="en-US" altLang="zh-CN" dirty="0" smtClean="0"/>
              <a:t>Exemplary demonstrations of the add value obtained by the </a:t>
            </a:r>
            <a:r>
              <a:rPr kumimoji="1" lang="en-US" altLang="zh-CN" dirty="0" err="1" smtClean="0"/>
              <a:t>spatio</a:t>
            </a:r>
            <a:r>
              <a:rPr kumimoji="1" lang="en-US" altLang="zh-CN" dirty="0" smtClean="0"/>
              <a:t>-temporal knowledge in YAGO2, by showing how this aids in extrinsic tasks like question answering and named entity disambiguation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07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New representation model</a:t>
            </a:r>
          </a:p>
          <a:p>
            <a:pPr lvl="1"/>
            <a:r>
              <a:rPr kumimoji="1" lang="en-US" altLang="zh-CN" dirty="0"/>
              <a:t>SPOTL tuples (SPO + Time + Location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Each article in Wikipedia becomes an entity in the knowledge base (e.g. Leonard Cohen has an article in Wikipedia, </a:t>
            </a:r>
            <a:r>
              <a:rPr kumimoji="1" lang="en-US" altLang="zh-CN" dirty="0" err="1" smtClean="0">
                <a:latin typeface="Courier New"/>
                <a:cs typeface="Courier New"/>
              </a:rPr>
              <a:t>LeonardCohen</a:t>
            </a:r>
            <a:r>
              <a:rPr kumimoji="1" lang="en-US" altLang="zh-CN" dirty="0" smtClean="0"/>
              <a:t> becomes an entity in YAGO)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Certain categories in Wikipedia can be exploited to deliver type information (e.g. the article about Leonard Cohen is in the category </a:t>
            </a:r>
            <a:r>
              <a:rPr kumimoji="1" lang="en-US" altLang="zh-CN" dirty="0" smtClean="0">
                <a:latin typeface="Courier New"/>
                <a:cs typeface="Courier New"/>
              </a:rPr>
              <a:t>Canadian Poets</a:t>
            </a:r>
            <a:r>
              <a:rPr kumimoji="1" lang="en-US" altLang="zh-CN" dirty="0" smtClean="0"/>
              <a:t>, so he becomes a </a:t>
            </a:r>
            <a:r>
              <a:rPr kumimoji="1" lang="en-US" altLang="zh-CN" dirty="0" err="1" smtClean="0">
                <a:latin typeface="Courier New"/>
                <a:cs typeface="Courier New"/>
              </a:rPr>
              <a:t>Candian</a:t>
            </a:r>
            <a:r>
              <a:rPr kumimoji="1" lang="en-US" altLang="zh-CN" dirty="0" smtClean="0">
                <a:latin typeface="Courier New"/>
                <a:cs typeface="Courier New"/>
              </a:rPr>
              <a:t> poet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YAGO links this type information to the taxonomy of </a:t>
            </a:r>
            <a:r>
              <a:rPr kumimoji="1" lang="en-US" altLang="zh-CN" dirty="0" err="1" smtClean="0"/>
              <a:t>WordNet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(e.g. Canadian poet comes a subclass of the </a:t>
            </a:r>
            <a:r>
              <a:rPr kumimoji="1" lang="en-US" altLang="zh-CN" dirty="0" err="1" smtClean="0"/>
              <a:t>WordNet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synset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latin typeface="Courier New"/>
                <a:cs typeface="Courier New"/>
              </a:rPr>
              <a:t>Poet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629620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天空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1145</TotalTime>
  <Words>2119</Words>
  <Application>Microsoft Macintosh PowerPoint</Application>
  <PresentationFormat>全屏显示(4:3)</PresentationFormat>
  <Paragraphs>194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天空</vt:lpstr>
      <vt:lpstr>YAGO2: A spatially and temporally enhanced knowledge base from Wikipedia</vt:lpstr>
      <vt:lpstr>Outline</vt:lpstr>
      <vt:lpstr>Motivation</vt:lpstr>
      <vt:lpstr>Motivation</vt:lpstr>
      <vt:lpstr>Related Work</vt:lpstr>
      <vt:lpstr>Comparison to DBpedia</vt:lpstr>
      <vt:lpstr>Major Contributions</vt:lpstr>
      <vt:lpstr>Major Contributions</vt:lpstr>
      <vt:lpstr>Solutions</vt:lpstr>
      <vt:lpstr>The Linkage algorithm</vt:lpstr>
      <vt:lpstr>Representation</vt:lpstr>
      <vt:lpstr>Rules</vt:lpstr>
      <vt:lpstr>Rules</vt:lpstr>
      <vt:lpstr>Giving YAGO a temporal dimension</vt:lpstr>
      <vt:lpstr>Temporal information</vt:lpstr>
      <vt:lpstr>Entities and time</vt:lpstr>
      <vt:lpstr>Facts and time---extracted time</vt:lpstr>
      <vt:lpstr>Facts and time---deduced time</vt:lpstr>
      <vt:lpstr>Facts and time---deduced time</vt:lpstr>
      <vt:lpstr>Facts and time---deduced time</vt:lpstr>
      <vt:lpstr>Giving YAGO a spatial dimension</vt:lpstr>
      <vt:lpstr>Giving YAGO a spatial dimension</vt:lpstr>
      <vt:lpstr>Giving YAGO a spatial dimension</vt:lpstr>
      <vt:lpstr>Giving YAGO a spatial dimension</vt:lpstr>
      <vt:lpstr>Giving YAGO a spatial dimension</vt:lpstr>
      <vt:lpstr>Facts and location </vt:lpstr>
      <vt:lpstr>Facts and location</vt:lpstr>
      <vt:lpstr>Contextual data in YAGO2</vt:lpstr>
      <vt:lpstr>Multilingual information</vt:lpstr>
      <vt:lpstr>SPOTL(X) representation</vt:lpstr>
      <vt:lpstr>YAGO query language</vt:lpstr>
      <vt:lpstr>YAGO query language</vt:lpstr>
      <vt:lpstr>SPOTL(X)-view model</vt:lpstr>
      <vt:lpstr>SPOTL(X)-view model</vt:lpstr>
      <vt:lpstr>SPOTL(X) query</vt:lpstr>
      <vt:lpstr>SPOTL(X) query</vt:lpstr>
      <vt:lpstr>Evaluation</vt:lpstr>
      <vt:lpstr>Additional Measures</vt:lpstr>
      <vt:lpstr>Major Results</vt:lpstr>
      <vt:lpstr>Lessons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Semantic Web to Social Machines</dc:title>
  <dc:creator>Peiqin Gu</dc:creator>
  <cp:lastModifiedBy>Peiqin Gu</cp:lastModifiedBy>
  <cp:revision>166</cp:revision>
  <dcterms:created xsi:type="dcterms:W3CDTF">2013-06-28T02:52:57Z</dcterms:created>
  <dcterms:modified xsi:type="dcterms:W3CDTF">2013-07-01T01:45:10Z</dcterms:modified>
</cp:coreProperties>
</file>