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7" r:id="rId6"/>
    <p:sldId id="274" r:id="rId7"/>
    <p:sldId id="292" r:id="rId8"/>
    <p:sldId id="293" r:id="rId9"/>
    <p:sldId id="275" r:id="rId10"/>
    <p:sldId id="276" r:id="rId11"/>
    <p:sldId id="260" r:id="rId12"/>
    <p:sldId id="268" r:id="rId13"/>
    <p:sldId id="294" r:id="rId14"/>
    <p:sldId id="295" r:id="rId15"/>
    <p:sldId id="296" r:id="rId16"/>
    <p:sldId id="297" r:id="rId17"/>
    <p:sldId id="269" r:id="rId18"/>
    <p:sldId id="298" r:id="rId19"/>
    <p:sldId id="299" r:id="rId20"/>
    <p:sldId id="300" r:id="rId21"/>
    <p:sldId id="301" r:id="rId22"/>
    <p:sldId id="272" r:id="rId23"/>
    <p:sldId id="270" r:id="rId24"/>
    <p:sldId id="261" r:id="rId25"/>
    <p:sldId id="265" r:id="rId26"/>
    <p:sldId id="266" r:id="rId27"/>
    <p:sldId id="302" r:id="rId28"/>
    <p:sldId id="303" r:id="rId29"/>
    <p:sldId id="277" r:id="rId30"/>
    <p:sldId id="278" r:id="rId31"/>
    <p:sldId id="305" r:id="rId32"/>
    <p:sldId id="304" r:id="rId33"/>
    <p:sldId id="280" r:id="rId34"/>
    <p:sldId id="273" r:id="rId35"/>
    <p:sldId id="281" r:id="rId36"/>
    <p:sldId id="262" r:id="rId37"/>
    <p:sldId id="284" r:id="rId38"/>
    <p:sldId id="282" r:id="rId39"/>
    <p:sldId id="306" r:id="rId40"/>
    <p:sldId id="283" r:id="rId41"/>
    <p:sldId id="263" r:id="rId42"/>
    <p:sldId id="285" r:id="rId43"/>
    <p:sldId id="288" r:id="rId44"/>
    <p:sldId id="289" r:id="rId45"/>
    <p:sldId id="286" r:id="rId46"/>
    <p:sldId id="287" r:id="rId47"/>
    <p:sldId id="290" r:id="rId48"/>
    <p:sldId id="291" r:id="rId49"/>
    <p:sldId id="26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2011-10-9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ls-project.eu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cumulusrdf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1o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Big Semantic Data Survey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Jiaoyan</a:t>
            </a:r>
            <a:r>
              <a:rPr lang="en-US" altLang="zh-CN" dirty="0" smtClean="0"/>
              <a:t> Chen</a:t>
            </a:r>
          </a:p>
          <a:p>
            <a:r>
              <a:rPr lang="en-US" altLang="zh-CN" dirty="0" smtClean="0"/>
              <a:t>Sep 26, 2012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Semantic </a:t>
            </a:r>
            <a:r>
              <a:rPr lang="en-US" altLang="zh-CN" dirty="0" err="1" smtClean="0"/>
              <a:t>Evalu</a:t>
            </a:r>
            <a:r>
              <a:rPr lang="en-US" altLang="zh-CN" dirty="0" smtClean="0"/>
              <a:t>-</a:t>
            </a:r>
            <a:br>
              <a:rPr lang="en-US" altLang="zh-CN" dirty="0" smtClean="0"/>
            </a:br>
            <a:r>
              <a:rPr lang="en-US" altLang="zh-CN" dirty="0" err="1" smtClean="0"/>
              <a:t>ation</a:t>
            </a:r>
            <a:r>
              <a:rPr lang="en-US" altLang="zh-CN" dirty="0" smtClean="0"/>
              <a:t> at Large Scale (SEALS)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SEALS project is creating an open and sustainable platform on which all aspects of an evaluation can be hosted and executed</a:t>
            </a:r>
          </a:p>
          <a:p>
            <a:r>
              <a:rPr lang="en-US" altLang="zh-CN" dirty="0" smtClean="0">
                <a:hlinkClick r:id="rId2"/>
              </a:rPr>
              <a:t>http://www.seals-project.eu/</a:t>
            </a:r>
            <a:endParaRPr lang="en-US" altLang="zh-CN" dirty="0" smtClean="0"/>
          </a:p>
          <a:p>
            <a:r>
              <a:rPr lang="en-US" altLang="zh-CN" dirty="0" smtClean="0"/>
              <a:t>Formal evaluation of semantic technologies</a:t>
            </a:r>
          </a:p>
          <a:p>
            <a:r>
              <a:rPr lang="en-US" altLang="zh-CN" dirty="0" smtClean="0"/>
              <a:t>Hold Evaluation Campaign</a:t>
            </a:r>
          </a:p>
          <a:p>
            <a:r>
              <a:rPr lang="en-US" altLang="zh-CN" dirty="0" smtClean="0"/>
              <a:t>Criteria : Interoperability, </a:t>
            </a:r>
            <a:r>
              <a:rPr lang="en-US" altLang="zh-CN" dirty="0" smtClean="0">
                <a:solidFill>
                  <a:srgbClr val="FF0000"/>
                </a:solidFill>
              </a:rPr>
              <a:t>Scalability</a:t>
            </a:r>
            <a:r>
              <a:rPr lang="en-US" altLang="zh-CN" dirty="0" smtClean="0"/>
              <a:t>, Usability, Conformance to standards and Efficiency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Scalable RDF Store and Management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WS-Store(1)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Recent Important Papers: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SW-Store</a:t>
            </a:r>
            <a:r>
              <a:rPr lang="en-US" altLang="zh-CN" dirty="0" smtClean="0"/>
              <a:t>: a vertically partitioned DBMS for Semantic Web data management</a:t>
            </a:r>
          </a:p>
          <a:p>
            <a:pPr lvl="2"/>
            <a:r>
              <a:rPr lang="en-US" altLang="zh-CN" dirty="0" smtClean="0"/>
              <a:t>Vertically partitioning the RDF data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Scalable SPARQL Querying of Large RDF Graphs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SPOVC : A scalable RDF store using horizontal partitioning and column oriented DBMS</a:t>
            </a:r>
          </a:p>
          <a:p>
            <a:pPr marL="1200150" lvl="3" indent="-342900">
              <a:buFont typeface="Wingdings 2"/>
              <a:buChar char="ß"/>
            </a:pPr>
            <a:r>
              <a:rPr lang="en-US" altLang="zh-CN" dirty="0" smtClean="0"/>
              <a:t>Extends SW-Store</a:t>
            </a:r>
            <a:endParaRPr lang="en-US" altLang="zh-CN" sz="2800" dirty="0" smtClean="0"/>
          </a:p>
          <a:p>
            <a:pPr marL="342900" lvl="1" indent="-342900">
              <a:buFont typeface="Wingdings 2"/>
              <a:buChar char="ß"/>
            </a:pPr>
            <a:endParaRPr lang="en-US" altLang="zh-CN" sz="32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WS-Store(2)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Introduction to project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a recently launched project to manage and query Semantic Web data</a:t>
            </a:r>
          </a:p>
          <a:p>
            <a:pPr lvl="1"/>
            <a:r>
              <a:rPr lang="en-US" altLang="zh-CN" dirty="0" smtClean="0"/>
              <a:t>design a DBMS specifically for Semantic Web data model</a:t>
            </a:r>
          </a:p>
          <a:p>
            <a:pPr lvl="1"/>
            <a:r>
              <a:rPr lang="en-US" altLang="zh-CN" dirty="0" smtClean="0"/>
              <a:t>particularly interested in </a:t>
            </a:r>
            <a:r>
              <a:rPr lang="en-US" altLang="zh-CN" dirty="0" smtClean="0">
                <a:solidFill>
                  <a:srgbClr val="FF0000"/>
                </a:solidFill>
              </a:rPr>
              <a:t>scaling Semantic Web applications</a:t>
            </a:r>
            <a:r>
              <a:rPr lang="en-US" altLang="zh-CN" dirty="0" smtClean="0"/>
              <a:t> across a </a:t>
            </a:r>
            <a:r>
              <a:rPr lang="en-US" altLang="zh-CN" dirty="0" smtClean="0">
                <a:solidFill>
                  <a:srgbClr val="FF0000"/>
                </a:solidFill>
              </a:rPr>
              <a:t>shared-nothing cluster of machines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From </a:t>
            </a:r>
            <a:r>
              <a:rPr lang="en-US" altLang="zh-CN" dirty="0" smtClean="0">
                <a:solidFill>
                  <a:srgbClr val="00B050"/>
                </a:solidFill>
              </a:rPr>
              <a:t>February 15, 2009 to January 31, 2014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WS-Store(3)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Other important papers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00B050"/>
                </a:solidFill>
              </a:rPr>
              <a:t>Scalable Semantic Web Data Management Using Vertical Partitioning(VLDB2007, basic idea of the project)</a:t>
            </a:r>
          </a:p>
          <a:p>
            <a:pPr lvl="1"/>
            <a:r>
              <a:rPr lang="en-US" altLang="zh-CN" dirty="0" smtClean="0"/>
              <a:t>Data Management in the Cloud: Limitations and Opportunities(In IEEE Data Engineering Bulletin2009)</a:t>
            </a:r>
          </a:p>
          <a:p>
            <a:pPr lvl="1"/>
            <a:r>
              <a:rPr lang="en-US" altLang="zh-CN" dirty="0" err="1" smtClean="0"/>
              <a:t>HadoopDB</a:t>
            </a:r>
            <a:r>
              <a:rPr lang="en-US" altLang="zh-CN" dirty="0" smtClean="0"/>
              <a:t> in Action: Building Real World Applications(SIGMOD2009 demo)</a:t>
            </a:r>
          </a:p>
          <a:p>
            <a:pPr lvl="1"/>
            <a:r>
              <a:rPr lang="en-US" altLang="zh-CN" dirty="0" smtClean="0"/>
              <a:t>Low Overhead Concurrency Control for Partitioned Main Memory Databases(SIGMOD 2009)</a:t>
            </a:r>
          </a:p>
          <a:p>
            <a:pPr lvl="1"/>
            <a:r>
              <a:rPr lang="en-US" altLang="zh-CN" dirty="0" smtClean="0"/>
              <a:t>The Case for Determinism in Database Systems(VLDB2009)</a:t>
            </a:r>
          </a:p>
          <a:p>
            <a:pPr lvl="1"/>
            <a:r>
              <a:rPr lang="en-US" altLang="zh-CN" dirty="0" err="1" smtClean="0"/>
              <a:t>HadoopDB</a:t>
            </a:r>
            <a:r>
              <a:rPr lang="en-US" altLang="zh-CN" dirty="0" smtClean="0"/>
              <a:t>: An Architectural Hybrid of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and DBMS Technologies for Analytical Workloads(VLDB2009)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CumulusRDF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CumulusRDF</a:t>
            </a:r>
            <a:r>
              <a:rPr lang="en-US" altLang="zh-CN" dirty="0" smtClean="0"/>
              <a:t>: Linked Data Management on Nested Key-Value Stores</a:t>
            </a:r>
          </a:p>
          <a:p>
            <a:pPr lvl="1"/>
            <a:r>
              <a:rPr lang="en-US" altLang="zh-CN" dirty="0" smtClean="0"/>
              <a:t>investigate the feasibility of using a distributed nested key-value store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CumulusRDF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to the project:</a:t>
            </a:r>
          </a:p>
          <a:p>
            <a:pPr lvl="1"/>
            <a:r>
              <a:rPr lang="en-US" altLang="zh-CN" dirty="0" smtClean="0"/>
              <a:t> an RDF store on cloud-based architectures</a:t>
            </a:r>
          </a:p>
          <a:p>
            <a:pPr lvl="1"/>
            <a:r>
              <a:rPr lang="en-US" altLang="zh-CN" dirty="0" smtClean="0">
                <a:hlinkClick r:id="rId2"/>
              </a:rPr>
              <a:t>http://code.google.com/p/cumulusrdf/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Apache Cassandra as storage backend</a:t>
            </a:r>
          </a:p>
          <a:p>
            <a:pPr lvl="1"/>
            <a:r>
              <a:rPr lang="en-US" altLang="zh-CN" dirty="0" smtClean="0"/>
              <a:t>Can download and use now</a:t>
            </a:r>
          </a:p>
          <a:p>
            <a:pPr lvl="1"/>
            <a:r>
              <a:rPr lang="en-US" altLang="zh-CN" dirty="0" smtClean="0"/>
              <a:t>Open Source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Other Papers similar to </a:t>
            </a:r>
            <a:r>
              <a:rPr lang="en-US" altLang="zh-CN" dirty="0" err="1" smtClean="0"/>
              <a:t>CumulusRDF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Ontology Based Data Integration Over Document and Column Family Oriented NOSQL stores</a:t>
            </a:r>
          </a:p>
          <a:p>
            <a:pPr lvl="1"/>
            <a:r>
              <a:rPr lang="en-US" altLang="zh-CN" dirty="0" smtClean="0"/>
              <a:t>NOSQL databases: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and Cassandra</a:t>
            </a:r>
          </a:p>
          <a:p>
            <a:pPr marL="342900" lvl="1" indent="-342900">
              <a:buFont typeface="Wingdings 2"/>
              <a:buChar char="ß"/>
            </a:pPr>
            <a:r>
              <a:rPr lang="en-US" altLang="zh-CN" sz="3200" dirty="0" smtClean="0"/>
              <a:t>Author:  Olivier </a:t>
            </a:r>
            <a:r>
              <a:rPr lang="en-US" altLang="zh-CN" sz="3200" dirty="0" err="1" smtClean="0"/>
              <a:t>Curé</a:t>
            </a:r>
            <a:r>
              <a:rPr lang="en-US" altLang="zh-CN" sz="3200" dirty="0" smtClean="0"/>
              <a:t>, Chan Le </a:t>
            </a:r>
            <a:r>
              <a:rPr lang="en-US" altLang="zh-CN" sz="3200" dirty="0" err="1" smtClean="0"/>
              <a:t>Duc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Myriam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Lamolle</a:t>
            </a:r>
            <a:r>
              <a:rPr lang="en-US" altLang="zh-CN" sz="3200" dirty="0" smtClean="0"/>
              <a:t>,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The research of all relates to big semantic data, but not too much</a:t>
            </a:r>
          </a:p>
          <a:p>
            <a:pPr lvl="1"/>
            <a:r>
              <a:rPr lang="en-US" altLang="zh-CN" dirty="0" smtClean="0"/>
              <a:t>“An API for Distributed Reasoning on Networked </a:t>
            </a:r>
            <a:r>
              <a:rPr lang="en-US" altLang="zh-CN" dirty="0" err="1" smtClean="0"/>
              <a:t>Ontologies</a:t>
            </a:r>
            <a:r>
              <a:rPr lang="en-US" altLang="zh-CN" dirty="0" smtClean="0"/>
              <a:t> with Alignments”(KEOD2010)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Myriam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Lamolle</a:t>
            </a:r>
            <a:r>
              <a:rPr lang="en-US" altLang="zh-CN" dirty="0" smtClean="0"/>
              <a:t>: OWL2 based Data Cleansing Using Conditional Exclusion Dependencies”(OWLED2011)</a:t>
            </a:r>
          </a:p>
          <a:p>
            <a:pPr lvl="1"/>
            <a:r>
              <a:rPr lang="en-US" altLang="zh-CN" dirty="0" smtClean="0"/>
              <a:t>“A Knowledge-Based Approach to Augment Applications with Interaction Traces”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TIRAMOLA(1)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Recent Important Papers:</a:t>
            </a:r>
          </a:p>
          <a:p>
            <a:pPr lvl="1"/>
            <a:r>
              <a:rPr lang="en-US" altLang="zh-CN" dirty="0" smtClean="0"/>
              <a:t>H2RDF: Adaptive Query Processing on RDF Data in the Cloud</a:t>
            </a:r>
          </a:p>
          <a:p>
            <a:pPr lvl="2"/>
            <a:r>
              <a:rPr lang="en-US" altLang="zh-CN" dirty="0" smtClean="0"/>
              <a:t>a fully distributed RDF store that combines the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processing framework with a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 distributed data store</a:t>
            </a:r>
          </a:p>
          <a:p>
            <a:pPr lvl="1"/>
            <a:r>
              <a:rPr lang="en-US" altLang="zh-CN" dirty="0" smtClean="0"/>
              <a:t>Automatic Scaling of Selective SPARQL Joins </a:t>
            </a:r>
          </a:p>
          <a:p>
            <a:pPr lvl="1"/>
            <a:r>
              <a:rPr lang="en-US" altLang="zh-CN" dirty="0" smtClean="0"/>
              <a:t>TIRAMOLA: elastic NOSQL provisioning through a cloud management platform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TIRAMOLA(2)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Contributor: </a:t>
            </a:r>
            <a:r>
              <a:rPr lang="en-US" altLang="zh-CN" dirty="0" err="1" smtClean="0"/>
              <a:t>Evangelos</a:t>
            </a:r>
            <a:r>
              <a:rPr lang="en-US" altLang="zh-CN" dirty="0" smtClean="0"/>
              <a:t> Angelou, </a:t>
            </a:r>
            <a:r>
              <a:rPr lang="en-US" altLang="zh-CN" dirty="0" err="1" smtClean="0"/>
              <a:t>Nikolaos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Papailiou</a:t>
            </a:r>
            <a:r>
              <a:rPr lang="en-US" altLang="zh-CN" dirty="0" smtClean="0"/>
              <a:t>…(Computing Systems Lab National Technical University of Athens, Greece)</a:t>
            </a:r>
          </a:p>
          <a:p>
            <a:r>
              <a:rPr lang="en-US" altLang="zh-CN" dirty="0" smtClean="0"/>
              <a:t>a modular, cloud-enabled framework for monitoring and adaptively resizing </a:t>
            </a:r>
            <a:r>
              <a:rPr lang="en-US" altLang="zh-CN" dirty="0" err="1" smtClean="0"/>
              <a:t>NoSQL</a:t>
            </a:r>
            <a:r>
              <a:rPr lang="en-US" altLang="zh-CN" dirty="0" smtClean="0"/>
              <a:t> clusters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Conference list</a:t>
            </a:r>
          </a:p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Cloud and Semantic Data</a:t>
            </a:r>
          </a:p>
          <a:p>
            <a:r>
              <a:rPr lang="en-US" altLang="zh-CN" dirty="0" smtClean="0"/>
              <a:t>Scalable RDF Store and Management</a:t>
            </a:r>
          </a:p>
          <a:p>
            <a:r>
              <a:rPr lang="en-US" altLang="zh-CN" dirty="0" smtClean="0"/>
              <a:t>SPARQL Query for Big Data</a:t>
            </a:r>
          </a:p>
          <a:p>
            <a:r>
              <a:rPr lang="en-US" altLang="zh-CN" dirty="0" smtClean="0"/>
              <a:t>Parallel\Distributed Reasoning</a:t>
            </a:r>
          </a:p>
          <a:p>
            <a:r>
              <a:rPr lang="en-US" altLang="zh-CN" dirty="0" smtClean="0"/>
              <a:t>Big Semantic Data Application(data mining\stream process\faceted browsing)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Compression/Binary Semantic Data(1)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Javier D. </a:t>
            </a:r>
            <a:r>
              <a:rPr lang="en-US" altLang="zh-CN" dirty="0" err="1" smtClean="0"/>
              <a:t>Fernández</a:t>
            </a:r>
            <a:r>
              <a:rPr lang="en-US" altLang="zh-CN" dirty="0" smtClean="0"/>
              <a:t>, Miguel A. </a:t>
            </a:r>
            <a:r>
              <a:rPr lang="en-US" altLang="zh-CN" dirty="0" err="1" smtClean="0"/>
              <a:t>Martínez-Prieto</a:t>
            </a:r>
            <a:r>
              <a:rPr lang="en-US" altLang="zh-CN" dirty="0" smtClean="0"/>
              <a:t>, Javier D. </a:t>
            </a:r>
            <a:r>
              <a:rPr lang="en-US" altLang="zh-CN" dirty="0" err="1" smtClean="0"/>
              <a:t>Fernández</a:t>
            </a:r>
            <a:r>
              <a:rPr lang="en-US" altLang="zh-CN" dirty="0" smtClean="0"/>
              <a:t> etc.</a:t>
            </a:r>
          </a:p>
          <a:p>
            <a:r>
              <a:rPr lang="en-US" altLang="zh-CN" dirty="0" smtClean="0"/>
              <a:t>Typical Paper(WWW2012):</a:t>
            </a:r>
          </a:p>
          <a:p>
            <a:pPr lvl="1"/>
            <a:r>
              <a:rPr lang="en-US" altLang="zh-CN" dirty="0" smtClean="0"/>
              <a:t>Binary RDF for Scalable Publishing, Exchanging  and Consumption in the Web of Data :</a:t>
            </a:r>
          </a:p>
          <a:p>
            <a:pPr lvl="2"/>
            <a:r>
              <a:rPr lang="en-US" altLang="zh-CN" dirty="0" smtClean="0"/>
              <a:t>a binary serialization format for RDF, called HDT, is proposed</a:t>
            </a:r>
          </a:p>
          <a:p>
            <a:pPr lvl="1"/>
            <a:r>
              <a:rPr lang="en-US" altLang="zh-CN" dirty="0" smtClean="0"/>
              <a:t>Compact Representation of Large RDF Data Sets for Publishing and Exchange(ISWC2010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Represent RDF data in Header, Dictionary and Triples </a:t>
            </a:r>
            <a:r>
              <a:rPr lang="en-US" altLang="zh-CN" dirty="0" smtClean="0"/>
              <a:t>structure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Compression/Binary Semantic </a:t>
            </a:r>
            <a:r>
              <a:rPr lang="en-US" altLang="zh-CN" dirty="0" smtClean="0"/>
              <a:t>Data(2)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Other papers:</a:t>
            </a:r>
          </a:p>
          <a:p>
            <a:pPr lvl="1"/>
            <a:r>
              <a:rPr lang="en-US" altLang="zh-CN" dirty="0" smtClean="0"/>
              <a:t>Exchange </a:t>
            </a:r>
            <a:r>
              <a:rPr lang="en-US" altLang="zh-CN" dirty="0" smtClean="0"/>
              <a:t>and Consumption of Huge RDF </a:t>
            </a:r>
            <a:r>
              <a:rPr lang="en-US" altLang="zh-CN" dirty="0" smtClean="0"/>
              <a:t>Data(ESWC2012)</a:t>
            </a:r>
          </a:p>
          <a:p>
            <a:pPr lvl="1"/>
            <a:r>
              <a:rPr lang="en-US" altLang="zh-CN" dirty="0" smtClean="0"/>
              <a:t>Compression of RDF </a:t>
            </a:r>
            <a:r>
              <a:rPr lang="en-US" altLang="zh-CN" dirty="0" smtClean="0"/>
              <a:t>dictionaries(SAC2012)</a:t>
            </a:r>
          </a:p>
          <a:p>
            <a:pPr lvl="1"/>
            <a:r>
              <a:rPr lang="en-US" altLang="zh-CN" dirty="0" smtClean="0"/>
              <a:t>Scalable Management of Compressed Semantic Big </a:t>
            </a:r>
            <a:r>
              <a:rPr lang="en-US" altLang="zh-CN" dirty="0" smtClean="0"/>
              <a:t>Data(ERCIM NEWS2012)</a:t>
            </a:r>
          </a:p>
          <a:p>
            <a:pPr lvl="1"/>
            <a:r>
              <a:rPr lang="en-US" altLang="zh-CN" dirty="0" smtClean="0"/>
              <a:t>Compressed k2-Triples for Full-In-Memory RDF </a:t>
            </a:r>
            <a:r>
              <a:rPr lang="en-US" altLang="zh-CN" dirty="0" smtClean="0"/>
              <a:t>Engines(AMCIS2011)</a:t>
            </a:r>
          </a:p>
          <a:p>
            <a:pPr lvl="1"/>
            <a:r>
              <a:rPr lang="en-US" altLang="zh-CN" dirty="0" smtClean="0"/>
              <a:t>Compressed k2-Triples for Full-In-Memory RDF </a:t>
            </a:r>
            <a:r>
              <a:rPr lang="en-US" altLang="zh-CN" dirty="0" smtClean="0"/>
              <a:t>Engines(2011)</a:t>
            </a:r>
          </a:p>
          <a:p>
            <a:pPr lvl="1"/>
            <a:r>
              <a:rPr lang="en-US" altLang="zh-CN" dirty="0" smtClean="0"/>
              <a:t>RDF compression: basic </a:t>
            </a:r>
            <a:r>
              <a:rPr lang="en-US" altLang="zh-CN" dirty="0" smtClean="0"/>
              <a:t>approaches(WWW2010)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dipLODocus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dipLODocus</a:t>
            </a:r>
            <a:r>
              <a:rPr lang="en-US" altLang="zh-CN" dirty="0" smtClean="0"/>
              <a:t>[RDF] — Short and Long-Tail RDF Analytics for </a:t>
            </a:r>
            <a:r>
              <a:rPr lang="en-US" altLang="zh-CN" dirty="0" smtClean="0">
                <a:solidFill>
                  <a:srgbClr val="FF0000"/>
                </a:solidFill>
              </a:rPr>
              <a:t>Massive Webs of Data</a:t>
            </a:r>
          </a:p>
          <a:p>
            <a:r>
              <a:rPr lang="en-US" altLang="zh-CN" dirty="0" smtClean="0"/>
              <a:t>introduces a novel database system for RDF data management called </a:t>
            </a:r>
            <a:r>
              <a:rPr lang="en-US" altLang="zh-CN" dirty="0" err="1" smtClean="0"/>
              <a:t>dipLODocus</a:t>
            </a:r>
            <a:r>
              <a:rPr lang="en-US" altLang="zh-CN" dirty="0" smtClean="0"/>
              <a:t>[RDF] , which supports both transactional and analytical queries efficiently</a:t>
            </a:r>
          </a:p>
          <a:p>
            <a:r>
              <a:rPr lang="en-US" altLang="zh-CN" dirty="0" smtClean="0"/>
              <a:t>takes advantage of a new hybrid storage model for </a:t>
            </a:r>
            <a:r>
              <a:rPr lang="en-US" altLang="zh-CN" dirty="0" smtClean="0"/>
              <a:t>RDF</a:t>
            </a:r>
          </a:p>
          <a:p>
            <a:r>
              <a:rPr lang="en-US" altLang="zh-CN" dirty="0" smtClean="0"/>
              <a:t>Author: </a:t>
            </a:r>
            <a:r>
              <a:rPr lang="en-US" altLang="zh-CN" dirty="0" smtClean="0">
                <a:solidFill>
                  <a:srgbClr val="FF0000"/>
                </a:solidFill>
              </a:rPr>
              <a:t>Philippe </a:t>
            </a:r>
            <a:r>
              <a:rPr lang="en-US" altLang="zh-CN" dirty="0" err="1" smtClean="0">
                <a:solidFill>
                  <a:srgbClr val="FF0000"/>
                </a:solidFill>
              </a:rPr>
              <a:t>Cudré-Mauroux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“Large-scale Linked Data Processing - Cloud Computing to the </a:t>
            </a:r>
            <a:r>
              <a:rPr lang="en-US" altLang="zh-CN" dirty="0" smtClean="0"/>
              <a:t>Rescue?”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TAO: How </a:t>
            </a:r>
            <a:r>
              <a:rPr lang="en-US" altLang="zh-CN" dirty="0" err="1" smtClean="0"/>
              <a:t>Facebook</a:t>
            </a:r>
            <a:r>
              <a:rPr lang="en-US" altLang="zh-CN" dirty="0" smtClean="0"/>
              <a:t> Serves the Social Graph</a:t>
            </a:r>
          </a:p>
          <a:p>
            <a:r>
              <a:rPr lang="en-US" altLang="zh-CN" dirty="0" smtClean="0"/>
              <a:t>Optimize First, Buy Later: Analyzing Metrics to Ramp-up Very Large Knowledge Bases</a:t>
            </a:r>
          </a:p>
          <a:p>
            <a:r>
              <a:rPr lang="en-US" altLang="zh-CN" dirty="0" smtClean="0"/>
              <a:t>……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SPARQL Query for Big Data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RDF-3X(1)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Paper1: RDF-3X: a RISC-style Engine for RDF</a:t>
            </a:r>
          </a:p>
          <a:p>
            <a:r>
              <a:rPr lang="en-US" altLang="zh-CN" dirty="0" smtClean="0"/>
              <a:t>It describes RDF-3X</a:t>
            </a:r>
          </a:p>
          <a:p>
            <a:r>
              <a:rPr lang="en-US" altLang="zh-CN" dirty="0" smtClean="0"/>
              <a:t>RDF-3X engine is the implementation of SPARQL that achieves excellent performance by pursuing a RISC-style architecture</a:t>
            </a:r>
          </a:p>
          <a:p>
            <a:r>
              <a:rPr lang="en-US" altLang="zh-CN" dirty="0" smtClean="0"/>
              <a:t>It is tested on several large-scale datasets with more than</a:t>
            </a:r>
            <a:r>
              <a:rPr lang="en-US" altLang="zh-CN" dirty="0" smtClean="0">
                <a:solidFill>
                  <a:srgbClr val="FF0000"/>
                </a:solidFill>
              </a:rPr>
              <a:t> 50 million</a:t>
            </a:r>
            <a:r>
              <a:rPr lang="en-US" altLang="zh-CN" dirty="0" smtClean="0"/>
              <a:t> RDF triples and benchmark queries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RDF-3X(2)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Paper2: x-RDF-3X: Fast Querying, High Update Rates, and Consistency for RDF Databases</a:t>
            </a:r>
          </a:p>
          <a:p>
            <a:r>
              <a:rPr lang="en-US" altLang="zh-CN" dirty="0" smtClean="0"/>
              <a:t>very good performance for both queries and updates is demonstrated by measurements of multi-user </a:t>
            </a:r>
            <a:r>
              <a:rPr lang="en-US" altLang="zh-CN" dirty="0" err="1" smtClean="0"/>
              <a:t>workloadswith</a:t>
            </a:r>
            <a:r>
              <a:rPr lang="en-US" altLang="zh-CN" dirty="0" smtClean="0"/>
              <a:t> real-life data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RDF-3X(3)</a:t>
            </a:r>
            <a:br>
              <a:rPr lang="en-US" altLang="zh-CN" dirty="0" smtClean="0"/>
            </a:br>
            <a:r>
              <a:rPr lang="en-US" altLang="zh-CN" dirty="0" smtClean="0"/>
              <a:t>Authors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Thomas Neumann and Gerhard </a:t>
            </a:r>
            <a:r>
              <a:rPr lang="en-US" altLang="zh-CN" dirty="0" err="1" smtClean="0"/>
              <a:t>Weikum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 memory database system on multi-core</a:t>
            </a:r>
          </a:p>
          <a:p>
            <a:pPr lvl="1"/>
            <a:r>
              <a:rPr lang="en-US" altLang="zh-CN" dirty="0" smtClean="0"/>
              <a:t>Parallel RDF Query</a:t>
            </a:r>
          </a:p>
          <a:p>
            <a:pPr lvl="1"/>
            <a:r>
              <a:rPr lang="en-US" altLang="zh-CN" dirty="0" smtClean="0"/>
              <a:t>Big knowledge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Various directions and many papers on VLDB/SIGMOD/WWW/ISWC</a:t>
            </a:r>
          </a:p>
          <a:p>
            <a:r>
              <a:rPr lang="en-US" altLang="zh-CN" dirty="0" smtClean="0"/>
              <a:t>Gerhard </a:t>
            </a:r>
            <a:r>
              <a:rPr lang="en-US" altLang="zh-CN" dirty="0" err="1" smtClean="0"/>
              <a:t>Weikum</a:t>
            </a:r>
            <a:r>
              <a:rPr lang="en-US" altLang="zh-CN" dirty="0" smtClean="0"/>
              <a:t> is a Research Director at the Max Planck Institute for Computer Science in </a:t>
            </a:r>
            <a:r>
              <a:rPr lang="en-US" altLang="zh-CN" dirty="0" err="1" smtClean="0"/>
              <a:t>Saarbruecken</a:t>
            </a:r>
            <a:r>
              <a:rPr lang="en-US" altLang="zh-CN" dirty="0" smtClean="0"/>
              <a:t>, Germany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RDF-3X(4)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Author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Typical Papers:</a:t>
            </a:r>
          </a:p>
          <a:p>
            <a:pPr lvl="1"/>
            <a:r>
              <a:rPr lang="en-US" altLang="zh-CN" dirty="0" smtClean="0"/>
              <a:t>Active Knowledge: Dynamically Enriching RDF Knowledge Bases by Web </a:t>
            </a:r>
            <a:r>
              <a:rPr lang="en-US" altLang="zh-CN" dirty="0" smtClean="0"/>
              <a:t>Services(ISWC2010)</a:t>
            </a:r>
          </a:p>
          <a:p>
            <a:pPr lvl="1"/>
            <a:r>
              <a:rPr lang="en-US" altLang="zh-CN" dirty="0" smtClean="0"/>
              <a:t>Path Query Processing on Very Large RDF </a:t>
            </a:r>
            <a:r>
              <a:rPr lang="en-US" altLang="zh-CN" dirty="0" smtClean="0"/>
              <a:t>Graphs(WebDB2011)</a:t>
            </a:r>
          </a:p>
          <a:p>
            <a:pPr lvl="1"/>
            <a:r>
              <a:rPr lang="en-US" altLang="zh-CN" dirty="0" smtClean="0"/>
              <a:t>Scalable join processing on very large RDF </a:t>
            </a:r>
            <a:r>
              <a:rPr lang="en-US" altLang="zh-CN" dirty="0" smtClean="0"/>
              <a:t>graphs(SIGMOD2009)</a:t>
            </a:r>
          </a:p>
          <a:p>
            <a:pPr lvl="1"/>
            <a:r>
              <a:rPr lang="en-US" altLang="zh-CN" dirty="0" smtClean="0"/>
              <a:t> A Large Multilingual Lexical Knowledge </a:t>
            </a:r>
            <a:r>
              <a:rPr lang="en-US" altLang="zh-CN" dirty="0" smtClean="0"/>
              <a:t>Base</a:t>
            </a:r>
          </a:p>
          <a:p>
            <a:pPr lvl="1"/>
            <a:r>
              <a:rPr lang="en-US" altLang="zh-CN" dirty="0" smtClean="0"/>
              <a:t>Semantic Search: from Names and Phrases to Entities and </a:t>
            </a:r>
            <a:r>
              <a:rPr lang="en-US" altLang="zh-CN" dirty="0" smtClean="0"/>
              <a:t>Relations(VLDS2012)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Scalable </a:t>
            </a:r>
            <a:r>
              <a:rPr lang="en-US" altLang="zh-CN" dirty="0" err="1" smtClean="0">
                <a:solidFill>
                  <a:srgbClr val="FF0000"/>
                </a:solidFill>
              </a:rPr>
              <a:t>spatio</a:t>
            </a:r>
            <a:r>
              <a:rPr lang="en-US" altLang="zh-CN" dirty="0" smtClean="0">
                <a:solidFill>
                  <a:srgbClr val="FF0000"/>
                </a:solidFill>
              </a:rPr>
              <a:t>-temporal knowledge </a:t>
            </a:r>
            <a:r>
              <a:rPr lang="en-US" altLang="zh-CN" dirty="0" smtClean="0">
                <a:solidFill>
                  <a:srgbClr val="FF0000"/>
                </a:solidFill>
              </a:rPr>
              <a:t>harvesting(WWW2011)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-based Query Improvement(1)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Scalable Semantics – the Silver Lining of Cloud </a:t>
            </a:r>
            <a:r>
              <a:rPr lang="en-US" altLang="zh-CN" dirty="0" smtClean="0"/>
              <a:t>Computing(2008)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employing Google’s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framework to implement scale-out distributed querying and </a:t>
            </a:r>
            <a:r>
              <a:rPr lang="en-US" altLang="zh-CN" dirty="0" smtClean="0"/>
              <a:t>reasoning</a:t>
            </a:r>
          </a:p>
          <a:p>
            <a:pPr lvl="1"/>
            <a:r>
              <a:rPr lang="en-US" altLang="zh-CN" dirty="0" smtClean="0"/>
              <a:t>The early work to apply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to SPARQL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Conference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SIGMOD</a:t>
            </a:r>
          </a:p>
          <a:p>
            <a:r>
              <a:rPr lang="en-US" altLang="zh-CN" dirty="0" smtClean="0"/>
              <a:t>VLDB</a:t>
            </a:r>
          </a:p>
          <a:p>
            <a:r>
              <a:rPr lang="en-US" altLang="zh-CN" dirty="0" smtClean="0"/>
              <a:t>WWW</a:t>
            </a:r>
          </a:p>
          <a:p>
            <a:r>
              <a:rPr lang="en-US" altLang="zh-CN" dirty="0" smtClean="0"/>
              <a:t>ISWC</a:t>
            </a:r>
          </a:p>
          <a:p>
            <a:r>
              <a:rPr lang="en-US" altLang="zh-CN" dirty="0" smtClean="0"/>
              <a:t>The papers of recent three years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-based Query Improvement(2)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 2"/>
              <a:buChar char="ß"/>
            </a:pPr>
            <a:r>
              <a:rPr lang="en-US" altLang="zh-CN" sz="3200" dirty="0" smtClean="0"/>
              <a:t>From SPARQL to </a:t>
            </a:r>
            <a:r>
              <a:rPr lang="en-US" altLang="zh-CN" sz="3200" dirty="0" err="1" smtClean="0"/>
              <a:t>MapReduce</a:t>
            </a:r>
            <a:r>
              <a:rPr lang="en-US" altLang="zh-CN" sz="3200" dirty="0" smtClean="0"/>
              <a:t>: The Journey Using a Nested </a:t>
            </a:r>
            <a:r>
              <a:rPr lang="en-US" altLang="zh-CN" sz="3200" dirty="0" err="1" smtClean="0"/>
              <a:t>TripleGroup</a:t>
            </a:r>
            <a:r>
              <a:rPr lang="en-US" altLang="zh-CN" sz="3200" dirty="0" smtClean="0"/>
              <a:t> Algebra</a:t>
            </a:r>
          </a:p>
          <a:p>
            <a:pPr lvl="1"/>
            <a:r>
              <a:rPr lang="en-US" altLang="zh-CN" dirty="0" smtClean="0"/>
              <a:t>From SPARQL to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: The Journey Using a Nested </a:t>
            </a:r>
            <a:r>
              <a:rPr lang="en-US" altLang="zh-CN" dirty="0" err="1" smtClean="0"/>
              <a:t>TripleGroup</a:t>
            </a:r>
            <a:r>
              <a:rPr lang="en-US" altLang="zh-CN" dirty="0" smtClean="0"/>
              <a:t> Algebra</a:t>
            </a:r>
          </a:p>
          <a:p>
            <a:r>
              <a:rPr lang="en-US" altLang="zh-CN" dirty="0" smtClean="0"/>
              <a:t>Author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solidFill>
                  <a:srgbClr val="FF0000"/>
                </a:solidFill>
              </a:rPr>
              <a:t>HyeongSik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Kim, </a:t>
            </a:r>
            <a:r>
              <a:rPr lang="en-US" altLang="zh-CN" dirty="0" err="1" smtClean="0">
                <a:solidFill>
                  <a:srgbClr val="FF0000"/>
                </a:solidFill>
              </a:rPr>
              <a:t>Kemafor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Anyanwu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They major in applying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to big semantic data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HyeongSik</a:t>
            </a:r>
            <a:r>
              <a:rPr lang="en-US" altLang="zh-CN" dirty="0" smtClean="0">
                <a:solidFill>
                  <a:srgbClr val="FF0000"/>
                </a:solidFill>
              </a:rPr>
              <a:t> Kim and </a:t>
            </a:r>
            <a:r>
              <a:rPr lang="en-US" altLang="zh-CN" dirty="0" err="1" smtClean="0">
                <a:solidFill>
                  <a:srgbClr val="FF0000"/>
                </a:solidFill>
              </a:rPr>
              <a:t>Kemafor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Anyanwu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Papers:</a:t>
            </a:r>
          </a:p>
          <a:p>
            <a:pPr lvl="1"/>
            <a:r>
              <a:rPr lang="en-US" altLang="zh-CN" dirty="0" smtClean="0"/>
              <a:t>Scan-Sharing </a:t>
            </a:r>
            <a:r>
              <a:rPr lang="en-US" altLang="zh-CN" dirty="0" smtClean="0"/>
              <a:t>for Optimizing RDF Graph Pattern Matching on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(CLOUD 2012)</a:t>
            </a:r>
          </a:p>
          <a:p>
            <a:pPr lvl="1"/>
            <a:r>
              <a:rPr lang="en-US" altLang="zh-CN" dirty="0" smtClean="0"/>
              <a:t>To nest or not to nest, when and how much: representing intermediate results of graph pattern queries in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based processing(SWIM2012)</a:t>
            </a:r>
          </a:p>
          <a:p>
            <a:pPr lvl="1"/>
            <a:r>
              <a:rPr lang="en-US" altLang="zh-CN" dirty="0" smtClean="0"/>
              <a:t>An Intermediate Algebra for Optimizing RDF Graph Pattern Matching on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(ESWC2011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HIP: Information Passing for Optimizing Join-Intensive Data Processing Workloads on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(2012)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-based Query </a:t>
            </a:r>
            <a:r>
              <a:rPr lang="en-US" altLang="zh-CN" dirty="0" smtClean="0"/>
              <a:t>Improvement(3)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Wingdings 2"/>
              <a:buChar char="ß"/>
            </a:pPr>
            <a:r>
              <a:rPr lang="en-US" altLang="zh-CN" sz="3200" dirty="0" err="1" smtClean="0"/>
              <a:t>PigSPARQL</a:t>
            </a:r>
            <a:r>
              <a:rPr lang="en-US" altLang="zh-CN" sz="3200" dirty="0" smtClean="0"/>
              <a:t>: Mapping SPARQL to Pig Latin</a:t>
            </a:r>
          </a:p>
          <a:p>
            <a:pPr lvl="1"/>
            <a:r>
              <a:rPr lang="en-US" altLang="zh-CN" dirty="0" smtClean="0"/>
              <a:t>process complex SPARQL queries on a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cluster</a:t>
            </a:r>
          </a:p>
          <a:p>
            <a:r>
              <a:rPr lang="en-US" altLang="zh-CN" dirty="0" smtClean="0"/>
              <a:t>Author: </a:t>
            </a:r>
            <a:r>
              <a:rPr lang="en-US" altLang="zh-CN" dirty="0" smtClean="0">
                <a:solidFill>
                  <a:srgbClr val="FF0000"/>
                </a:solidFill>
              </a:rPr>
              <a:t>Alexander </a:t>
            </a:r>
            <a:r>
              <a:rPr lang="en-US" altLang="zh-CN" dirty="0" err="1" smtClean="0">
                <a:solidFill>
                  <a:srgbClr val="FF0000"/>
                </a:solidFill>
              </a:rPr>
              <a:t>Schätzle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Martin </a:t>
            </a:r>
            <a:r>
              <a:rPr lang="en-US" altLang="zh-CN" dirty="0" err="1" smtClean="0">
                <a:solidFill>
                  <a:srgbClr val="FF0000"/>
                </a:solidFill>
              </a:rPr>
              <a:t>Przyjaciel-Zablocki</a:t>
            </a:r>
            <a:r>
              <a:rPr lang="en-US" altLang="zh-CN" dirty="0" smtClean="0">
                <a:solidFill>
                  <a:srgbClr val="FF0000"/>
                </a:solidFill>
              </a:rPr>
              <a:t>, Georg </a:t>
            </a:r>
            <a:r>
              <a:rPr lang="en-US" altLang="zh-CN" dirty="0" err="1" smtClean="0">
                <a:solidFill>
                  <a:srgbClr val="FF0000"/>
                </a:solidFill>
              </a:rPr>
              <a:t>Lausen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Other papers:</a:t>
            </a:r>
          </a:p>
          <a:p>
            <a:pPr lvl="1"/>
            <a:r>
              <a:rPr lang="en-US" altLang="zh-CN" dirty="0" smtClean="0"/>
              <a:t>Cascading map-side joins over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for scalable join </a:t>
            </a:r>
            <a:r>
              <a:rPr lang="en-US" altLang="zh-CN" dirty="0" smtClean="0"/>
              <a:t>processing(2012)</a:t>
            </a:r>
          </a:p>
          <a:p>
            <a:pPr lvl="1"/>
            <a:r>
              <a:rPr lang="en-US" altLang="zh-CN" dirty="0" err="1" smtClean="0"/>
              <a:t>RDFPath</a:t>
            </a:r>
            <a:r>
              <a:rPr lang="en-US" altLang="zh-CN" dirty="0" smtClean="0"/>
              <a:t>: Path Query Processing on Large RDF Graphs with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(ESWC2011)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</a:t>
            </a:r>
            <a:r>
              <a:rPr lang="en-US" altLang="zh-CN" dirty="0" smtClean="0"/>
              <a:t>Improvement(1)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SPARQL query answering with bitmap indexes</a:t>
            </a:r>
          </a:p>
          <a:p>
            <a:pPr lvl="1"/>
            <a:r>
              <a:rPr lang="en-US" altLang="zh-CN" dirty="0" smtClean="0"/>
              <a:t> describe the process of building indices for semantic search using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en-US" altLang="zh-CN" dirty="0" smtClean="0"/>
              <a:t>Distributed Indexing for Semantic Search</a:t>
            </a:r>
          </a:p>
          <a:p>
            <a:pPr lvl="1"/>
            <a:r>
              <a:rPr lang="en-US" altLang="zh-CN" dirty="0" smtClean="0"/>
              <a:t>indexes can be computed quickly and fit well in memory even for very large </a:t>
            </a:r>
            <a:r>
              <a:rPr lang="en-US" altLang="zh-CN" dirty="0" err="1" smtClean="0"/>
              <a:t>ontologies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Author: Peter Mika(Yahoo! Research, mentioned above)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</a:t>
            </a:r>
            <a:r>
              <a:rPr lang="en-US" altLang="zh-CN" dirty="0" smtClean="0"/>
              <a:t>Improvement(2)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Hexastore:Sextuple</a:t>
            </a:r>
            <a:r>
              <a:rPr lang="en-US" altLang="zh-CN" dirty="0" smtClean="0"/>
              <a:t> Indexing for Semantic Web Data Management</a:t>
            </a:r>
          </a:p>
          <a:p>
            <a:r>
              <a:rPr lang="en-US" altLang="zh-CN" dirty="0" smtClean="0"/>
              <a:t>DF data is indexed in six possible ways, one for each possible ordering of the three RDF elements.</a:t>
            </a:r>
          </a:p>
          <a:p>
            <a:r>
              <a:rPr lang="en-US" altLang="zh-CN" dirty="0" smtClean="0"/>
              <a:t>allows for quick and scalable general-purpose query processing</a:t>
            </a:r>
          </a:p>
          <a:p>
            <a:r>
              <a:rPr lang="en-US" altLang="zh-CN" dirty="0" smtClean="0"/>
              <a:t>Better than vertical partitioning idea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gStore</a:t>
            </a:r>
            <a:r>
              <a:rPr lang="en-US" altLang="zh-CN" dirty="0" smtClean="0"/>
              <a:t>: Answering SPARQL Queries via </a:t>
            </a:r>
            <a:r>
              <a:rPr lang="en-US" altLang="zh-CN" dirty="0" err="1" smtClean="0"/>
              <a:t>Subgraph</a:t>
            </a:r>
            <a:r>
              <a:rPr lang="en-US" altLang="zh-CN" dirty="0" smtClean="0"/>
              <a:t> Matching</a:t>
            </a:r>
          </a:p>
          <a:p>
            <a:r>
              <a:rPr lang="en-US" altLang="zh-CN" dirty="0" err="1" smtClean="0"/>
              <a:t>AgreementMaker</a:t>
            </a:r>
            <a:r>
              <a:rPr lang="en-US" altLang="zh-CN" dirty="0" smtClean="0"/>
              <a:t>: Efficient Matching for Large Real-World Schemas and </a:t>
            </a:r>
            <a:r>
              <a:rPr lang="en-US" altLang="zh-CN" dirty="0" err="1" smtClean="0"/>
              <a:t>Ontologies</a:t>
            </a:r>
            <a:endParaRPr lang="en-US" altLang="zh-CN" dirty="0" smtClean="0"/>
          </a:p>
          <a:p>
            <a:r>
              <a:rPr lang="en-US" altLang="zh-CN" dirty="0" smtClean="0"/>
              <a:t>     ……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Parallel\Distributed Reasoning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Lark(1)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Parallelization Techniques for Semantic Web Reasoning Applications</a:t>
            </a:r>
          </a:p>
          <a:p>
            <a:pPr lvl="1"/>
            <a:r>
              <a:rPr lang="en-US" altLang="zh-CN" dirty="0" smtClean="0"/>
              <a:t>large-scale e-Infrastructures as </a:t>
            </a:r>
            <a:r>
              <a:rPr lang="en-US" altLang="zh-CN" dirty="0" err="1" smtClean="0"/>
              <a:t>LarKC</a:t>
            </a:r>
            <a:r>
              <a:rPr lang="en-US" altLang="zh-CN" dirty="0" smtClean="0"/>
              <a:t> - the Large Knowledge Collider - an experimental platform for massive distributed incomplete reasoning</a:t>
            </a:r>
          </a:p>
          <a:p>
            <a:pPr lvl="1"/>
            <a:r>
              <a:rPr lang="en-US" altLang="zh-CN" dirty="0" smtClean="0"/>
              <a:t>enabling transparent access to HPC systems</a:t>
            </a:r>
          </a:p>
          <a:p>
            <a:pPr lvl="1"/>
            <a:r>
              <a:rPr lang="en-US" altLang="zh-CN" dirty="0" smtClean="0"/>
              <a:t>parallelization strategies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LarKC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Towards </a:t>
            </a:r>
            <a:r>
              <a:rPr lang="en-US" altLang="zh-CN" dirty="0" err="1" smtClean="0"/>
              <a:t>LarKC</a:t>
            </a:r>
            <a:r>
              <a:rPr lang="en-US" altLang="zh-CN" dirty="0" smtClean="0"/>
              <a:t>: a Platform for Web-scale Reasoning</a:t>
            </a:r>
          </a:p>
          <a:p>
            <a:pPr lvl="1"/>
            <a:r>
              <a:rPr lang="en-US" altLang="zh-CN" dirty="0" smtClean="0"/>
              <a:t>enriching the current logic-based Semantic Web reasoning methods</a:t>
            </a:r>
          </a:p>
          <a:p>
            <a:pPr lvl="1"/>
            <a:r>
              <a:rPr lang="en-US" altLang="zh-CN" dirty="0" smtClean="0"/>
              <a:t>employing cognitively inspired approaches and techniques</a:t>
            </a:r>
          </a:p>
          <a:p>
            <a:pPr lvl="1"/>
            <a:r>
              <a:rPr lang="en-US" altLang="zh-CN" dirty="0" smtClean="0"/>
              <a:t>building a distributed reasoning platform and realizing it both on a high-performance computing cluster and via ”computing at home”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Scalable Distributed Reasoning using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Author: </a:t>
            </a:r>
            <a:r>
              <a:rPr lang="en-US" altLang="zh-CN" dirty="0" smtClean="0">
                <a:solidFill>
                  <a:srgbClr val="FF0000"/>
                </a:solidFill>
              </a:rPr>
              <a:t>Jacopo </a:t>
            </a:r>
            <a:r>
              <a:rPr lang="en-US" altLang="zh-CN" dirty="0" err="1" smtClean="0">
                <a:solidFill>
                  <a:srgbClr val="FF0000"/>
                </a:solidFill>
              </a:rPr>
              <a:t>Urbani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Other papers:</a:t>
            </a:r>
          </a:p>
          <a:p>
            <a:pPr lvl="1"/>
            <a:r>
              <a:rPr lang="en-US" altLang="zh-CN" dirty="0" smtClean="0"/>
              <a:t>Scalable and Parallel Reasoning in the Semantic </a:t>
            </a:r>
            <a:r>
              <a:rPr lang="en-US" altLang="zh-CN" dirty="0" smtClean="0"/>
              <a:t>Web(ESWC2010)</a:t>
            </a:r>
          </a:p>
          <a:p>
            <a:pPr lvl="1"/>
            <a:r>
              <a:rPr lang="en-US" altLang="zh-CN" dirty="0" smtClean="0"/>
              <a:t>Massive Semantic Web data compression with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(HPDC2010)</a:t>
            </a:r>
          </a:p>
          <a:p>
            <a:pPr lvl="1"/>
            <a:r>
              <a:rPr lang="en-US" altLang="zh-CN" dirty="0" err="1" smtClean="0"/>
              <a:t>QueryPIE</a:t>
            </a:r>
            <a:r>
              <a:rPr lang="en-US" altLang="zh-CN" dirty="0" smtClean="0"/>
              <a:t>: Backward Reasoning for OWL Horst over Very Large Knowledge </a:t>
            </a:r>
            <a:r>
              <a:rPr lang="en-US" altLang="zh-CN" dirty="0" smtClean="0"/>
              <a:t>Bases(ISWC2011)</a:t>
            </a:r>
          </a:p>
          <a:p>
            <a:pPr lvl="1"/>
            <a:r>
              <a:rPr lang="en-US" altLang="zh-CN" dirty="0" err="1" smtClean="0"/>
              <a:t>WebPIE</a:t>
            </a:r>
            <a:r>
              <a:rPr lang="en-US" altLang="zh-CN" dirty="0" smtClean="0"/>
              <a:t>: A Web-scale Parallel Inference Engine using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(2012)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Several papers about big semantic data appear in the conference of ISWC, while only a few appear in VLDB, SIGMOD, and WWW.</a:t>
            </a:r>
          </a:p>
          <a:p>
            <a:r>
              <a:rPr lang="en-US" altLang="zh-CN" dirty="0" smtClean="0"/>
              <a:t>I mainly classify the papers into </a:t>
            </a:r>
            <a:r>
              <a:rPr lang="en-US" altLang="zh-CN" dirty="0" smtClean="0">
                <a:solidFill>
                  <a:srgbClr val="FF0000"/>
                </a:solidFill>
              </a:rPr>
              <a:t>5 categories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Cloud and Semantic </a:t>
            </a:r>
          </a:p>
          <a:p>
            <a:pPr lvl="1"/>
            <a:r>
              <a:rPr lang="en-US" altLang="zh-CN" dirty="0" smtClean="0"/>
              <a:t>RDF store and management</a:t>
            </a:r>
          </a:p>
          <a:p>
            <a:pPr lvl="1"/>
            <a:r>
              <a:rPr lang="en-US" altLang="zh-CN" dirty="0" smtClean="0"/>
              <a:t>SPARQL</a:t>
            </a:r>
          </a:p>
          <a:p>
            <a:pPr lvl="1"/>
            <a:r>
              <a:rPr lang="en-US" altLang="zh-CN" dirty="0" smtClean="0"/>
              <a:t>Parallel/Distributed reasoning</a:t>
            </a:r>
          </a:p>
          <a:p>
            <a:pPr lvl="1"/>
            <a:r>
              <a:rPr lang="en-US" altLang="zh-CN" dirty="0" smtClean="0"/>
              <a:t>Big semantic data application: data mining, stream process, faceted browsing and so on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SAOR</a:t>
            </a:r>
            <a:r>
              <a:rPr lang="en-US" altLang="zh-CN" dirty="0" smtClean="0"/>
              <a:t>: Template Rule </a:t>
            </a:r>
            <a:r>
              <a:rPr lang="en-US" altLang="zh-CN" dirty="0" err="1" smtClean="0"/>
              <a:t>Optimisations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DistributedvReasoning</a:t>
            </a:r>
            <a:r>
              <a:rPr lang="en-US" altLang="zh-CN" dirty="0" smtClean="0"/>
              <a:t> over 1 Billion Linked Data Triples</a:t>
            </a:r>
          </a:p>
          <a:p>
            <a:r>
              <a:rPr lang="en-US" altLang="zh-CN" dirty="0" smtClean="0"/>
              <a:t>Sound and Complete SHI Instance Retrieval for 1 Billion </a:t>
            </a:r>
            <a:r>
              <a:rPr lang="en-US" altLang="zh-CN" dirty="0" err="1" smtClean="0"/>
              <a:t>ABox</a:t>
            </a:r>
            <a:r>
              <a:rPr lang="en-US" altLang="zh-CN" dirty="0" smtClean="0"/>
              <a:t> Assertions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Big Semantic Data Application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EP-SPARQL: A Unified Language for Event Processing and Stream Reasoning</a:t>
            </a:r>
          </a:p>
          <a:p>
            <a:pPr lvl="1"/>
            <a:r>
              <a:rPr lang="en-US" altLang="zh-CN" dirty="0" smtClean="0"/>
              <a:t>response Event Processing SPARQL(EP-SPARQL) as a new language for complex events and Stream Reasoning</a:t>
            </a:r>
          </a:p>
          <a:p>
            <a:pPr lvl="1"/>
            <a:r>
              <a:rPr lang="en-US" altLang="zh-CN" dirty="0" smtClean="0"/>
              <a:t>an open-source prototype implementation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Enabling Ontology-based Access to Streaming Data Sources</a:t>
            </a:r>
          </a:p>
          <a:p>
            <a:pPr lvl="1"/>
            <a:r>
              <a:rPr lang="en-US" altLang="zh-CN" dirty="0" smtClean="0"/>
              <a:t>an ontology-based streaming data access service</a:t>
            </a:r>
          </a:p>
          <a:p>
            <a:pPr lvl="1"/>
            <a:r>
              <a:rPr lang="en-US" altLang="zh-CN" dirty="0" smtClean="0"/>
              <a:t>query the ontology using </a:t>
            </a:r>
            <a:r>
              <a:rPr lang="en-US" altLang="zh-CN" dirty="0" err="1" smtClean="0"/>
              <a:t>sparql_Stream</a:t>
            </a:r>
            <a:r>
              <a:rPr lang="en-US" altLang="zh-CN" dirty="0" smtClean="0"/>
              <a:t> , an extension of </a:t>
            </a:r>
            <a:r>
              <a:rPr lang="en-US" altLang="zh-CN" dirty="0" err="1" smtClean="0"/>
              <a:t>sparql</a:t>
            </a:r>
            <a:r>
              <a:rPr lang="en-US" altLang="zh-CN" dirty="0" smtClean="0"/>
              <a:t> for streaming data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Efficient processing of large RDF streams using memory management algorithms</a:t>
            </a:r>
          </a:p>
          <a:p>
            <a:pPr lvl="1"/>
            <a:r>
              <a:rPr lang="en-US" altLang="zh-CN" dirty="0" smtClean="0"/>
              <a:t>present a tool that stores these streams in a unified model by combining memory and disk based mechanisms</a:t>
            </a:r>
          </a:p>
          <a:p>
            <a:pPr lvl="1"/>
            <a:r>
              <a:rPr lang="en-US" altLang="zh-CN" dirty="0" smtClean="0"/>
              <a:t>produces an optimized query execution and inference performance for RDF streams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mining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Factorizing YAGO Scalable Machine Learning for Linked Data</a:t>
            </a:r>
          </a:p>
          <a:p>
            <a:r>
              <a:rPr lang="en-US" altLang="zh-CN" dirty="0" smtClean="0"/>
              <a:t>Scalable In-memory RDFS Closure on Billions of Triples</a:t>
            </a:r>
          </a:p>
          <a:p>
            <a:r>
              <a:rPr lang="en-US" altLang="zh-CN" dirty="0" smtClean="0"/>
              <a:t>Parallel Materialization of the Finite RDFS Closure for Hundreds of Millions of Triples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Faceted Browsing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Facet discovery for structured web search: a query-log mining approach</a:t>
            </a:r>
          </a:p>
          <a:p>
            <a:r>
              <a:rPr lang="en-US" altLang="zh-CN" dirty="0" smtClean="0"/>
              <a:t>S2S Architecture and Faceted Browsing Applications</a:t>
            </a:r>
          </a:p>
          <a:p>
            <a:pPr lvl="1"/>
            <a:r>
              <a:rPr lang="en-US" altLang="zh-CN" dirty="0" smtClean="0"/>
              <a:t>Semantic </a:t>
            </a:r>
            <a:r>
              <a:rPr lang="en-US" altLang="zh-CN" dirty="0" err="1" smtClean="0"/>
              <a:t>eScience</a:t>
            </a:r>
            <a:r>
              <a:rPr lang="en-US" altLang="zh-CN" dirty="0" smtClean="0"/>
              <a:t> Framework project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Towards Lightweight and Robust Large Scale</a:t>
            </a:r>
          </a:p>
          <a:p>
            <a:pPr>
              <a:buNone/>
            </a:pPr>
            <a:r>
              <a:rPr lang="en-US" altLang="zh-CN" dirty="0" smtClean="0"/>
              <a:t>	Emergent Knowledge Processing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Notice: The presentation has not been totally finished! The survey of the authors and research teams is needed!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End!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Cloud and Semantic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 Semantics in the Clouds(1)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Peter Mika</a:t>
            </a:r>
            <a:r>
              <a:rPr lang="en-US" altLang="zh-CN" dirty="0" smtClean="0"/>
              <a:t>, Yahoo! 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it-IT" altLang="zh-CN" dirty="0" smtClean="0">
                <a:solidFill>
                  <a:srgbClr val="FF0000"/>
                </a:solidFill>
              </a:rPr>
              <a:t>Giovanni Tummarello</a:t>
            </a:r>
            <a:r>
              <a:rPr lang="it-IT" altLang="zh-CN" dirty="0" smtClean="0"/>
              <a:t>, Digital Enterprise Research Institute</a:t>
            </a:r>
          </a:p>
          <a:p>
            <a:r>
              <a:rPr lang="it-IT" altLang="zh-CN" dirty="0" smtClean="0"/>
              <a:t>Mapreduce-related method for large scale data processing</a:t>
            </a:r>
          </a:p>
          <a:p>
            <a:r>
              <a:rPr lang="en-US" altLang="zh-CN" dirty="0" smtClean="0"/>
              <a:t>Batch-processing RDF using Yahoo! Pig</a:t>
            </a:r>
          </a:p>
          <a:p>
            <a:r>
              <a:rPr lang="en-US" altLang="zh-CN" dirty="0" err="1" smtClean="0"/>
              <a:t>Sindice</a:t>
            </a:r>
            <a:r>
              <a:rPr lang="en-US" altLang="zh-CN" dirty="0" smtClean="0"/>
              <a:t>: Large-scale processing of structured Web data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Web Semantics in the Clouds(2)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Peter Mika</a:t>
            </a:r>
          </a:p>
          <a:p>
            <a:pPr lvl="1"/>
            <a:r>
              <a:rPr lang="en-US" altLang="zh-CN" dirty="0" smtClean="0"/>
              <a:t>work on the topic of semantic search</a:t>
            </a:r>
          </a:p>
          <a:p>
            <a:pPr lvl="1"/>
            <a:r>
              <a:rPr lang="en-US" altLang="zh-CN" dirty="0" smtClean="0"/>
              <a:t>Data Architect for Yahoo Search</a:t>
            </a:r>
          </a:p>
          <a:p>
            <a:pPr lvl="1"/>
            <a:r>
              <a:rPr lang="en-US" altLang="zh-CN" dirty="0" smtClean="0"/>
              <a:t>advising  </a:t>
            </a:r>
            <a:r>
              <a:rPr lang="en-US" altLang="zh-CN" dirty="0" smtClean="0">
                <a:solidFill>
                  <a:srgbClr val="FF0000"/>
                </a:solidFill>
              </a:rPr>
              <a:t>knowledge representation in search</a:t>
            </a:r>
          </a:p>
          <a:p>
            <a:pPr lvl="1"/>
            <a:r>
              <a:rPr lang="en-US" altLang="zh-CN" dirty="0" smtClean="0"/>
              <a:t>“Effective and efficient entity search in RDF data”(ISWC2011)</a:t>
            </a:r>
          </a:p>
          <a:p>
            <a:pPr lvl="1"/>
            <a:r>
              <a:rPr lang="en-US" altLang="zh-CN" dirty="0" smtClean="0"/>
              <a:t>“Making things findable: semantics for web search and online media”(WIMS2011)</a:t>
            </a:r>
          </a:p>
          <a:p>
            <a:pPr lvl="1"/>
            <a:r>
              <a:rPr lang="en-US" altLang="zh-CN" dirty="0" smtClean="0"/>
              <a:t>Main committee of ISWC2010(Including Jeff </a:t>
            </a:r>
            <a:r>
              <a:rPr lang="en-US" altLang="zh-CN" dirty="0" err="1" smtClean="0"/>
              <a:t>Z.Pan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Semantics in the Clouds(3)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Giovanni </a:t>
            </a:r>
            <a:r>
              <a:rPr lang="en-US" altLang="zh-CN" dirty="0" err="1" smtClean="0">
                <a:solidFill>
                  <a:srgbClr val="FF0000"/>
                </a:solidFill>
              </a:rPr>
              <a:t>Tummarello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CEO of </a:t>
            </a:r>
            <a:r>
              <a:rPr lang="en-US" altLang="zh-CN" dirty="0" err="1" smtClean="0"/>
              <a:t>SindiceTech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Home Page: </a:t>
            </a:r>
            <a:r>
              <a:rPr lang="en-US" altLang="zh-CN" dirty="0" smtClean="0">
                <a:hlinkClick r:id="rId2"/>
              </a:rPr>
              <a:t>http://g1o.net/</a:t>
            </a:r>
            <a:r>
              <a:rPr lang="en-US" altLang="zh-CN" dirty="0" smtClean="0"/>
              <a:t>(Interesting)</a:t>
            </a:r>
          </a:p>
          <a:p>
            <a:pPr lvl="1"/>
            <a:r>
              <a:rPr lang="en-US" altLang="zh-CN" dirty="0" smtClean="0"/>
              <a:t>Mainly focus on enterprise</a:t>
            </a:r>
          </a:p>
          <a:p>
            <a:pPr lvl="1"/>
            <a:r>
              <a:rPr lang="en-US" altLang="zh-CN" dirty="0" smtClean="0"/>
              <a:t>Support knowledge graph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zh-CN" dirty="0" smtClean="0"/>
              <a:t>Semantic Technologies for</a:t>
            </a:r>
            <a:br>
              <a:rPr lang="fr-FR" altLang="zh-CN" dirty="0" smtClean="0"/>
            </a:br>
            <a:r>
              <a:rPr lang="fr-FR" altLang="zh-CN" dirty="0" smtClean="0"/>
              <a:t>Enterprise Cloud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Intelligent information management in enterprise cloud</a:t>
            </a:r>
          </a:p>
          <a:p>
            <a:r>
              <a:rPr lang="en-US" altLang="zh-CN" dirty="0" smtClean="0"/>
              <a:t>address the topics of: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 integration</a:t>
            </a:r>
            <a:r>
              <a:rPr lang="en-US" altLang="zh-CN" dirty="0" smtClean="0"/>
              <a:t>,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Collaborative documentation, annotation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Intelligent information access and analytics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present solutions</a:t>
            </a:r>
          </a:p>
          <a:p>
            <a:pPr marL="342900" lvl="1" indent="-342900">
              <a:buFont typeface="Wingdings 2"/>
              <a:buChar char="ß"/>
            </a:pPr>
            <a:r>
              <a:rPr lang="en-US" altLang="zh-CN" sz="3200" dirty="0" err="1" smtClean="0"/>
              <a:t>eCloudManager</a:t>
            </a:r>
            <a:endParaRPr lang="en-US" altLang="zh-CN" sz="3200" dirty="0" smtClean="0"/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Data Center Management and Monitoring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Cloud Management and Monitoring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IT as a Service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EMC as partner</a:t>
            </a:r>
          </a:p>
          <a:p>
            <a:pPr marL="742950" lvl="2" indent="-342900">
              <a:buFont typeface="Wingdings 2"/>
              <a:buChar char="ß"/>
            </a:pPr>
            <a:r>
              <a:rPr lang="en-US" altLang="zh-CN" dirty="0" smtClean="0"/>
              <a:t>….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787</TotalTime>
  <Words>1803</Words>
  <PresentationFormat>全屏显示(4:3)</PresentationFormat>
  <Paragraphs>255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暗香扑面</vt:lpstr>
      <vt:lpstr>Big Semantic Data Survey</vt:lpstr>
      <vt:lpstr>Contents</vt:lpstr>
      <vt:lpstr>Conference list</vt:lpstr>
      <vt:lpstr>Introduction</vt:lpstr>
      <vt:lpstr>Cloud and Semantic</vt:lpstr>
      <vt:lpstr>Web Semantics in the Clouds(1)</vt:lpstr>
      <vt:lpstr>Web Semantics in the Clouds(2)</vt:lpstr>
      <vt:lpstr>Web Semantics in the Clouds(3)</vt:lpstr>
      <vt:lpstr>Semantic Technologies for Enterprise Cloud Management</vt:lpstr>
      <vt:lpstr>Semantic Evalu- ation at Large Scale (SEALS)</vt:lpstr>
      <vt:lpstr>Scalable RDF Store and Management</vt:lpstr>
      <vt:lpstr>WS-Store(1)</vt:lpstr>
      <vt:lpstr>WS-Store(2)</vt:lpstr>
      <vt:lpstr>WS-Store(3)</vt:lpstr>
      <vt:lpstr>CumulusRDF(1)</vt:lpstr>
      <vt:lpstr>CumulusRDF(2)</vt:lpstr>
      <vt:lpstr>Other Papers similar to CumulusRDF</vt:lpstr>
      <vt:lpstr>TIRAMOLA(1)</vt:lpstr>
      <vt:lpstr>TIRAMOLA(2)</vt:lpstr>
      <vt:lpstr>Compression/Binary Semantic Data(1)</vt:lpstr>
      <vt:lpstr>Compression/Binary Semantic Data(2)</vt:lpstr>
      <vt:lpstr>dipLODocus</vt:lpstr>
      <vt:lpstr>Other papers</vt:lpstr>
      <vt:lpstr>SPARQL Query for Big Data</vt:lpstr>
      <vt:lpstr>RDF-3X(1)</vt:lpstr>
      <vt:lpstr>RDF-3X(2)</vt:lpstr>
      <vt:lpstr>RDF-3X(3) Authors</vt:lpstr>
      <vt:lpstr>RDF-3X(4) Author</vt:lpstr>
      <vt:lpstr>MapReduce-based Query Improvement(1)</vt:lpstr>
      <vt:lpstr>MapReduce-based Query Improvement(2)</vt:lpstr>
      <vt:lpstr>HyeongSik Kim and Kemafor Anyanwu</vt:lpstr>
      <vt:lpstr>MapReduce-based Query Improvement(3)</vt:lpstr>
      <vt:lpstr>Index Improvement(1)</vt:lpstr>
      <vt:lpstr>Index Improvement(2)</vt:lpstr>
      <vt:lpstr>Other papers</vt:lpstr>
      <vt:lpstr>Parallel\Distributed Reasoning</vt:lpstr>
      <vt:lpstr>Lark(1)</vt:lpstr>
      <vt:lpstr>LarKC(2)</vt:lpstr>
      <vt:lpstr>Scalable Distributed Reasoning using MapReduce</vt:lpstr>
      <vt:lpstr>Other papers</vt:lpstr>
      <vt:lpstr>Big Semantic Data Application</vt:lpstr>
      <vt:lpstr>Stream(1)</vt:lpstr>
      <vt:lpstr>Stream(2)</vt:lpstr>
      <vt:lpstr>Stream(3)</vt:lpstr>
      <vt:lpstr>Data mining</vt:lpstr>
      <vt:lpstr>Faceted Browsing</vt:lpstr>
      <vt:lpstr>Other paper</vt:lpstr>
      <vt:lpstr>Notice: The presentation has not been totally finished! The survey of the authors and research teams is needed!</vt:lpstr>
      <vt:lpstr>The End!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Semantic Data</dc:title>
  <cp:lastModifiedBy>微软用户</cp:lastModifiedBy>
  <cp:revision>248</cp:revision>
  <dcterms:modified xsi:type="dcterms:W3CDTF">2011-10-09T06:08:50Z</dcterms:modified>
</cp:coreProperties>
</file>