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9" r:id="rId3"/>
    <p:sldId id="271" r:id="rId4"/>
    <p:sldId id="265" r:id="rId5"/>
    <p:sldId id="261" r:id="rId6"/>
    <p:sldId id="267" r:id="rId7"/>
    <p:sldId id="262" r:id="rId8"/>
    <p:sldId id="285" r:id="rId9"/>
    <p:sldId id="286" r:id="rId10"/>
    <p:sldId id="287" r:id="rId11"/>
    <p:sldId id="288" r:id="rId12"/>
    <p:sldId id="290" r:id="rId13"/>
    <p:sldId id="289" r:id="rId14"/>
    <p:sldId id="292" r:id="rId15"/>
    <p:sldId id="291" r:id="rId16"/>
    <p:sldId id="263" r:id="rId17"/>
    <p:sldId id="284" r:id="rId18"/>
    <p:sldId id="293" r:id="rId19"/>
    <p:sldId id="294" r:id="rId20"/>
    <p:sldId id="295" r:id="rId21"/>
    <p:sldId id="296" r:id="rId22"/>
    <p:sldId id="264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1ABDC-DF0D-43CC-AF94-5B880D63E5ED}" type="datetimeFigureOut">
              <a:rPr lang="zh-CN" altLang="en-US" smtClean="0"/>
              <a:pPr/>
              <a:t>2013-7-28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81786-C383-4D6B-A614-4B9FB7BF94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0345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81786-C383-4D6B-A614-4B9FB7BF947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49383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81786-C383-4D6B-A614-4B9FB7BF947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49383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水印)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水印)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kumimoji="1" lang="en-US" altLang="zh-CN" sz="2800" dirty="0" smtClean="0"/>
              <a:t>Title: </a:t>
            </a:r>
            <a:r>
              <a:rPr kumimoji="1" lang="en-US" altLang="zh-CN" sz="2800" dirty="0" smtClean="0"/>
              <a:t>Earthquake Shakes Twitter </a:t>
            </a:r>
            <a:r>
              <a:rPr kumimoji="1" lang="en-US" altLang="zh-CN" sz="2800" dirty="0" smtClean="0"/>
              <a:t>Users: Real-time </a:t>
            </a:r>
            <a:r>
              <a:rPr kumimoji="1" lang="en-US" altLang="zh-CN" sz="2800" dirty="0" smtClean="0"/>
              <a:t>Event Detection by Social </a:t>
            </a:r>
            <a:r>
              <a:rPr kumimoji="1" lang="en-US" altLang="zh-CN" sz="2800" dirty="0" smtClean="0"/>
              <a:t>Sensors</a:t>
            </a:r>
            <a:endParaRPr kumimoji="1" lang="en-US" altLang="zh-CN" sz="2800" dirty="0"/>
          </a:p>
          <a:p>
            <a:pPr>
              <a:buFont typeface="Wingdings" pitchFamily="2" charset="2"/>
              <a:buChar char="u"/>
            </a:pPr>
            <a:r>
              <a:rPr kumimoji="1" lang="en-US" altLang="zh-CN" sz="2800" dirty="0" smtClean="0"/>
              <a:t>Conference/Journal:  </a:t>
            </a:r>
            <a:r>
              <a:rPr kumimoji="1" lang="en-US" altLang="zh-CN" sz="2800" dirty="0" smtClean="0"/>
              <a:t>WWW</a:t>
            </a:r>
            <a:r>
              <a:rPr kumimoji="1" lang="en-US" altLang="zh-CN" sz="2800" dirty="0" smtClean="0"/>
              <a:t>’10</a:t>
            </a:r>
            <a:endParaRPr kumimoji="1" lang="en-US" altLang="zh-CN" sz="2800" dirty="0" smtClean="0"/>
          </a:p>
          <a:p>
            <a:pPr>
              <a:buFont typeface="Wingdings" pitchFamily="2" charset="2"/>
              <a:buChar char="u"/>
            </a:pPr>
            <a:r>
              <a:rPr kumimoji="1" lang="en-US" altLang="zh-CN" sz="2800" dirty="0" smtClean="0"/>
              <a:t>Author: </a:t>
            </a:r>
            <a:r>
              <a:rPr kumimoji="1" lang="en-US" altLang="zh-CN" sz="2800" dirty="0" smtClean="0"/>
              <a:t>Takeshi </a:t>
            </a:r>
            <a:r>
              <a:rPr kumimoji="1" lang="en-US" altLang="zh-CN" sz="2800" dirty="0" err="1" smtClean="0"/>
              <a:t>Sakaki</a:t>
            </a:r>
            <a:r>
              <a:rPr kumimoji="1" lang="en-US" altLang="zh-CN" sz="2800" dirty="0" smtClean="0"/>
              <a:t> (The University of Tokyo </a:t>
            </a:r>
            <a:r>
              <a:rPr kumimoji="1" lang="en-US" altLang="zh-CN" sz="2800" dirty="0" smtClean="0"/>
              <a:t>, major </a:t>
            </a:r>
            <a:r>
              <a:rPr kumimoji="1" lang="en-US" altLang="zh-CN" sz="2800" dirty="0" smtClean="0"/>
              <a:t>in earthquake and twitter)</a:t>
            </a:r>
            <a:endParaRPr kumimoji="1" lang="en-US" altLang="zh-CN" sz="2800" dirty="0"/>
          </a:p>
          <a:p>
            <a:pPr>
              <a:buFont typeface="Wingdings" pitchFamily="2" charset="2"/>
              <a:buChar char="u"/>
            </a:pPr>
            <a:r>
              <a:rPr kumimoji="1" lang="en-US" altLang="zh-CN" sz="2800" dirty="0" smtClean="0"/>
              <a:t>Time: </a:t>
            </a:r>
            <a:r>
              <a:rPr kumimoji="1" lang="en-US" altLang="zh-CN" sz="2800" dirty="0" smtClean="0"/>
              <a:t>2010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304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User = Sensor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Assumption:</a:t>
            </a:r>
          </a:p>
          <a:p>
            <a:pPr lvl="1"/>
            <a:r>
              <a:rPr lang="en-US" altLang="zh-CN" dirty="0" smtClean="0"/>
              <a:t>A sensor detects a target event and makes a </a:t>
            </a:r>
            <a:r>
              <a:rPr lang="en-US" altLang="zh-CN" dirty="0" smtClean="0"/>
              <a:t>report probabilistically</a:t>
            </a:r>
          </a:p>
          <a:p>
            <a:pPr lvl="1"/>
            <a:r>
              <a:rPr lang="en-US" altLang="zh-CN" dirty="0" smtClean="0"/>
              <a:t>Each tweet is associated with a time </a:t>
            </a:r>
            <a:r>
              <a:rPr lang="en-US" altLang="zh-CN" dirty="0" smtClean="0"/>
              <a:t>and location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图片 3" descr="Screenshot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735138"/>
            <a:ext cx="4714875" cy="469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Temporal Model: When a Target Event Occurs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内容占位符 3" descr="Screensh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694" y="1829593"/>
            <a:ext cx="7757319" cy="4713703"/>
          </a:xfrm>
        </p:spPr>
      </p:pic>
      <p:sp>
        <p:nvSpPr>
          <p:cNvPr id="5" name="矩形标注 4"/>
          <p:cNvSpPr/>
          <p:nvPr/>
        </p:nvSpPr>
        <p:spPr>
          <a:xfrm>
            <a:off x="1809750" y="2533649"/>
            <a:ext cx="1981200" cy="629443"/>
          </a:xfrm>
          <a:prstGeom prst="wedgeRectCallout">
            <a:avLst>
              <a:gd name="adj1" fmla="val -43233"/>
              <a:gd name="adj2" fmla="val 1210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An </a:t>
            </a:r>
            <a:r>
              <a:rPr lang="en-US" altLang="zh-CN" sz="2000" dirty="0" smtClean="0"/>
              <a:t>exponential distribution</a:t>
            </a:r>
            <a:endParaRPr lang="en-US" altLang="zh-CN" sz="2000" dirty="0"/>
          </a:p>
        </p:txBody>
      </p:sp>
      <p:pic>
        <p:nvPicPr>
          <p:cNvPr id="6" name="图片 5" descr="Screenshot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513" y="2075656"/>
            <a:ext cx="6316487" cy="4579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Temporal Model: When a Target Event Occurs</a:t>
            </a:r>
            <a:endParaRPr lang="zh-CN" altLang="en-US" dirty="0"/>
          </a:p>
        </p:txBody>
      </p:sp>
      <p:pic>
        <p:nvPicPr>
          <p:cNvPr id="6" name="内容占位符 5" descr="Screenshot-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880" y="1615340"/>
            <a:ext cx="2124551" cy="989015"/>
          </a:xfrm>
        </p:spPr>
      </p:pic>
      <p:pic>
        <p:nvPicPr>
          <p:cNvPr id="4" name="图片 3" descr="Screenshot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9260" y="4495800"/>
            <a:ext cx="9715500" cy="1295400"/>
          </a:xfrm>
          <a:prstGeom prst="rect">
            <a:avLst/>
          </a:prstGeom>
        </p:spPr>
      </p:pic>
      <p:pic>
        <p:nvPicPr>
          <p:cNvPr id="5" name="图片 4" descr="Screenshot-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50" y="1609725"/>
            <a:ext cx="1034415" cy="994630"/>
          </a:xfrm>
          <a:prstGeom prst="rect">
            <a:avLst/>
          </a:prstGeom>
        </p:spPr>
      </p:pic>
      <p:pic>
        <p:nvPicPr>
          <p:cNvPr id="7" name="图片 6" descr="Screenshot-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20" y="3088115"/>
            <a:ext cx="2289797" cy="967520"/>
          </a:xfrm>
          <a:prstGeom prst="rect">
            <a:avLst/>
          </a:prstGeom>
        </p:spPr>
      </p:pic>
      <p:pic>
        <p:nvPicPr>
          <p:cNvPr id="8" name="图片 7" descr="Screenshot-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980" y="3290887"/>
            <a:ext cx="6117984" cy="764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Spatial Model: Where </a:t>
            </a:r>
            <a:r>
              <a:rPr lang="en-US" altLang="zh-CN" dirty="0" smtClean="0">
                <a:solidFill>
                  <a:srgbClr val="FF0000"/>
                </a:solidFill>
              </a:rPr>
              <a:t>a Target Event Occurs or Trajectory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Particle filter algorithm</a:t>
            </a:r>
          </a:p>
          <a:p>
            <a:r>
              <a:rPr lang="en-US" altLang="zh-CN" dirty="0" err="1" smtClean="0"/>
              <a:t>Kalman</a:t>
            </a:r>
            <a:r>
              <a:rPr lang="en-US" altLang="zh-CN" dirty="0" smtClean="0"/>
              <a:t> filter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Information </a:t>
            </a:r>
            <a:r>
              <a:rPr lang="en-US" altLang="zh-CN" dirty="0" err="1" smtClean="0"/>
              <a:t>Difussion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sensors might not be </a:t>
            </a:r>
            <a:r>
              <a:rPr lang="en-US" altLang="zh-CN" dirty="0" smtClean="0"/>
              <a:t>mutually </a:t>
            </a:r>
            <a:r>
              <a:rPr lang="en-US" altLang="zh-CN" dirty="0" smtClean="0"/>
              <a:t>independent</a:t>
            </a:r>
          </a:p>
          <a:p>
            <a:endParaRPr lang="zh-CN" altLang="en-US" dirty="0"/>
          </a:p>
        </p:txBody>
      </p:sp>
      <p:pic>
        <p:nvPicPr>
          <p:cNvPr id="6" name="图片 5" descr="Screenshot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6085"/>
            <a:ext cx="9144000" cy="31458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Screenshot-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74638"/>
            <a:ext cx="7985890" cy="612616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</a:p>
          <a:p>
            <a:r>
              <a:rPr kumimoji="1" lang="en-US" altLang="zh-CN" dirty="0" smtClean="0"/>
              <a:t>Major </a:t>
            </a:r>
            <a:r>
              <a:rPr kumimoji="1" lang="en-US" altLang="zh-CN" dirty="0" smtClean="0"/>
              <a:t>Contribution</a:t>
            </a:r>
          </a:p>
          <a:p>
            <a:r>
              <a:rPr kumimoji="1" lang="en-US" altLang="zh-CN" dirty="0" smtClean="0"/>
              <a:t>Solution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7392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Results: </a:t>
            </a:r>
            <a:r>
              <a:rPr lang="en-US" altLang="zh-CN" dirty="0" smtClean="0">
                <a:solidFill>
                  <a:srgbClr val="FF0000"/>
                </a:solidFill>
              </a:rPr>
              <a:t>Classification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内容占位符 5" descr="Screenshot-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10519"/>
            <a:ext cx="7933531" cy="48613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pic>
        <p:nvPicPr>
          <p:cNvPr id="4" name="内容占位符 3" descr="Screenshot-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323096"/>
            <a:ext cx="6724650" cy="5534904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pic>
        <p:nvPicPr>
          <p:cNvPr id="4" name="内容占位符 3" descr="Screenshot-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0" y="503238"/>
            <a:ext cx="6283717" cy="582227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40330"/>
            <a:ext cx="7313613" cy="4056062"/>
          </a:xfrm>
        </p:spPr>
        <p:txBody>
          <a:bodyPr/>
          <a:lstStyle/>
          <a:p>
            <a:r>
              <a:rPr kumimoji="1" lang="en-US" altLang="zh-CN" dirty="0"/>
              <a:t>Motivation</a:t>
            </a:r>
          </a:p>
          <a:p>
            <a:r>
              <a:rPr kumimoji="1" lang="en-US" altLang="zh-CN" dirty="0" smtClean="0"/>
              <a:t>Major </a:t>
            </a:r>
            <a:r>
              <a:rPr kumimoji="1" lang="en-US" altLang="zh-CN" dirty="0" smtClean="0"/>
              <a:t>Contribution</a:t>
            </a:r>
          </a:p>
          <a:p>
            <a:r>
              <a:rPr kumimoji="1" lang="en-US" altLang="zh-CN" dirty="0" smtClean="0"/>
              <a:t>Solution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9406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pic>
        <p:nvPicPr>
          <p:cNvPr id="4" name="内容占位符 3" descr="Screenshot-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315494"/>
            <a:ext cx="8439774" cy="1580356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pic>
        <p:nvPicPr>
          <p:cNvPr id="4" name="内容占位符 3" descr="Screenshot-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94230" y="2930274"/>
            <a:ext cx="9633480" cy="2194176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</a:p>
          <a:p>
            <a:r>
              <a:rPr kumimoji="1" lang="en-US" altLang="zh-CN" dirty="0" smtClean="0"/>
              <a:t>Major </a:t>
            </a:r>
            <a:r>
              <a:rPr kumimoji="1" lang="en-US" altLang="zh-CN" dirty="0" smtClean="0"/>
              <a:t>Contribution</a:t>
            </a:r>
          </a:p>
          <a:p>
            <a:r>
              <a:rPr kumimoji="1" lang="en-US" altLang="zh-CN" dirty="0" smtClean="0"/>
              <a:t>Solution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Lessons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392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Lessons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Some inspiration about social sensor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9166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Motivation</a:t>
            </a:r>
          </a:p>
          <a:p>
            <a:r>
              <a:rPr kumimoji="1" lang="en-US" altLang="zh-CN" dirty="0" smtClean="0"/>
              <a:t>Major </a:t>
            </a:r>
            <a:r>
              <a:rPr kumimoji="1" lang="en-US" altLang="zh-CN" dirty="0" smtClean="0"/>
              <a:t>Contribution</a:t>
            </a:r>
          </a:p>
          <a:p>
            <a:r>
              <a:rPr kumimoji="1" lang="en-US" altLang="zh-CN" dirty="0" smtClean="0"/>
              <a:t>Solution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5566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Motivation</a:t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200" dirty="0" smtClean="0"/>
              <a:t>Detect  </a:t>
            </a:r>
            <a:r>
              <a:rPr lang="en-US" altLang="zh-CN" sz="3200" dirty="0" smtClean="0"/>
              <a:t>earthquake </a:t>
            </a:r>
            <a:r>
              <a:rPr lang="en-US" altLang="zh-CN" sz="3200" dirty="0" smtClean="0"/>
              <a:t>occurrence </a:t>
            </a:r>
            <a:r>
              <a:rPr lang="en-US" altLang="zh-CN" sz="3200" dirty="0" smtClean="0"/>
              <a:t>promptly, simply by observing the </a:t>
            </a:r>
            <a:r>
              <a:rPr lang="en-US" altLang="zh-CN" sz="3200" dirty="0" smtClean="0"/>
              <a:t>tweets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39659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Major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Contribution</a:t>
            </a:r>
          </a:p>
          <a:p>
            <a:r>
              <a:rPr kumimoji="1" lang="en-US" altLang="zh-CN" dirty="0" smtClean="0"/>
              <a:t>Solution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7392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Major Contribution</a:t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 smtClean="0"/>
              <a:t>Propose an algorithm to detect target event according to keyword, number of words and context</a:t>
            </a:r>
          </a:p>
          <a:p>
            <a:pPr>
              <a:buFont typeface="+mj-lt"/>
              <a:buAutoNum type="arabicPeriod"/>
            </a:pPr>
            <a:r>
              <a:rPr lang="en-US" altLang="zh-CN" dirty="0" smtClean="0"/>
              <a:t>Produce </a:t>
            </a:r>
            <a:r>
              <a:rPr lang="en-US" altLang="zh-CN" dirty="0" smtClean="0"/>
              <a:t>a probabilistic spatiotemporal model for the </a:t>
            </a:r>
            <a:r>
              <a:rPr lang="en-US" altLang="zh-CN" dirty="0" smtClean="0"/>
              <a:t>tar-get </a:t>
            </a:r>
            <a:r>
              <a:rPr lang="en-US" altLang="zh-CN" dirty="0" smtClean="0"/>
              <a:t>event that can find the center and the trajectory of the </a:t>
            </a:r>
            <a:r>
              <a:rPr lang="en-US" altLang="zh-CN" dirty="0" smtClean="0"/>
              <a:t>event </a:t>
            </a:r>
            <a:r>
              <a:rPr lang="en-US" altLang="zh-CN" dirty="0" smtClean="0"/>
              <a:t>location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1952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</a:p>
          <a:p>
            <a:r>
              <a:rPr kumimoji="1" lang="en-US" altLang="zh-CN" dirty="0" smtClean="0"/>
              <a:t>Major </a:t>
            </a:r>
            <a:r>
              <a:rPr kumimoji="1" lang="en-US" altLang="zh-CN" dirty="0" smtClean="0"/>
              <a:t>Contribution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Solution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7392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What is event</a:t>
            </a:r>
            <a:r>
              <a:rPr kumimoji="1" lang="en-US" altLang="zh-CN" dirty="0" smtClean="0">
                <a:solidFill>
                  <a:srgbClr val="FF0000"/>
                </a:solidFill>
              </a:rPr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Large scale, particularly influence people’s daily life, spatial and temporal regions</a:t>
            </a:r>
          </a:p>
          <a:p>
            <a:r>
              <a:rPr lang="en-US" altLang="zh-CN" dirty="0" smtClean="0"/>
              <a:t>Social events: large parties, sports </a:t>
            </a:r>
            <a:r>
              <a:rPr lang="en-US" altLang="zh-CN" dirty="0" smtClean="0"/>
              <a:t>events, exhibitions</a:t>
            </a:r>
            <a:r>
              <a:rPr lang="en-US" altLang="zh-CN" dirty="0" smtClean="0"/>
              <a:t>, accidents, and political </a:t>
            </a:r>
            <a:r>
              <a:rPr lang="en-US" altLang="zh-CN" dirty="0" smtClean="0"/>
              <a:t>campaigns</a:t>
            </a:r>
          </a:p>
          <a:p>
            <a:r>
              <a:rPr lang="en-US" altLang="zh-CN" dirty="0" smtClean="0"/>
              <a:t>Natural events: storms, heavy rainfall, </a:t>
            </a:r>
            <a:r>
              <a:rPr lang="en-US" altLang="zh-CN" dirty="0" smtClean="0"/>
              <a:t>tornadoes</a:t>
            </a:r>
            <a:r>
              <a:rPr lang="en-US" altLang="zh-CN" dirty="0" smtClean="0"/>
              <a:t>, typhoons/hurricanes/cyclones, and earthquakes.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Classify Tweets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Many tweets are unrelated to event, we should classify tweets into two categories:  positive and negative </a:t>
            </a:r>
          </a:p>
          <a:p>
            <a:r>
              <a:rPr lang="en-US" altLang="zh-CN" dirty="0" smtClean="0"/>
              <a:t>SVM</a:t>
            </a:r>
          </a:p>
          <a:p>
            <a:r>
              <a:rPr lang="en-US" altLang="zh-CN" dirty="0" smtClean="0"/>
              <a:t>Three features:</a:t>
            </a:r>
          </a:p>
          <a:p>
            <a:pPr lvl="1"/>
            <a:r>
              <a:rPr lang="en-US" altLang="zh-CN" dirty="0" smtClean="0"/>
              <a:t>Statistical features: words number, the position of the query words</a:t>
            </a:r>
          </a:p>
          <a:p>
            <a:pPr lvl="1"/>
            <a:r>
              <a:rPr lang="en-US" altLang="zh-CN" dirty="0" smtClean="0"/>
              <a:t>Keyword features</a:t>
            </a:r>
          </a:p>
          <a:p>
            <a:pPr lvl="1"/>
            <a:r>
              <a:rPr lang="en-US" altLang="zh-CN" dirty="0" smtClean="0"/>
              <a:t>Context: the words before and after the query words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墨水池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墨水池.thmx</Template>
  <TotalTime>1300</TotalTime>
  <Words>311</Words>
  <Application>Microsoft Office PowerPoint</Application>
  <PresentationFormat>全屏显示(4:3)</PresentationFormat>
  <Paragraphs>80</Paragraphs>
  <Slides>23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墨水池</vt:lpstr>
      <vt:lpstr>幻灯片 1</vt:lpstr>
      <vt:lpstr>Outline</vt:lpstr>
      <vt:lpstr>Outline</vt:lpstr>
      <vt:lpstr>Motivation </vt:lpstr>
      <vt:lpstr>Outline</vt:lpstr>
      <vt:lpstr>Major Contribution </vt:lpstr>
      <vt:lpstr>Outline</vt:lpstr>
      <vt:lpstr>What is event?</vt:lpstr>
      <vt:lpstr>Classify Tweets</vt:lpstr>
      <vt:lpstr>User = Sensor</vt:lpstr>
      <vt:lpstr>Temporal Model: When a Target Event Occurs</vt:lpstr>
      <vt:lpstr>Temporal Model: When a Target Event Occurs</vt:lpstr>
      <vt:lpstr>Spatial Model: Where a Target Event Occurs or Trajectory </vt:lpstr>
      <vt:lpstr>Information Difussion</vt:lpstr>
      <vt:lpstr>幻灯片 15</vt:lpstr>
      <vt:lpstr>Outline</vt:lpstr>
      <vt:lpstr>Results: Classification</vt:lpstr>
      <vt:lpstr>Result</vt:lpstr>
      <vt:lpstr>Result</vt:lpstr>
      <vt:lpstr>Result</vt:lpstr>
      <vt:lpstr>Result</vt:lpstr>
      <vt:lpstr>Outline</vt:lpstr>
      <vt:lpstr>Lessons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Peiqin Gu</dc:creator>
  <cp:lastModifiedBy>微软用户</cp:lastModifiedBy>
  <cp:revision>117</cp:revision>
  <dcterms:created xsi:type="dcterms:W3CDTF">2013-06-22T11:36:11Z</dcterms:created>
  <dcterms:modified xsi:type="dcterms:W3CDTF">2013-07-29T02:16:38Z</dcterms:modified>
</cp:coreProperties>
</file>