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0" autoAdjust="0"/>
  </p:normalViewPr>
  <p:slideViewPr>
    <p:cSldViewPr snapToGrid="0" snapToObjects="1">
      <p:cViewPr varScale="1">
        <p:scale>
          <a:sx n="92" d="100"/>
          <a:sy n="92" d="100"/>
        </p:scale>
        <p:origin x="-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95054-E24C-7B42-A0AC-B1157907D5E0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5E63D-DD51-4849-BD5A-204825BB6A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5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Freebase is an open</a:t>
            </a:r>
            <a:r>
              <a:rPr kumimoji="1" lang="en-US" altLang="zh-CN" baseline="0" dirty="0" smtClean="0"/>
              <a:t> knowledge base about all kinds of information, such as music, people, movie, etc. It has been integrated into Google Knowledge Graph to support deeper information retrieval. </a:t>
            </a:r>
            <a:r>
              <a:rPr kumimoji="1" lang="en-US" altLang="zh-CN" baseline="0" dirty="0" smtClean="0"/>
              <a:t>Up to now, it contains 400 million entities, and over 2 billion facts.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E63D-DD51-4849-BD5A-204825BB6A5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17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Given a question saying “which</a:t>
            </a:r>
            <a:r>
              <a:rPr kumimoji="1" lang="en-US" altLang="zh-CN" baseline="0" dirty="0" smtClean="0"/>
              <a:t> college did Obama go to?</a:t>
            </a:r>
            <a:r>
              <a:rPr kumimoji="1" lang="en-US" altLang="zh-CN" dirty="0" smtClean="0"/>
              <a:t>”, this system is</a:t>
            </a:r>
            <a:r>
              <a:rPr kumimoji="1" lang="en-US" altLang="zh-CN" baseline="0" dirty="0" smtClean="0"/>
              <a:t> able to parse the question and map the entities and properties to Freebase lexicon, and get the answer back.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E63D-DD51-4849-BD5A-204825BB6A5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93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E63D-DD51-4849-BD5A-204825BB6A5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1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E63D-DD51-4849-BD5A-204825BB6A5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02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8CF5D5-5D07-D740-9FE0-BB1E1D653D19}" type="datetimeFigureOut">
              <a:rPr kumimoji="1" lang="zh-CN" altLang="en-US" smtClean="0"/>
              <a:t>12/10/13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EC8737-20D1-3345-A135-7D7E1A79B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Semantic Parsing on Freebase from Question-Answer Pairs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Peiqin Gu, Dec 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λ</a:t>
            </a:r>
            <a:r>
              <a:rPr kumimoji="1" lang="en-US" altLang="zh-CN" dirty="0"/>
              <a:t>-DCS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Each logical form in simple </a:t>
            </a:r>
            <a:r>
              <a:rPr kumimoji="1" lang="en-US" altLang="zh-CN" dirty="0" err="1"/>
              <a:t>λ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DCS is either a unary (which denotes a subset of </a:t>
            </a:r>
            <a:r>
              <a:rPr kumimoji="1" lang="en-US" altLang="zh-CN" dirty="0" err="1" smtClean="0"/>
              <a:t>ε</a:t>
            </a:r>
            <a:r>
              <a:rPr kumimoji="1" lang="en-US" altLang="zh-CN" dirty="0" smtClean="0"/>
              <a:t>) or a binary (which denotes a subset of </a:t>
            </a:r>
            <a:r>
              <a:rPr kumimoji="1" lang="en-US" altLang="zh-CN" dirty="0" err="1" smtClean="0"/>
              <a:t>ε×ε</a:t>
            </a:r>
            <a:r>
              <a:rPr kumimoji="1" lang="en-US" altLang="zh-CN" dirty="0" smtClean="0"/>
              <a:t>). The basic </a:t>
            </a:r>
            <a:r>
              <a:rPr kumimoji="1" lang="en-US" altLang="zh-CN" dirty="0" err="1"/>
              <a:t>λ</a:t>
            </a:r>
            <a:r>
              <a:rPr kumimoji="1" lang="en-US" altLang="zh-CN" dirty="0"/>
              <a:t>-DCS </a:t>
            </a:r>
            <a:r>
              <a:rPr kumimoji="1" lang="en-US" altLang="zh-CN" dirty="0" smtClean="0"/>
              <a:t>logical forms z and their denotations [[z]]</a:t>
            </a:r>
            <a:r>
              <a:rPr kumimoji="1" lang="en-US" altLang="zh-CN" baseline="-25000" dirty="0" smtClean="0"/>
              <a:t>K</a:t>
            </a:r>
            <a:r>
              <a:rPr kumimoji="1" lang="en-US" altLang="zh-CN" dirty="0" smtClean="0"/>
              <a:t> are defined recursively as follows:</a:t>
            </a:r>
          </a:p>
          <a:p>
            <a:pPr lvl="1"/>
            <a:r>
              <a:rPr kumimoji="1" lang="en-US" altLang="zh-CN" dirty="0" smtClean="0"/>
              <a:t>Unary base case</a:t>
            </a:r>
          </a:p>
          <a:p>
            <a:pPr lvl="1"/>
            <a:r>
              <a:rPr kumimoji="1" lang="en-US" altLang="zh-CN" dirty="0" smtClean="0"/>
              <a:t>Binary base case</a:t>
            </a:r>
          </a:p>
          <a:p>
            <a:pPr lvl="1"/>
            <a:r>
              <a:rPr kumimoji="1" lang="en-US" altLang="zh-CN" dirty="0" smtClean="0"/>
              <a:t>Join </a:t>
            </a:r>
          </a:p>
          <a:p>
            <a:pPr lvl="1"/>
            <a:r>
              <a:rPr kumimoji="1" lang="en-US" altLang="zh-CN" dirty="0" smtClean="0"/>
              <a:t>Intersection</a:t>
            </a:r>
          </a:p>
          <a:p>
            <a:pPr lvl="1"/>
            <a:r>
              <a:rPr kumimoji="1" lang="en-US" altLang="zh-CN" dirty="0" smtClean="0"/>
              <a:t>Aggregation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1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λ</a:t>
            </a:r>
            <a:r>
              <a:rPr kumimoji="1" lang="en-US" altLang="zh-CN" dirty="0"/>
              <a:t>-DCS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</a:p>
          <a:p>
            <a:pPr lvl="1"/>
            <a:r>
              <a:rPr kumimoji="1" lang="en-US" altLang="zh-CN" dirty="0" smtClean="0"/>
              <a:t>“number of dramas staring Tom Cruise”</a:t>
            </a:r>
          </a:p>
          <a:p>
            <a:pPr lvl="1"/>
            <a:r>
              <a:rPr kumimoji="1" lang="en-US" altLang="zh-CN" dirty="0" smtClean="0"/>
              <a:t>Count(</a:t>
            </a:r>
            <a:r>
              <a:rPr kumimoji="1" lang="en-US" altLang="zh-CN" dirty="0" err="1" smtClean="0"/>
              <a:t>Genre.Drama</a:t>
            </a:r>
            <a:r>
              <a:rPr kumimoji="1" lang="en-US" altLang="zh-CN" dirty="0" smtClean="0"/>
              <a:t> ∧ </a:t>
            </a:r>
            <a:r>
              <a:rPr kumimoji="1" lang="en-US" altLang="zh-CN" dirty="0" err="1" smtClean="0"/>
              <a:t>Performance.Actor.TomCruise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Conclusion</a:t>
            </a:r>
          </a:p>
          <a:p>
            <a:pPr lvl="1"/>
            <a:r>
              <a:rPr kumimoji="1" lang="en-US" altLang="zh-CN" dirty="0" smtClean="0"/>
              <a:t>The knowledge base </a:t>
            </a:r>
            <a:r>
              <a:rPr kumimoji="1" lang="en-US" altLang="zh-CN" dirty="0" err="1" smtClean="0"/>
              <a:t>Κ</a:t>
            </a:r>
            <a:r>
              <a:rPr kumimoji="1" lang="en-US" altLang="zh-CN" dirty="0" smtClean="0"/>
              <a:t> is a directed graph in which entities are nodes and properties are labels on the edges. </a:t>
            </a:r>
          </a:p>
          <a:p>
            <a:pPr lvl="1"/>
            <a:r>
              <a:rPr kumimoji="1" lang="en-US" altLang="zh-CN" dirty="0" smtClean="0"/>
              <a:t>Simple </a:t>
            </a:r>
            <a:r>
              <a:rPr kumimoji="1" lang="en-US" altLang="zh-CN" dirty="0" err="1"/>
              <a:t>λ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DCS unary logical forms are tree-like graph patterns which pick out a subset of the nodes.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4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83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Given an utterance x, the semantic parser constructs a distribution over possible derivations D(x). Each derivation d in D(x) is a tree specifying the application of a set of combination rules that culminates in the logical form </a:t>
            </a:r>
            <a:r>
              <a:rPr kumimoji="1" lang="en-US" altLang="zh-CN" dirty="0" err="1" smtClean="0"/>
              <a:t>d.z</a:t>
            </a:r>
            <a:r>
              <a:rPr kumimoji="1" lang="en-US" altLang="zh-CN" dirty="0" smtClean="0"/>
              <a:t> at the root of the tree.</a:t>
            </a:r>
          </a:p>
          <a:p>
            <a:r>
              <a:rPr kumimoji="1" lang="en-US" altLang="zh-CN" dirty="0" smtClean="0"/>
              <a:t>Composition</a:t>
            </a:r>
          </a:p>
          <a:p>
            <a:pPr lvl="1"/>
            <a:r>
              <a:rPr kumimoji="1" lang="en-US" altLang="zh-CN" dirty="0" smtClean="0"/>
              <a:t>Derivations are constructed recursively based on 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 a lexicon mapping natural language phrases to knowledge base predicates; (ii) a small set of composition rules.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8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Build a set of derivations for each span of the utterance.</a:t>
            </a:r>
          </a:p>
          <a:p>
            <a:r>
              <a:rPr kumimoji="1" lang="en-US" altLang="zh-CN" dirty="0" smtClean="0"/>
              <a:t>Use the lexicon to generate single-predicate derivations for any matching span (e.g., “born” maps to “</a:t>
            </a:r>
            <a:r>
              <a:rPr kumimoji="1" lang="en-US" altLang="zh-CN" dirty="0" err="1" smtClean="0"/>
              <a:t>PeopleBornHere</a:t>
            </a:r>
            <a:r>
              <a:rPr kumimoji="1" lang="en-US" altLang="zh-CN" dirty="0" smtClean="0"/>
              <a:t>”).</a:t>
            </a:r>
          </a:p>
          <a:p>
            <a:r>
              <a:rPr kumimoji="1" lang="en-US" altLang="zh-CN" dirty="0" smtClean="0"/>
              <a:t>Given any logical form z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that has been constructed over the span [i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:j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] and z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over a non-overlapping span [i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:j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], then generate the following logical forms over the enclosing span [min(i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i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): max(j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j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96779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They define a discriminative log-linear model over derivations d in D(x) given utterances x.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47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Freebase has more than 19,000 properties, a major challenge is generating a manageable set of predicates for an utterance.</a:t>
            </a:r>
          </a:p>
          <a:p>
            <a:r>
              <a:rPr kumimoji="1" lang="en-US" altLang="zh-CN" dirty="0" smtClean="0"/>
              <a:t>Two strategies</a:t>
            </a:r>
          </a:p>
          <a:p>
            <a:pPr lvl="1"/>
            <a:r>
              <a:rPr kumimoji="1" lang="en-US" altLang="zh-CN" b="1" dirty="0" smtClean="0"/>
              <a:t>Alignment</a:t>
            </a:r>
            <a:r>
              <a:rPr kumimoji="1" lang="en-US" altLang="zh-CN" dirty="0" smtClean="0"/>
              <a:t>: Construct </a:t>
            </a:r>
            <a:r>
              <a:rPr kumimoji="1" lang="en-US" altLang="zh-CN" dirty="0" smtClean="0"/>
              <a:t>a lexicon that maps natural language phrases to logical predicates by aligning a large text corpus to Freebase</a:t>
            </a:r>
            <a:r>
              <a:rPr kumimoji="1" lang="en-US" altLang="zh-CN" dirty="0" smtClean="0"/>
              <a:t>. </a:t>
            </a:r>
            <a:endParaRPr kumimoji="1" lang="en-US" altLang="zh-CN" dirty="0" smtClean="0"/>
          </a:p>
          <a:p>
            <a:pPr lvl="1"/>
            <a:r>
              <a:rPr kumimoji="1" lang="en-US" altLang="zh-CN" b="1" dirty="0" smtClean="0"/>
              <a:t>Bridging</a:t>
            </a:r>
            <a:r>
              <a:rPr kumimoji="1" lang="en-US" altLang="zh-CN" dirty="0" smtClean="0"/>
              <a:t>: Generate </a:t>
            </a:r>
            <a:r>
              <a:rPr kumimoji="1" lang="en-US" altLang="zh-CN" dirty="0" smtClean="0"/>
              <a:t>logical predicates compatible with neighboring predicates using the bridging operation.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Alignment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A lexicon L</a:t>
            </a:r>
          </a:p>
          <a:p>
            <a:pPr lvl="1"/>
            <a:r>
              <a:rPr kumimoji="1" lang="en-US" altLang="zh-CN" dirty="0" smtClean="0"/>
              <a:t>a mapping from natural language phrases to logical predicates accompanied by a set of features.</a:t>
            </a:r>
          </a:p>
          <a:p>
            <a:pPr lvl="1"/>
            <a:r>
              <a:rPr kumimoji="1" lang="en-US" altLang="zh-CN" dirty="0" smtClean="0"/>
              <a:t>Specifically, for a phrase w (e.g., “born in”), L(w) is a set of entries (z, s), where z is a predicate and s is the set of features. </a:t>
            </a:r>
          </a:p>
          <a:p>
            <a:r>
              <a:rPr kumimoji="1" lang="en-US" altLang="zh-CN" dirty="0" smtClean="0"/>
              <a:t>A lexicon is constructed by alignment of a large text corpus to the knowledge base (KB).</a:t>
            </a:r>
          </a:p>
          <a:p>
            <a:pPr lvl="1"/>
            <a:r>
              <a:rPr kumimoji="1" lang="en-US" altLang="zh-CN" dirty="0" smtClean="0"/>
              <a:t>Intuitively, a phrase and a predicate align if they co-occur with many of the same entities.</a:t>
            </a:r>
          </a:p>
        </p:txBody>
      </p:sp>
    </p:spTree>
    <p:extLst>
      <p:ext uri="{BB962C8B-B14F-4D97-AF65-F5344CB8AC3E}">
        <p14:creationId xmlns:p14="http://schemas.microsoft.com/office/powerpoint/2010/main" val="70387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Alignment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Alignment procedure</a:t>
            </a:r>
          </a:p>
          <a:p>
            <a:pPr lvl="1"/>
            <a:r>
              <a:rPr kumimoji="1" lang="en-US" altLang="zh-CN" dirty="0" smtClean="0"/>
              <a:t>Construct a set of typed phrases </a:t>
            </a:r>
            <a:r>
              <a:rPr kumimoji="1" lang="en-US" altLang="zh-CN" i="1" dirty="0" smtClean="0"/>
              <a:t>R</a:t>
            </a:r>
            <a:r>
              <a:rPr kumimoji="1" lang="en-US" altLang="zh-CN" i="1" baseline="-25000" dirty="0" smtClean="0"/>
              <a:t>1</a:t>
            </a:r>
            <a:r>
              <a:rPr kumimoji="1" lang="en-US" altLang="zh-CN" dirty="0" smtClean="0"/>
              <a:t> (e.g. “born in” [Person, Location]) and predicates </a:t>
            </a:r>
            <a:r>
              <a:rPr kumimoji="1" lang="en-US" altLang="zh-CN" i="1" dirty="0" smtClean="0"/>
              <a:t>R</a:t>
            </a:r>
            <a:r>
              <a:rPr kumimoji="1" lang="en-US" altLang="zh-CN" i="1" baseline="-25000" dirty="0" smtClean="0"/>
              <a:t>2</a:t>
            </a:r>
            <a:r>
              <a:rPr kumimoji="1" lang="en-US" altLang="zh-CN" dirty="0" smtClean="0"/>
              <a:t> (e.g. </a:t>
            </a:r>
            <a:r>
              <a:rPr kumimoji="1" lang="en-US" altLang="zh-CN" dirty="0" err="1" smtClean="0"/>
              <a:t>PlaceOfBirth</a:t>
            </a:r>
            <a:r>
              <a:rPr kumimoji="1" lang="en-US" altLang="zh-CN" dirty="0" smtClean="0"/>
              <a:t>).</a:t>
            </a:r>
          </a:p>
          <a:p>
            <a:pPr lvl="1"/>
            <a:r>
              <a:rPr kumimoji="1" lang="en-US" altLang="zh-CN" dirty="0" smtClean="0"/>
              <a:t>For each r in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∨R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create its extension F(r), which is a set of co-occurring entity-pairs (e.g., F(“born in”[Person, Location]) = {(</a:t>
            </a:r>
            <a:r>
              <a:rPr kumimoji="1" lang="en-US" altLang="zh-CN" dirty="0" err="1" smtClean="0"/>
              <a:t>BarackObama</a:t>
            </a:r>
            <a:r>
              <a:rPr kumimoji="1" lang="en-US" altLang="zh-CN" dirty="0" smtClean="0"/>
              <a:t>, Honolulu), …)}.</a:t>
            </a:r>
          </a:p>
          <a:p>
            <a:pPr lvl="1"/>
            <a:r>
              <a:rPr kumimoji="1" lang="en-US" altLang="zh-CN" dirty="0" smtClean="0"/>
              <a:t>The lexicon is generated based on the overlap F(r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)∧F(r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), for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in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and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in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87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Paper Info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b="1" dirty="0" smtClean="0"/>
              <a:t>Semantic Parsing on Freebase from Question-Answer </a:t>
            </a:r>
            <a:r>
              <a:rPr kumimoji="1" lang="en-US" altLang="zh-CN" b="1" dirty="0" smtClean="0"/>
              <a:t>Pairs, </a:t>
            </a:r>
            <a:r>
              <a:rPr kumimoji="1" lang="en-US" altLang="zh-CN" dirty="0" smtClean="0"/>
              <a:t>in proceedings of EMNLP, 2013</a:t>
            </a:r>
            <a:endParaRPr kumimoji="1" lang="en-US" altLang="zh-CN" dirty="0" smtClean="0"/>
          </a:p>
          <a:p>
            <a:r>
              <a:rPr kumimoji="1" lang="en-US" altLang="zh-CN" dirty="0" smtClean="0"/>
              <a:t>Author</a:t>
            </a:r>
          </a:p>
          <a:p>
            <a:pPr lvl="1"/>
            <a:r>
              <a:rPr kumimoji="1" lang="en-US" altLang="zh-CN" dirty="0" smtClean="0"/>
              <a:t>Jonathan </a:t>
            </a:r>
            <a:r>
              <a:rPr kumimoji="1" lang="en-US" altLang="zh-CN" dirty="0" err="1" smtClean="0"/>
              <a:t>Bernant</a:t>
            </a:r>
            <a:r>
              <a:rPr kumimoji="1" lang="en-US" altLang="zh-CN" dirty="0" smtClean="0"/>
              <a:t>, Andrew Chou, Roy </a:t>
            </a:r>
            <a:r>
              <a:rPr kumimoji="1" lang="en-US" altLang="zh-CN" dirty="0" err="1" smtClean="0"/>
              <a:t>Frostig</a:t>
            </a:r>
            <a:r>
              <a:rPr kumimoji="1" lang="en-US" altLang="zh-CN" dirty="0" smtClean="0"/>
              <a:t>, Percy </a:t>
            </a:r>
            <a:r>
              <a:rPr kumimoji="1" lang="en-US" altLang="zh-CN" dirty="0" smtClean="0"/>
              <a:t>Liang</a:t>
            </a:r>
          </a:p>
          <a:p>
            <a:r>
              <a:rPr kumimoji="1" lang="en-US" altLang="zh-CN" dirty="0" smtClean="0"/>
              <a:t>Affiliate</a:t>
            </a:r>
          </a:p>
          <a:p>
            <a:pPr lvl="1"/>
            <a:r>
              <a:rPr kumimoji="1" lang="en-US" altLang="zh-CN" dirty="0" smtClean="0"/>
              <a:t>Stanford </a:t>
            </a:r>
            <a:r>
              <a:rPr kumimoji="1" lang="en-US" altLang="zh-CN" dirty="0" smtClean="0"/>
              <a:t>University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Comparing paper</a:t>
            </a:r>
          </a:p>
          <a:p>
            <a:pPr lvl="1"/>
            <a:r>
              <a:rPr kumimoji="1" lang="en-US" altLang="zh-CN" dirty="0" err="1" smtClean="0"/>
              <a:t>Q.Cai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A.Yates</a:t>
            </a:r>
            <a:r>
              <a:rPr kumimoji="1" lang="en-US" altLang="zh-CN" dirty="0" smtClean="0"/>
              <a:t> (2013). Large-scale semantic parsing via schema matching and lexicon extension. In association for Computational Linguistics (ACL).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Alignment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Typed phrases</a:t>
            </a:r>
          </a:p>
          <a:p>
            <a:pPr lvl="1"/>
            <a:r>
              <a:rPr kumimoji="1" lang="en-US" altLang="zh-CN" dirty="0" smtClean="0"/>
              <a:t>15M </a:t>
            </a:r>
            <a:r>
              <a:rPr kumimoji="1" lang="en-US" altLang="zh-CN" dirty="0" smtClean="0"/>
              <a:t>triples </a:t>
            </a:r>
            <a:r>
              <a:rPr kumimoji="1" lang="en-US" altLang="zh-CN" dirty="0" smtClean="0"/>
              <a:t>(e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r, e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 (e.g., “Obama”, “was also born in”, “August 1961”) were extracted from ClueWeb09 using the </a:t>
            </a:r>
            <a:r>
              <a:rPr kumimoji="1" lang="en-US" altLang="zh-CN" dirty="0" err="1" smtClean="0"/>
              <a:t>ReVerb</a:t>
            </a:r>
            <a:r>
              <a:rPr kumimoji="1" lang="en-US" altLang="zh-CN" dirty="0" smtClean="0"/>
              <a:t> open IE system. They downloaded their datasets and heuristically replaced object arguments with KB entities by walking on the Freebase graph from subject KB entities and performing simple string matching.</a:t>
            </a:r>
          </a:p>
          <a:p>
            <a:pPr lvl="1"/>
            <a:r>
              <a:rPr kumimoji="1" lang="en-US" altLang="zh-CN" dirty="0" smtClean="0"/>
              <a:t>Lemmatize and normalize each text phrase r in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and augment it with a type signature [t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t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] to deal with </a:t>
            </a:r>
            <a:r>
              <a:rPr kumimoji="1" lang="en-US" altLang="zh-CN" dirty="0" smtClean="0"/>
              <a:t>polysemy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一词多义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. </a:t>
            </a:r>
            <a:r>
              <a:rPr kumimoji="1" lang="en-US" altLang="zh-CN" dirty="0" smtClean="0"/>
              <a:t>Add an entity pair (e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e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 to the extension of F(r[t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t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]) if the (Freebase) type of e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(e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 is t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(t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).</a:t>
            </a:r>
          </a:p>
          <a:p>
            <a:r>
              <a:rPr kumimoji="1" lang="en-US" altLang="zh-CN" dirty="0" smtClean="0"/>
              <a:t>From the initial 15M triples, they extracted 55,081 typed binary phrases (9,456 </a:t>
            </a:r>
            <a:r>
              <a:rPr kumimoji="1" lang="en-US" altLang="zh-CN" dirty="0" err="1" smtClean="0"/>
              <a:t>untyped</a:t>
            </a:r>
            <a:r>
              <a:rPr kumimoji="1" lang="en-US" altLang="zh-CN" dirty="0" smtClean="0"/>
              <a:t>) and 6,299 unary phrases.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3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Alignment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Logical predicates</a:t>
            </a:r>
          </a:p>
          <a:p>
            <a:pPr lvl="1"/>
            <a:r>
              <a:rPr kumimoji="1" lang="en-US" altLang="zh-CN" dirty="0" smtClean="0"/>
              <a:t>Binary logical predicates contain 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 all KB properties; (ii) concatenation of two properties p1.p2 if the intermediate type represents an event (e.g., the </a:t>
            </a:r>
            <a:r>
              <a:rPr kumimoji="1" lang="en-US" altLang="zh-CN" i="1" dirty="0" smtClean="0"/>
              <a:t>married to </a:t>
            </a:r>
            <a:r>
              <a:rPr kumimoji="1" lang="en-US" altLang="zh-CN" dirty="0" smtClean="0"/>
              <a:t>relation is represented </a:t>
            </a:r>
            <a:r>
              <a:rPr kumimoji="1" lang="en-US" altLang="zh-CN" i="1" dirty="0" err="1" smtClean="0"/>
              <a:t>Marriage.Spouse</a:t>
            </a:r>
            <a:r>
              <a:rPr kumimoji="1" lang="en-US" altLang="zh-CN" dirty="0" smtClean="0"/>
              <a:t>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78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Lexicon construction</a:t>
            </a:r>
          </a:p>
          <a:p>
            <a:pPr lvl="1"/>
            <a:r>
              <a:rPr kumimoji="1" lang="en-US" altLang="zh-CN" dirty="0" smtClean="0"/>
              <a:t>Given typed phrases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logical predicates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and their extension F, they can generate the lexicon.</a:t>
            </a:r>
          </a:p>
          <a:p>
            <a:pPr lvl="1"/>
            <a:r>
              <a:rPr kumimoji="1" lang="en-US" altLang="zh-CN" dirty="0" smtClean="0"/>
              <a:t>It is useful to think of a bipartite graph with left nodes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and right nodes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. Add an edge (r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 if:</a:t>
            </a:r>
          </a:p>
          <a:p>
            <a:pPr lvl="2"/>
            <a:r>
              <a:rPr kumimoji="1" lang="en-US" altLang="zh-CN" dirty="0" smtClean="0"/>
              <a:t>The type signatures of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and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match and</a:t>
            </a:r>
          </a:p>
          <a:p>
            <a:pPr lvl="2"/>
            <a:r>
              <a:rPr kumimoji="1" lang="en-US" altLang="zh-CN" dirty="0" smtClean="0"/>
              <a:t>Their extensions have non-empty overlap (F(r1)∧F(r2)≠NULL).</a:t>
            </a:r>
          </a:p>
          <a:p>
            <a:r>
              <a:rPr kumimoji="1" lang="en-US" altLang="zh-CN" dirty="0" smtClean="0"/>
              <a:t>The final graph contains 109K edges for binary predicates and 294K edges for unary predicates.</a:t>
            </a:r>
          </a:p>
        </p:txBody>
      </p:sp>
    </p:spTree>
    <p:extLst>
      <p:ext uri="{BB962C8B-B14F-4D97-AF65-F5344CB8AC3E}">
        <p14:creationId xmlns:p14="http://schemas.microsoft.com/office/powerpoint/2010/main" val="160988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Bridging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Bridging</a:t>
            </a:r>
          </a:p>
          <a:p>
            <a:pPr lvl="1"/>
            <a:r>
              <a:rPr kumimoji="1" lang="en-US" altLang="zh-CN" dirty="0" smtClean="0"/>
              <a:t>Implicitly expressed predicates, e.g., “What government does Chile have?”, the predicate is expressed by the light verb “have”. “What actors are in Top Gun?”, “What is Italy money?”</a:t>
            </a:r>
          </a:p>
          <a:p>
            <a:pPr lvl="1"/>
            <a:r>
              <a:rPr kumimoji="1" lang="en-US" altLang="zh-CN" dirty="0" smtClean="0"/>
              <a:t>In the first example, suppose the phrases “Chile” and “government” are parsed as Chile and </a:t>
            </a:r>
            <a:r>
              <a:rPr kumimoji="1" lang="en-US" altLang="zh-CN" dirty="0" err="1" smtClean="0"/>
              <a:t>Type.FormOfGovernment</a:t>
            </a:r>
            <a:r>
              <a:rPr kumimoji="1" lang="en-US" altLang="zh-CN" dirty="0" smtClean="0"/>
              <a:t>, and they hypothesize a connecting binary.</a:t>
            </a:r>
          </a:p>
          <a:p>
            <a:pPr lvl="1"/>
            <a:r>
              <a:rPr kumimoji="1" lang="en-US" altLang="zh-CN" dirty="0" smtClean="0"/>
              <a:t>Formally, given two </a:t>
            </a:r>
            <a:r>
              <a:rPr kumimoji="1" lang="en-US" altLang="zh-CN" dirty="0" err="1" smtClean="0"/>
              <a:t>unaries</a:t>
            </a:r>
            <a:r>
              <a:rPr kumimoji="1" lang="en-US" altLang="zh-CN" dirty="0" smtClean="0"/>
              <a:t> z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and z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with types t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and t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generate a logical form z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∧b.z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for each binary b whose type signature is (t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t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160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Bridging</a:t>
            </a:r>
          </a:p>
          <a:p>
            <a:pPr lvl="1"/>
            <a:r>
              <a:rPr kumimoji="1" lang="en-US" altLang="zh-CN" dirty="0" smtClean="0"/>
              <a:t>Other examples</a:t>
            </a:r>
          </a:p>
          <a:p>
            <a:pPr lvl="2"/>
            <a:r>
              <a:rPr kumimoji="1" lang="en-US" altLang="zh-CN" dirty="0" smtClean="0"/>
              <a:t>“What is the cover price of X-men?”</a:t>
            </a:r>
            <a:r>
              <a:rPr kumimoji="1" lang="en-US" altLang="zh-CN" dirty="0" smtClean="0">
                <a:sym typeface="Wingdings"/>
              </a:rPr>
              <a:t>allow bridging to generate a binary based on a single unary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“Who did Tom Cruise marry in 2006?”apply bridging to a unary and the </a:t>
            </a:r>
            <a:r>
              <a:rPr kumimoji="1" lang="en-US" altLang="zh-CN" smtClean="0">
                <a:sym typeface="Wingdings"/>
              </a:rPr>
              <a:t>intermediate event</a:t>
            </a:r>
            <a:endParaRPr kumimoji="1" lang="zh-CN" altLang="en-US" dirty="0"/>
          </a:p>
        </p:txBody>
      </p:sp>
      <p:pic>
        <p:nvPicPr>
          <p:cNvPr id="4" name="图片 3" descr="QQ20131209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950"/>
            <a:ext cx="9144000" cy="10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1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Predicate Composition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Rule features</a:t>
            </a:r>
          </a:p>
          <a:p>
            <a:pPr lvl="1"/>
            <a:r>
              <a:rPr kumimoji="1" lang="en-US" altLang="zh-CN" dirty="0" smtClean="0"/>
              <a:t>To control the number of applying intersection, join, and bridging operation</a:t>
            </a:r>
          </a:p>
          <a:p>
            <a:r>
              <a:rPr kumimoji="1" lang="en-US" altLang="zh-CN" dirty="0" smtClean="0"/>
              <a:t>Part-of-speech tag features</a:t>
            </a:r>
          </a:p>
          <a:p>
            <a:pPr lvl="1"/>
            <a:r>
              <a:rPr kumimoji="1" lang="en-US" altLang="zh-CN" dirty="0" smtClean="0"/>
              <a:t>Introduce features indicating when a word of a given POS tag is skipped</a:t>
            </a:r>
          </a:p>
          <a:p>
            <a:pPr lvl="1"/>
            <a:r>
              <a:rPr kumimoji="1" lang="en-US" altLang="zh-CN" dirty="0" smtClean="0"/>
              <a:t>Introduce features on the POS tags involved in a composition</a:t>
            </a:r>
          </a:p>
          <a:p>
            <a:r>
              <a:rPr kumimoji="1" lang="en-US" altLang="zh-CN" dirty="0" smtClean="0"/>
              <a:t>Denotation features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488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Compare the approach to </a:t>
            </a:r>
            <a:r>
              <a:rPr kumimoji="1" lang="en-US" altLang="zh-CN" dirty="0" err="1" smtClean="0"/>
              <a:t>Cai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Yats</a:t>
            </a:r>
            <a:r>
              <a:rPr kumimoji="1" lang="en-US" altLang="zh-CN" dirty="0" smtClean="0"/>
              <a:t> (2013) and their recently release dataset</a:t>
            </a:r>
          </a:p>
          <a:p>
            <a:r>
              <a:rPr kumimoji="1" lang="en-US" altLang="zh-CN" dirty="0" smtClean="0"/>
              <a:t>Setup</a:t>
            </a:r>
          </a:p>
          <a:p>
            <a:pPr lvl="1"/>
            <a:r>
              <a:rPr kumimoji="1" lang="en-US" altLang="zh-CN" dirty="0" smtClean="0"/>
              <a:t>Implement a standard beam-based bottom-up parser which stores the k-best derivations for each span. Use k=500 for all the experiments on FREE917 and k=200 on WEBQUESTIONS.</a:t>
            </a:r>
          </a:p>
          <a:p>
            <a:pPr lvl="1"/>
            <a:r>
              <a:rPr kumimoji="1" lang="en-US" altLang="zh-CN" dirty="0" smtClean="0"/>
              <a:t>17 hand-written rules to map question words such as “where” and “how many” to logical forms such as </a:t>
            </a:r>
            <a:r>
              <a:rPr kumimoji="1" lang="en-US" altLang="zh-CN" dirty="0" err="1" smtClean="0"/>
              <a:t>Type.Location</a:t>
            </a:r>
            <a:r>
              <a:rPr kumimoji="1" lang="en-US" altLang="zh-CN" dirty="0" smtClean="0"/>
              <a:t> and Count.</a:t>
            </a:r>
          </a:p>
          <a:p>
            <a:pPr lvl="1"/>
            <a:r>
              <a:rPr kumimoji="1" lang="en-US" altLang="zh-CN" dirty="0" smtClean="0"/>
              <a:t>To compute denotations, they convert a logical form z into a SPARQL query and execute in on Freebase using the Virtuoso engine.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6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FREE917</a:t>
            </a:r>
          </a:p>
          <a:p>
            <a:pPr lvl="1"/>
            <a:r>
              <a:rPr kumimoji="1" lang="en-US" altLang="zh-CN" dirty="0" err="1" smtClean="0"/>
              <a:t>Cai</a:t>
            </a:r>
            <a:r>
              <a:rPr kumimoji="1" lang="en-US" altLang="zh-CN" dirty="0" smtClean="0"/>
              <a:t> and Yates created a dataset consisting of 917 questions involving 635 Freebase relations, annotated with lambda calculus forms. They executed them on Freebase and used the resulting answers to train and evaluate.</a:t>
            </a:r>
          </a:p>
          <a:p>
            <a:pPr lvl="1"/>
            <a:r>
              <a:rPr kumimoji="1" lang="en-US" altLang="zh-CN" dirty="0" smtClean="0"/>
              <a:t>To map phrases to Freebase entities, they used the manually-crated entity lexicon used by </a:t>
            </a:r>
            <a:r>
              <a:rPr kumimoji="1" lang="en-US" altLang="zh-CN" dirty="0" err="1" smtClean="0"/>
              <a:t>Cai</a:t>
            </a:r>
            <a:r>
              <a:rPr kumimoji="1" lang="en-US" altLang="zh-CN" dirty="0" smtClean="0"/>
              <a:t> and Yates, which contains 1,100 entries. </a:t>
            </a:r>
          </a:p>
          <a:p>
            <a:pPr lvl="1"/>
            <a:r>
              <a:rPr kumimoji="1" lang="en-US" altLang="zh-CN" dirty="0" smtClean="0"/>
              <a:t>Hold out 30% for the final test, and performed all development on the remaining 70%.</a:t>
            </a:r>
          </a:p>
          <a:p>
            <a:pPr lvl="2"/>
            <a:r>
              <a:rPr kumimoji="1" lang="en-US" altLang="zh-CN" dirty="0" smtClean="0"/>
              <a:t>512 examples (80%)  for training, 129 (20%) for validation.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system, trained only on question-answer pairs, obtained 62% accuracy on the test set, outperforming the 59% accuracy reported by </a:t>
            </a:r>
            <a:r>
              <a:rPr kumimoji="1" lang="en-US" altLang="zh-CN" dirty="0" err="1" smtClean="0"/>
              <a:t>Cai</a:t>
            </a:r>
            <a:r>
              <a:rPr kumimoji="1" lang="en-US" altLang="zh-CN" dirty="0" smtClean="0"/>
              <a:t> and Yates, who trained on full logical forms.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23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WEBQUESTIONS</a:t>
            </a:r>
          </a:p>
          <a:p>
            <a:pPr lvl="1"/>
            <a:r>
              <a:rPr kumimoji="1" lang="en-US" altLang="zh-CN" dirty="0" smtClean="0"/>
              <a:t>Used the Google Suggest API to obtain questions that begin with </a:t>
            </a:r>
            <a:r>
              <a:rPr kumimoji="1" lang="en-US" altLang="zh-CN" dirty="0" err="1" smtClean="0"/>
              <a:t>wh</a:t>
            </a:r>
            <a:r>
              <a:rPr kumimoji="1" lang="en-US" altLang="zh-CN" dirty="0" smtClean="0"/>
              <a:t>-word and contain exactly one entity. Start with th</a:t>
            </a:r>
            <a:r>
              <a:rPr kumimoji="1" lang="en-US" altLang="zh-CN" dirty="0" smtClean="0"/>
              <a:t>e question “where was Barack Obama born” and performed a breadth-first search over questions (nodes), using the Google Suggest API supplying the edges of the graph.</a:t>
            </a:r>
          </a:p>
          <a:p>
            <a:pPr lvl="1"/>
            <a:r>
              <a:rPr kumimoji="1" lang="en-US" altLang="zh-CN" dirty="0" smtClean="0"/>
              <a:t>Amazon Mechanical Turk, 35% random subset of the questions for the final test, and performed all development on th</a:t>
            </a:r>
            <a:r>
              <a:rPr kumimoji="1" lang="en-US" altLang="zh-CN" dirty="0" smtClean="0"/>
              <a:t>e remaining 65% (80% training, 20% validation)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9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pic>
        <p:nvPicPr>
          <p:cNvPr id="6" name="图片 5" descr="QQ20131209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74" y="1525396"/>
            <a:ext cx="6736546" cy="51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8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 descr="QQ20131210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523313"/>
            <a:ext cx="5232400" cy="1651000"/>
          </a:xfrm>
          <a:prstGeom prst="rect">
            <a:avLst/>
          </a:prstGeom>
        </p:spPr>
      </p:pic>
      <p:pic>
        <p:nvPicPr>
          <p:cNvPr id="5" name="图片 4" descr="QQ20131210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3262817"/>
            <a:ext cx="5308600" cy="1498600"/>
          </a:xfrm>
          <a:prstGeom prst="rect">
            <a:avLst/>
          </a:prstGeom>
        </p:spPr>
      </p:pic>
      <p:pic>
        <p:nvPicPr>
          <p:cNvPr id="6" name="图片 5" descr="QQ20131210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74" y="4927600"/>
            <a:ext cx="4165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Learn models of semantics guided by denotations or interactions with the world.</a:t>
            </a:r>
          </a:p>
          <a:p>
            <a:r>
              <a:rPr kumimoji="1" lang="en-US" altLang="zh-CN" dirty="0" smtClean="0"/>
              <a:t>Connect natural language and open-domain databases. This system reduces the amount of supervision and has a more extensive evaluation on a new dataset.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0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Inspiration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make use of semantic databases and knowledge bases</a:t>
            </a:r>
          </a:p>
          <a:p>
            <a:r>
              <a:rPr kumimoji="1" lang="en-US" altLang="zh-CN" dirty="0" smtClean="0"/>
              <a:t>How to gather data </a:t>
            </a:r>
            <a:r>
              <a:rPr kumimoji="1" lang="en-US" altLang="zh-CN" smtClean="0"/>
              <a:t>and perform effective evaluation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 for your attention!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 paper focus on the </a:t>
            </a:r>
            <a:r>
              <a:rPr kumimoji="1" lang="en-US" altLang="zh-CN" dirty="0" smtClean="0"/>
              <a:t>problem of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semantic parsing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natural language utterances </a:t>
            </a:r>
            <a:r>
              <a:rPr kumimoji="1" lang="en-US" altLang="zh-CN" dirty="0" smtClean="0"/>
              <a:t>into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logical forms </a:t>
            </a:r>
            <a:r>
              <a:rPr kumimoji="1" lang="en-US" altLang="zh-CN" dirty="0" smtClean="0"/>
              <a:t>that can be executed to produce denotations.</a:t>
            </a:r>
          </a:p>
          <a:p>
            <a:r>
              <a:rPr kumimoji="1" lang="en-US" altLang="zh-CN" dirty="0" smtClean="0"/>
              <a:t>Traditional semantic semantic parsers have two limitations:</a:t>
            </a:r>
          </a:p>
          <a:p>
            <a:pPr lvl="1"/>
            <a:r>
              <a:rPr kumimoji="1" lang="en-US" altLang="zh-CN" dirty="0" smtClean="0"/>
              <a:t>They require annotated logical forms as supervision</a:t>
            </a:r>
          </a:p>
          <a:p>
            <a:pPr lvl="1"/>
            <a:r>
              <a:rPr kumimoji="1" lang="en-US" altLang="zh-CN" dirty="0" smtClean="0"/>
              <a:t>They operate in limited domains with a small number of logical predicates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74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 of the paper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u="sng" dirty="0" smtClean="0"/>
              <a:t>Learn a semantic parser without annotated logical forms that scales to the large number of predicates on Freebase.</a:t>
            </a:r>
          </a:p>
          <a:p>
            <a:r>
              <a:rPr kumimoji="1" lang="en-US" altLang="zh-CN" dirty="0" smtClean="0"/>
              <a:t>Challenges</a:t>
            </a:r>
          </a:p>
          <a:p>
            <a:pPr lvl="1"/>
            <a:r>
              <a:rPr kumimoji="1" lang="en-US" altLang="zh-CN" dirty="0" smtClean="0"/>
              <a:t>At the lexical level, mapping natural language phrases (e.g. “attend”) to logical predicates (e.g. Education)</a:t>
            </a:r>
          </a:p>
          <a:p>
            <a:pPr lvl="1"/>
            <a:r>
              <a:rPr kumimoji="1" lang="en-US" altLang="zh-CN" dirty="0" smtClean="0"/>
              <a:t>At the compositional level, a semantic parser must combine the predicates into a coherent logical form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40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0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Given </a:t>
            </a:r>
          </a:p>
          <a:p>
            <a:pPr lvl="1"/>
            <a:r>
              <a:rPr kumimoji="1" lang="en-US" altLang="zh-CN" u="sng" dirty="0" smtClean="0"/>
              <a:t>(</a:t>
            </a:r>
            <a:r>
              <a:rPr kumimoji="1" lang="en-US" altLang="zh-CN" u="sng" dirty="0" err="1" smtClean="0"/>
              <a:t>i</a:t>
            </a:r>
            <a:r>
              <a:rPr kumimoji="1" lang="en-US" altLang="zh-CN" u="sng" dirty="0" smtClean="0"/>
              <a:t>) a knowledge base </a:t>
            </a:r>
            <a:r>
              <a:rPr kumimoji="1" lang="en-US" altLang="zh-CN" b="1" i="1" u="sng" dirty="0" smtClean="0"/>
              <a:t>K</a:t>
            </a:r>
            <a:r>
              <a:rPr kumimoji="1" lang="en-US" altLang="zh-CN" u="sng" dirty="0" smtClean="0"/>
              <a:t>; </a:t>
            </a:r>
          </a:p>
          <a:p>
            <a:pPr lvl="1"/>
            <a:r>
              <a:rPr kumimoji="1" lang="en-US" altLang="zh-CN" u="sng" dirty="0" smtClean="0"/>
              <a:t>And (ii) a training set of question-answer pairs </a:t>
            </a:r>
            <a:r>
              <a:rPr kumimoji="1" lang="en-US" altLang="zh-CN" b="1" i="1" u="sng" dirty="0" smtClean="0"/>
              <a:t>{(</a:t>
            </a:r>
            <a:r>
              <a:rPr kumimoji="1" lang="en-US" altLang="zh-CN" b="1" i="1" u="sng" dirty="0" smtClean="0"/>
              <a:t>x</a:t>
            </a:r>
            <a:r>
              <a:rPr kumimoji="1" lang="en-US" altLang="zh-CN" b="1" i="1" u="sng" baseline="-25000" dirty="0" smtClean="0"/>
              <a:t>i </a:t>
            </a:r>
            <a:r>
              <a:rPr kumimoji="1" lang="en-US" altLang="zh-CN" b="1" i="1" u="sng" dirty="0" smtClean="0"/>
              <a:t>, </a:t>
            </a:r>
            <a:r>
              <a:rPr kumimoji="1" lang="en-US" altLang="zh-CN" b="1" i="1" u="sng" dirty="0" err="1" smtClean="0"/>
              <a:t>y</a:t>
            </a:r>
            <a:r>
              <a:rPr kumimoji="1" lang="en-US" altLang="zh-CN" b="1" i="1" u="sng" baseline="-25000" dirty="0" err="1" smtClean="0"/>
              <a:t>i</a:t>
            </a:r>
            <a:r>
              <a:rPr kumimoji="1" lang="en-US" altLang="zh-CN" b="1" i="1" u="sng" dirty="0" smtClean="0"/>
              <a:t>)}</a:t>
            </a:r>
            <a:r>
              <a:rPr kumimoji="1" lang="en-US" altLang="zh-CN" dirty="0" smtClean="0"/>
              <a:t>,</a:t>
            </a:r>
          </a:p>
          <a:p>
            <a:pPr lvl="1"/>
            <a:r>
              <a:rPr kumimoji="1" lang="en-US" altLang="zh-CN" dirty="0" smtClean="0"/>
              <a:t>output a semantic parser that maps new questions </a:t>
            </a:r>
            <a:r>
              <a:rPr kumimoji="1" lang="en-US" altLang="zh-CN" b="1" i="1" dirty="0" smtClean="0"/>
              <a:t>x</a:t>
            </a:r>
            <a:r>
              <a:rPr kumimoji="1" lang="en-US" altLang="zh-CN" dirty="0" smtClean="0"/>
              <a:t> to answers </a:t>
            </a:r>
            <a:r>
              <a:rPr kumimoji="1" lang="en-US" altLang="zh-CN" b="1" i="1" dirty="0" smtClean="0"/>
              <a:t>y</a:t>
            </a:r>
            <a:r>
              <a:rPr kumimoji="1" lang="en-US" altLang="zh-CN" dirty="0" smtClean="0"/>
              <a:t> via latent logical forms</a:t>
            </a:r>
            <a:r>
              <a:rPr kumimoji="1" lang="en-US" altLang="zh-CN" b="1" i="1" dirty="0" smtClean="0"/>
              <a:t> z </a:t>
            </a:r>
            <a:r>
              <a:rPr kumimoji="1" lang="en-US" altLang="zh-CN" dirty="0" smtClean="0"/>
              <a:t>and the knowledge base</a:t>
            </a:r>
            <a:r>
              <a:rPr kumimoji="1" lang="en-US" altLang="zh-CN" b="1" i="1" dirty="0" smtClean="0"/>
              <a:t> K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err="1">
                <a:sym typeface="Wingdings"/>
              </a:rPr>
              <a:t>x</a:t>
            </a:r>
            <a:r>
              <a:rPr kumimoji="1" lang="en-US" altLang="zh-CN" dirty="0" err="1" smtClean="0">
                <a:sym typeface="Wingdings"/>
              </a:rPr>
              <a:t>y</a:t>
            </a:r>
            <a:r>
              <a:rPr kumimoji="1" lang="en-US" altLang="zh-CN" dirty="0" smtClean="0">
                <a:sym typeface="Wingdings"/>
              </a:rPr>
              <a:t>: z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61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Knowledge 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Let </a:t>
            </a:r>
            <a:r>
              <a:rPr kumimoji="1" lang="en-US" altLang="zh-CN" dirty="0" err="1" smtClean="0"/>
              <a:t>ε</a:t>
            </a:r>
            <a:r>
              <a:rPr kumimoji="1" lang="en-US" altLang="zh-CN" dirty="0" smtClean="0"/>
              <a:t> denote a set of entities (e.g. </a:t>
            </a:r>
            <a:r>
              <a:rPr kumimoji="1" lang="en-US" altLang="zh-CN" dirty="0" err="1" smtClean="0"/>
              <a:t>BarackObama</a:t>
            </a:r>
            <a:r>
              <a:rPr kumimoji="1" lang="en-US" altLang="zh-CN" dirty="0" smtClean="0"/>
              <a:t>), and let </a:t>
            </a:r>
            <a:r>
              <a:rPr kumimoji="1" lang="en-US" altLang="zh-CN" dirty="0" err="1" smtClean="0"/>
              <a:t>Ρdenote</a:t>
            </a:r>
            <a:r>
              <a:rPr kumimoji="1" lang="en-US" altLang="zh-CN" dirty="0" smtClean="0"/>
              <a:t>  as set of properties (e.g., </a:t>
            </a:r>
            <a:r>
              <a:rPr kumimoji="1" lang="en-US" altLang="zh-CN" dirty="0" err="1" smtClean="0"/>
              <a:t>placeofBirth</a:t>
            </a:r>
            <a:r>
              <a:rPr kumimoji="1" lang="en-US" altLang="zh-CN" dirty="0" smtClean="0"/>
              <a:t>). </a:t>
            </a:r>
            <a:r>
              <a:rPr kumimoji="1" lang="en-US" altLang="zh-CN" dirty="0" smtClean="0">
                <a:solidFill>
                  <a:srgbClr val="0000FF"/>
                </a:solidFill>
              </a:rPr>
              <a:t>A knowledge base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Κ</a:t>
            </a:r>
            <a:r>
              <a:rPr kumimoji="1" lang="en-US" altLang="zh-CN" dirty="0" smtClean="0">
                <a:solidFill>
                  <a:srgbClr val="0000FF"/>
                </a:solidFill>
              </a:rPr>
              <a:t> is a set of assertions (e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kumimoji="1" lang="en-US" altLang="zh-CN" dirty="0" smtClean="0">
                <a:solidFill>
                  <a:srgbClr val="0000FF"/>
                </a:solidFill>
              </a:rPr>
              <a:t>, p, e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kumimoji="1" lang="en-US" altLang="zh-CN" dirty="0" smtClean="0">
                <a:solidFill>
                  <a:srgbClr val="0000FF"/>
                </a:solidFill>
              </a:rPr>
              <a:t>) in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ε</a:t>
            </a:r>
            <a:r>
              <a:rPr kumimoji="1" lang="en-US" altLang="zh-CN" dirty="0" smtClean="0">
                <a:solidFill>
                  <a:srgbClr val="0000FF"/>
                </a:solidFill>
              </a:rPr>
              <a:t> ×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Ρ</a:t>
            </a:r>
            <a:r>
              <a:rPr kumimoji="1" lang="en-US" altLang="zh-CN" dirty="0">
                <a:solidFill>
                  <a:srgbClr val="0000FF"/>
                </a:solidFill>
              </a:rPr>
              <a:t>×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ε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(e.g., </a:t>
            </a:r>
            <a:r>
              <a:rPr kumimoji="1" lang="en-US" altLang="zh-CN" dirty="0" err="1" smtClean="0"/>
              <a:t>BarackObama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placeOfBirth</a:t>
            </a:r>
            <a:r>
              <a:rPr kumimoji="1" lang="en-US" altLang="zh-CN" dirty="0" smtClean="0"/>
              <a:t>, Honolulu).</a:t>
            </a:r>
          </a:p>
          <a:p>
            <a:r>
              <a:rPr kumimoji="1" lang="en-US" altLang="zh-CN" dirty="0" smtClean="0"/>
              <a:t>Freebase knowledge base (Google, 2013)</a:t>
            </a:r>
          </a:p>
          <a:p>
            <a:pPr lvl="1"/>
            <a:r>
              <a:rPr kumimoji="1" lang="en-US" altLang="zh-CN" dirty="0" smtClean="0"/>
              <a:t>41M non-numeric entities</a:t>
            </a:r>
          </a:p>
          <a:p>
            <a:pPr lvl="1"/>
            <a:r>
              <a:rPr kumimoji="1" lang="en-US" altLang="zh-CN" dirty="0" smtClean="0"/>
              <a:t>19K properties</a:t>
            </a:r>
          </a:p>
          <a:p>
            <a:pPr lvl="1"/>
            <a:r>
              <a:rPr kumimoji="1" lang="en-US" altLang="zh-CN" dirty="0" smtClean="0"/>
              <a:t>596M assertions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2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forms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To query the knowledge base, they use a logical language called Lambda Dependency-Based Compositional Semantics (</a:t>
            </a:r>
            <a:r>
              <a:rPr kumimoji="1" lang="en-US" altLang="zh-CN" dirty="0" err="1" smtClean="0"/>
              <a:t>λ</a:t>
            </a:r>
            <a:r>
              <a:rPr kumimoji="1" lang="en-US" altLang="zh-CN" dirty="0" smtClean="0"/>
              <a:t>-DCS).</a:t>
            </a:r>
          </a:p>
          <a:p>
            <a:r>
              <a:rPr kumimoji="1" lang="en-US" altLang="zh-CN" dirty="0" smtClean="0"/>
              <a:t>For the purposes of this paper, they use a restricted subset called </a:t>
            </a:r>
            <a:r>
              <a:rPr kumimoji="1" lang="en-US" altLang="zh-CN" b="1" i="1" dirty="0" smtClean="0"/>
              <a:t>simple </a:t>
            </a:r>
            <a:r>
              <a:rPr kumimoji="1" lang="en-US" altLang="zh-CN" b="1" i="1" dirty="0" err="1"/>
              <a:t>λ</a:t>
            </a:r>
            <a:r>
              <a:rPr kumimoji="1" lang="en-US" altLang="zh-CN" b="1" i="1" dirty="0"/>
              <a:t>-</a:t>
            </a:r>
            <a:r>
              <a:rPr kumimoji="1" lang="en-US" altLang="zh-CN" b="1" i="1" dirty="0" smtClean="0"/>
              <a:t>DCS</a:t>
            </a:r>
            <a:r>
              <a:rPr kumimoji="1" lang="en-US" altLang="zh-CN" dirty="0" smtClean="0"/>
              <a:t>. It is to produce logical forms that are simpler than lambda calculus forms.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81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中值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值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545</TotalTime>
  <Words>2013</Words>
  <Application>Microsoft Macintosh PowerPoint</Application>
  <PresentationFormat>全屏显示(4:3)</PresentationFormat>
  <Paragraphs>144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中值</vt:lpstr>
      <vt:lpstr>Semantic Parsing on Freebase from Question-Answer Pairs</vt:lpstr>
      <vt:lpstr>Paper Info</vt:lpstr>
      <vt:lpstr>Motivation</vt:lpstr>
      <vt:lpstr>Motivation</vt:lpstr>
      <vt:lpstr>Goal of the paper</vt:lpstr>
      <vt:lpstr>Problem Statement</vt:lpstr>
      <vt:lpstr>Problem Statement</vt:lpstr>
      <vt:lpstr>Knowledge base</vt:lpstr>
      <vt:lpstr>Logical forms</vt:lpstr>
      <vt:lpstr>λ-DCS</vt:lpstr>
      <vt:lpstr>λ-DCS</vt:lpstr>
      <vt:lpstr>Framework</vt:lpstr>
      <vt:lpstr>Framework</vt:lpstr>
      <vt:lpstr>Steps</vt:lpstr>
      <vt:lpstr>Modeling</vt:lpstr>
      <vt:lpstr>Approach</vt:lpstr>
      <vt:lpstr>Approach</vt:lpstr>
      <vt:lpstr>Alignment</vt:lpstr>
      <vt:lpstr>Alignment</vt:lpstr>
      <vt:lpstr>Alignment</vt:lpstr>
      <vt:lpstr>Alignment</vt:lpstr>
      <vt:lpstr>Approach</vt:lpstr>
      <vt:lpstr>Bridging</vt:lpstr>
      <vt:lpstr>Approach</vt:lpstr>
      <vt:lpstr>Predicate Composition</vt:lpstr>
      <vt:lpstr>Experiments</vt:lpstr>
      <vt:lpstr>Results</vt:lpstr>
      <vt:lpstr>Results</vt:lpstr>
      <vt:lpstr>Results</vt:lpstr>
      <vt:lpstr>Results</vt:lpstr>
      <vt:lpstr>Discussion</vt:lpstr>
      <vt:lpstr>Inspiration</vt:lpstr>
      <vt:lpstr>Thanks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Parsing on Freebase from Question-Answer Pairs</dc:title>
  <dc:creator>Peiqin Gu</dc:creator>
  <cp:lastModifiedBy>Peiqin Gu</cp:lastModifiedBy>
  <cp:revision>502</cp:revision>
  <dcterms:created xsi:type="dcterms:W3CDTF">2013-12-09T03:02:13Z</dcterms:created>
  <dcterms:modified xsi:type="dcterms:W3CDTF">2013-12-10T05:58:58Z</dcterms:modified>
</cp:coreProperties>
</file>