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130" autoAdjust="0"/>
  </p:normalViewPr>
  <p:slideViewPr>
    <p:cSldViewPr snapToGrid="0" snapToObjects="1">
      <p:cViewPr varScale="1">
        <p:scale>
          <a:sx n="75" d="100"/>
          <a:sy n="75" d="100"/>
        </p:scale>
        <p:origin x="-120" y="-2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E027CBB7-1171-F04C-9A6F-6792DCFB426D}" type="datetimeFigureOut">
              <a:rPr kumimoji="1" lang="zh-CN" altLang="en-US" smtClean="0"/>
              <a:t>11/25/13</a:t>
            </a:fld>
            <a:endParaRPr kumimoji="1"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kumimoji="1" lang="zh-CN" altLang="en-US"/>
          </a:p>
        </p:txBody>
      </p:sp>
      <p:sp>
        <p:nvSpPr>
          <p:cNvPr id="29" name="幻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7073F466-74D3-D146-8F45-A7B540AACF6F}" type="slidenum">
              <a:rPr kumimoji="1" lang="zh-CN" altLang="en-US" smtClean="0"/>
              <a:t>‹#›</a:t>
            </a:fld>
            <a:endParaRPr kumimoji="1"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本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4" name="日期占位符 3"/>
          <p:cNvSpPr>
            <a:spLocks noGrp="1"/>
          </p:cNvSpPr>
          <p:nvPr>
            <p:ph type="dt" sz="half" idx="10"/>
          </p:nvPr>
        </p:nvSpPr>
        <p:spPr/>
        <p:txBody>
          <a:bodyPr/>
          <a:lstStyle/>
          <a:p>
            <a:fld id="{E027CBB7-1171-F04C-9A6F-6792DCFB426D}" type="datetimeFigureOut">
              <a:rPr kumimoji="1" lang="zh-CN" altLang="en-US" smtClean="0"/>
              <a:t>11/25/13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073F466-74D3-D146-8F45-A7B540AACF6F}"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本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E027CBB7-1171-F04C-9A6F-6792DCFB426D}" type="datetimeFigureOut">
              <a:rPr kumimoji="1" lang="zh-CN" altLang="en-US" smtClean="0"/>
              <a:t>11/25/13</a:t>
            </a:fld>
            <a:endParaRPr kumimoji="1" lang="zh-CN" altLang="en-US"/>
          </a:p>
        </p:txBody>
      </p:sp>
      <p:sp>
        <p:nvSpPr>
          <p:cNvPr id="5" name="页脚占位符 4"/>
          <p:cNvSpPr>
            <a:spLocks noGrp="1"/>
          </p:cNvSpPr>
          <p:nvPr>
            <p:ph type="ftr" sz="quarter" idx="11"/>
          </p:nvPr>
        </p:nvSpPr>
        <p:spPr>
          <a:xfrm>
            <a:off x="457201" y="6248207"/>
            <a:ext cx="5573483" cy="365125"/>
          </a:xfrm>
        </p:spPr>
        <p:txBody>
          <a:bodyPr/>
          <a:lstStyle/>
          <a:p>
            <a:endParaRPr kumimoji="1"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幻灯片编号占位符 5"/>
          <p:cNvSpPr>
            <a:spLocks noGrp="1"/>
          </p:cNvSpPr>
          <p:nvPr>
            <p:ph type="sldNum" sz="quarter" idx="12"/>
          </p:nvPr>
        </p:nvSpPr>
        <p:spPr>
          <a:xfrm rot="5400000">
            <a:off x="5989638" y="144462"/>
            <a:ext cx="533400" cy="244476"/>
          </a:xfrm>
        </p:spPr>
        <p:txBody>
          <a:bodyPr/>
          <a:lstStyle/>
          <a:p>
            <a:fld id="{7073F466-74D3-D146-8F45-A7B540AACF6F}" type="slidenum">
              <a:rPr kumimoji="1" lang="zh-CN" altLang="en-US" smtClean="0"/>
              <a:t>‹#›</a:t>
            </a:fld>
            <a:endParaRPr kumimoji="1"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E027CBB7-1171-F04C-9A6F-6792DCFB426D}" type="datetimeFigureOut">
              <a:rPr kumimoji="1" lang="zh-CN" altLang="en-US" smtClean="0"/>
              <a:t>11/25/13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lvl1pPr>
              <a:defRPr>
                <a:solidFill>
                  <a:srgbClr val="FFFFFF"/>
                </a:solidFill>
              </a:defRPr>
            </a:lvl1pPr>
          </a:lstStyle>
          <a:p>
            <a:fld id="{7073F466-74D3-D146-8F45-A7B540AACF6F}" type="slidenum">
              <a:rPr kumimoji="1" lang="zh-CN" altLang="en-US" smtClean="0"/>
              <a:t>‹#›</a:t>
            </a:fld>
            <a:endParaRPr kumimoji="1" lang="zh-CN" alt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E027CBB7-1171-F04C-9A6F-6792DCFB426D}" type="datetimeFigureOut">
              <a:rPr kumimoji="1" lang="zh-CN" altLang="en-US" smtClean="0"/>
              <a:t>11/25/13</a:t>
            </a:fld>
            <a:endParaRPr kumimoji="1" lang="zh-CN" altLang="en-US"/>
          </a:p>
        </p:txBody>
      </p:sp>
      <p:sp>
        <p:nvSpPr>
          <p:cNvPr id="13" name="幻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7073F466-74D3-D146-8F45-A7B540AACF6F}" type="slidenum">
              <a:rPr kumimoji="1" lang="zh-CN" altLang="en-US" smtClean="0"/>
              <a:t>‹#›</a:t>
            </a:fld>
            <a:endParaRPr kumimoji="1" lang="zh-CN" altLang="en-US"/>
          </a:p>
        </p:txBody>
      </p:sp>
      <p:sp>
        <p:nvSpPr>
          <p:cNvPr id="14" name="页脚占位符 13"/>
          <p:cNvSpPr>
            <a:spLocks noGrp="1"/>
          </p:cNvSpPr>
          <p:nvPr>
            <p:ph type="ftr" sz="quarter" idx="12"/>
          </p:nvPr>
        </p:nvSpPr>
        <p:spPr/>
        <p:txBody>
          <a:bodyPr/>
          <a:lstStyle/>
          <a:p>
            <a:endParaRPr kumimoji="1"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8" name="日期占位符 7"/>
          <p:cNvSpPr>
            <a:spLocks noGrp="1"/>
          </p:cNvSpPr>
          <p:nvPr>
            <p:ph type="dt" sz="half" idx="15"/>
          </p:nvPr>
        </p:nvSpPr>
        <p:spPr/>
        <p:txBody>
          <a:bodyPr rtlCol="0"/>
          <a:lstStyle/>
          <a:p>
            <a:fld id="{E027CBB7-1171-F04C-9A6F-6792DCFB426D}" type="datetimeFigureOut">
              <a:rPr kumimoji="1" lang="zh-CN" altLang="en-US" smtClean="0"/>
              <a:t>11/25/13</a:t>
            </a:fld>
            <a:endParaRPr kumimoji="1" lang="zh-CN" altLang="en-US"/>
          </a:p>
        </p:txBody>
      </p:sp>
      <p:sp>
        <p:nvSpPr>
          <p:cNvPr id="10" name="幻灯片编号占位符 9"/>
          <p:cNvSpPr>
            <a:spLocks noGrp="1"/>
          </p:cNvSpPr>
          <p:nvPr>
            <p:ph type="sldNum" sz="quarter" idx="16"/>
          </p:nvPr>
        </p:nvSpPr>
        <p:spPr/>
        <p:txBody>
          <a:bodyPr rtlCol="0"/>
          <a:lstStyle/>
          <a:p>
            <a:fld id="{7073F466-74D3-D146-8F45-A7B540AACF6F}" type="slidenum">
              <a:rPr kumimoji="1" lang="zh-CN" altLang="en-US" smtClean="0"/>
              <a:t>‹#›</a:t>
            </a:fld>
            <a:endParaRPr kumimoji="1" lang="zh-CN" altLang="en-US"/>
          </a:p>
        </p:txBody>
      </p:sp>
      <p:sp>
        <p:nvSpPr>
          <p:cNvPr id="12" name="页脚占位符 11"/>
          <p:cNvSpPr>
            <a:spLocks noGrp="1"/>
          </p:cNvSpPr>
          <p:nvPr>
            <p:ph type="ftr" sz="quarter" idx="17"/>
          </p:nvPr>
        </p:nvSpPr>
        <p:spPr/>
        <p:txBody>
          <a:bodyPr rtlCol="0"/>
          <a:lstStyle/>
          <a:p>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10" name="日期占位符 9"/>
          <p:cNvSpPr>
            <a:spLocks noGrp="1"/>
          </p:cNvSpPr>
          <p:nvPr>
            <p:ph type="dt" sz="half" idx="15"/>
          </p:nvPr>
        </p:nvSpPr>
        <p:spPr/>
        <p:txBody>
          <a:bodyPr rtlCol="0"/>
          <a:lstStyle/>
          <a:p>
            <a:fld id="{E027CBB7-1171-F04C-9A6F-6792DCFB426D}" type="datetimeFigureOut">
              <a:rPr kumimoji="1" lang="zh-CN" altLang="en-US" smtClean="0"/>
              <a:t>11/25/13</a:t>
            </a:fld>
            <a:endParaRPr kumimoji="1" lang="zh-CN" altLang="en-US"/>
          </a:p>
        </p:txBody>
      </p:sp>
      <p:sp>
        <p:nvSpPr>
          <p:cNvPr id="12" name="幻灯片编号占位符 11"/>
          <p:cNvSpPr>
            <a:spLocks noGrp="1"/>
          </p:cNvSpPr>
          <p:nvPr>
            <p:ph type="sldNum" sz="quarter" idx="16"/>
          </p:nvPr>
        </p:nvSpPr>
        <p:spPr/>
        <p:txBody>
          <a:bodyPr rtlCol="0"/>
          <a:lstStyle/>
          <a:p>
            <a:fld id="{7073F466-74D3-D146-8F45-A7B540AACF6F}" type="slidenum">
              <a:rPr kumimoji="1" lang="zh-CN" altLang="en-US" smtClean="0"/>
              <a:t>‹#›</a:t>
            </a:fld>
            <a:endParaRPr kumimoji="1" lang="zh-CN" altLang="en-US"/>
          </a:p>
        </p:txBody>
      </p:sp>
      <p:sp>
        <p:nvSpPr>
          <p:cNvPr id="14" name="页脚占位符 13"/>
          <p:cNvSpPr>
            <a:spLocks noGrp="1"/>
          </p:cNvSpPr>
          <p:nvPr>
            <p:ph type="ftr" sz="quarter" idx="17"/>
          </p:nvPr>
        </p:nvSpPr>
        <p:spPr/>
        <p:txBody>
          <a:bodyPr rtlCol="0"/>
          <a:lstStyle/>
          <a:p>
            <a:endParaRPr kumimoji="1"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E027CBB7-1171-F04C-9A6F-6792DCFB426D}" type="datetimeFigureOut">
              <a:rPr kumimoji="1" lang="zh-CN" altLang="en-US" smtClean="0"/>
              <a:t>11/25/13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lvl1pPr>
              <a:defRPr>
                <a:solidFill>
                  <a:srgbClr val="FFFFFF"/>
                </a:solidFill>
              </a:defRPr>
            </a:lvl1pPr>
          </a:lstStyle>
          <a:p>
            <a:fld id="{7073F466-74D3-D146-8F45-A7B540AACF6F}"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027CBB7-1171-F04C-9A6F-6792DCFB426D}" type="datetimeFigureOut">
              <a:rPr kumimoji="1" lang="zh-CN" altLang="en-US" smtClean="0"/>
              <a:t>11/25/13</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7073F466-74D3-D146-8F45-A7B540AACF6F}"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E027CBB7-1171-F04C-9A6F-6792DCFB426D}" type="datetimeFigureOut">
              <a:rPr kumimoji="1" lang="zh-CN" altLang="en-US" smtClean="0"/>
              <a:t>11/25/13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lvl1pPr>
              <a:defRPr>
                <a:solidFill>
                  <a:srgbClr val="FFFFFF"/>
                </a:solidFill>
              </a:defRPr>
            </a:lvl1pPr>
          </a:lstStyle>
          <a:p>
            <a:fld id="{7073F466-74D3-D146-8F45-A7B540AACF6F}" type="slidenum">
              <a:rPr kumimoji="1" lang="zh-CN" altLang="en-US" smtClean="0"/>
              <a:t>‹#›</a:t>
            </a:fld>
            <a:endParaRPr kumimoji="1"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fld id="{E027CBB7-1171-F04C-9A6F-6792DCFB426D}" type="datetimeFigureOut">
              <a:rPr kumimoji="1" lang="zh-CN" altLang="en-US" smtClean="0"/>
              <a:t>11/25/13</a:t>
            </a:fld>
            <a:endParaRPr kumimoji="1" lang="zh-CN" altLang="en-US"/>
          </a:p>
        </p:txBody>
      </p:sp>
      <p:sp>
        <p:nvSpPr>
          <p:cNvPr id="13" name="幻灯片编号占位符 12"/>
          <p:cNvSpPr>
            <a:spLocks noGrp="1"/>
          </p:cNvSpPr>
          <p:nvPr>
            <p:ph type="sldNum" sz="quarter" idx="11"/>
          </p:nvPr>
        </p:nvSpPr>
        <p:spPr>
          <a:xfrm>
            <a:off x="0" y="4667249"/>
            <a:ext cx="1447800" cy="663578"/>
          </a:xfrm>
        </p:spPr>
        <p:txBody>
          <a:bodyPr rtlCol="0"/>
          <a:lstStyle>
            <a:lvl1pPr>
              <a:defRPr sz="2800"/>
            </a:lvl1pPr>
          </a:lstStyle>
          <a:p>
            <a:fld id="{7073F466-74D3-D146-8F45-A7B540AACF6F}" type="slidenum">
              <a:rPr kumimoji="1" lang="zh-CN" altLang="en-US" smtClean="0"/>
              <a:t>‹#›</a:t>
            </a:fld>
            <a:endParaRPr kumimoji="1"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kumimoji="1"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将图片拖动到占位符，或单击添加图标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二级</a:t>
            </a:r>
          </a:p>
          <a:p>
            <a:pPr lvl="2" eaLnBrk="1" latinLnBrk="0" hangingPunct="1"/>
            <a:r>
              <a:rPr kumimoji="0" lang="zh-CN" altLang="en-US" smtClean="0"/>
              <a:t>三级</a:t>
            </a:r>
          </a:p>
          <a:p>
            <a:pPr lvl="3" eaLnBrk="1" latinLnBrk="0" hangingPunct="1"/>
            <a:r>
              <a:rPr kumimoji="0" lang="zh-CN" altLang="en-US" smtClean="0"/>
              <a:t>四级</a:t>
            </a:r>
          </a:p>
          <a:p>
            <a:pPr lvl="4" eaLnBrk="1" latinLnBrk="0" hangingPunct="1"/>
            <a:r>
              <a:rPr kumimoji="0" lang="zh-CN" altLang="en-US" smtClean="0"/>
              <a:t>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E027CBB7-1171-F04C-9A6F-6792DCFB426D}" type="datetimeFigureOut">
              <a:rPr kumimoji="1" lang="zh-CN" altLang="en-US" smtClean="0"/>
              <a:t>11/25/13</a:t>
            </a:fld>
            <a:endParaRPr kumimoji="1" lang="zh-CN" altLang="en-US"/>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kumimoji="1" lang="zh-CN"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幻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7073F466-74D3-D146-8F45-A7B540AACF6F}"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kumimoji="1" lang="en-US" altLang="zh-CN" dirty="0" smtClean="0"/>
              <a:t>AMIE: Association rule mining under incomplete evidence in ontological knowledge bases</a:t>
            </a:r>
            <a:endParaRPr kumimoji="1" lang="zh-CN" altLang="en-US" dirty="0"/>
          </a:p>
        </p:txBody>
      </p:sp>
      <p:sp>
        <p:nvSpPr>
          <p:cNvPr id="3" name="副标题 2"/>
          <p:cNvSpPr>
            <a:spLocks noGrp="1"/>
          </p:cNvSpPr>
          <p:nvPr>
            <p:ph type="subTitle" idx="1"/>
          </p:nvPr>
        </p:nvSpPr>
        <p:spPr/>
        <p:txBody>
          <a:bodyPr/>
          <a:lstStyle/>
          <a:p>
            <a:r>
              <a:rPr kumimoji="1" lang="en-US" altLang="zh-CN" dirty="0" smtClean="0"/>
              <a:t>Peiqin Gu, Nov 25</a:t>
            </a:r>
            <a:endParaRPr kumimoji="1" lang="zh-CN" altLang="en-US" dirty="0"/>
          </a:p>
        </p:txBody>
      </p:sp>
    </p:spTree>
    <p:extLst>
      <p:ext uri="{BB962C8B-B14F-4D97-AF65-F5344CB8AC3E}">
        <p14:creationId xmlns:p14="http://schemas.microsoft.com/office/powerpoint/2010/main" val="58514813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Preliminaries</a:t>
            </a:r>
            <a:endParaRPr kumimoji="1" lang="zh-CN" altLang="en-US" dirty="0"/>
          </a:p>
        </p:txBody>
      </p:sp>
      <p:sp>
        <p:nvSpPr>
          <p:cNvPr id="3" name="内容占位符 2"/>
          <p:cNvSpPr>
            <a:spLocks noGrp="1"/>
          </p:cNvSpPr>
          <p:nvPr>
            <p:ph sz="quarter" idx="1"/>
          </p:nvPr>
        </p:nvSpPr>
        <p:spPr/>
        <p:txBody>
          <a:bodyPr/>
          <a:lstStyle/>
          <a:p>
            <a:r>
              <a:rPr kumimoji="1" lang="en-US" altLang="zh-CN" dirty="0" smtClean="0"/>
              <a:t>Definitions</a:t>
            </a:r>
          </a:p>
          <a:p>
            <a:pPr lvl="1"/>
            <a:r>
              <a:rPr kumimoji="1" lang="en-US" altLang="zh-CN" b="1" dirty="0" smtClean="0"/>
              <a:t>Language Bias</a:t>
            </a:r>
            <a:r>
              <a:rPr kumimoji="1" lang="en-US" altLang="zh-CN" dirty="0" smtClean="0"/>
              <a:t>: to restrict the search space. </a:t>
            </a:r>
          </a:p>
          <a:p>
            <a:pPr lvl="2"/>
            <a:r>
              <a:rPr kumimoji="1" lang="en-US" altLang="zh-CN" dirty="0" smtClean="0"/>
              <a:t>We say that two atoms in a rule are connected if they share a variable or an entity. A rule is connected if every atom is connected transitively to every other atom of the rule.</a:t>
            </a:r>
          </a:p>
          <a:p>
            <a:pPr lvl="2"/>
            <a:r>
              <a:rPr kumimoji="1" lang="en-US" altLang="zh-CN" dirty="0" smtClean="0"/>
              <a:t>We say that a rule is closed if every variable in the rule appears at least twice. </a:t>
            </a:r>
          </a:p>
        </p:txBody>
      </p:sp>
    </p:spTree>
    <p:extLst>
      <p:ext uri="{BB962C8B-B14F-4D97-AF65-F5344CB8AC3E}">
        <p14:creationId xmlns:p14="http://schemas.microsoft.com/office/powerpoint/2010/main" val="3650710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Mining Model</a:t>
            </a:r>
            <a:endParaRPr kumimoji="1" lang="zh-CN" altLang="en-US" dirty="0"/>
          </a:p>
        </p:txBody>
      </p:sp>
      <p:pic>
        <p:nvPicPr>
          <p:cNvPr id="6" name="图片 5" descr="QQ20131125-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1612900"/>
            <a:ext cx="8255000" cy="3632200"/>
          </a:xfrm>
          <a:prstGeom prst="rect">
            <a:avLst/>
          </a:prstGeom>
        </p:spPr>
      </p:pic>
      <p:sp>
        <p:nvSpPr>
          <p:cNvPr id="7" name="文本框 6"/>
          <p:cNvSpPr txBox="1"/>
          <p:nvPr/>
        </p:nvSpPr>
        <p:spPr>
          <a:xfrm>
            <a:off x="612648" y="5571066"/>
            <a:ext cx="8086852" cy="954107"/>
          </a:xfrm>
          <a:prstGeom prst="rect">
            <a:avLst/>
          </a:prstGeom>
          <a:noFill/>
        </p:spPr>
        <p:txBody>
          <a:bodyPr wrap="square" rtlCol="0">
            <a:spAutoFit/>
          </a:bodyPr>
          <a:lstStyle/>
          <a:p>
            <a:r>
              <a:rPr kumimoji="1" lang="en-US" altLang="zh-CN" sz="2800" b="1" dirty="0" smtClean="0">
                <a:solidFill>
                  <a:srgbClr val="FF0000"/>
                </a:solidFill>
              </a:rPr>
              <a:t>Goal: </a:t>
            </a:r>
            <a:r>
              <a:rPr kumimoji="1" lang="en-US" altLang="zh-CN" sz="2800" dirty="0" smtClean="0">
                <a:solidFill>
                  <a:srgbClr val="FF0000"/>
                </a:solidFill>
              </a:rPr>
              <a:t>to find rules that make true predictions that go beyond the current KB.</a:t>
            </a:r>
            <a:endParaRPr kumimoji="1" lang="zh-CN" altLang="en-US" sz="2800" dirty="0">
              <a:solidFill>
                <a:srgbClr val="FF0000"/>
              </a:solidFill>
            </a:endParaRPr>
          </a:p>
        </p:txBody>
      </p:sp>
    </p:spTree>
    <p:extLst>
      <p:ext uri="{BB962C8B-B14F-4D97-AF65-F5344CB8AC3E}">
        <p14:creationId xmlns:p14="http://schemas.microsoft.com/office/powerpoint/2010/main" val="1292559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Mining Model</a:t>
            </a:r>
            <a:endParaRPr kumimoji="1" lang="zh-CN" altLang="en-US" dirty="0"/>
          </a:p>
        </p:txBody>
      </p:sp>
      <p:sp>
        <p:nvSpPr>
          <p:cNvPr id="3" name="内容占位符 2"/>
          <p:cNvSpPr>
            <a:spLocks noGrp="1"/>
          </p:cNvSpPr>
          <p:nvPr>
            <p:ph sz="quarter" idx="1"/>
          </p:nvPr>
        </p:nvSpPr>
        <p:spPr>
          <a:xfrm>
            <a:off x="612648" y="1600200"/>
            <a:ext cx="8153400" cy="4495800"/>
          </a:xfrm>
        </p:spPr>
        <p:txBody>
          <a:bodyPr/>
          <a:lstStyle/>
          <a:p>
            <a:r>
              <a:rPr kumimoji="1" lang="en-US" altLang="zh-CN" dirty="0" smtClean="0"/>
              <a:t>Goal: Maximize the area B, and minimize the are D.</a:t>
            </a:r>
          </a:p>
          <a:p>
            <a:r>
              <a:rPr kumimoji="1" lang="en-US" altLang="zh-CN" dirty="0" smtClean="0"/>
              <a:t>Obvious challenges</a:t>
            </a:r>
          </a:p>
          <a:p>
            <a:pPr lvl="1"/>
            <a:r>
              <a:rPr kumimoji="1" lang="en-US" altLang="zh-CN" dirty="0" smtClean="0"/>
              <a:t>The area </a:t>
            </a:r>
            <a:r>
              <a:rPr kumimoji="1" lang="en-US" altLang="zh-CN" dirty="0" err="1" smtClean="0"/>
              <a:t>Newtrue</a:t>
            </a:r>
            <a:r>
              <a:rPr kumimoji="1" lang="en-US" altLang="zh-CN" dirty="0" smtClean="0"/>
              <a:t> and </a:t>
            </a:r>
            <a:r>
              <a:rPr kumimoji="1" lang="en-US" altLang="zh-CN" dirty="0" err="1" smtClean="0"/>
              <a:t>Newfalse</a:t>
            </a:r>
            <a:r>
              <a:rPr kumimoji="1" lang="en-US" altLang="zh-CN" dirty="0" smtClean="0"/>
              <a:t> are unknown;</a:t>
            </a:r>
          </a:p>
          <a:p>
            <a:pPr lvl="1"/>
            <a:r>
              <a:rPr kumimoji="1" lang="en-US" altLang="zh-CN" dirty="0" smtClean="0"/>
              <a:t>Semantic KBs do not contain negative evidence.</a:t>
            </a:r>
          </a:p>
          <a:p>
            <a:r>
              <a:rPr kumimoji="1" lang="en-US" altLang="zh-CN" dirty="0" smtClean="0"/>
              <a:t>Solutions</a:t>
            </a:r>
          </a:p>
          <a:p>
            <a:pPr lvl="1"/>
            <a:r>
              <a:rPr kumimoji="1" lang="en-US" altLang="zh-CN" b="1" dirty="0" smtClean="0">
                <a:solidFill>
                  <a:srgbClr val="FF0000"/>
                </a:solidFill>
              </a:rPr>
              <a:t>Support</a:t>
            </a:r>
            <a:r>
              <a:rPr kumimoji="1" lang="en-US" altLang="zh-CN" dirty="0" smtClean="0"/>
              <a:t>: the support of a rule quantifies the number of correct predictions, i.e., the size of A. </a:t>
            </a:r>
          </a:p>
          <a:p>
            <a:pPr lvl="2"/>
            <a:r>
              <a:rPr kumimoji="1" lang="en-US" altLang="zh-CN" dirty="0" smtClean="0"/>
              <a:t>The number of distinct pairs of subjects and objects in the head of all instantiations that appear in the KB</a:t>
            </a:r>
            <a:endParaRPr kumimoji="1" lang="zh-CN" altLang="en-US" dirty="0"/>
          </a:p>
        </p:txBody>
      </p:sp>
      <p:pic>
        <p:nvPicPr>
          <p:cNvPr id="4" name="图片 3" descr="QQ2013112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788" y="5892800"/>
            <a:ext cx="6362700" cy="406400"/>
          </a:xfrm>
          <a:prstGeom prst="rect">
            <a:avLst/>
          </a:prstGeom>
        </p:spPr>
      </p:pic>
    </p:spTree>
    <p:extLst>
      <p:ext uri="{BB962C8B-B14F-4D97-AF65-F5344CB8AC3E}">
        <p14:creationId xmlns:p14="http://schemas.microsoft.com/office/powerpoint/2010/main" val="466127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Mining Model</a:t>
            </a:r>
            <a:endParaRPr kumimoji="1" lang="zh-CN" altLang="en-US" dirty="0"/>
          </a:p>
        </p:txBody>
      </p:sp>
      <p:sp>
        <p:nvSpPr>
          <p:cNvPr id="3" name="内容占位符 2"/>
          <p:cNvSpPr>
            <a:spLocks noGrp="1"/>
          </p:cNvSpPr>
          <p:nvPr>
            <p:ph sz="quarter" idx="1"/>
          </p:nvPr>
        </p:nvSpPr>
        <p:spPr/>
        <p:txBody>
          <a:bodyPr/>
          <a:lstStyle/>
          <a:p>
            <a:r>
              <a:rPr kumimoji="1" lang="en-US" altLang="zh-CN" dirty="0" smtClean="0"/>
              <a:t>Solutions</a:t>
            </a:r>
          </a:p>
          <a:p>
            <a:pPr lvl="1"/>
            <a:r>
              <a:rPr kumimoji="1" lang="en-US" altLang="zh-CN" b="1" dirty="0" smtClean="0">
                <a:solidFill>
                  <a:srgbClr val="FF0000"/>
                </a:solidFill>
              </a:rPr>
              <a:t>Head Coverage</a:t>
            </a:r>
            <a:r>
              <a:rPr kumimoji="1" lang="en-US" altLang="zh-CN" dirty="0" smtClean="0"/>
              <a:t>: the proportions of pairs from the head relation that are covered by the predictions of the rule.</a:t>
            </a:r>
          </a:p>
          <a:p>
            <a:pPr lvl="1"/>
            <a:endParaRPr kumimoji="1" lang="en-US" altLang="zh-CN" dirty="0"/>
          </a:p>
          <a:p>
            <a:pPr lvl="1"/>
            <a:endParaRPr kumimoji="1" lang="en-US" altLang="zh-CN" dirty="0" smtClean="0"/>
          </a:p>
          <a:p>
            <a:pPr lvl="1"/>
            <a:r>
              <a:rPr kumimoji="1" lang="en-US" altLang="zh-CN" b="1" dirty="0" smtClean="0">
                <a:solidFill>
                  <a:srgbClr val="FF0000"/>
                </a:solidFill>
              </a:rPr>
              <a:t>Partial Completeness Assumption (PCA)</a:t>
            </a:r>
            <a:r>
              <a:rPr kumimoji="1" lang="en-US" altLang="zh-CN" dirty="0" smtClean="0"/>
              <a:t>: the assumption that if r(</a:t>
            </a:r>
            <a:r>
              <a:rPr kumimoji="1" lang="en-US" altLang="zh-CN" dirty="0" err="1" smtClean="0"/>
              <a:t>x,y</a:t>
            </a:r>
            <a:r>
              <a:rPr kumimoji="1" lang="en-US" altLang="zh-CN" dirty="0" smtClean="0"/>
              <a:t>) in </a:t>
            </a:r>
            <a:r>
              <a:rPr kumimoji="1" lang="en-US" altLang="zh-CN" dirty="0" err="1" smtClean="0"/>
              <a:t>KBtrue</a:t>
            </a:r>
            <a:r>
              <a:rPr kumimoji="1" lang="en-US" altLang="zh-CN" dirty="0" smtClean="0"/>
              <a:t> for some x, y, then:</a:t>
            </a:r>
          </a:p>
          <a:p>
            <a:pPr lvl="2"/>
            <a:endParaRPr kumimoji="1" lang="en-US" altLang="zh-CN" dirty="0" smtClean="0"/>
          </a:p>
          <a:p>
            <a:pPr lvl="2"/>
            <a:r>
              <a:rPr kumimoji="1" lang="en-US" altLang="zh-CN" dirty="0" smtClean="0"/>
              <a:t>If the database knows some r-attribute of x, then it knows all r-attributes of x.</a:t>
            </a:r>
          </a:p>
          <a:p>
            <a:pPr lvl="1"/>
            <a:endParaRPr kumimoji="1" lang="zh-CN" altLang="en-US" dirty="0"/>
          </a:p>
        </p:txBody>
      </p:sp>
      <p:pic>
        <p:nvPicPr>
          <p:cNvPr id="4" name="图片 3" descr="QQ20131125-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3048000"/>
            <a:ext cx="4559300" cy="749300"/>
          </a:xfrm>
          <a:prstGeom prst="rect">
            <a:avLst/>
          </a:prstGeom>
        </p:spPr>
      </p:pic>
      <p:pic>
        <p:nvPicPr>
          <p:cNvPr id="5" name="图片 4" descr="QQ20131125-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108" y="4795824"/>
            <a:ext cx="6705600" cy="444500"/>
          </a:xfrm>
          <a:prstGeom prst="rect">
            <a:avLst/>
          </a:prstGeom>
        </p:spPr>
      </p:pic>
    </p:spTree>
    <p:extLst>
      <p:ext uri="{BB962C8B-B14F-4D97-AF65-F5344CB8AC3E}">
        <p14:creationId xmlns:p14="http://schemas.microsoft.com/office/powerpoint/2010/main" val="3584637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Mining Model</a:t>
            </a:r>
            <a:endParaRPr kumimoji="1" lang="zh-CN" altLang="en-US" dirty="0"/>
          </a:p>
        </p:txBody>
      </p:sp>
      <p:sp>
        <p:nvSpPr>
          <p:cNvPr id="3" name="内容占位符 2"/>
          <p:cNvSpPr>
            <a:spLocks noGrp="1"/>
          </p:cNvSpPr>
          <p:nvPr>
            <p:ph sz="quarter" idx="1"/>
          </p:nvPr>
        </p:nvSpPr>
        <p:spPr/>
        <p:txBody>
          <a:bodyPr/>
          <a:lstStyle/>
          <a:p>
            <a:r>
              <a:rPr kumimoji="1" lang="en-US" altLang="zh-CN" dirty="0" smtClean="0"/>
              <a:t>Solutions</a:t>
            </a:r>
          </a:p>
          <a:p>
            <a:pPr lvl="1"/>
            <a:r>
              <a:rPr kumimoji="1" lang="en-US" altLang="zh-CN" b="1" dirty="0" smtClean="0">
                <a:solidFill>
                  <a:srgbClr val="FF0000"/>
                </a:solidFill>
              </a:rPr>
              <a:t>PCA Confidence</a:t>
            </a:r>
            <a:r>
              <a:rPr kumimoji="1" lang="en-US" altLang="zh-CN" dirty="0" smtClean="0"/>
              <a:t>: not only by the entire set of facts, but by the set of facts of which we know that they are true, together with the facts of which we assume that they are false.</a:t>
            </a:r>
            <a:endParaRPr kumimoji="1" lang="zh-CN" altLang="en-US" dirty="0"/>
          </a:p>
        </p:txBody>
      </p:sp>
      <p:pic>
        <p:nvPicPr>
          <p:cNvPr id="4" name="图片 3" descr="QQ20131125-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004" y="3973042"/>
            <a:ext cx="7327900" cy="863600"/>
          </a:xfrm>
          <a:prstGeom prst="rect">
            <a:avLst/>
          </a:prstGeom>
        </p:spPr>
      </p:pic>
    </p:spTree>
    <p:extLst>
      <p:ext uri="{BB962C8B-B14F-4D97-AF65-F5344CB8AC3E}">
        <p14:creationId xmlns:p14="http://schemas.microsoft.com/office/powerpoint/2010/main" val="680903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AMIE system</a:t>
            </a:r>
            <a:endParaRPr kumimoji="1" lang="zh-CN" altLang="en-US" dirty="0"/>
          </a:p>
        </p:txBody>
      </p:sp>
      <p:sp>
        <p:nvSpPr>
          <p:cNvPr id="3" name="内容占位符 2"/>
          <p:cNvSpPr>
            <a:spLocks noGrp="1"/>
          </p:cNvSpPr>
          <p:nvPr>
            <p:ph sz="quarter" idx="1"/>
          </p:nvPr>
        </p:nvSpPr>
        <p:spPr/>
        <p:txBody>
          <a:bodyPr>
            <a:normAutofit lnSpcReduction="10000"/>
          </a:bodyPr>
          <a:lstStyle/>
          <a:p>
            <a:r>
              <a:rPr kumimoji="1" lang="en-US" altLang="zh-CN" dirty="0" smtClean="0"/>
              <a:t>Explore the search space by iteratively extending rules by mining operators.</a:t>
            </a:r>
          </a:p>
          <a:p>
            <a:pPr lvl="1"/>
            <a:r>
              <a:rPr kumimoji="1" lang="en-US" altLang="zh-CN" b="1" dirty="0" smtClean="0"/>
              <a:t>Mining Operators</a:t>
            </a:r>
            <a:r>
              <a:rPr kumimoji="1" lang="en-US" altLang="zh-CN" dirty="0" smtClean="0"/>
              <a:t>: a rule is a sequence of atoms, the first atom is the head atom, and the others are the body atoms. </a:t>
            </a:r>
          </a:p>
          <a:p>
            <a:pPr lvl="2"/>
            <a:r>
              <a:rPr kumimoji="1" lang="en-US" altLang="zh-CN" b="1" dirty="0" smtClean="0"/>
              <a:t>Add Dangling Atom </a:t>
            </a:r>
            <a:r>
              <a:rPr kumimoji="1" lang="en-US" altLang="zh-CN" dirty="0" smtClean="0"/>
              <a:t>(O</a:t>
            </a:r>
            <a:r>
              <a:rPr kumimoji="1" lang="en-US" altLang="zh-CN" baseline="-25000" dirty="0" smtClean="0"/>
              <a:t>D</a:t>
            </a:r>
            <a:r>
              <a:rPr kumimoji="1" lang="en-US" altLang="zh-CN" dirty="0" smtClean="0"/>
              <a:t>): add a new atom to a rule.</a:t>
            </a:r>
          </a:p>
          <a:p>
            <a:pPr lvl="2"/>
            <a:r>
              <a:rPr kumimoji="1" lang="en-US" altLang="zh-CN" b="1" dirty="0" smtClean="0"/>
              <a:t>Add Instantiated Atom </a:t>
            </a:r>
            <a:r>
              <a:rPr kumimoji="1" lang="en-US" altLang="zh-CN" dirty="0" smtClean="0"/>
              <a:t>(O</a:t>
            </a:r>
            <a:r>
              <a:rPr kumimoji="1" lang="en-US" altLang="zh-CN" baseline="-25000" dirty="0" smtClean="0"/>
              <a:t>I</a:t>
            </a:r>
            <a:r>
              <a:rPr kumimoji="1" lang="en-US" altLang="zh-CN" dirty="0" smtClean="0"/>
              <a:t>): add a new atom to a rule that uses an entity for one argument and shares the other argument (variable or entity) with the rule.</a:t>
            </a:r>
          </a:p>
          <a:p>
            <a:pPr lvl="2"/>
            <a:r>
              <a:rPr kumimoji="1" lang="en-US" altLang="zh-CN" b="1" dirty="0" smtClean="0"/>
              <a:t>Add Closing Atom </a:t>
            </a:r>
            <a:r>
              <a:rPr kumimoji="1" lang="en-US" altLang="zh-CN" dirty="0" smtClean="0"/>
              <a:t>(O</a:t>
            </a:r>
            <a:r>
              <a:rPr kumimoji="1" lang="en-US" altLang="zh-CN" baseline="-25000" dirty="0" smtClean="0"/>
              <a:t>C</a:t>
            </a:r>
            <a:r>
              <a:rPr kumimoji="1" lang="en-US" altLang="zh-CN" dirty="0" smtClean="0"/>
              <a:t>): add a new atom to a rule so that both of its arguments are shared with the rule.</a:t>
            </a:r>
          </a:p>
          <a:p>
            <a:pPr lvl="1"/>
            <a:endParaRPr kumimoji="1" lang="zh-CN" altLang="en-US" dirty="0"/>
          </a:p>
        </p:txBody>
      </p:sp>
    </p:spTree>
    <p:extLst>
      <p:ext uri="{BB962C8B-B14F-4D97-AF65-F5344CB8AC3E}">
        <p14:creationId xmlns:p14="http://schemas.microsoft.com/office/powerpoint/2010/main" val="2584470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endParaRPr kumimoji="1" lang="zh-CN" altLang="en-US"/>
          </a:p>
        </p:txBody>
      </p:sp>
      <p:sp>
        <p:nvSpPr>
          <p:cNvPr id="3" name="标题 2"/>
          <p:cNvSpPr>
            <a:spLocks noGrp="1"/>
          </p:cNvSpPr>
          <p:nvPr>
            <p:ph type="title"/>
          </p:nvPr>
        </p:nvSpPr>
        <p:spPr/>
        <p:txBody>
          <a:bodyPr/>
          <a:lstStyle/>
          <a:p>
            <a:r>
              <a:rPr kumimoji="1" lang="en-US" altLang="zh-CN" dirty="0" smtClean="0"/>
              <a:t>Rule mining algorithm</a:t>
            </a:r>
            <a:endParaRPr kumimoji="1" lang="zh-CN" altLang="en-US" dirty="0"/>
          </a:p>
        </p:txBody>
      </p:sp>
      <p:pic>
        <p:nvPicPr>
          <p:cNvPr id="5" name="图片占位符 4" descr="QQ20131125-8.png"/>
          <p:cNvPicPr>
            <a:picLocks noGrp="1" noChangeAspect="1"/>
          </p:cNvPicPr>
          <p:nvPr>
            <p:ph type="pic" idx="1"/>
          </p:nvPr>
        </p:nvPicPr>
        <p:blipFill>
          <a:blip r:embed="rId2">
            <a:extLst>
              <a:ext uri="{28A0092B-C50C-407E-A947-70E740481C1C}">
                <a14:useLocalDpi xmlns:a14="http://schemas.microsoft.com/office/drawing/2010/main" val="0"/>
              </a:ext>
            </a:extLst>
          </a:blip>
          <a:srcRect t="13354" b="13354"/>
          <a:stretch>
            <a:fillRect/>
          </a:stretch>
        </p:blipFill>
        <p:spPr/>
      </p:pic>
    </p:spTree>
    <p:extLst>
      <p:ext uri="{BB962C8B-B14F-4D97-AF65-F5344CB8AC3E}">
        <p14:creationId xmlns:p14="http://schemas.microsoft.com/office/powerpoint/2010/main" val="1355867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AMIE system</a:t>
            </a:r>
            <a:endParaRPr kumimoji="1" lang="zh-CN" altLang="en-US" dirty="0"/>
          </a:p>
        </p:txBody>
      </p:sp>
      <p:sp>
        <p:nvSpPr>
          <p:cNvPr id="3" name="内容占位符 2"/>
          <p:cNvSpPr>
            <a:spLocks noGrp="1"/>
          </p:cNvSpPr>
          <p:nvPr>
            <p:ph sz="quarter" idx="1"/>
          </p:nvPr>
        </p:nvSpPr>
        <p:spPr/>
        <p:txBody>
          <a:bodyPr>
            <a:normAutofit lnSpcReduction="10000"/>
          </a:bodyPr>
          <a:lstStyle/>
          <a:p>
            <a:r>
              <a:rPr kumimoji="1" lang="en-US" altLang="zh-CN" b="1" dirty="0" smtClean="0"/>
              <a:t>Pruning</a:t>
            </a:r>
          </a:p>
          <a:p>
            <a:pPr lvl="1"/>
            <a:r>
              <a:rPr kumimoji="1" lang="en-US" altLang="zh-CN" dirty="0" smtClean="0"/>
              <a:t>Rules that cover, for example, less than 1% of the facts of the head relation can safely assumed to be marginal. Therefore, they set </a:t>
            </a:r>
            <a:r>
              <a:rPr kumimoji="1" lang="en-US" altLang="zh-CN" dirty="0" err="1" smtClean="0"/>
              <a:t>θ</a:t>
            </a:r>
            <a:r>
              <a:rPr kumimoji="1" lang="en-US" altLang="zh-CN" dirty="0" smtClean="0"/>
              <a:t>=0.01 as a lower bound for the head coverage.</a:t>
            </a:r>
          </a:p>
          <a:p>
            <a:pPr lvl="1"/>
            <a:r>
              <a:rPr kumimoji="1" lang="en-US" altLang="zh-CN" dirty="0" smtClean="0"/>
              <a:t>If a rule </a:t>
            </a:r>
            <a:r>
              <a:rPr kumimoji="1" lang="en-US" altLang="zh-CN" dirty="0"/>
              <a:t>B</a:t>
            </a:r>
            <a:r>
              <a:rPr kumimoji="1" lang="en-US" altLang="zh-CN" baseline="-25000" dirty="0"/>
              <a:t>1</a:t>
            </a:r>
            <a:r>
              <a:rPr kumimoji="1" lang="en-US" altLang="zh-CN" dirty="0"/>
              <a:t>∧B</a:t>
            </a:r>
            <a:r>
              <a:rPr kumimoji="1" lang="en-US" altLang="zh-CN" baseline="-25000" dirty="0"/>
              <a:t>2</a:t>
            </a:r>
            <a:r>
              <a:rPr kumimoji="1" lang="en-US" altLang="zh-CN" dirty="0"/>
              <a:t>∧…∧</a:t>
            </a:r>
            <a:r>
              <a:rPr kumimoji="1" lang="en-US" altLang="zh-CN" dirty="0" smtClean="0"/>
              <a:t>B</a:t>
            </a:r>
            <a:r>
              <a:rPr kumimoji="1" lang="en-US" altLang="zh-CN" baseline="-25000" dirty="0" smtClean="0"/>
              <a:t>n+1</a:t>
            </a:r>
            <a:r>
              <a:rPr kumimoji="1" lang="en-US" altLang="zh-CN" dirty="0" smtClean="0"/>
              <a:t>=&gt;H does not have larger confidence than the rule </a:t>
            </a:r>
            <a:r>
              <a:rPr kumimoji="1" lang="en-US" altLang="zh-CN" dirty="0"/>
              <a:t>B</a:t>
            </a:r>
            <a:r>
              <a:rPr kumimoji="1" lang="en-US" altLang="zh-CN" baseline="-25000" dirty="0"/>
              <a:t>1</a:t>
            </a:r>
            <a:r>
              <a:rPr kumimoji="1" lang="en-US" altLang="zh-CN" dirty="0"/>
              <a:t>∧B</a:t>
            </a:r>
            <a:r>
              <a:rPr kumimoji="1" lang="en-US" altLang="zh-CN" baseline="-25000" dirty="0"/>
              <a:t>2</a:t>
            </a:r>
            <a:r>
              <a:rPr kumimoji="1" lang="en-US" altLang="zh-CN" dirty="0"/>
              <a:t>∧…∧</a:t>
            </a:r>
            <a:r>
              <a:rPr kumimoji="1" lang="en-US" altLang="zh-CN" dirty="0" err="1"/>
              <a:t>B</a:t>
            </a:r>
            <a:r>
              <a:rPr kumimoji="1" lang="en-US" altLang="zh-CN" baseline="-25000" dirty="0" err="1"/>
              <a:t>n</a:t>
            </a:r>
            <a:r>
              <a:rPr kumimoji="1" lang="en-US" altLang="zh-CN" dirty="0"/>
              <a:t>=</a:t>
            </a:r>
            <a:r>
              <a:rPr kumimoji="1" lang="en-US" altLang="zh-CN" dirty="0" smtClean="0"/>
              <a:t>&gt;H, then we do not output the longer rule.</a:t>
            </a:r>
          </a:p>
          <a:p>
            <a:pPr lvl="1"/>
            <a:r>
              <a:rPr kumimoji="1" lang="en-US" altLang="zh-CN" dirty="0" smtClean="0"/>
              <a:t>Never </a:t>
            </a:r>
            <a:r>
              <a:rPr kumimoji="1" lang="en-US" altLang="zh-CN" dirty="0" err="1" smtClean="0"/>
              <a:t>enqueue</a:t>
            </a:r>
            <a:r>
              <a:rPr kumimoji="1" lang="en-US" altLang="zh-CN" dirty="0" smtClean="0"/>
              <a:t> a rule that is already in the queue, just by comparing the measures such as head coverage, confidence, and PCA confidence.</a:t>
            </a:r>
            <a:endParaRPr kumimoji="1" lang="en-US" altLang="zh-CN" dirty="0"/>
          </a:p>
        </p:txBody>
      </p:sp>
    </p:spTree>
    <p:extLst>
      <p:ext uri="{BB962C8B-B14F-4D97-AF65-F5344CB8AC3E}">
        <p14:creationId xmlns:p14="http://schemas.microsoft.com/office/powerpoint/2010/main" val="2614464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AMIE system</a:t>
            </a:r>
            <a:endParaRPr kumimoji="1" lang="zh-CN" altLang="en-US" dirty="0"/>
          </a:p>
        </p:txBody>
      </p:sp>
      <p:sp>
        <p:nvSpPr>
          <p:cNvPr id="3" name="内容占位符 2"/>
          <p:cNvSpPr>
            <a:spLocks noGrp="1"/>
          </p:cNvSpPr>
          <p:nvPr>
            <p:ph sz="quarter" idx="1"/>
          </p:nvPr>
        </p:nvSpPr>
        <p:spPr/>
        <p:txBody>
          <a:bodyPr/>
          <a:lstStyle/>
          <a:p>
            <a:r>
              <a:rPr kumimoji="1" lang="en-US" altLang="zh-CN" b="1" dirty="0" smtClean="0"/>
              <a:t>Project Queries</a:t>
            </a:r>
          </a:p>
          <a:p>
            <a:pPr lvl="1"/>
            <a:r>
              <a:rPr kumimoji="1" lang="en-US" altLang="zh-CN" dirty="0" smtClean="0"/>
              <a:t>No matter what operator is applied in particular, the algorithm needs to choose a relation for the new atom that is added to </a:t>
            </a:r>
            <a:r>
              <a:rPr kumimoji="1" lang="en-US" altLang="zh-CN" smtClean="0"/>
              <a:t>the rule.</a:t>
            </a:r>
            <a:endParaRPr kumimoji="1" lang="zh-CN" altLang="en-US" dirty="0"/>
          </a:p>
        </p:txBody>
      </p:sp>
    </p:spTree>
    <p:extLst>
      <p:ext uri="{BB962C8B-B14F-4D97-AF65-F5344CB8AC3E}">
        <p14:creationId xmlns:p14="http://schemas.microsoft.com/office/powerpoint/2010/main" val="3727153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Paper Info</a:t>
            </a:r>
            <a:endParaRPr kumimoji="1" lang="zh-CN" altLang="en-US" dirty="0"/>
          </a:p>
        </p:txBody>
      </p:sp>
      <p:sp>
        <p:nvSpPr>
          <p:cNvPr id="3" name="内容占位符 2"/>
          <p:cNvSpPr>
            <a:spLocks noGrp="1"/>
          </p:cNvSpPr>
          <p:nvPr>
            <p:ph sz="quarter" idx="1"/>
          </p:nvPr>
        </p:nvSpPr>
        <p:spPr/>
        <p:txBody>
          <a:bodyPr/>
          <a:lstStyle/>
          <a:p>
            <a:r>
              <a:rPr kumimoji="1" lang="en-US" altLang="zh-CN" dirty="0" smtClean="0"/>
              <a:t>AMIE: Association Rule Mining Under Incomplete Evidence in Ontological Knowledge Bases.</a:t>
            </a:r>
          </a:p>
          <a:p>
            <a:r>
              <a:rPr kumimoji="1" lang="en-US" altLang="zh-CN" dirty="0" smtClean="0"/>
              <a:t>Luis </a:t>
            </a:r>
            <a:r>
              <a:rPr kumimoji="1" lang="en-US" altLang="zh-CN" dirty="0" err="1" smtClean="0"/>
              <a:t>Galarraga</a:t>
            </a:r>
            <a:r>
              <a:rPr kumimoji="1" lang="en-US" altLang="zh-CN" dirty="0" smtClean="0"/>
              <a:t>, Christina </a:t>
            </a:r>
            <a:r>
              <a:rPr kumimoji="1" lang="en-US" altLang="zh-CN" dirty="0" err="1" smtClean="0"/>
              <a:t>Teflioudi</a:t>
            </a:r>
            <a:r>
              <a:rPr kumimoji="1" lang="en-US" altLang="zh-CN" dirty="0" smtClean="0"/>
              <a:t>, etc.</a:t>
            </a:r>
          </a:p>
          <a:p>
            <a:r>
              <a:rPr kumimoji="1" lang="en-US" altLang="zh-CN" dirty="0" smtClean="0"/>
              <a:t>WWW 2013</a:t>
            </a:r>
            <a:endParaRPr kumimoji="1" lang="zh-CN" altLang="en-US" dirty="0"/>
          </a:p>
        </p:txBody>
      </p:sp>
    </p:spTree>
    <p:extLst>
      <p:ext uri="{BB962C8B-B14F-4D97-AF65-F5344CB8AC3E}">
        <p14:creationId xmlns:p14="http://schemas.microsoft.com/office/powerpoint/2010/main" val="3305727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Motivation</a:t>
            </a:r>
            <a:endParaRPr kumimoji="1" lang="zh-CN" altLang="en-US" dirty="0"/>
          </a:p>
        </p:txBody>
      </p:sp>
      <p:sp>
        <p:nvSpPr>
          <p:cNvPr id="3" name="内容占位符 2"/>
          <p:cNvSpPr>
            <a:spLocks noGrp="1"/>
          </p:cNvSpPr>
          <p:nvPr>
            <p:ph sz="quarter" idx="1"/>
          </p:nvPr>
        </p:nvSpPr>
        <p:spPr/>
        <p:txBody>
          <a:bodyPr/>
          <a:lstStyle/>
          <a:p>
            <a:r>
              <a:rPr kumimoji="1" lang="en-US" altLang="zh-CN" dirty="0" smtClean="0"/>
              <a:t>Existing KBs, </a:t>
            </a:r>
            <a:r>
              <a:rPr kumimoji="1" lang="en-US" altLang="zh-CN" dirty="0" err="1" smtClean="0"/>
              <a:t>Cyc</a:t>
            </a:r>
            <a:r>
              <a:rPr kumimoji="1" lang="en-US" altLang="zh-CN" dirty="0" smtClean="0"/>
              <a:t>, YAGO, </a:t>
            </a:r>
            <a:r>
              <a:rPr kumimoji="1" lang="en-US" altLang="zh-CN" dirty="0" err="1" smtClean="0"/>
              <a:t>Dbpedia</a:t>
            </a:r>
            <a:r>
              <a:rPr kumimoji="1" lang="en-US" altLang="zh-CN" dirty="0" smtClean="0"/>
              <a:t>, Freebase, etc. today’s KBs contain millions of entities and hundreds of millions of facts.</a:t>
            </a:r>
          </a:p>
          <a:p>
            <a:r>
              <a:rPr kumimoji="1" lang="en-US" altLang="zh-CN" dirty="0" smtClean="0"/>
              <a:t>Yet, even these large KBs are not complete. However, they usually contain enough information to derive and add new facts.</a:t>
            </a:r>
          </a:p>
          <a:p>
            <a:pPr lvl="1"/>
            <a:r>
              <a:rPr kumimoji="1" lang="en-US" altLang="zh-CN" dirty="0" smtClean="0"/>
              <a:t>E.g., a KB contains the fact that a child has a mother, then the mother’s husband is most likely the father:</a:t>
            </a:r>
          </a:p>
          <a:p>
            <a:pPr lvl="2"/>
            <a:r>
              <a:rPr kumimoji="1" lang="en-US" altLang="zh-CN" dirty="0" err="1" smtClean="0"/>
              <a:t>motherOf</a:t>
            </a:r>
            <a:r>
              <a:rPr kumimoji="1" lang="en-US" altLang="zh-CN" dirty="0" smtClean="0"/>
              <a:t>(m, c) ∧</a:t>
            </a:r>
            <a:r>
              <a:rPr kumimoji="1" lang="en-US" altLang="zh-CN" dirty="0" err="1" smtClean="0"/>
              <a:t>marriedTo</a:t>
            </a:r>
            <a:r>
              <a:rPr kumimoji="1" lang="en-US" altLang="zh-CN" dirty="0" smtClean="0"/>
              <a:t>(m, f) =&gt; </a:t>
            </a:r>
            <a:r>
              <a:rPr kumimoji="1" lang="en-US" altLang="zh-CN" dirty="0" err="1" smtClean="0"/>
              <a:t>fatherOf</a:t>
            </a:r>
            <a:r>
              <a:rPr kumimoji="1" lang="en-US" altLang="zh-CN" dirty="0" smtClean="0"/>
              <a:t>(f,</a:t>
            </a:r>
            <a:r>
              <a:rPr kumimoji="1" lang="en-US" altLang="zh-CN" dirty="0"/>
              <a:t> </a:t>
            </a:r>
            <a:r>
              <a:rPr kumimoji="1" lang="en-US" altLang="zh-CN" dirty="0" smtClean="0"/>
              <a:t>c)</a:t>
            </a:r>
            <a:endParaRPr kumimoji="1" lang="zh-CN" altLang="en-US" dirty="0"/>
          </a:p>
        </p:txBody>
      </p:sp>
    </p:spTree>
    <p:extLst>
      <p:ext uri="{BB962C8B-B14F-4D97-AF65-F5344CB8AC3E}">
        <p14:creationId xmlns:p14="http://schemas.microsoft.com/office/powerpoint/2010/main" val="1454754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Motivation</a:t>
            </a:r>
            <a:endParaRPr kumimoji="1" lang="zh-CN" altLang="en-US" dirty="0"/>
          </a:p>
        </p:txBody>
      </p:sp>
      <p:sp>
        <p:nvSpPr>
          <p:cNvPr id="3" name="内容占位符 2"/>
          <p:cNvSpPr>
            <a:spLocks noGrp="1"/>
          </p:cNvSpPr>
          <p:nvPr>
            <p:ph sz="quarter" idx="1"/>
          </p:nvPr>
        </p:nvSpPr>
        <p:spPr/>
        <p:txBody>
          <a:bodyPr/>
          <a:lstStyle/>
          <a:p>
            <a:r>
              <a:rPr kumimoji="1" lang="en-US" altLang="zh-CN" dirty="0" smtClean="0"/>
              <a:t>Finding such rules can serve four purposes</a:t>
            </a:r>
          </a:p>
          <a:p>
            <a:pPr lvl="1"/>
            <a:r>
              <a:rPr kumimoji="1" lang="en-US" altLang="zh-CN" dirty="0" smtClean="0"/>
              <a:t>New facts can be derived that make the KB more complete.</a:t>
            </a:r>
          </a:p>
          <a:p>
            <a:pPr lvl="1"/>
            <a:r>
              <a:rPr kumimoji="1" lang="en-US" altLang="zh-CN" dirty="0" smtClean="0"/>
              <a:t>Identify potential errors in the KB.</a:t>
            </a:r>
          </a:p>
          <a:p>
            <a:pPr lvl="1"/>
            <a:r>
              <a:rPr kumimoji="1" lang="en-US" altLang="zh-CN" dirty="0" smtClean="0"/>
              <a:t>Used for reasoning.</a:t>
            </a:r>
          </a:p>
          <a:p>
            <a:pPr lvl="1"/>
            <a:r>
              <a:rPr kumimoji="1" lang="en-US" altLang="zh-CN" dirty="0" smtClean="0"/>
              <a:t>Understand the data better.</a:t>
            </a:r>
          </a:p>
          <a:p>
            <a:r>
              <a:rPr kumimoji="1" lang="en-US" altLang="zh-CN" dirty="0" smtClean="0"/>
              <a:t>Goal of the paper</a:t>
            </a:r>
          </a:p>
          <a:p>
            <a:pPr lvl="1"/>
            <a:r>
              <a:rPr kumimoji="1" lang="en-US" altLang="zh-CN" dirty="0" smtClean="0"/>
              <a:t>Mine such rules from KBs.</a:t>
            </a:r>
            <a:endParaRPr kumimoji="1" lang="zh-CN" altLang="en-US" dirty="0"/>
          </a:p>
        </p:txBody>
      </p:sp>
    </p:spTree>
    <p:extLst>
      <p:ext uri="{BB962C8B-B14F-4D97-AF65-F5344CB8AC3E}">
        <p14:creationId xmlns:p14="http://schemas.microsoft.com/office/powerpoint/2010/main" val="1492387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Background</a:t>
            </a:r>
            <a:endParaRPr kumimoji="1" lang="zh-CN" altLang="en-US" dirty="0"/>
          </a:p>
        </p:txBody>
      </p:sp>
      <p:sp>
        <p:nvSpPr>
          <p:cNvPr id="3" name="内容占位符 2"/>
          <p:cNvSpPr>
            <a:spLocks noGrp="1"/>
          </p:cNvSpPr>
          <p:nvPr>
            <p:ph sz="quarter" idx="1"/>
          </p:nvPr>
        </p:nvSpPr>
        <p:spPr>
          <a:xfrm>
            <a:off x="612648" y="1600200"/>
            <a:ext cx="8153400" cy="4883056"/>
          </a:xfrm>
        </p:spPr>
        <p:txBody>
          <a:bodyPr>
            <a:normAutofit fontScale="92500" lnSpcReduction="20000"/>
          </a:bodyPr>
          <a:lstStyle/>
          <a:p>
            <a:r>
              <a:rPr kumimoji="1" lang="en-US" altLang="zh-CN" dirty="0" smtClean="0"/>
              <a:t>Mining rules have been studied in the context of association rule mining and inductive logic programming (ILP).</a:t>
            </a:r>
          </a:p>
          <a:p>
            <a:r>
              <a:rPr kumimoji="1" lang="en-US" altLang="zh-CN" dirty="0" smtClean="0"/>
              <a:t>Association rule mining is well known in the context of sales databases.</a:t>
            </a:r>
          </a:p>
          <a:p>
            <a:pPr lvl="1"/>
            <a:r>
              <a:rPr kumimoji="1" lang="en-US" altLang="zh-CN" dirty="0" smtClean="0"/>
              <a:t>If a client brought beer and wine, then he also bought aspirin.</a:t>
            </a:r>
          </a:p>
          <a:p>
            <a:r>
              <a:rPr kumimoji="1" lang="en-US" altLang="zh-CN" dirty="0" smtClean="0"/>
              <a:t>Current ILP systems cannot be applied to semantic KBs for two reasons</a:t>
            </a:r>
          </a:p>
          <a:p>
            <a:pPr lvl="1"/>
            <a:r>
              <a:rPr kumimoji="1" lang="en-US" altLang="zh-CN" dirty="0" smtClean="0"/>
              <a:t>They usually require negative statements as counter-examples.</a:t>
            </a:r>
          </a:p>
          <a:p>
            <a:pPr lvl="1"/>
            <a:r>
              <a:rPr kumimoji="1" lang="en-US" altLang="zh-CN" dirty="0" smtClean="0"/>
              <a:t>They are slow and cannot handle the huge amount of data that KBs provide.</a:t>
            </a:r>
          </a:p>
        </p:txBody>
      </p:sp>
    </p:spTree>
    <p:extLst>
      <p:ext uri="{BB962C8B-B14F-4D97-AF65-F5344CB8AC3E}">
        <p14:creationId xmlns:p14="http://schemas.microsoft.com/office/powerpoint/2010/main" val="1807276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Contributions</a:t>
            </a:r>
            <a:endParaRPr kumimoji="1" lang="zh-CN" altLang="en-US" dirty="0"/>
          </a:p>
        </p:txBody>
      </p:sp>
      <p:sp>
        <p:nvSpPr>
          <p:cNvPr id="3" name="内容占位符 2"/>
          <p:cNvSpPr>
            <a:spLocks noGrp="1"/>
          </p:cNvSpPr>
          <p:nvPr>
            <p:ph sz="quarter" idx="1"/>
          </p:nvPr>
        </p:nvSpPr>
        <p:spPr/>
        <p:txBody>
          <a:bodyPr/>
          <a:lstStyle/>
          <a:p>
            <a:r>
              <a:rPr kumimoji="1" lang="en-US" altLang="zh-CN" dirty="0" smtClean="0"/>
              <a:t>A method to simulate negative examples for positive KBs (the partial completeness assumption)</a:t>
            </a:r>
          </a:p>
          <a:p>
            <a:r>
              <a:rPr kumimoji="1" lang="en-US" altLang="zh-CN" dirty="0" smtClean="0"/>
              <a:t>An algorithm for the efficient mining of rules</a:t>
            </a:r>
          </a:p>
          <a:p>
            <a:r>
              <a:rPr kumimoji="1" lang="en-US" altLang="zh-CN" dirty="0" smtClean="0"/>
              <a:t>A system, AMIE, that mines rules on millions of facts in a few minutes without the need for parameter </a:t>
            </a:r>
            <a:r>
              <a:rPr kumimoji="1" lang="en-US" altLang="zh-CN" dirty="0"/>
              <a:t>t</a:t>
            </a:r>
            <a:r>
              <a:rPr kumimoji="1" lang="en-US" altLang="zh-CN" dirty="0" smtClean="0"/>
              <a:t>uning or expert input.</a:t>
            </a:r>
            <a:endParaRPr kumimoji="1" lang="zh-CN" altLang="en-US" dirty="0"/>
          </a:p>
        </p:txBody>
      </p:sp>
    </p:spTree>
    <p:extLst>
      <p:ext uri="{BB962C8B-B14F-4D97-AF65-F5344CB8AC3E}">
        <p14:creationId xmlns:p14="http://schemas.microsoft.com/office/powerpoint/2010/main" val="123006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Related Work</a:t>
            </a:r>
            <a:endParaRPr kumimoji="1" lang="zh-CN" altLang="en-US" dirty="0"/>
          </a:p>
        </p:txBody>
      </p:sp>
      <p:sp>
        <p:nvSpPr>
          <p:cNvPr id="3" name="内容占位符 2"/>
          <p:cNvSpPr>
            <a:spLocks noGrp="1"/>
          </p:cNvSpPr>
          <p:nvPr>
            <p:ph sz="quarter" idx="1"/>
          </p:nvPr>
        </p:nvSpPr>
        <p:spPr/>
        <p:txBody>
          <a:bodyPr/>
          <a:lstStyle/>
          <a:p>
            <a:r>
              <a:rPr kumimoji="1" lang="en-US" altLang="zh-CN" dirty="0" smtClean="0"/>
              <a:t>Association rule mining</a:t>
            </a:r>
          </a:p>
          <a:p>
            <a:r>
              <a:rPr kumimoji="1" lang="en-US" altLang="zh-CN" dirty="0" smtClean="0"/>
              <a:t>Logical rule mining</a:t>
            </a:r>
          </a:p>
          <a:p>
            <a:r>
              <a:rPr kumimoji="1" lang="en-US" altLang="zh-CN" dirty="0" smtClean="0"/>
              <a:t>Expert rule mining</a:t>
            </a:r>
          </a:p>
          <a:p>
            <a:r>
              <a:rPr kumimoji="1" lang="en-US" altLang="zh-CN" dirty="0" smtClean="0"/>
              <a:t>Generating schemas</a:t>
            </a:r>
          </a:p>
          <a:p>
            <a:r>
              <a:rPr kumimoji="1" lang="en-US" altLang="zh-CN" dirty="0" smtClean="0"/>
              <a:t>Learning rules from hybrid sources</a:t>
            </a:r>
          </a:p>
          <a:p>
            <a:r>
              <a:rPr kumimoji="1" lang="en-US" altLang="zh-CN" dirty="0" smtClean="0"/>
              <a:t>Further applications of rule mining</a:t>
            </a:r>
            <a:endParaRPr kumimoji="1" lang="zh-CN" altLang="en-US" dirty="0"/>
          </a:p>
        </p:txBody>
      </p:sp>
    </p:spTree>
    <p:extLst>
      <p:ext uri="{BB962C8B-B14F-4D97-AF65-F5344CB8AC3E}">
        <p14:creationId xmlns:p14="http://schemas.microsoft.com/office/powerpoint/2010/main" val="1431389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Preliminaries</a:t>
            </a:r>
            <a:endParaRPr kumimoji="1" lang="zh-CN" altLang="en-US" dirty="0"/>
          </a:p>
        </p:txBody>
      </p:sp>
      <p:sp>
        <p:nvSpPr>
          <p:cNvPr id="3" name="内容占位符 2"/>
          <p:cNvSpPr>
            <a:spLocks noGrp="1"/>
          </p:cNvSpPr>
          <p:nvPr>
            <p:ph sz="quarter" idx="1"/>
          </p:nvPr>
        </p:nvSpPr>
        <p:spPr/>
        <p:txBody>
          <a:bodyPr/>
          <a:lstStyle/>
          <a:p>
            <a:r>
              <a:rPr kumimoji="1" lang="en-US" altLang="zh-CN" dirty="0" smtClean="0"/>
              <a:t>Focus on horn rules</a:t>
            </a:r>
          </a:p>
          <a:p>
            <a:pPr lvl="1"/>
            <a:r>
              <a:rPr kumimoji="1" lang="en-US" altLang="zh-CN" dirty="0" smtClean="0"/>
              <a:t>Horn rules on binary predicates, denoted as r(</a:t>
            </a:r>
            <a:r>
              <a:rPr kumimoji="1" lang="en-US" altLang="zh-CN" dirty="0" err="1" smtClean="0"/>
              <a:t>x,y</a:t>
            </a:r>
            <a:r>
              <a:rPr kumimoji="1" lang="en-US" altLang="zh-CN" dirty="0" smtClean="0"/>
              <a:t>)</a:t>
            </a:r>
          </a:p>
          <a:p>
            <a:pPr lvl="2"/>
            <a:r>
              <a:rPr kumimoji="1" lang="en-US" altLang="zh-CN" dirty="0" err="1"/>
              <a:t>motherOf</a:t>
            </a:r>
            <a:r>
              <a:rPr kumimoji="1" lang="en-US" altLang="zh-CN" dirty="0"/>
              <a:t>(m, c) ∧</a:t>
            </a:r>
            <a:r>
              <a:rPr kumimoji="1" lang="en-US" altLang="zh-CN" dirty="0" err="1"/>
              <a:t>marriedTo</a:t>
            </a:r>
            <a:r>
              <a:rPr kumimoji="1" lang="en-US" altLang="zh-CN" dirty="0"/>
              <a:t>(m, f) =&gt; </a:t>
            </a:r>
            <a:r>
              <a:rPr kumimoji="1" lang="en-US" altLang="zh-CN" dirty="0" err="1"/>
              <a:t>fatherOf</a:t>
            </a:r>
            <a:r>
              <a:rPr kumimoji="1" lang="en-US" altLang="zh-CN" dirty="0"/>
              <a:t>(f, c</a:t>
            </a:r>
            <a:r>
              <a:rPr kumimoji="1" lang="en-US" altLang="zh-CN" dirty="0" smtClean="0"/>
              <a:t>)</a:t>
            </a:r>
          </a:p>
          <a:p>
            <a:pPr lvl="1"/>
            <a:r>
              <a:rPr kumimoji="1" lang="en-US" altLang="zh-CN" dirty="0" smtClean="0"/>
              <a:t>Mainly concerned with </a:t>
            </a:r>
            <a:r>
              <a:rPr kumimoji="1" lang="en-US" altLang="zh-CN" dirty="0" err="1" smtClean="0"/>
              <a:t>ABox</a:t>
            </a:r>
            <a:r>
              <a:rPr kumimoji="1" lang="en-US" altLang="zh-CN" dirty="0" smtClean="0"/>
              <a:t> rule mining.</a:t>
            </a:r>
          </a:p>
          <a:p>
            <a:r>
              <a:rPr kumimoji="1" lang="en-US" altLang="zh-CN" dirty="0" smtClean="0"/>
              <a:t>Definitions</a:t>
            </a:r>
          </a:p>
          <a:p>
            <a:pPr lvl="1"/>
            <a:r>
              <a:rPr kumimoji="1" lang="en-US" altLang="zh-CN" dirty="0" smtClean="0"/>
              <a:t>A given KB </a:t>
            </a:r>
            <a:r>
              <a:rPr kumimoji="1" lang="en-US" altLang="zh-CN" i="1" dirty="0" smtClean="0">
                <a:solidFill>
                  <a:srgbClr val="FF0000"/>
                </a:solidFill>
              </a:rPr>
              <a:t>K</a:t>
            </a:r>
            <a:r>
              <a:rPr kumimoji="1" lang="en-US" altLang="zh-CN" dirty="0" smtClean="0"/>
              <a:t> as input;</a:t>
            </a:r>
          </a:p>
          <a:p>
            <a:pPr lvl="1"/>
            <a:r>
              <a:rPr kumimoji="1" lang="en-US" altLang="zh-CN" dirty="0" smtClean="0">
                <a:solidFill>
                  <a:srgbClr val="FF0000"/>
                </a:solidFill>
              </a:rPr>
              <a:t>R=π</a:t>
            </a:r>
            <a:r>
              <a:rPr kumimoji="1" lang="en-US" altLang="zh-CN" baseline="-25000" dirty="0" smtClean="0">
                <a:solidFill>
                  <a:srgbClr val="FF0000"/>
                </a:solidFill>
              </a:rPr>
              <a:t>relation</a:t>
            </a:r>
            <a:r>
              <a:rPr kumimoji="1" lang="en-US" altLang="zh-CN" dirty="0" smtClean="0">
                <a:solidFill>
                  <a:srgbClr val="FF0000"/>
                </a:solidFill>
              </a:rPr>
              <a:t>(K)</a:t>
            </a:r>
            <a:r>
              <a:rPr kumimoji="1" lang="en-US" altLang="zh-CN" dirty="0" smtClean="0"/>
              <a:t>: the set of relations contained in K;</a:t>
            </a:r>
          </a:p>
          <a:p>
            <a:pPr lvl="1"/>
            <a:r>
              <a:rPr kumimoji="1" lang="el-GR" altLang="zh-CN" dirty="0" smtClean="0">
                <a:solidFill>
                  <a:srgbClr val="FF0000"/>
                </a:solidFill>
              </a:rPr>
              <a:t>ε</a:t>
            </a:r>
            <a:r>
              <a:rPr kumimoji="1" lang="en-US" altLang="zh-CN" dirty="0" smtClean="0">
                <a:solidFill>
                  <a:srgbClr val="FF0000"/>
                </a:solidFill>
              </a:rPr>
              <a:t>=π</a:t>
            </a:r>
            <a:r>
              <a:rPr kumimoji="1" lang="en-US" altLang="zh-CN" baseline="-25000" dirty="0" smtClean="0">
                <a:solidFill>
                  <a:srgbClr val="FF0000"/>
                </a:solidFill>
              </a:rPr>
              <a:t>subject</a:t>
            </a:r>
            <a:r>
              <a:rPr kumimoji="1" lang="en-US" altLang="zh-CN" dirty="0" smtClean="0">
                <a:solidFill>
                  <a:srgbClr val="FF0000"/>
                </a:solidFill>
              </a:rPr>
              <a:t>(K)</a:t>
            </a:r>
            <a:r>
              <a:rPr kumimoji="1" lang="en-US" altLang="zh-CN" dirty="0">
                <a:solidFill>
                  <a:srgbClr val="FF0000"/>
                </a:solidFill>
              </a:rPr>
              <a:t> </a:t>
            </a:r>
            <a:r>
              <a:rPr kumimoji="1" lang="en-US" altLang="zh-CN" dirty="0" smtClean="0">
                <a:solidFill>
                  <a:srgbClr val="FF0000"/>
                </a:solidFill>
              </a:rPr>
              <a:t>∨π</a:t>
            </a:r>
            <a:r>
              <a:rPr kumimoji="1" lang="en-US" altLang="zh-CN" baseline="-25000" dirty="0" smtClean="0">
                <a:solidFill>
                  <a:srgbClr val="FF0000"/>
                </a:solidFill>
              </a:rPr>
              <a:t>object</a:t>
            </a:r>
            <a:r>
              <a:rPr kumimoji="1" lang="en-US" altLang="zh-CN" dirty="0" smtClean="0">
                <a:solidFill>
                  <a:srgbClr val="FF0000"/>
                </a:solidFill>
              </a:rPr>
              <a:t>(K)</a:t>
            </a:r>
            <a:r>
              <a:rPr kumimoji="1" lang="en-US" altLang="zh-CN" dirty="0" smtClean="0"/>
              <a:t>:</a:t>
            </a:r>
            <a:r>
              <a:rPr kumimoji="1" lang="en-US" altLang="zh-CN" dirty="0" smtClean="0">
                <a:solidFill>
                  <a:srgbClr val="FF0000"/>
                </a:solidFill>
              </a:rPr>
              <a:t> </a:t>
            </a:r>
            <a:r>
              <a:rPr kumimoji="1" lang="en-US" altLang="zh-CN" dirty="0" smtClean="0"/>
              <a:t>the set of entities;</a:t>
            </a:r>
            <a:endParaRPr kumimoji="1" lang="zh-CN" altLang="en-US" dirty="0"/>
          </a:p>
        </p:txBody>
      </p:sp>
    </p:spTree>
    <p:extLst>
      <p:ext uri="{BB962C8B-B14F-4D97-AF65-F5344CB8AC3E}">
        <p14:creationId xmlns:p14="http://schemas.microsoft.com/office/powerpoint/2010/main" val="3883937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Preliminaries</a:t>
            </a:r>
            <a:endParaRPr kumimoji="1" lang="zh-CN" altLang="en-US" dirty="0"/>
          </a:p>
        </p:txBody>
      </p:sp>
      <p:sp>
        <p:nvSpPr>
          <p:cNvPr id="3" name="内容占位符 2"/>
          <p:cNvSpPr>
            <a:spLocks noGrp="1"/>
          </p:cNvSpPr>
          <p:nvPr>
            <p:ph sz="quarter" idx="1"/>
          </p:nvPr>
        </p:nvSpPr>
        <p:spPr/>
        <p:txBody>
          <a:bodyPr/>
          <a:lstStyle/>
          <a:p>
            <a:r>
              <a:rPr kumimoji="1" lang="en-US" altLang="zh-CN" dirty="0" smtClean="0"/>
              <a:t>Definitions</a:t>
            </a:r>
          </a:p>
          <a:p>
            <a:pPr lvl="1"/>
            <a:r>
              <a:rPr kumimoji="1" lang="en-US" altLang="zh-CN" b="1" dirty="0" smtClean="0"/>
              <a:t>Functions</a:t>
            </a:r>
            <a:r>
              <a:rPr kumimoji="1" lang="en-US" altLang="zh-CN" dirty="0" smtClean="0"/>
              <a:t>: a function is a relation </a:t>
            </a:r>
            <a:r>
              <a:rPr kumimoji="1" lang="en-US" altLang="zh-CN" dirty="0" smtClean="0">
                <a:solidFill>
                  <a:srgbClr val="FF0000"/>
                </a:solidFill>
              </a:rPr>
              <a:t>r</a:t>
            </a:r>
            <a:r>
              <a:rPr kumimoji="1" lang="en-US" altLang="zh-CN" dirty="0" smtClean="0"/>
              <a:t> that has at most one object for every subject, i.e., for every x, |y: r(</a:t>
            </a:r>
            <a:r>
              <a:rPr kumimoji="1" lang="en-US" altLang="zh-CN" dirty="0" err="1" smtClean="0"/>
              <a:t>x,y</a:t>
            </a:r>
            <a:r>
              <a:rPr kumimoji="1" lang="en-US" altLang="zh-CN" dirty="0" smtClean="0"/>
              <a:t>)|≤1.</a:t>
            </a:r>
          </a:p>
          <a:p>
            <a:pPr lvl="2"/>
            <a:r>
              <a:rPr kumimoji="1" lang="en-US" altLang="zh-CN" dirty="0" smtClean="0"/>
              <a:t>KBs can be noisy, so the functionality of a relation r is a value between 0 and 1, that is 1 if r is a function;</a:t>
            </a:r>
          </a:p>
          <a:p>
            <a:pPr lvl="1"/>
            <a:r>
              <a:rPr kumimoji="1" lang="en-US" altLang="zh-CN" b="1" dirty="0" smtClean="0"/>
              <a:t>Rules</a:t>
            </a:r>
            <a:r>
              <a:rPr kumimoji="1" lang="en-US" altLang="zh-CN" dirty="0" smtClean="0"/>
              <a:t>: an atom is a fact that can have variables at the subject and/or object position. A (Horn) rule consists of a head and a body, where the head is a single atom and the body is a set of atoms.</a:t>
            </a:r>
          </a:p>
          <a:p>
            <a:pPr lvl="2"/>
            <a:r>
              <a:rPr kumimoji="1" lang="en-US" altLang="zh-CN" dirty="0" smtClean="0"/>
              <a:t>B</a:t>
            </a:r>
            <a:r>
              <a:rPr kumimoji="1" lang="en-US" altLang="zh-CN" baseline="-25000" dirty="0" smtClean="0"/>
              <a:t>1</a:t>
            </a:r>
            <a:r>
              <a:rPr kumimoji="1" lang="en-US" altLang="zh-CN" dirty="0" smtClean="0"/>
              <a:t>∧B</a:t>
            </a:r>
            <a:r>
              <a:rPr kumimoji="1" lang="en-US" altLang="zh-CN" baseline="-25000" dirty="0" smtClean="0"/>
              <a:t>2</a:t>
            </a:r>
            <a:r>
              <a:rPr kumimoji="1" lang="en-US" altLang="zh-CN" dirty="0" smtClean="0"/>
              <a:t>∧…∧</a:t>
            </a:r>
            <a:r>
              <a:rPr kumimoji="1" lang="en-US" altLang="zh-CN" dirty="0" err="1" smtClean="0"/>
              <a:t>B</a:t>
            </a:r>
            <a:r>
              <a:rPr kumimoji="1" lang="en-US" altLang="zh-CN" baseline="-25000" dirty="0" err="1" smtClean="0"/>
              <a:t>n</a:t>
            </a:r>
            <a:r>
              <a:rPr kumimoji="1" lang="en-US" altLang="zh-CN" dirty="0" smtClean="0"/>
              <a:t>=&gt;r(</a:t>
            </a:r>
            <a:r>
              <a:rPr kumimoji="1" lang="en-US" altLang="zh-CN" dirty="0" err="1" smtClean="0"/>
              <a:t>x,y</a:t>
            </a:r>
            <a:r>
              <a:rPr kumimoji="1" lang="en-US" altLang="zh-CN" dirty="0" smtClean="0"/>
              <a:t>)</a:t>
            </a:r>
          </a:p>
        </p:txBody>
      </p:sp>
    </p:spTree>
    <p:extLst>
      <p:ext uri="{BB962C8B-B14F-4D97-AF65-F5344CB8AC3E}">
        <p14:creationId xmlns:p14="http://schemas.microsoft.com/office/powerpoint/2010/main" val="20574938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中值">
  <a:themeElements>
    <a:clrScheme name="中值">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值">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值">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中值.thmx</Template>
  <TotalTime>184</TotalTime>
  <Words>1103</Words>
  <Application>Microsoft Macintosh PowerPoint</Application>
  <PresentationFormat>全屏显示(4:3)</PresentationFormat>
  <Paragraphs>93</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中值</vt:lpstr>
      <vt:lpstr>AMIE: Association rule mining under incomplete evidence in ontological knowledge bases</vt:lpstr>
      <vt:lpstr>Paper Info</vt:lpstr>
      <vt:lpstr>Motivation</vt:lpstr>
      <vt:lpstr>Motivation</vt:lpstr>
      <vt:lpstr>Background</vt:lpstr>
      <vt:lpstr>Contributions</vt:lpstr>
      <vt:lpstr>Related Work</vt:lpstr>
      <vt:lpstr>Preliminaries</vt:lpstr>
      <vt:lpstr>Preliminaries</vt:lpstr>
      <vt:lpstr>Preliminaries</vt:lpstr>
      <vt:lpstr>Mining Model</vt:lpstr>
      <vt:lpstr>Mining Model</vt:lpstr>
      <vt:lpstr>Mining Model</vt:lpstr>
      <vt:lpstr>Mining Model</vt:lpstr>
      <vt:lpstr>AMIE system</vt:lpstr>
      <vt:lpstr>Rule mining algorithm</vt:lpstr>
      <vt:lpstr>AMIE system</vt:lpstr>
      <vt:lpstr>AMIE system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AMIE: Association rule mining under incomplete evidence in ontological knowledge bases</dc:title>
  <dc:creator>Peiqin Gu</dc:creator>
  <cp:lastModifiedBy>Peiqin Gu</cp:lastModifiedBy>
  <cp:revision>237</cp:revision>
  <dcterms:created xsi:type="dcterms:W3CDTF">2013-11-25T06:19:13Z</dcterms:created>
  <dcterms:modified xsi:type="dcterms:W3CDTF">2013-11-25T09:23:20Z</dcterms:modified>
</cp:coreProperties>
</file>