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9" r:id="rId3"/>
    <p:sldId id="271" r:id="rId4"/>
    <p:sldId id="272" r:id="rId5"/>
    <p:sldId id="260" r:id="rId6"/>
    <p:sldId id="281" r:id="rId7"/>
    <p:sldId id="282" r:id="rId8"/>
    <p:sldId id="261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89" r:id="rId17"/>
    <p:sldId id="291" r:id="rId18"/>
    <p:sldId id="292" r:id="rId19"/>
    <p:sldId id="293" r:id="rId20"/>
    <p:sldId id="294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302" r:id="rId30"/>
    <p:sldId id="295" r:id="rId31"/>
    <p:sldId id="296" r:id="rId32"/>
    <p:sldId id="303" r:id="rId33"/>
    <p:sldId id="297" r:id="rId34"/>
    <p:sldId id="298" r:id="rId35"/>
    <p:sldId id="299" r:id="rId36"/>
    <p:sldId id="300" r:id="rId37"/>
    <p:sldId id="30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ABDC-DF0D-43CC-AF94-5B880D63E5ED}" type="datetimeFigureOut">
              <a:rPr lang="zh-CN" altLang="en-US" smtClean="0"/>
              <a:pPr/>
              <a:t>2013-9-21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81786-C383-4D6B-A614-4B9FB7BF94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4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938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81786-C383-4D6B-A614-4B9FB7BF94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938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pPr/>
              <a:t>9/21/2013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kumimoji="1" lang="en-US" altLang="zh-CN" sz="2800" dirty="0" smtClean="0"/>
              <a:t>Title: Stream Reasoning (A series of paper)</a:t>
            </a:r>
            <a:endParaRPr kumimoji="1" lang="en-US" altLang="zh-CN" sz="2800" dirty="0"/>
          </a:p>
          <a:p>
            <a:pPr>
              <a:buFont typeface="Wingdings" pitchFamily="2" charset="2"/>
              <a:buChar char="u"/>
            </a:pPr>
            <a:r>
              <a:rPr kumimoji="1" lang="en-US" altLang="zh-CN" sz="2800" dirty="0" smtClean="0"/>
              <a:t>Conference/Journal: WWW, IEEE Intelligent System,  ISWC, CIKM, AAAI, IJCAI</a:t>
            </a:r>
          </a:p>
          <a:p>
            <a:pPr>
              <a:buFont typeface="Wingdings" pitchFamily="2" charset="2"/>
              <a:buChar char="u"/>
            </a:pPr>
            <a:r>
              <a:rPr kumimoji="1" lang="en-US" altLang="zh-CN" sz="2800" dirty="0" smtClean="0"/>
              <a:t>Author: </a:t>
            </a:r>
            <a:r>
              <a:rPr kumimoji="1" lang="en-US" altLang="zh-CN" sz="2800" dirty="0" err="1" smtClean="0"/>
              <a:t>Barbieri</a:t>
            </a:r>
            <a:r>
              <a:rPr kumimoji="1" lang="en-US" altLang="zh-CN" sz="2800" dirty="0" smtClean="0"/>
              <a:t> , </a:t>
            </a:r>
            <a:r>
              <a:rPr kumimoji="1" lang="en-US" altLang="zh-CN" sz="2800" dirty="0" err="1" smtClean="0"/>
              <a:t>Calbimonte</a:t>
            </a:r>
            <a:r>
              <a:rPr kumimoji="1" lang="en-US" altLang="zh-CN" sz="2800" dirty="0" smtClean="0"/>
              <a:t> , </a:t>
            </a:r>
            <a:r>
              <a:rPr kumimoji="1" lang="en-US" altLang="zh-CN" sz="2800" dirty="0" err="1" smtClean="0"/>
              <a:t>Anicic</a:t>
            </a:r>
            <a:r>
              <a:rPr kumimoji="1" lang="en-US" altLang="zh-CN" sz="2800" dirty="0" smtClean="0"/>
              <a:t>, Jeff, etc.</a:t>
            </a:r>
            <a:endParaRPr kumimoji="1" lang="en-US" altLang="zh-CN" sz="2800" dirty="0"/>
          </a:p>
          <a:p>
            <a:pPr>
              <a:buFont typeface="Wingdings" pitchFamily="2" charset="2"/>
              <a:buChar char="u"/>
            </a:pPr>
            <a:r>
              <a:rPr kumimoji="1" lang="en-US" altLang="zh-CN" sz="2800" dirty="0" smtClean="0"/>
              <a:t>Time: 2009-2013</a:t>
            </a:r>
          </a:p>
        </p:txBody>
      </p:sp>
    </p:spTree>
    <p:extLst>
      <p:ext uri="{BB962C8B-B14F-4D97-AF65-F5344CB8AC3E}">
        <p14:creationId xmlns:p14="http://schemas.microsoft.com/office/powerpoint/2010/main" xmlns="" val="304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Ontology stream reasoning: </a:t>
            </a:r>
            <a:r>
              <a:rPr lang="en-US" altLang="zh-CN" dirty="0" smtClean="0"/>
              <a:t>scalable reasoning via syntactic approximation, optimizing ontology stream reasoning with TMS, knowledge prediction based on ontology stream, change diagnosis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C-SPARQL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timestamps to all the RDF triples</a:t>
            </a:r>
            <a:endParaRPr lang="zh-CN" altLang="en-US" dirty="0"/>
          </a:p>
        </p:txBody>
      </p:sp>
      <p:pic>
        <p:nvPicPr>
          <p:cNvPr id="9" name="图片 8" descr="2013-09-21-155945_382x168_scr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2628899"/>
            <a:ext cx="7172325" cy="31543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0387" y="69057"/>
            <a:ext cx="7313613" cy="868362"/>
          </a:xfrm>
        </p:spPr>
        <p:txBody>
          <a:bodyPr/>
          <a:lstStyle/>
          <a:p>
            <a:r>
              <a:rPr lang="en-US" altLang="zh-CN" dirty="0" smtClean="0"/>
              <a:t>                             C-SPARQL</a:t>
            </a:r>
            <a:endParaRPr lang="zh-CN" altLang="en-US" dirty="0"/>
          </a:p>
        </p:txBody>
      </p:sp>
      <p:pic>
        <p:nvPicPr>
          <p:cNvPr id="4" name="内容占位符 3" descr="2013-09-21-160141_524x578_scr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217288" cy="6858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0387" y="69057"/>
            <a:ext cx="7313613" cy="868362"/>
          </a:xfrm>
        </p:spPr>
        <p:txBody>
          <a:bodyPr/>
          <a:lstStyle/>
          <a:p>
            <a:pPr algn="r"/>
            <a:r>
              <a:rPr lang="en-US" altLang="zh-CN" dirty="0" smtClean="0"/>
              <a:t>C-SPARQL</a:t>
            </a:r>
            <a:endParaRPr lang="zh-CN" altLang="en-US" dirty="0"/>
          </a:p>
        </p:txBody>
      </p:sp>
      <p:pic>
        <p:nvPicPr>
          <p:cNvPr id="4" name="内容占位符 3" descr="2013-09-21-160408_484x155_scr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518581" cy="2087562"/>
          </a:xfrm>
        </p:spPr>
      </p:pic>
      <p:pic>
        <p:nvPicPr>
          <p:cNvPr id="5" name="图片 4" descr="2013-09-21-160500_471x183_scr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909762"/>
            <a:ext cx="6655868" cy="2586038"/>
          </a:xfrm>
          <a:prstGeom prst="rect">
            <a:avLst/>
          </a:prstGeom>
        </p:spPr>
      </p:pic>
      <p:pic>
        <p:nvPicPr>
          <p:cNvPr id="6" name="图片 5" descr="2013-09-21-160540_476x184_scr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0049"/>
            <a:ext cx="6518581" cy="2519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C-SPARQL</a:t>
            </a:r>
            <a:endParaRPr lang="zh-CN" altLang="en-US" dirty="0"/>
          </a:p>
        </p:txBody>
      </p:sp>
      <p:pic>
        <p:nvPicPr>
          <p:cNvPr id="4" name="内容占位符 3" descr="2013-09-21-161142_520x439_scr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1" y="1371600"/>
            <a:ext cx="6498696" cy="5486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Ontology-based Access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Propose S2O: link stream data (stored relational data) to ontology</a:t>
            </a:r>
          </a:p>
          <a:p>
            <a:r>
              <a:rPr lang="en-US" altLang="zh-CN" dirty="0" smtClean="0"/>
              <a:t>Design SPARQL-Stream: query stream data</a:t>
            </a:r>
            <a:endParaRPr lang="zh-CN" altLang="en-US" dirty="0"/>
          </a:p>
        </p:txBody>
      </p:sp>
      <p:pic>
        <p:nvPicPr>
          <p:cNvPr id="4" name="图片 3" descr="2013-09-21-162814_671x341_scr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24226"/>
            <a:ext cx="6953555" cy="35337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Similar to C-SPARQL, but for event processing application, e.g. the most popular topic on twitter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Ontology Stream Reasoning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Take the example of knowledge prediction (paper in IJCAI):</a:t>
            </a:r>
          </a:p>
          <a:p>
            <a:pPr lvl="1"/>
            <a:r>
              <a:rPr lang="en-US" altLang="zh-CN" dirty="0" smtClean="0"/>
              <a:t>Implement ontology stream based on TMS</a:t>
            </a:r>
          </a:p>
          <a:p>
            <a:pPr lvl="1"/>
            <a:r>
              <a:rPr lang="en-US" altLang="zh-CN" dirty="0" smtClean="0"/>
              <a:t>Describe autocorrelation by DL in ontology stream</a:t>
            </a:r>
          </a:p>
          <a:p>
            <a:pPr lvl="1"/>
            <a:r>
              <a:rPr lang="en-US" altLang="zh-CN" dirty="0" smtClean="0"/>
              <a:t>Describe association rule by DL in ontology stream</a:t>
            </a:r>
          </a:p>
          <a:p>
            <a:pPr lvl="1"/>
            <a:r>
              <a:rPr lang="en-US" altLang="zh-CN" dirty="0" smtClean="0"/>
              <a:t>Adopt autocorrelation to select association rules</a:t>
            </a:r>
          </a:p>
          <a:p>
            <a:pPr lvl="1"/>
            <a:r>
              <a:rPr lang="en-US" altLang="zh-CN" dirty="0" smtClean="0"/>
              <a:t>Prediction with association rules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40330"/>
            <a:ext cx="7313613" cy="4056062"/>
          </a:xfrm>
        </p:spPr>
        <p:txBody>
          <a:bodyPr/>
          <a:lstStyle/>
          <a:p>
            <a:r>
              <a:rPr kumimoji="1" lang="en-US" altLang="zh-CN" dirty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40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C-SPARQL: very mature, with demos, code of engine, and tens of paper (09-10)</a:t>
            </a:r>
          </a:p>
          <a:p>
            <a:r>
              <a:rPr lang="en-US" altLang="zh-CN" dirty="0" smtClean="0"/>
              <a:t>Ontology-based access and event processing: with several paper</a:t>
            </a:r>
          </a:p>
          <a:p>
            <a:r>
              <a:rPr lang="en-US" altLang="zh-CN" dirty="0" smtClean="0"/>
              <a:t>Ontology stream:  mainly the DL algorithms with several paper (AAAI, IJCAI, CIKM), has experiments but no prototype and code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Anicic</a:t>
            </a:r>
            <a:r>
              <a:rPr lang="en-US" altLang="zh-CN" dirty="0" smtClean="0"/>
              <a:t>, D., Fodor, P., Rudolph, S. &amp; </a:t>
            </a:r>
            <a:r>
              <a:rPr lang="en-US" altLang="zh-CN" dirty="0" err="1" smtClean="0"/>
              <a:t>Stojanovic</a:t>
            </a:r>
            <a:r>
              <a:rPr lang="en-US" altLang="zh-CN" dirty="0" smtClean="0"/>
              <a:t>, N. EP-SPARQL: a unified language for event processing and stream reasoning  Proceedings of the 20th international conference on World wide web  ACM, 2011, pp. 635-644</a:t>
            </a:r>
          </a:p>
          <a:p>
            <a:r>
              <a:rPr lang="en-US" altLang="zh-CN" dirty="0" smtClean="0"/>
              <a:t>[2] </a:t>
            </a:r>
            <a:r>
              <a:rPr lang="en-US" altLang="zh-CN" dirty="0" err="1" smtClean="0"/>
              <a:t>Anicic</a:t>
            </a:r>
            <a:r>
              <a:rPr lang="en-US" altLang="zh-CN" dirty="0" smtClean="0"/>
              <a:t>, D., Rudolph, S., Fodor, P. &amp; </a:t>
            </a:r>
            <a:r>
              <a:rPr lang="en-US" altLang="zh-CN" dirty="0" err="1" smtClean="0"/>
              <a:t>Stojanovic</a:t>
            </a:r>
            <a:r>
              <a:rPr lang="en-US" altLang="zh-CN" dirty="0" smtClean="0"/>
              <a:t>, N.  Stream reasoning and complex event processing in </a:t>
            </a:r>
            <a:r>
              <a:rPr lang="en-US" altLang="zh-CN" dirty="0" err="1" smtClean="0"/>
              <a:t>etalis</a:t>
            </a:r>
            <a:r>
              <a:rPr lang="en-US" altLang="zh-CN" dirty="0" smtClean="0"/>
              <a:t>  Semantic Web, IOS Press, 2012, Vol. 3(4), pp. 397-407</a:t>
            </a:r>
          </a:p>
          <a:p>
            <a:r>
              <a:rPr lang="en-US" altLang="zh-CN" dirty="0" smtClean="0"/>
              <a:t>[3] </a:t>
            </a:r>
            <a:r>
              <a:rPr lang="en-US" altLang="zh-CN" dirty="0" err="1" smtClean="0"/>
              <a:t>Barbieri</a:t>
            </a:r>
            <a:r>
              <a:rPr lang="en-US" altLang="zh-CN" dirty="0" smtClean="0"/>
              <a:t>, D., Braga, D.,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Della Valle, E. &amp; </a:t>
            </a:r>
            <a:r>
              <a:rPr lang="en-US" altLang="zh-CN" dirty="0" err="1" smtClean="0"/>
              <a:t>Grossniklaus</a:t>
            </a:r>
            <a:r>
              <a:rPr lang="en-US" altLang="zh-CN" dirty="0" smtClean="0"/>
              <a:t>, M.  Stream reasoning: Where we got so far  Proceedings of the 4th workshop on new forms of reasoning for the Semantic Web: Scalable &amp; dynamic  2010, pp. 1-7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[4] </a:t>
            </a:r>
            <a:r>
              <a:rPr lang="en-US" altLang="zh-CN" dirty="0" err="1" smtClean="0"/>
              <a:t>Barbieri</a:t>
            </a:r>
            <a:r>
              <a:rPr lang="en-US" altLang="zh-CN" dirty="0" smtClean="0"/>
              <a:t>, D., Braga, D.,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Valle, E. &amp; </a:t>
            </a:r>
            <a:r>
              <a:rPr lang="en-US" altLang="zh-CN" dirty="0" err="1" smtClean="0"/>
              <a:t>Grossniklaus</a:t>
            </a:r>
            <a:r>
              <a:rPr lang="en-US" altLang="zh-CN" dirty="0" smtClean="0"/>
              <a:t>, M.  Incremental Reasoning on Streams and Rich Background Knowledge  </a:t>
            </a:r>
            <a:r>
              <a:rPr lang="en-US" altLang="zh-CN" dirty="0" err="1" smtClean="0"/>
              <a:t>Aroyo</a:t>
            </a:r>
            <a:r>
              <a:rPr lang="en-US" altLang="zh-CN" dirty="0" smtClean="0"/>
              <a:t>, L., Antoniou, G., </a:t>
            </a:r>
            <a:r>
              <a:rPr lang="en-US" altLang="zh-CN" dirty="0" err="1" smtClean="0"/>
              <a:t>Hyvönen</a:t>
            </a:r>
            <a:r>
              <a:rPr lang="en-US" altLang="zh-CN" dirty="0" smtClean="0"/>
              <a:t>, E., </a:t>
            </a:r>
            <a:r>
              <a:rPr lang="en-US" altLang="zh-CN" dirty="0" err="1" smtClean="0"/>
              <a:t>Teije</a:t>
            </a:r>
            <a:r>
              <a:rPr lang="en-US" altLang="zh-CN" dirty="0" smtClean="0"/>
              <a:t>, A., </a:t>
            </a:r>
            <a:r>
              <a:rPr lang="en-US" altLang="zh-CN" dirty="0" err="1" smtClean="0"/>
              <a:t>Stuckenschmidt</a:t>
            </a:r>
            <a:r>
              <a:rPr lang="en-US" altLang="zh-CN" dirty="0" smtClean="0"/>
              <a:t>, H., Cabral, L. &amp; </a:t>
            </a:r>
            <a:r>
              <a:rPr lang="en-US" altLang="zh-CN" dirty="0" err="1" smtClean="0"/>
              <a:t>Tudorache</a:t>
            </a:r>
            <a:r>
              <a:rPr lang="en-US" altLang="zh-CN" dirty="0" smtClean="0"/>
              <a:t>, T. (ed.)  The Semantic Web: Research and Applications  Springer Berlin Heidelberg, 2010, Vol. 6088, pp. 1-15</a:t>
            </a:r>
          </a:p>
          <a:p>
            <a:r>
              <a:rPr lang="en-US" altLang="zh-CN" dirty="0" smtClean="0"/>
              <a:t>[5] </a:t>
            </a:r>
            <a:r>
              <a:rPr lang="en-US" altLang="zh-CN" dirty="0" err="1" smtClean="0"/>
              <a:t>Barbieri</a:t>
            </a:r>
            <a:r>
              <a:rPr lang="en-US" altLang="zh-CN" dirty="0" smtClean="0"/>
              <a:t>, D., Braga, D.,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Valle, E., Huang, Y., </a:t>
            </a:r>
            <a:r>
              <a:rPr lang="en-US" altLang="zh-CN" dirty="0" err="1" smtClean="0"/>
              <a:t>Tresp</a:t>
            </a:r>
            <a:r>
              <a:rPr lang="en-US" altLang="zh-CN" dirty="0" smtClean="0"/>
              <a:t>, V., </a:t>
            </a:r>
            <a:r>
              <a:rPr lang="en-US" altLang="zh-CN" dirty="0" err="1" smtClean="0"/>
              <a:t>Rettinger</a:t>
            </a:r>
            <a:r>
              <a:rPr lang="en-US" altLang="zh-CN" dirty="0" smtClean="0"/>
              <a:t>, A. &amp; </a:t>
            </a:r>
            <a:r>
              <a:rPr lang="en-US" altLang="zh-CN" dirty="0" err="1" smtClean="0"/>
              <a:t>Wermser</a:t>
            </a:r>
            <a:r>
              <a:rPr lang="en-US" altLang="zh-CN" dirty="0" smtClean="0"/>
              <a:t>, H. Deductive and Inductive Stream Reasoning for Semantic Social Media Analytics  Intelligent Systems, IEEE, 2010, Vol. 25(6), pp. 32-41 </a:t>
            </a:r>
          </a:p>
          <a:p>
            <a:r>
              <a:rPr lang="en-US" altLang="zh-CN" dirty="0" smtClean="0"/>
              <a:t>[6] </a:t>
            </a:r>
            <a:r>
              <a:rPr lang="en-US" altLang="zh-CN" dirty="0" err="1" smtClean="0"/>
              <a:t>Barbieri</a:t>
            </a:r>
            <a:r>
              <a:rPr lang="en-US" altLang="zh-CN" dirty="0" smtClean="0"/>
              <a:t>, D.F., Braga, D.,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Della Valle, E. &amp; </a:t>
            </a:r>
            <a:r>
              <a:rPr lang="en-US" altLang="zh-CN" dirty="0" err="1" smtClean="0"/>
              <a:t>Grossniklaus</a:t>
            </a:r>
            <a:r>
              <a:rPr lang="en-US" altLang="zh-CN" dirty="0" smtClean="0"/>
              <a:t>, M.  C-SPARQL: SPARQL for continuous querying  Proceedings of the 18th international conference on World wide web ACM, 2009, pp. 1061-1062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[7] </a:t>
            </a:r>
            <a:r>
              <a:rPr lang="en-US" altLang="zh-CN" dirty="0" err="1" smtClean="0"/>
              <a:t>Barbieri</a:t>
            </a:r>
            <a:r>
              <a:rPr lang="en-US" altLang="zh-CN" dirty="0" smtClean="0"/>
              <a:t>, D.F., Braga, D.,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Della Valle, E. &amp; </a:t>
            </a:r>
            <a:r>
              <a:rPr lang="en-US" altLang="zh-CN" dirty="0" err="1" smtClean="0"/>
              <a:t>Grossniklaus</a:t>
            </a:r>
            <a:r>
              <a:rPr lang="en-US" altLang="zh-CN" dirty="0" smtClean="0"/>
              <a:t>, M.  Continuous Queries and Real-time Analysis of Social Semantic Data with C-SPARQL SDoW2009  CEUR-WS.org, 2009, Vol. 520</a:t>
            </a:r>
          </a:p>
          <a:p>
            <a:r>
              <a:rPr lang="en-US" altLang="zh-CN" dirty="0" smtClean="0"/>
              <a:t>[8] </a:t>
            </a:r>
            <a:r>
              <a:rPr lang="en-US" altLang="zh-CN" dirty="0" err="1" smtClean="0"/>
              <a:t>Barbieri</a:t>
            </a:r>
            <a:r>
              <a:rPr lang="en-US" altLang="zh-CN" dirty="0" smtClean="0"/>
              <a:t>, D.F., Braga, D.,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 &amp; </a:t>
            </a:r>
            <a:r>
              <a:rPr lang="en-US" altLang="zh-CN" dirty="0" err="1" smtClean="0"/>
              <a:t>Grossniklaus</a:t>
            </a:r>
            <a:r>
              <a:rPr lang="en-US" altLang="zh-CN" dirty="0" smtClean="0"/>
              <a:t>, M.  An execution environment for C-SPARQL queries  Proceedings of the 13th International Conference on Extending Database Technology  ACM, 2010, pp. 441-452 </a:t>
            </a:r>
          </a:p>
          <a:p>
            <a:r>
              <a:rPr lang="en-US" altLang="zh-CN" dirty="0" smtClean="0"/>
              <a:t>[9] </a:t>
            </a:r>
            <a:r>
              <a:rPr lang="en-US" altLang="zh-CN" dirty="0" err="1" smtClean="0"/>
              <a:t>Barbieri</a:t>
            </a:r>
            <a:r>
              <a:rPr lang="en-US" altLang="zh-CN" dirty="0" smtClean="0"/>
              <a:t>, D.F., Braga, D.,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Valle, E.D. &amp; </a:t>
            </a:r>
            <a:r>
              <a:rPr lang="en-US" altLang="zh-CN" dirty="0" err="1" smtClean="0"/>
              <a:t>Grossniklaus</a:t>
            </a:r>
            <a:r>
              <a:rPr lang="en-US" altLang="zh-CN" dirty="0" smtClean="0"/>
              <a:t>, M.  Querying RDF streams with C-SPARQL  SIGMOD Rec., ACM, 2010, Vol. 39(1), pp. 20-26 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[10] </a:t>
            </a:r>
            <a:r>
              <a:rPr lang="en-US" altLang="zh-CN" dirty="0" err="1" smtClean="0"/>
              <a:t>Bolles</a:t>
            </a:r>
            <a:r>
              <a:rPr lang="en-US" altLang="zh-CN" dirty="0" smtClean="0"/>
              <a:t>, A., </a:t>
            </a:r>
            <a:r>
              <a:rPr lang="en-US" altLang="zh-CN" dirty="0" err="1" smtClean="0"/>
              <a:t>Grawunder</a:t>
            </a:r>
            <a:r>
              <a:rPr lang="en-US" altLang="zh-CN" dirty="0" smtClean="0"/>
              <a:t>, M. &amp; Jacobi, J.  Streaming SPARQL extending SPARQL to process data streams Proceedings of the 5th European semantic web conference on The semantic web: research and applications Springer-</a:t>
            </a:r>
            <a:r>
              <a:rPr lang="en-US" altLang="zh-CN" dirty="0" err="1" smtClean="0"/>
              <a:t>Verlag</a:t>
            </a:r>
            <a:r>
              <a:rPr lang="en-US" altLang="zh-CN" dirty="0" smtClean="0"/>
              <a:t>, 2008, pp. 448-462 </a:t>
            </a:r>
          </a:p>
          <a:p>
            <a:r>
              <a:rPr lang="en-US" altLang="zh-CN" dirty="0" smtClean="0"/>
              <a:t>[11] </a:t>
            </a:r>
            <a:r>
              <a:rPr lang="en-US" altLang="zh-CN" dirty="0" err="1" smtClean="0"/>
              <a:t>Calbimonte</a:t>
            </a:r>
            <a:r>
              <a:rPr lang="en-US" altLang="zh-CN" dirty="0" smtClean="0"/>
              <a:t>, J.-P., </a:t>
            </a:r>
            <a:r>
              <a:rPr lang="en-US" altLang="zh-CN" dirty="0" err="1" smtClean="0"/>
              <a:t>Corcho</a:t>
            </a:r>
            <a:r>
              <a:rPr lang="en-US" altLang="zh-CN" dirty="0" smtClean="0"/>
              <a:t>, O. &amp; Gray, A. Enabling Ontology-Based Access to Streaming Data Sources Patel-Schneider, P., Pan, Y., </a:t>
            </a:r>
            <a:r>
              <a:rPr lang="en-US" altLang="zh-CN" dirty="0" err="1" smtClean="0"/>
              <a:t>Hitzler</a:t>
            </a:r>
            <a:r>
              <a:rPr lang="en-US" altLang="zh-CN" dirty="0" smtClean="0"/>
              <a:t>, P., Mika, P., Zhang, L., Pan, J., </a:t>
            </a:r>
            <a:r>
              <a:rPr lang="en-US" altLang="zh-CN" dirty="0" err="1" smtClean="0"/>
              <a:t>Horrocks</a:t>
            </a:r>
            <a:r>
              <a:rPr lang="en-US" altLang="zh-CN" dirty="0" smtClean="0"/>
              <a:t>, I. &amp; </a:t>
            </a:r>
            <a:r>
              <a:rPr lang="en-US" altLang="zh-CN" dirty="0" err="1" smtClean="0"/>
              <a:t>Glimm</a:t>
            </a:r>
            <a:r>
              <a:rPr lang="en-US" altLang="zh-CN" dirty="0" smtClean="0"/>
              <a:t>, B. (ed.)  The Semantic Web – ISWC 2010 Springer Berlin Heidelberg, 2010, Vol. 6496, pp. 96-111 </a:t>
            </a:r>
          </a:p>
          <a:p>
            <a:r>
              <a:rPr lang="en-US" altLang="zh-CN" dirty="0" smtClean="0"/>
              <a:t>[12] </a:t>
            </a:r>
            <a:r>
              <a:rPr lang="en-US" altLang="zh-CN" dirty="0" err="1" smtClean="0"/>
              <a:t>Calbimonte</a:t>
            </a:r>
            <a:r>
              <a:rPr lang="en-US" altLang="zh-CN" dirty="0" smtClean="0"/>
              <a:t>, J.-P., </a:t>
            </a:r>
            <a:r>
              <a:rPr lang="en-US" altLang="zh-CN" dirty="0" err="1" smtClean="0"/>
              <a:t>Corcho</a:t>
            </a:r>
            <a:r>
              <a:rPr lang="en-US" altLang="zh-CN" dirty="0" smtClean="0"/>
              <a:t>, O. &amp; Gray, A.J.  Ontology-based Access to Streaming Data Poster at the 7th Extended Semantic Web Conference (ESWC2010). </a:t>
            </a:r>
            <a:r>
              <a:rPr lang="en-US" altLang="zh-CN" dirty="0" err="1" smtClean="0"/>
              <a:t>Hersonissos</a:t>
            </a:r>
            <a:r>
              <a:rPr lang="en-US" altLang="zh-CN" dirty="0" smtClean="0"/>
              <a:t>, Greece 2010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[13] </a:t>
            </a:r>
            <a:r>
              <a:rPr lang="en-US" altLang="zh-CN" dirty="0" err="1" smtClean="0"/>
              <a:t>Cugola</a:t>
            </a:r>
            <a:r>
              <a:rPr lang="en-US" altLang="zh-CN" dirty="0" smtClean="0"/>
              <a:t>, G. &amp; </a:t>
            </a:r>
            <a:r>
              <a:rPr lang="en-US" altLang="zh-CN" dirty="0" err="1" smtClean="0"/>
              <a:t>Margara</a:t>
            </a:r>
            <a:r>
              <a:rPr lang="en-US" altLang="zh-CN" dirty="0" smtClean="0"/>
              <a:t>, A. Processing flows of information: From data stream to complex event processing  ACM </a:t>
            </a:r>
            <a:r>
              <a:rPr lang="en-US" altLang="zh-CN" dirty="0" err="1" smtClean="0"/>
              <a:t>Comput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Surv</a:t>
            </a:r>
            <a:r>
              <a:rPr lang="en-US" altLang="zh-CN" dirty="0" smtClean="0"/>
              <a:t>., ACM, 2012, Vol. 44(3), pp. 15:1-15:62</a:t>
            </a:r>
          </a:p>
          <a:p>
            <a:r>
              <a:rPr lang="en-US" altLang="zh-CN" dirty="0" smtClean="0"/>
              <a:t>[14] Della Valle, E.,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Braga, D., </a:t>
            </a:r>
            <a:r>
              <a:rPr lang="en-US" altLang="zh-CN" dirty="0" err="1" smtClean="0"/>
              <a:t>Celino</a:t>
            </a:r>
            <a:r>
              <a:rPr lang="en-US" altLang="zh-CN" dirty="0" smtClean="0"/>
              <a:t>, I., </a:t>
            </a:r>
            <a:r>
              <a:rPr lang="en-US" altLang="zh-CN" dirty="0" err="1" smtClean="0"/>
              <a:t>Frensel</a:t>
            </a:r>
            <a:r>
              <a:rPr lang="en-US" altLang="zh-CN" dirty="0" smtClean="0"/>
              <a:t>, D., van </a:t>
            </a:r>
            <a:r>
              <a:rPr lang="en-US" altLang="zh-CN" dirty="0" err="1" smtClean="0"/>
              <a:t>Harmelen</a:t>
            </a:r>
            <a:r>
              <a:rPr lang="en-US" altLang="zh-CN" dirty="0" smtClean="0"/>
              <a:t>, F. &amp; </a:t>
            </a:r>
            <a:r>
              <a:rPr lang="en-US" altLang="zh-CN" dirty="0" err="1" smtClean="0"/>
              <a:t>Unel</a:t>
            </a:r>
            <a:r>
              <a:rPr lang="en-US" altLang="zh-CN" dirty="0" smtClean="0"/>
              <a:t>, G.  Research chapters in the area of stream reasoning SR2009, 2009, Vol. 466 </a:t>
            </a:r>
          </a:p>
          <a:p>
            <a:r>
              <a:rPr lang="en-US" altLang="zh-CN" dirty="0" smtClean="0"/>
              <a:t>[15] </a:t>
            </a:r>
            <a:r>
              <a:rPr lang="en-US" altLang="zh-CN" dirty="0" err="1" smtClean="0"/>
              <a:t>Heintz</a:t>
            </a:r>
            <a:r>
              <a:rPr lang="en-US" altLang="zh-CN" dirty="0" smtClean="0"/>
              <a:t>, F. &amp; </a:t>
            </a:r>
            <a:r>
              <a:rPr lang="en-US" altLang="zh-CN" dirty="0" err="1" smtClean="0"/>
              <a:t>Dragisic</a:t>
            </a:r>
            <a:r>
              <a:rPr lang="en-US" altLang="zh-CN" dirty="0" smtClean="0"/>
              <a:t>, Z. Semantic information integration for stream reasoning  Information Fusion (FUSION), 2012 15th International Conference on 2012, pp. 1454-1461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[16] </a:t>
            </a:r>
            <a:r>
              <a:rPr lang="en-US" altLang="zh-CN" dirty="0" err="1" smtClean="0"/>
              <a:t>Lanzanasto</a:t>
            </a:r>
            <a:r>
              <a:rPr lang="en-US" altLang="zh-CN" dirty="0" smtClean="0"/>
              <a:t>, N., </a:t>
            </a:r>
            <a:r>
              <a:rPr lang="en-US" altLang="zh-CN" dirty="0" err="1" smtClean="0"/>
              <a:t>Komazec</a:t>
            </a:r>
            <a:r>
              <a:rPr lang="en-US" altLang="zh-CN" dirty="0" smtClean="0"/>
              <a:t>, S. &amp; </a:t>
            </a:r>
            <a:r>
              <a:rPr lang="en-US" altLang="zh-CN" dirty="0" err="1" smtClean="0"/>
              <a:t>Toma</a:t>
            </a:r>
            <a:r>
              <a:rPr lang="en-US" altLang="zh-CN" dirty="0" smtClean="0"/>
              <a:t>, I.  Reasoning over real time data streams  2012</a:t>
            </a:r>
          </a:p>
          <a:p>
            <a:r>
              <a:rPr lang="en-US" altLang="zh-CN" dirty="0" smtClean="0"/>
              <a:t>[17] </a:t>
            </a:r>
            <a:r>
              <a:rPr lang="en-US" altLang="zh-CN" dirty="0" err="1" smtClean="0"/>
              <a:t>Lecue</a:t>
            </a:r>
            <a:r>
              <a:rPr lang="en-US" altLang="zh-CN" dirty="0" smtClean="0"/>
              <a:t>, F. &amp; Pan., J.Z.  Predicting Knowledge in An Ontology Stream Proc. of the 23rd International Joint Conference on Artificial Intelligence (IJCAI 2013). 2013 </a:t>
            </a:r>
          </a:p>
          <a:p>
            <a:r>
              <a:rPr lang="en-US" altLang="zh-CN" dirty="0" smtClean="0"/>
              <a:t>[18] </a:t>
            </a:r>
            <a:r>
              <a:rPr lang="en-US" altLang="zh-CN" dirty="0" err="1" smtClean="0"/>
              <a:t>Lécué</a:t>
            </a:r>
            <a:r>
              <a:rPr lang="en-US" altLang="zh-CN" dirty="0" smtClean="0"/>
              <a:t>, F.  Diagnosing Changes in An Ontology Stream: A DL Reasoning Approach. AAAI 2012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[19] </a:t>
            </a:r>
            <a:r>
              <a:rPr lang="en-US" altLang="zh-CN" dirty="0" err="1" smtClean="0"/>
              <a:t>Ren</a:t>
            </a:r>
            <a:r>
              <a:rPr lang="en-US" altLang="zh-CN" dirty="0" smtClean="0"/>
              <a:t>, Y. &amp; Pan, J.Z.  </a:t>
            </a:r>
            <a:r>
              <a:rPr lang="en-US" altLang="zh-CN" dirty="0" err="1" smtClean="0"/>
              <a:t>Optimising</a:t>
            </a:r>
            <a:r>
              <a:rPr lang="en-US" altLang="zh-CN" dirty="0" smtClean="0"/>
              <a:t> ontology stream reasoning with truth maintenance system Proceedings of the 20th ACM international conference on Information and knowledge management ACM, 2011, pp. 831-836 </a:t>
            </a:r>
          </a:p>
          <a:p>
            <a:r>
              <a:rPr lang="en-US" altLang="zh-CN" dirty="0" smtClean="0"/>
              <a:t>[20] </a:t>
            </a:r>
            <a:r>
              <a:rPr lang="en-US" altLang="zh-CN" dirty="0" err="1" smtClean="0"/>
              <a:t>Ren</a:t>
            </a:r>
            <a:r>
              <a:rPr lang="en-US" altLang="zh-CN" dirty="0" smtClean="0"/>
              <a:t>, Y., Pan, J.Z. &amp; Zhao, Y. Towards Scalable Reasoning on Ontology Streams via Syntactic Approximation  Proc. of IWOD, 2010 </a:t>
            </a:r>
          </a:p>
          <a:p>
            <a:r>
              <a:rPr lang="en-US" altLang="zh-CN" dirty="0" smtClean="0"/>
              <a:t>[21] </a:t>
            </a:r>
            <a:r>
              <a:rPr lang="en-US" altLang="zh-CN" dirty="0" err="1" smtClean="0"/>
              <a:t>Stuckenschmidt</a:t>
            </a:r>
            <a:r>
              <a:rPr lang="en-US" altLang="zh-CN" dirty="0" smtClean="0"/>
              <a:t>, H.,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Della Valle, E., van </a:t>
            </a:r>
            <a:r>
              <a:rPr lang="en-US" altLang="zh-CN" dirty="0" err="1" smtClean="0"/>
              <a:t>Harmelen</a:t>
            </a:r>
            <a:r>
              <a:rPr lang="en-US" altLang="zh-CN" dirty="0" smtClean="0"/>
              <a:t>, F. &amp; </a:t>
            </a:r>
            <a:r>
              <a:rPr lang="en-US" altLang="zh-CN" dirty="0" err="1" smtClean="0"/>
              <a:t>di</a:t>
            </a:r>
            <a:r>
              <a:rPr lang="en-US" altLang="zh-CN" dirty="0" smtClean="0"/>
              <a:t> Milano, P.  Towards expressive stream reasoning  Proceedings of the </a:t>
            </a:r>
            <a:r>
              <a:rPr lang="en-US" altLang="zh-CN" dirty="0" err="1" smtClean="0"/>
              <a:t>Dagstuhl</a:t>
            </a:r>
            <a:r>
              <a:rPr lang="en-US" altLang="zh-CN" dirty="0" smtClean="0"/>
              <a:t> Seminar on Semantic Aspects of Sensor Networks 2010 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[22] Valle, E.,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</a:t>
            </a:r>
            <a:r>
              <a:rPr lang="en-US" altLang="zh-CN" dirty="0" err="1" smtClean="0"/>
              <a:t>Barbieri</a:t>
            </a:r>
            <a:r>
              <a:rPr lang="en-US" altLang="zh-CN" dirty="0" smtClean="0"/>
              <a:t>, D., Braga, D. &amp; </a:t>
            </a:r>
            <a:r>
              <a:rPr lang="en-US" altLang="zh-CN" dirty="0" err="1" smtClean="0"/>
              <a:t>Campi</a:t>
            </a:r>
            <a:r>
              <a:rPr lang="en-US" altLang="zh-CN" dirty="0" smtClean="0"/>
              <a:t>, A.  A First Step Towards Stream Reasoning </a:t>
            </a:r>
            <a:r>
              <a:rPr lang="en-US" altLang="zh-CN" dirty="0" err="1" smtClean="0"/>
              <a:t>Domingue</a:t>
            </a:r>
            <a:r>
              <a:rPr lang="en-US" altLang="zh-CN" dirty="0" smtClean="0"/>
              <a:t>, J., </a:t>
            </a:r>
            <a:r>
              <a:rPr lang="en-US" altLang="zh-CN" dirty="0" err="1" smtClean="0"/>
              <a:t>Fensel</a:t>
            </a:r>
            <a:r>
              <a:rPr lang="en-US" altLang="zh-CN" dirty="0" smtClean="0"/>
              <a:t>, D. &amp; </a:t>
            </a:r>
            <a:r>
              <a:rPr lang="en-US" altLang="zh-CN" dirty="0" err="1" smtClean="0"/>
              <a:t>Traverso</a:t>
            </a:r>
            <a:r>
              <a:rPr lang="en-US" altLang="zh-CN" dirty="0" smtClean="0"/>
              <a:t>, P. (ed.)  Future Internet – FIS 2008 Springer Berlin Heidelberg, 2009, Vol. 5468, pp. 72-81 </a:t>
            </a:r>
          </a:p>
          <a:p>
            <a:r>
              <a:rPr lang="en-US" altLang="zh-CN" dirty="0" smtClean="0"/>
              <a:t>[23] Valle, E.D., </a:t>
            </a:r>
            <a:r>
              <a:rPr lang="en-US" altLang="zh-CN" dirty="0" err="1" smtClean="0"/>
              <a:t>Ceri</a:t>
            </a:r>
            <a:r>
              <a:rPr lang="en-US" altLang="zh-CN" dirty="0" smtClean="0"/>
              <a:t>, S., van </a:t>
            </a:r>
            <a:r>
              <a:rPr lang="en-US" altLang="zh-CN" dirty="0" err="1" smtClean="0"/>
              <a:t>Harmelen</a:t>
            </a:r>
            <a:r>
              <a:rPr lang="en-US" altLang="zh-CN" dirty="0" smtClean="0"/>
              <a:t>, F. &amp; </a:t>
            </a:r>
            <a:r>
              <a:rPr lang="en-US" altLang="zh-CN" dirty="0" err="1" smtClean="0"/>
              <a:t>Fensel</a:t>
            </a:r>
            <a:r>
              <a:rPr lang="en-US" altLang="zh-CN" dirty="0" smtClean="0"/>
              <a:t>, D.  It's a Streaming World! Reasoning upon Rapidly Changing Information IEEE Intelligent Systems, IEEE Computer Society, 2009, Vol. 24(6), pp. 83-89</a:t>
            </a:r>
          </a:p>
          <a:p>
            <a:r>
              <a:rPr lang="en-US" altLang="zh-CN" dirty="0" smtClean="0"/>
              <a:t>[24] </a:t>
            </a:r>
            <a:r>
              <a:rPr lang="en-US" altLang="zh-CN" dirty="0" err="1" smtClean="0"/>
              <a:t>Walavalkar</a:t>
            </a:r>
            <a:r>
              <a:rPr lang="en-US" altLang="zh-CN" dirty="0" smtClean="0"/>
              <a:t>, O.B.  Streaming knowledge bases  </a:t>
            </a:r>
            <a:r>
              <a:rPr lang="en-US" altLang="zh-CN" dirty="0" err="1" smtClean="0"/>
              <a:t>ProQuest</a:t>
            </a:r>
            <a:r>
              <a:rPr lang="en-US" altLang="zh-CN" dirty="0" smtClean="0"/>
              <a:t>, 2007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Lessons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56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Lessons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Title: Predictive Reasoning in Multiple Spatial Data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16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Motivation: Air Quality Forecasting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The streams are spatially correlated: each air quality station is correlated with some others</a:t>
            </a:r>
          </a:p>
          <a:p>
            <a:r>
              <a:rPr lang="en-US" altLang="zh-CN" dirty="0" smtClean="0"/>
              <a:t>2. Predict multiple spatial time-series: air quality prediction for each station</a:t>
            </a:r>
          </a:p>
          <a:p>
            <a:r>
              <a:rPr lang="en-US" altLang="zh-CN" dirty="0" smtClean="0"/>
              <a:t>3. Generate </a:t>
            </a:r>
            <a:r>
              <a:rPr lang="en-US" altLang="zh-CN" dirty="0" smtClean="0"/>
              <a:t>new knowledge stream: Continuous reasoning, semantic query, enrich air quality records, etc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 Other Scenarios: </a:t>
            </a:r>
            <a:r>
              <a:rPr lang="en-US" altLang="zh-CN" dirty="0" err="1" smtClean="0"/>
              <a:t>waterlogging</a:t>
            </a:r>
            <a:r>
              <a:rPr lang="en-US" altLang="zh-CN" dirty="0" smtClean="0"/>
              <a:t>, traffic jam, forest temperature, water contamination, etc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Prediction for multiple spatial data, in fact, is real-time pattern matching</a:t>
            </a:r>
          </a:p>
          <a:p>
            <a:r>
              <a:rPr lang="en-US" altLang="zh-CN" dirty="0" smtClean="0"/>
              <a:t>Use ontology for structured spatial data and knowledge</a:t>
            </a:r>
          </a:p>
          <a:p>
            <a:pPr lvl="1"/>
            <a:r>
              <a:rPr lang="en-US" altLang="zh-CN" dirty="0" smtClean="0"/>
              <a:t>Enable stream reasoning</a:t>
            </a:r>
          </a:p>
          <a:p>
            <a:pPr lvl="1"/>
            <a:r>
              <a:rPr lang="en-US" altLang="zh-CN" dirty="0" smtClean="0"/>
              <a:t>Simpler integration of heterogeneous data and Web interpretation on the Web</a:t>
            </a:r>
          </a:p>
          <a:p>
            <a:r>
              <a:rPr lang="en-US" altLang="zh-CN" dirty="0" smtClean="0"/>
              <a:t>Use stream reasoning:</a:t>
            </a:r>
          </a:p>
          <a:p>
            <a:pPr lvl="1"/>
            <a:r>
              <a:rPr lang="en-US" altLang="zh-CN" dirty="0" smtClean="0"/>
              <a:t>Combine static knowledge, and perform reasoning task</a:t>
            </a:r>
          </a:p>
          <a:p>
            <a:pPr lvl="1"/>
            <a:r>
              <a:rPr lang="en-US" altLang="zh-CN" dirty="0" smtClean="0"/>
              <a:t>Providing and evaluating domain knowledge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Spatial Data Streams: pattern discovery, classification, summarization</a:t>
            </a:r>
          </a:p>
          <a:p>
            <a:pPr lvl="1"/>
            <a:r>
              <a:rPr lang="en-US" altLang="zh-CN" dirty="0" smtClean="0"/>
              <a:t>Few for prediction of data streams</a:t>
            </a:r>
          </a:p>
          <a:p>
            <a:pPr lvl="1"/>
            <a:r>
              <a:rPr lang="en-US" altLang="zh-CN" dirty="0" smtClean="0"/>
              <a:t>Less consideration of spatial correlation </a:t>
            </a:r>
          </a:p>
          <a:p>
            <a:r>
              <a:rPr lang="en-US" altLang="zh-CN" dirty="0" smtClean="0"/>
              <a:t>Stream Reasoning: C-SPARQL, ontology reasoning, ...</a:t>
            </a:r>
          </a:p>
          <a:p>
            <a:pPr lvl="1"/>
            <a:r>
              <a:rPr lang="en-US" altLang="zh-CN" dirty="0" smtClean="0"/>
              <a:t>We need numeral predictive inference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Predictive reasoning for spatial data streams:</a:t>
            </a:r>
          </a:p>
          <a:p>
            <a:pPr lvl="1"/>
            <a:r>
              <a:rPr lang="en-US" altLang="zh-CN" dirty="0" smtClean="0"/>
              <a:t>Accurate Prediction with multiple spatially correlated data streams</a:t>
            </a:r>
          </a:p>
          <a:p>
            <a:pPr lvl="1"/>
            <a:r>
              <a:rPr lang="en-US" altLang="zh-CN" dirty="0" smtClean="0"/>
              <a:t>Continuous predictive knowledge stream with C-SPARQL</a:t>
            </a:r>
          </a:p>
          <a:p>
            <a:pPr lvl="1"/>
            <a:r>
              <a:rPr lang="en-US" altLang="zh-CN" dirty="0" smtClean="0"/>
              <a:t>Scalability of the method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Find correlations among spatial data streams and hidden variables with PCA or spatial analysis, ...</a:t>
            </a:r>
          </a:p>
          <a:p>
            <a:r>
              <a:rPr lang="en-US" altLang="zh-CN" dirty="0" smtClean="0"/>
              <a:t>2. Predict with domain rules (trained ANNs)</a:t>
            </a:r>
          </a:p>
          <a:p>
            <a:r>
              <a:rPr lang="en-US" altLang="zh-CN" dirty="0" smtClean="0"/>
              <a:t>3. Ontology-based access to stream data for structured RDF stream </a:t>
            </a:r>
          </a:p>
          <a:p>
            <a:r>
              <a:rPr lang="en-US" altLang="zh-CN" dirty="0" smtClean="0"/>
              <a:t>4. Stream reasoning for RDF stream and static knowledge base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pic>
        <p:nvPicPr>
          <p:cNvPr id="6" name="内容占位符 5" descr="new_pap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444" y="1504950"/>
            <a:ext cx="8721306" cy="4118394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Apply to the application of air quality:</a:t>
            </a:r>
          </a:p>
          <a:p>
            <a:pPr lvl="1"/>
            <a:r>
              <a:rPr lang="en-US" altLang="zh-CN" dirty="0" smtClean="0"/>
              <a:t>Evaluation of prediction: compare to prediction without consideration of spatial correlation</a:t>
            </a:r>
          </a:p>
          <a:p>
            <a:pPr lvl="1"/>
            <a:r>
              <a:rPr lang="en-US" altLang="zh-CN" dirty="0" smtClean="0"/>
              <a:t>Stream reasoning capabilities</a:t>
            </a:r>
          </a:p>
          <a:p>
            <a:r>
              <a:rPr lang="en-US" altLang="zh-CN" dirty="0" smtClean="0"/>
              <a:t>Scalability: </a:t>
            </a:r>
          </a:p>
          <a:p>
            <a:pPr lvl="1"/>
            <a:r>
              <a:rPr lang="en-US" altLang="zh-CN" dirty="0" smtClean="0"/>
              <a:t>increment of throughput</a:t>
            </a:r>
          </a:p>
          <a:p>
            <a:pPr lvl="1"/>
            <a:r>
              <a:rPr lang="en-US" altLang="zh-CN" dirty="0" smtClean="0"/>
              <a:t>number of streams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Reasoning upon rapidly changing information (</a:t>
            </a:r>
            <a:r>
              <a:rPr kumimoji="1" lang="en-US" altLang="zh-CN" dirty="0" err="1" smtClean="0"/>
              <a:t>Barbieri</a:t>
            </a:r>
            <a:r>
              <a:rPr lang="en-US" altLang="zh-CN" dirty="0" smtClean="0"/>
              <a:t>): focus on continuous query, </a:t>
            </a:r>
            <a:r>
              <a:rPr lang="en-US" altLang="zh-CN" dirty="0" smtClean="0">
                <a:solidFill>
                  <a:srgbClr val="0070C0"/>
                </a:solidFill>
              </a:rPr>
              <a:t>C-SPARQL</a:t>
            </a:r>
            <a:r>
              <a:rPr lang="en-US" altLang="zh-CN" dirty="0" smtClean="0"/>
              <a:t> [3-10][14][23]</a:t>
            </a:r>
          </a:p>
          <a:p>
            <a:pPr lvl="1"/>
            <a:r>
              <a:rPr lang="en-US" altLang="zh-CN" dirty="0" smtClean="0"/>
              <a:t>Which content on the news Web portal is attracting the most attention?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Ontology –based access</a:t>
            </a:r>
            <a:r>
              <a:rPr lang="en-US" altLang="zh-CN" dirty="0" smtClean="0"/>
              <a:t> to stream data (</a:t>
            </a:r>
            <a:r>
              <a:rPr lang="en-US" altLang="zh-CN" dirty="0" err="1" smtClean="0"/>
              <a:t>Calbimonte</a:t>
            </a:r>
            <a:r>
              <a:rPr lang="en-US" altLang="zh-CN" dirty="0" smtClean="0"/>
              <a:t>): data integration [11][12][15]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Event processing </a:t>
            </a:r>
            <a:r>
              <a:rPr lang="en-US" altLang="zh-CN" dirty="0" smtClean="0"/>
              <a:t>and Stream reasoning (</a:t>
            </a:r>
            <a:r>
              <a:rPr lang="en-US" altLang="zh-CN" dirty="0" err="1" smtClean="0"/>
              <a:t>Anicic</a:t>
            </a:r>
            <a:r>
              <a:rPr lang="en-US" altLang="zh-CN" dirty="0" smtClean="0"/>
              <a:t>): similar to the work of </a:t>
            </a:r>
            <a:r>
              <a:rPr lang="en-US" altLang="zh-CN" dirty="0" err="1" smtClean="0"/>
              <a:t>Barbieri</a:t>
            </a:r>
            <a:r>
              <a:rPr lang="en-US" altLang="zh-CN" dirty="0" smtClean="0"/>
              <a:t>, etc. [1][2][13]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Ontology stream reasoning </a:t>
            </a:r>
            <a:r>
              <a:rPr lang="en-US" altLang="zh-CN" dirty="0" smtClean="0"/>
              <a:t>with description logic (Jeff): </a:t>
            </a:r>
            <a:r>
              <a:rPr lang="en-US" altLang="zh-CN" dirty="0" err="1" smtClean="0"/>
              <a:t>ontinuously</a:t>
            </a:r>
            <a:r>
              <a:rPr lang="en-US" altLang="zh-CN" dirty="0" smtClean="0"/>
              <a:t> and incrementally updating and </a:t>
            </a:r>
            <a:r>
              <a:rPr lang="en-US" altLang="zh-CN" dirty="0" err="1" smtClean="0"/>
              <a:t>materialising</a:t>
            </a:r>
            <a:r>
              <a:rPr lang="en-US" altLang="zh-CN" dirty="0" smtClean="0"/>
              <a:t> ontological knowledge bases [17-20]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Related Work</a:t>
            </a:r>
          </a:p>
          <a:p>
            <a:r>
              <a:rPr kumimoji="1" lang="en-US" altLang="zh-CN" dirty="0" smtClean="0"/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406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Stream data base management system (DSMS)</a:t>
            </a:r>
          </a:p>
          <a:p>
            <a:pPr lvl="1"/>
            <a:r>
              <a:rPr lang="en-US" altLang="zh-CN" dirty="0" smtClean="0"/>
              <a:t>Process query upon stream-based data sources</a:t>
            </a:r>
          </a:p>
          <a:p>
            <a:pPr lvl="1"/>
            <a:r>
              <a:rPr lang="en-US" altLang="zh-CN" dirty="0" smtClean="0"/>
              <a:t>The execution environment of C-SPARQL is built upon DSMS engine and SPARQL</a:t>
            </a:r>
          </a:p>
          <a:p>
            <a:r>
              <a:rPr lang="en-US" altLang="zh-CN" dirty="0" smtClean="0"/>
              <a:t>Event processing system (EP)</a:t>
            </a:r>
          </a:p>
          <a:p>
            <a:pPr lvl="1"/>
            <a:r>
              <a:rPr lang="en-US" altLang="zh-CN" dirty="0" smtClean="0"/>
              <a:t>on-the-fly analysis of data streams enabling real-time decisions and actions</a:t>
            </a:r>
          </a:p>
          <a:p>
            <a:pPr lvl="1"/>
            <a:r>
              <a:rPr lang="en-US" altLang="zh-CN" dirty="0" smtClean="0"/>
              <a:t>No higher-level knowledge representation and reasoning necessary for handling background knowledge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Truth maintenance system (TMS):</a:t>
            </a:r>
          </a:p>
          <a:p>
            <a:pPr lvl="1"/>
            <a:r>
              <a:rPr lang="en-US" altLang="zh-CN" dirty="0" smtClean="0"/>
              <a:t>not only reasoning results, but also intermediate results and the deduction relations among them</a:t>
            </a:r>
          </a:p>
          <a:p>
            <a:pPr lvl="1"/>
            <a:r>
              <a:rPr lang="en-US" altLang="zh-CN" dirty="0" smtClean="0"/>
              <a:t>excessive memory consumption</a:t>
            </a:r>
          </a:p>
          <a:p>
            <a:pPr lvl="1"/>
            <a:r>
              <a:rPr lang="en-US" altLang="zh-CN" dirty="0" smtClean="0"/>
              <a:t>Jeff, et. al build ontology stream reasoning system based on TMS with novel DL 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</a:p>
          <a:p>
            <a:r>
              <a:rPr kumimoji="1" lang="en-US" altLang="zh-CN" dirty="0" smtClean="0"/>
              <a:t>Related Work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Major Contribution</a:t>
            </a:r>
          </a:p>
          <a:p>
            <a:r>
              <a:rPr kumimoji="1" lang="en-US" altLang="zh-CN" dirty="0" smtClean="0"/>
              <a:t>Solution</a:t>
            </a:r>
          </a:p>
          <a:p>
            <a:r>
              <a:rPr kumimoji="1" lang="en-US" altLang="zh-CN" dirty="0" smtClean="0"/>
              <a:t>Major Results</a:t>
            </a:r>
          </a:p>
          <a:p>
            <a:r>
              <a:rPr kumimoji="1" lang="en-US" altLang="zh-CN" dirty="0" smtClean="0"/>
              <a:t>Lessons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39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C-SPARQL</a:t>
            </a:r>
            <a:r>
              <a:rPr lang="en-US" altLang="zh-CN" dirty="0" smtClean="0"/>
              <a:t>: continuous query grammar, execution environment, applications with social media/hurricane sensors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Ontology-based access</a:t>
            </a:r>
            <a:r>
              <a:rPr lang="en-US" altLang="zh-CN" dirty="0" smtClean="0"/>
              <a:t>: ontology-based stream data integration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Event processing: </a:t>
            </a:r>
            <a:r>
              <a:rPr lang="en-US" altLang="zh-CN" dirty="0" smtClean="0"/>
              <a:t>a language, a logic-based account and an prototype, for complex events and stream reasoning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923</TotalTime>
  <Words>1893</Words>
  <Application>Microsoft Office PowerPoint</Application>
  <PresentationFormat>全屏显示(4:3)</PresentationFormat>
  <Paragraphs>172</Paragraphs>
  <Slides>37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墨水池</vt:lpstr>
      <vt:lpstr>幻灯片 1</vt:lpstr>
      <vt:lpstr>Outline</vt:lpstr>
      <vt:lpstr>Outline</vt:lpstr>
      <vt:lpstr>Motivation</vt:lpstr>
      <vt:lpstr>Outline</vt:lpstr>
      <vt:lpstr>Related Work</vt:lpstr>
      <vt:lpstr>Related Work</vt:lpstr>
      <vt:lpstr>Outline</vt:lpstr>
      <vt:lpstr>Contributions</vt:lpstr>
      <vt:lpstr>Contributions</vt:lpstr>
      <vt:lpstr>Outline</vt:lpstr>
      <vt:lpstr>C-SPARQL</vt:lpstr>
      <vt:lpstr>                             C-SPARQL</vt:lpstr>
      <vt:lpstr>C-SPARQL</vt:lpstr>
      <vt:lpstr>C-SPARQL</vt:lpstr>
      <vt:lpstr>Ontology-based Access</vt:lpstr>
      <vt:lpstr>Event Processing</vt:lpstr>
      <vt:lpstr>Ontology Stream Reasoning</vt:lpstr>
      <vt:lpstr>Outline</vt:lpstr>
      <vt:lpstr>Result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Reference</vt:lpstr>
      <vt:lpstr>Outline</vt:lpstr>
      <vt:lpstr>Lessons</vt:lpstr>
      <vt:lpstr>Problem Motivation: Air Quality Forecasting</vt:lpstr>
      <vt:lpstr>Problem Statement</vt:lpstr>
      <vt:lpstr>Related Work</vt:lpstr>
      <vt:lpstr>Contributions</vt:lpstr>
      <vt:lpstr>Method</vt:lpstr>
      <vt:lpstr>Method</vt:lpstr>
      <vt:lpstr>Performance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Peiqin Gu</dc:creator>
  <cp:lastModifiedBy>微软用户</cp:lastModifiedBy>
  <cp:revision>143</cp:revision>
  <dcterms:created xsi:type="dcterms:W3CDTF">2013-06-22T11:36:11Z</dcterms:created>
  <dcterms:modified xsi:type="dcterms:W3CDTF">2013-09-21T13:48:33Z</dcterms:modified>
</cp:coreProperties>
</file>