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31.png" ContentType="image/png"/>
  <Override PartName="/ppt/media/image15.png" ContentType="image/png"/>
  <Override PartName="/ppt/media/image40.png" ContentType="image/png"/>
  <Override PartName="/ppt/media/image24.png" ContentType="image/png"/>
  <Override PartName="/ppt/media/image49.png" ContentType="image/png"/>
  <Override PartName="/ppt/media/image58.png" ContentType="image/png"/>
  <Override PartName="/ppt/media/image33.png" ContentType="image/png"/>
  <Override PartName="/ppt/media/image17.png" ContentType="image/png"/>
  <Override PartName="/ppt/media/image3.png" ContentType="image/png"/>
  <Override PartName="/ppt/media/image42.png" ContentType="image/png"/>
  <Override PartName="/ppt/media/image26.png" ContentType="image/png"/>
  <Override PartName="/ppt/media/image51.png" ContentType="image/png"/>
  <Override PartName="/ppt/media/image35.png" ContentType="image/png"/>
  <Override PartName="/ppt/media/image10.png" ContentType="image/png"/>
  <Override PartName="/ppt/media/image19.png" ContentType="image/png"/>
  <Override PartName="/ppt/media/image60.png" ContentType="image/png"/>
  <Override PartName="/ppt/media/image5.png" ContentType="image/png"/>
  <Override PartName="/ppt/media/image44.png" ContentType="image/png"/>
  <Override PartName="/ppt/media/image28.png" ContentType="image/png"/>
  <Override PartName="/ppt/media/image53.png" ContentType="image/png"/>
  <Override PartName="/ppt/media/image37.png" ContentType="image/png"/>
  <Override PartName="/ppt/media/image12.png" ContentType="image/png"/>
  <Override PartName="/ppt/media/image62.png" ContentType="image/png"/>
  <Override PartName="/ppt/media/image7.png" ContentType="image/png"/>
  <Override PartName="/ppt/media/image46.png" ContentType="image/png"/>
  <Override PartName="/ppt/media/image21.png" ContentType="image/png"/>
  <Override PartName="/ppt/media/image55.png" ContentType="image/png"/>
  <Override PartName="/ppt/media/image30.png" ContentType="image/png"/>
  <Override PartName="/ppt/media/image39.png" ContentType="image/png"/>
  <Override PartName="/ppt/media/image14.png" ContentType="image/png"/>
  <Override PartName="/ppt/media/image9.png" ContentType="image/png"/>
  <Override PartName="/ppt/media/image48.png" ContentType="image/png"/>
  <Override PartName="/ppt/media/image23.png" ContentType="image/png"/>
  <Override PartName="/ppt/media/image1.jpeg" ContentType="image/jpeg"/>
  <Override PartName="/ppt/media/image57.png" ContentType="image/png"/>
  <Override PartName="/ppt/media/image32.png" ContentType="image/png"/>
  <Override PartName="/ppt/media/image16.png" ContentType="image/png"/>
  <Override PartName="/ppt/media/image2.png" ContentType="image/png"/>
  <Override PartName="/ppt/media/image41.png" ContentType="image/png"/>
  <Override PartName="/ppt/media/image25.png" ContentType="image/png"/>
  <Override PartName="/ppt/media/image50.png" ContentType="image/png"/>
  <Override PartName="/ppt/media/image59.png" ContentType="image/png"/>
  <Override PartName="/ppt/media/image34.png" ContentType="image/png"/>
  <Override PartName="/ppt/media/image18.png" ContentType="image/png"/>
  <Override PartName="/ppt/media/image4.png" ContentType="image/png"/>
  <Override PartName="/ppt/media/image43.png" ContentType="image/png"/>
  <Override PartName="/ppt/media/image27.png" ContentType="image/png"/>
  <Override PartName="/ppt/media/image52.png" ContentType="image/png"/>
  <Override PartName="/ppt/media/image11.png" ContentType="image/png"/>
  <Override PartName="/ppt/media/image36.png" ContentType="image/png"/>
  <Override PartName="/ppt/media/image61.png" ContentType="image/png"/>
  <Override PartName="/ppt/media/image6.png" ContentType="image/png"/>
  <Override PartName="/ppt/media/image20.png" ContentType="image/png"/>
  <Override PartName="/ppt/media/image45.png" ContentType="image/png"/>
  <Override PartName="/ppt/media/image29.png" ContentType="image/png"/>
  <Override PartName="/ppt/media/image54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22.png" ContentType="image/png"/>
  <Override PartName="/ppt/media/image4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1216151-1161-41E1-A111-4181A111C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1121-C1B1-4101-A1B1-01F141610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F121-C131-4161-81E1-C1D191915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3853440"/>
            <a:ext cx="731340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164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440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1735200"/>
            <a:ext cx="7313400" cy="40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503280"/>
            <a:ext cx="7313400" cy="5287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440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164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3853440"/>
            <a:ext cx="731304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Click to edit the title text format</a:t>
            </a:r>
            <a:r>
              <a:rPr lang="en-US" sz="4600">
                <a:solidFill>
                  <a:srgbClr val="000000"/>
                </a:solidFill>
                <a:latin typeface="Goudy Old Style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Seventh Outline Level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200">
                <a:solidFill>
                  <a:srgbClr val="000000"/>
                </a:solidFill>
                <a:latin typeface="Goudy Old Style"/>
              </a:rPr>
              <a:t>二级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000">
                <a:solidFill>
                  <a:srgbClr val="000000"/>
                </a:solidFill>
                <a:latin typeface="Goudy Old Style"/>
              </a:rPr>
              <a:t>三级</a:t>
            </a:r>
            <a:endParaRPr/>
          </a:p>
          <a:p>
            <a:pPr lvl="2">
              <a:buBlip>
                <a:blip r:embed="rId6"/>
              </a:buBlip>
            </a:pPr>
            <a:r>
              <a:rPr lang="en-US">
                <a:solidFill>
                  <a:srgbClr val="000000"/>
                </a:solidFill>
                <a:latin typeface="Goudy Old Style"/>
              </a:rPr>
              <a:t>四级</a:t>
            </a:r>
            <a:endParaRPr/>
          </a:p>
          <a:p>
            <a:pPr lvl="3">
              <a:buBlip>
                <a:blip r:embed="rId7"/>
              </a:buBlip>
            </a:pPr>
            <a:r>
              <a:rPr lang="en-US">
                <a:solidFill>
                  <a:srgbClr val="000000"/>
                </a:solidFill>
                <a:latin typeface="Goudy Old Style"/>
              </a:rPr>
              <a:t>五级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oudy Old Style"/>
              </a:rPr>
              <a:t>7/7/13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1161-C1B1-4101-8181-C101715161C1}" type="slidenum">
              <a:rPr lang="en-US">
                <a:solidFill>
                  <a:srgbClr val="000000"/>
                </a:solidFill>
                <a:latin typeface="Goudy Old Style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14400" y="1188720"/>
            <a:ext cx="7313400" cy="4602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Title: Discovering drug-drug interactions:</a:t>
            </a:r>
            <a:r>
              <a:rPr lang="en-US" sz="2400">
                <a:solidFill>
                  <a:srgbClr val="ff0000"/>
                </a:solidFill>
                <a:latin typeface="Goudy Old Style"/>
              </a:rPr>
              <a:t>a text mining and reasoning approach based on properties of drug metabolism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Conference/Journal: Bioinformatics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Author: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Time: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Solution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120" nodeType="tmRoot" restart="never">
          <p:childTnLst>
            <p:seq>
              <p:cTn dur="indefinite" id="121" nodeType="mainSeq">
                <p:childTnLst>
                  <p:par>
                    <p:cTn fill="hold" id="122">
                      <p:stCondLst>
                        <p:cond delay="indefinite"/>
                      </p:stCondLst>
                      <p:childTnLst>
                        <p:par>
                          <p:cTn fill="hold" id="123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29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30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3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6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Major Results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Variables: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Measure Parameters: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Data set: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Results:</a:t>
            </a:r>
            <a:endParaRPr/>
          </a:p>
        </p:txBody>
      </p:sp>
    </p:spTree>
  </p:cSld>
  <p:timing>
    <p:tnLst>
      <p:par>
        <p:cTn dur="indefinite" id="132" nodeType="tmRoot" restart="never">
          <p:childTnLst>
            <p:seq>
              <p:cTn dur="indefinite" id="133" nodeType="mainSeq">
                <p:childTnLst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8">
                      <p:stCondLst>
                        <p:cond delay="indefinite"/>
                      </p:stCondLst>
                      <p:childTnLst>
                        <p:par>
                          <p:cTn fill="hold" id="139">
                            <p:stCondLst>
                              <p:cond delay="0"/>
                            </p:stCondLst>
                            <p:childTnLst>
                              <p:par>
                                <p:cTn fill="hold" id="14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3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2">
                      <p:stCondLst>
                        <p:cond delay="indefinite"/>
                      </p:stCondLst>
                      <p:childTnLst>
                        <p:par>
                          <p:cTn fill="hold" id="143">
                            <p:stCondLst>
                              <p:cond delay="0"/>
                            </p:stCondLst>
                            <p:childTnLst>
                              <p:par>
                                <p:cTn fill="hold" id="14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4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6">
                      <p:stCondLst>
                        <p:cond delay="indefinite"/>
                      </p:stCondLst>
                      <p:childTnLst>
                        <p:par>
                          <p:cTn fill="hold" id="147">
                            <p:stCondLst>
                              <p:cond delay="0"/>
                            </p:stCondLst>
                            <p:childTnLst>
                              <p:par>
                                <p:cTn fill="hold" id="14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4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150" nodeType="tmRoot" restart="never">
          <p:childTnLst>
            <p:seq>
              <p:cTn dur="indefinite" id="151" nodeType="mainSeq">
                <p:childTnLst>
                  <p:par>
                    <p:cTn fill="hold" id="152">
                      <p:stCondLst>
                        <p:cond delay="indefinite"/>
                      </p:stCondLst>
                      <p:childTnLst>
                        <p:par>
                          <p:cTn fill="hold" id="153">
                            <p:stCondLst>
                              <p:cond delay="0"/>
                            </p:stCondLst>
                            <p:childTnLst>
                              <p:par>
                                <p:cTn fill="hold" id="154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59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60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6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4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Results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914400" y="174024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2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3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Motivation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"/>
                                        <p:tgtEl>
                                          <p:spTgt spid="48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"/>
                                        <p:tgtEl>
                                          <p:spTgt spid="48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"/>
                                        <p:tgtEl>
                                          <p:spTgt spid="48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8"/>
                                        <p:tgtEl>
                                          <p:spTgt spid="48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9"/>
                                        <p:tgtEl>
                                          <p:spTgt spid="48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0"/>
                                        <p:tgtEl>
                                          <p:spTgt spid="48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5"/>
                                        <p:tgtEl>
                                          <p:spTgt spid="48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6"/>
                                        <p:tgtEl>
                                          <p:spTgt spid="48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7"/>
                                        <p:tgtEl>
                                          <p:spTgt spid="48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38" nodeType="tmRoot" restart="never">
          <p:childTnLst>
            <p:seq>
              <p:cTn dur="indefinite" id="39" nodeType="mainSeq">
                <p:childTnLst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47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48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49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4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Related Work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</p:txBody>
      </p:sp>
    </p:spTree>
  </p:cSld>
  <p:timing>
    <p:tnLst>
      <p:par>
        <p:cTn dur="indefinite" id="50" nodeType="tmRoot" restart="never">
          <p:childTnLst>
            <p:seq>
              <p:cTn dur="indefinite" id="51" nodeType="mainSeq">
                <p:childTnLst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6"/>
                                        <p:tgtEl>
                                          <p:spTgt spid="52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57"/>
                                        <p:tgtEl>
                                          <p:spTgt spid="52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58"/>
                                        <p:tgtEl>
                                          <p:spTgt spid="52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3"/>
                                        <p:tgtEl>
                                          <p:spTgt spid="52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64"/>
                                        <p:tgtEl>
                                          <p:spTgt spid="52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5"/>
                                        <p:tgtEl>
                                          <p:spTgt spid="52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>
                      <p:stCondLst>
                        <p:cond delay="indefinite"/>
                      </p:stCondLst>
                      <p:childTnLst>
                        <p:par>
                          <p:cTn fill="hold" id="67">
                            <p:stCondLst>
                              <p:cond delay="0"/>
                            </p:stCondLst>
                            <p:childTnLst>
                              <p:par>
                                <p:cTn fill="hold" id="6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0"/>
                                        <p:tgtEl>
                                          <p:spTgt spid="52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71"/>
                                        <p:tgtEl>
                                          <p:spTgt spid="52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72"/>
                                        <p:tgtEl>
                                          <p:spTgt spid="52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82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83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8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3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Major Contribution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</p:txBody>
      </p:sp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1"/>
                                        <p:tgtEl>
                                          <p:spTgt spid="56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92"/>
                                        <p:tgtEl>
                                          <p:spTgt spid="56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93"/>
                                        <p:tgtEl>
                                          <p:spTgt spid="56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>
                      <p:stCondLst>
                        <p:cond delay="indefinite"/>
                      </p:stCondLst>
                      <p:childTnLst>
                        <p:par>
                          <p:cTn fill="hold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8"/>
                                        <p:tgtEl>
                                          <p:spTgt spid="56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99"/>
                                        <p:tgtEl>
                                          <p:spTgt spid="56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00"/>
                                        <p:tgtEl>
                                          <p:spTgt spid="56">
                                            <p:txEl>
                                              <p:pRg end="5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5"/>
                                        <p:tgtEl>
                                          <p:spTgt spid="56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06"/>
                                        <p:tgtEl>
                                          <p:spTgt spid="56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07"/>
                                        <p:tgtEl>
                                          <p:spTgt spid="56">
                                            <p:txEl>
                                              <p:pRg end="8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Related Work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108" nodeType="tmRoot" restart="never">
          <p:childTnLst>
            <p:seq>
              <p:cTn dur="indefinite" id="109" nodeType="mainSeq">
                <p:childTnLst>
                  <p:par>
                    <p:cTn fill="hold" id="110">
                      <p:stCondLst>
                        <p:cond delay="indefinite"/>
                      </p:stCondLst>
                      <p:childTnLst>
                        <p:par>
                          <p:cTn fill="hold" id="111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17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18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19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