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275" r:id="rId4"/>
    <p:sldId id="259" r:id="rId5"/>
    <p:sldId id="258" r:id="rId6"/>
    <p:sldId id="260" r:id="rId7"/>
    <p:sldId id="278" r:id="rId8"/>
    <p:sldId id="261" r:id="rId9"/>
    <p:sldId id="262" r:id="rId10"/>
    <p:sldId id="266" r:id="rId11"/>
    <p:sldId id="267" r:id="rId12"/>
    <p:sldId id="276" r:id="rId13"/>
    <p:sldId id="263" r:id="rId14"/>
    <p:sldId id="264" r:id="rId15"/>
    <p:sldId id="277" r:id="rId16"/>
    <p:sldId id="265" r:id="rId17"/>
    <p:sldId id="268" r:id="rId18"/>
    <p:sldId id="269" r:id="rId19"/>
    <p:sldId id="270" r:id="rId20"/>
    <p:sldId id="271" r:id="rId21"/>
    <p:sldId id="280" r:id="rId22"/>
    <p:sldId id="274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2" autoAdjust="0"/>
  </p:normalViewPr>
  <p:slideViewPr>
    <p:cSldViewPr>
      <p:cViewPr varScale="1">
        <p:scale>
          <a:sx n="84" d="100"/>
          <a:sy n="84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A93C2-D88D-4C05-BE47-2D2B959F3F89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9E56-B919-4CBB-8A8A-30D668F2A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4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latin typeface="Century Gothic"/>
                <a:cs typeface="Century Gothic"/>
              </a:rPr>
              <a:t>Occurrence (how often does </a:t>
            </a:r>
            <a:r>
              <a:rPr lang="en-US" altLang="zh-CN" i="1" dirty="0" smtClean="0">
                <a:latin typeface="Century Gothic"/>
                <a:cs typeface="Century Gothic"/>
              </a:rPr>
              <a:t>S</a:t>
            </a:r>
            <a:r>
              <a:rPr lang="en-US" altLang="zh-CN" i="1" baseline="-25000" dirty="0" smtClean="0">
                <a:latin typeface="Century Gothic"/>
                <a:cs typeface="Century Gothic"/>
              </a:rPr>
              <a:t>i</a:t>
            </a:r>
            <a:r>
              <a:rPr lang="en-US" altLang="zh-CN" dirty="0" smtClean="0">
                <a:latin typeface="Century Gothic"/>
                <a:cs typeface="Century Gothic"/>
              </a:rPr>
              <a:t>, occur with </a:t>
            </a:r>
            <a:r>
              <a:rPr lang="en-US" altLang="zh-CN" i="1" dirty="0" err="1" smtClean="0">
                <a:latin typeface="Century Gothic"/>
                <a:cs typeface="Century Gothic"/>
              </a:rPr>
              <a:t>D</a:t>
            </a:r>
            <a:r>
              <a:rPr lang="en-US" altLang="zh-CN" i="1" baseline="-25000" dirty="0" err="1" smtClean="0">
                <a:latin typeface="Century Gothic"/>
                <a:cs typeface="Century Gothic"/>
              </a:rPr>
              <a:t>j</a:t>
            </a:r>
            <a:r>
              <a:rPr lang="en-US" altLang="zh-CN" dirty="0" smtClean="0">
                <a:latin typeface="Century Gothic"/>
                <a:cs typeface="Century Gothic"/>
              </a:rPr>
              <a:t>)</a:t>
            </a:r>
          </a:p>
          <a:p>
            <a:pPr lvl="1"/>
            <a:r>
              <a:rPr lang="en-US" altLang="zh-CN" dirty="0" err="1" smtClean="0">
                <a:latin typeface="Century Gothic"/>
                <a:cs typeface="Century Gothic"/>
              </a:rPr>
              <a:t>Confirmability</a:t>
            </a:r>
            <a:r>
              <a:rPr lang="en-US" altLang="zh-CN" dirty="0" smtClean="0">
                <a:latin typeface="Century Gothic"/>
                <a:cs typeface="Century Gothic"/>
              </a:rPr>
              <a:t>(How strongly does </a:t>
            </a:r>
            <a:r>
              <a:rPr lang="en-US" altLang="zh-CN" i="1" dirty="0" smtClean="0">
                <a:latin typeface="Century Gothic"/>
                <a:cs typeface="Century Gothic"/>
              </a:rPr>
              <a:t>S</a:t>
            </a:r>
            <a:r>
              <a:rPr lang="en-US" altLang="zh-CN" i="1" baseline="-25000" dirty="0" smtClean="0">
                <a:latin typeface="Century Gothic"/>
                <a:cs typeface="Century Gothic"/>
              </a:rPr>
              <a:t>i</a:t>
            </a:r>
            <a:r>
              <a:rPr lang="en-US" altLang="zh-CN" dirty="0" smtClean="0">
                <a:latin typeface="Century Gothic"/>
                <a:cs typeface="Century Gothic"/>
              </a:rPr>
              <a:t>, confirm </a:t>
            </a:r>
            <a:r>
              <a:rPr lang="en-US" altLang="zh-CN" i="1" dirty="0" err="1" smtClean="0">
                <a:latin typeface="Century Gothic"/>
                <a:cs typeface="Century Gothic"/>
              </a:rPr>
              <a:t>D</a:t>
            </a:r>
            <a:r>
              <a:rPr lang="en-US" altLang="zh-CN" i="1" baseline="-25000" dirty="0" err="1" smtClean="0">
                <a:latin typeface="Century Gothic"/>
                <a:cs typeface="Century Gothic"/>
              </a:rPr>
              <a:t>j</a:t>
            </a:r>
            <a:r>
              <a:rPr lang="en-US" altLang="zh-CN" dirty="0" smtClean="0">
                <a:latin typeface="Century Gothic"/>
                <a:cs typeface="Century Gothic"/>
              </a:rPr>
              <a:t>)</a:t>
            </a:r>
            <a:endParaRPr lang="zh-CN" altLang="en-US" dirty="0" smtClean="0">
              <a:latin typeface="Century Gothic"/>
              <a:cs typeface="Century Gothic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9E56-B919-4CBB-8A8A-30D668F2A0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1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D54B638-FD12-48C7-B54C-E3BB53E20AC4}" type="datetimeFigureOut">
              <a:rPr lang="zh-CN" altLang="en-US" smtClean="0"/>
              <a:t>10/21/13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742AB78-4811-4810-A10E-411011C687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128792" cy="16561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From Vagueness in Medical Thought to the Foundations of Fuzzy Reasoning in Medical Diagnosis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61048"/>
            <a:ext cx="7774880" cy="1752600"/>
          </a:xfrm>
        </p:spPr>
        <p:txBody>
          <a:bodyPr/>
          <a:lstStyle/>
          <a:p>
            <a:r>
              <a:rPr lang="en-US" altLang="zh-CN" dirty="0" smtClean="0">
                <a:latin typeface="Century Gothic"/>
                <a:cs typeface="Century Gothic"/>
              </a:rPr>
              <a:t>Rudolf </a:t>
            </a:r>
            <a:r>
              <a:rPr lang="en-US" altLang="zh-CN" dirty="0" err="1" smtClean="0">
                <a:latin typeface="Century Gothic"/>
                <a:cs typeface="Century Gothic"/>
              </a:rPr>
              <a:t>Seising</a:t>
            </a:r>
            <a:r>
              <a:rPr lang="en-US" altLang="zh-CN" dirty="0" smtClean="0">
                <a:latin typeface="Century Gothic"/>
                <a:cs typeface="Century Gothic"/>
              </a:rPr>
              <a:t>, Medical University of Vienna,</a:t>
            </a:r>
          </a:p>
          <a:p>
            <a:r>
              <a:rPr lang="en-US" altLang="zh-CN" dirty="0" smtClean="0">
                <a:latin typeface="Century Gothic"/>
                <a:cs typeface="Century Gothic"/>
              </a:rPr>
              <a:t>Artificial Intelligence in Medicine, 2006</a:t>
            </a:r>
            <a:endParaRPr lang="zh-CN" alt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861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Fuzzy Set Theory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entury Gothic" panose="020B0502020202020204" pitchFamily="34" charset="0"/>
                  </a:rPr>
                  <a:t>Generalization</a:t>
                </a:r>
              </a:p>
              <a:p>
                <a:pPr lvl="1"/>
                <a:r>
                  <a:rPr lang="en-US" altLang="zh-CN" b="1" dirty="0" smtClean="0">
                    <a:latin typeface="Century Gothic" panose="020B0502020202020204" pitchFamily="34" charset="0"/>
                  </a:rPr>
                  <a:t>Equality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: A=B </a:t>
                </a:r>
                <a:r>
                  <a:rPr lang="en-US" altLang="zh-CN" dirty="0" err="1" smtClean="0">
                    <a:latin typeface="Century Gothic" panose="020B0502020202020204" pitchFamily="34" charset="0"/>
                  </a:rPr>
                  <a:t>iff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A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) =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(x). </a:t>
                </a:r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b="1" dirty="0" smtClean="0">
                    <a:latin typeface="Century Gothic" panose="020B0502020202020204" pitchFamily="34" charset="0"/>
                  </a:rPr>
                  <a:t>Containment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: A</a:t>
                </a:r>
                <a14:m>
                  <m:oMath xmlns:m="http://schemas.openxmlformats.org/officeDocument/2006/math" xmlns="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altLang="zh-CN" dirty="0" err="1" smtClean="0">
                    <a:latin typeface="Century Gothic" panose="020B0502020202020204" pitchFamily="34" charset="0"/>
                  </a:rPr>
                  <a:t>iff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 </a:t>
                </a:r>
                <a:r>
                  <a:rPr lang="el-GR" altLang="zh-CN" i="1" dirty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A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(x) 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≤ </a:t>
                </a:r>
                <a:r>
                  <a:rPr lang="el-GR" altLang="zh-CN" i="1" dirty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(x)</a:t>
                </a:r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b="1" dirty="0" smtClean="0">
                    <a:latin typeface="Century Gothic" panose="020B0502020202020204" pitchFamily="34" charset="0"/>
                  </a:rPr>
                  <a:t>Complementation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: ¬A is the complement of A </a:t>
                </a:r>
                <a:r>
                  <a:rPr lang="en-US" altLang="zh-CN" dirty="0" err="1" smtClean="0">
                    <a:latin typeface="Century Gothic" panose="020B0502020202020204" pitchFamily="34" charset="0"/>
                  </a:rPr>
                  <a:t>iff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 smtClean="0">
                    <a:latin typeface="Century Gothic" panose="020B0502020202020204" pitchFamily="34" charset="0"/>
                  </a:rPr>
                  <a:t>¬A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(x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) = 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1-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 smtClean="0">
                    <a:latin typeface="Century Gothic" panose="020B0502020202020204" pitchFamily="34" charset="0"/>
                  </a:rPr>
                  <a:t>A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(x).</a:t>
                </a:r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b="1" dirty="0" smtClean="0">
                    <a:latin typeface="Century Gothic" panose="020B0502020202020204" pitchFamily="34" charset="0"/>
                  </a:rPr>
                  <a:t>Intersection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: A</a:t>
                </a:r>
                <a14:m>
                  <m:oMath xmlns:m="http://schemas.openxmlformats.org/officeDocument/2006/math" xmlns="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CN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altLang="zh-CN" dirty="0" err="1" smtClean="0">
                    <a:latin typeface="Century Gothic" panose="020B0502020202020204" pitchFamily="34" charset="0"/>
                  </a:rPr>
                  <a:t>iff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14:m>
                  <m:oMath xmlns:m="http://schemas.openxmlformats.org/officeDocument/2006/math" xmlns="">
                    <m:r>
                      <a:rPr lang="en-US" altLang="zh-CN" b="0" i="1" baseline="-25000" smtClean="0">
                        <a:latin typeface="Cambria Math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b="0" i="1" baseline="-25000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zh-CN" i="1" dirty="0" smtClean="0">
                    <a:latin typeface="Century Gothic" panose="020B0502020202020204" pitchFamily="34" charset="0"/>
                  </a:rPr>
                  <a:t>(x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) = 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Max(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 smtClean="0">
                    <a:latin typeface="Century Gothic" panose="020B0502020202020204" pitchFamily="34" charset="0"/>
                  </a:rPr>
                  <a:t>A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(x), </a:t>
                </a:r>
                <a:r>
                  <a:rPr lang="el-GR" altLang="zh-CN" i="1" dirty="0" smtClean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)).</a:t>
                </a:r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b="1" dirty="0" smtClean="0">
                    <a:latin typeface="Century Gothic" panose="020B0502020202020204" pitchFamily="34" charset="0"/>
                  </a:rPr>
                  <a:t>Union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: A</a:t>
                </a:r>
                <a14:m>
                  <m:oMath xmlns:m="http://schemas.openxmlformats.org/officeDocument/2006/math" xmlns="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altLang="zh-CN" dirty="0" err="1">
                    <a:latin typeface="Century Gothic" panose="020B0502020202020204" pitchFamily="34" charset="0"/>
                  </a:rPr>
                  <a:t>iff</a:t>
                </a:r>
                <a:r>
                  <a:rPr lang="en-US" altLang="zh-CN" dirty="0">
                    <a:latin typeface="Century Gothic" panose="020B0502020202020204" pitchFamily="34" charset="0"/>
                  </a:rPr>
                  <a:t> </a:t>
                </a:r>
                <a:r>
                  <a:rPr lang="el-GR" altLang="zh-CN" i="1" dirty="0">
                    <a:latin typeface="Century Gothic" panose="020B0502020202020204" pitchFamily="34" charset="0"/>
                  </a:rPr>
                  <a:t>μ</a:t>
                </a:r>
                <a14:m>
                  <m:oMath xmlns:m="http://schemas.openxmlformats.org/officeDocument/2006/math" xmlns="">
                    <m:r>
                      <a:rPr lang="en-US" altLang="zh-CN" i="1" baseline="-25000">
                        <a:latin typeface="Cambria Math"/>
                      </a:rPr>
                      <m:t>𝐴</m:t>
                    </m:r>
                    <m:r>
                      <a:rPr lang="en-US" altLang="zh-CN" i="1" baseline="-25000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zh-CN" i="1" baseline="-2500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zh-CN" i="1" dirty="0">
                    <a:latin typeface="Century Gothic" panose="020B0502020202020204" pitchFamily="34" charset="0"/>
                  </a:rPr>
                  <a:t>(x) = </a:t>
                </a:r>
                <a:r>
                  <a:rPr lang="en-US" altLang="zh-CN" i="1" dirty="0" smtClean="0">
                    <a:latin typeface="Century Gothic" panose="020B0502020202020204" pitchFamily="34" charset="0"/>
                  </a:rPr>
                  <a:t>Min(</a:t>
                </a:r>
                <a:r>
                  <a:rPr lang="el-GR" altLang="zh-CN" i="1" dirty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A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(x), </a:t>
                </a:r>
                <a:r>
                  <a:rPr lang="el-GR" altLang="zh-CN" i="1" dirty="0">
                    <a:latin typeface="Century Gothic" panose="020B0502020202020204" pitchFamily="34" charset="0"/>
                  </a:rPr>
                  <a:t>μ</a:t>
                </a:r>
                <a:r>
                  <a:rPr lang="en-US" altLang="zh-CN" i="1" baseline="-25000" dirty="0">
                    <a:latin typeface="Century Gothic" panose="020B0502020202020204" pitchFamily="34" charset="0"/>
                  </a:rPr>
                  <a:t>B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(x)).</a:t>
                </a:r>
                <a:endParaRPr lang="en-US" altLang="zh-CN" dirty="0" smtClean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29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Linguistic Variables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Instances</a:t>
            </a:r>
          </a:p>
          <a:p>
            <a:pPr lvl="1"/>
            <a:r>
              <a:rPr lang="en-US" altLang="zh-CN" b="1" dirty="0" smtClean="0">
                <a:latin typeface="Century Gothic" panose="020B0502020202020204" pitchFamily="34" charset="0"/>
              </a:rPr>
              <a:t>Age</a:t>
            </a:r>
            <a:r>
              <a:rPr lang="en-US" altLang="zh-CN" dirty="0" smtClean="0">
                <a:latin typeface="Century Gothic" panose="020B0502020202020204" pitchFamily="34" charset="0"/>
              </a:rPr>
              <a:t>: Young, very young, not very young, somewhat old, more or less young.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These values are formed from the label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old</a:t>
            </a:r>
            <a:r>
              <a:rPr lang="en-US" altLang="zh-CN" dirty="0" smtClean="0">
                <a:latin typeface="Century Gothic" panose="020B0502020202020204" pitchFamily="34" charset="0"/>
              </a:rPr>
              <a:t>, the negation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not</a:t>
            </a:r>
            <a:r>
              <a:rPr lang="en-US" altLang="zh-CN" dirty="0" smtClean="0">
                <a:latin typeface="Century Gothic" panose="020B0502020202020204" pitchFamily="34" charset="0"/>
              </a:rPr>
              <a:t>, and the hedges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very</a:t>
            </a:r>
            <a:r>
              <a:rPr lang="en-US" altLang="zh-CN" dirty="0" smtClean="0">
                <a:latin typeface="Century Gothic" panose="020B0502020202020204" pitchFamily="34" charset="0"/>
              </a:rPr>
              <a:t>,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somewhat</a:t>
            </a:r>
            <a:r>
              <a:rPr lang="en-US" altLang="zh-CN" dirty="0" smtClean="0">
                <a:latin typeface="Century Gothic" panose="020B0502020202020204" pitchFamily="34" charset="0"/>
              </a:rPr>
              <a:t>, and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more or less</a:t>
            </a:r>
            <a:r>
              <a:rPr lang="en-US" altLang="zh-CN" dirty="0" smtClean="0">
                <a:latin typeface="Century Gothic" panose="020B0502020202020204" pitchFamily="34" charset="0"/>
              </a:rPr>
              <a:t>.</a:t>
            </a:r>
          </a:p>
          <a:p>
            <a:pPr lvl="1"/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These concepts relate to situations in which the source of imprecision is not a random variable or a stochastic process but rather a class or classes which do not possesses sharply defined boundaries.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use fuzzy set in Medicine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3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Vagueness in the medical way of thinking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Three aspects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There exists no strict boundary between what is healthy and what is diseased, and one never finds exactly the same clinical picture again.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How does one find a law for irregular phenomena? This is the fundamental problem of medical thinking.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It is very difficult to define sharp borders between various symptoms in the set of all symptoms and between various diseases in the set of diseases.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4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Vagueness in the medical way of thinking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Claim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Elements of medical knowledge, symptoms and diseases are essentially indeterminate, and that physicians count on their intuition rather than on logical consequences to deduce a disease from the patient’s data.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Fuzzy representation of Medicine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45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Fuzzy sets meets medicine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Century Gothic" panose="020B0502020202020204" pitchFamily="34" charset="0"/>
              </a:rPr>
              <a:t>Disease-patient fuzziness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 human disease, e.g., diabetes, may be regarded as a fuzzy set in the following sense. Let X={x} denote the collection of human beings. Then diabetes is a fuzzy set, say D, in X, characterized by a membership function </a:t>
            </a:r>
            <a:r>
              <a:rPr lang="el-GR" altLang="zh-CN" i="1" dirty="0" smtClean="0">
                <a:latin typeface="Century Gothic" panose="020B0502020202020204" pitchFamily="34" charset="0"/>
              </a:rPr>
              <a:t>μ</a:t>
            </a:r>
            <a:r>
              <a:rPr lang="en-US" altLang="zh-CN" i="1" baseline="-25000" dirty="0" smtClean="0">
                <a:latin typeface="Century Gothic" panose="020B0502020202020204" pitchFamily="34" charset="0"/>
              </a:rPr>
              <a:t>D</a:t>
            </a:r>
            <a:r>
              <a:rPr lang="en-US" altLang="zh-CN" i="1" dirty="0" smtClean="0">
                <a:latin typeface="Century Gothic" panose="020B0502020202020204" pitchFamily="34" charset="0"/>
              </a:rPr>
              <a:t>(x) which associates with each human being x his grade of membership in the fuzzy set of diabetes.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Fuzzy sets meets medicine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Century Gothic" panose="020B0502020202020204" pitchFamily="34" charset="0"/>
              </a:rPr>
              <a:t>Disease-symptom fuzziness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The relation between diseases and various symptoms are fuzzy in nature. E.g., in the case of diabetes a fuzzy symptom may be, say, a hardening of the arteries. </a:t>
            </a:r>
          </a:p>
        </p:txBody>
      </p:sp>
    </p:spTree>
    <p:extLst>
      <p:ext uri="{BB962C8B-B14F-4D97-AF65-F5344CB8AC3E}">
        <p14:creationId xmlns:p14="http://schemas.microsoft.com/office/powerpoint/2010/main" val="97225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Fuzzy sets meets medicine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Examples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 runny nose is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almost always </a:t>
            </a:r>
            <a:r>
              <a:rPr lang="en-US" altLang="zh-CN" dirty="0" smtClean="0">
                <a:latin typeface="Century Gothic" panose="020B0502020202020204" pitchFamily="34" charset="0"/>
              </a:rPr>
              <a:t>present in a common cold.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Acute pyelonephritis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usually</a:t>
            </a:r>
            <a:r>
              <a:rPr lang="en-US" altLang="zh-CN" dirty="0" smtClean="0">
                <a:latin typeface="Century Gothic" panose="020B0502020202020204" pitchFamily="34" charset="0"/>
              </a:rPr>
              <a:t> presents bladder irritation and infection.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Acute pyelonephritis presents </a:t>
            </a:r>
            <a:r>
              <a:rPr lang="en-US" altLang="zh-CN" b="1" i="1" dirty="0" smtClean="0">
                <a:latin typeface="Century Gothic" panose="020B0502020202020204" pitchFamily="34" charset="0"/>
              </a:rPr>
              <a:t>occasionally</a:t>
            </a:r>
            <a:r>
              <a:rPr lang="en-US" altLang="zh-CN" dirty="0" smtClean="0">
                <a:latin typeface="Century Gothic" panose="020B0502020202020204" pitchFamily="34" charset="0"/>
              </a:rPr>
              <a:t> fever, or chills, and malaise.</a:t>
            </a:r>
          </a:p>
          <a:p>
            <a:pPr lvl="1"/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Representations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Common cold</a:t>
            </a:r>
            <a:r>
              <a:rPr lang="en-US" altLang="zh-CN" dirty="0" smtClean="0">
                <a:latin typeface="Century Gothic" panose="020B0502020202020204" pitchFamily="34" charset="0"/>
              </a:rPr>
              <a:t>: </a:t>
            </a:r>
            <a:r>
              <a:rPr lang="en-US" altLang="zh-CN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D</a:t>
            </a:r>
            <a:r>
              <a:rPr lang="en-US" altLang="zh-CN" baseline="-25000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dirty="0" smtClean="0">
                <a:latin typeface="Century Gothic" panose="020B0502020202020204" pitchFamily="34" charset="0"/>
              </a:rPr>
              <a:t> / </a:t>
            </a:r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Acute pyelonephritis</a:t>
            </a:r>
            <a:r>
              <a:rPr lang="en-US" altLang="zh-CN" dirty="0" smtClean="0">
                <a:latin typeface="Century Gothic" panose="020B0502020202020204" pitchFamily="34" charset="0"/>
              </a:rPr>
              <a:t>: </a:t>
            </a:r>
            <a:r>
              <a:rPr lang="en-US" altLang="zh-CN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D</a:t>
            </a:r>
            <a:r>
              <a:rPr lang="en-US" altLang="zh-CN" baseline="-25000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2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Runny </a:t>
            </a:r>
            <a:r>
              <a:rPr lang="en-US" altLang="zh-CN" dirty="0" smtClean="0">
                <a:latin typeface="Century Gothic" panose="020B0502020202020204" pitchFamily="34" charset="0"/>
              </a:rPr>
              <a:t>node, fever, bladder irritation, infection, chills, and malaise: </a:t>
            </a:r>
            <a:r>
              <a:rPr lang="en-US" altLang="zh-CN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baseline="-25000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… S</a:t>
            </a:r>
            <a:r>
              <a:rPr lang="en-US" altLang="zh-CN" baseline="-25000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6</a:t>
            </a:r>
            <a:r>
              <a:rPr lang="en-US" altLang="zh-CN" dirty="0" smtClean="0">
                <a:latin typeface="Century Gothic" panose="020B0502020202020204" pitchFamily="34" charset="0"/>
              </a:rPr>
              <a:t>.</a:t>
            </a:r>
            <a:endParaRPr lang="en-US" altLang="zh-CN" dirty="0">
              <a:latin typeface="Century Gothic" panose="020B0502020202020204" pitchFamily="34" charset="0"/>
            </a:endParaRPr>
          </a:p>
          <a:p>
            <a:pPr lvl="1"/>
            <a:endParaRPr lang="zh-CN" altLang="en-US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6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Fuzzy sets meets medicine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u="sng" dirty="0" smtClean="0">
                <a:latin typeface="Century Gothic" panose="020B0502020202020204" pitchFamily="34" charset="0"/>
              </a:rPr>
              <a:t>Fuzzy Relations</a:t>
            </a:r>
          </a:p>
          <a:p>
            <a:pPr lvl="1"/>
            <a:r>
              <a:rPr lang="en-US" altLang="zh-CN" b="1" dirty="0" smtClean="0">
                <a:latin typeface="Century Gothic" panose="020B0502020202020204" pitchFamily="34" charset="0"/>
              </a:rPr>
              <a:t>Low</a:t>
            </a:r>
            <a:r>
              <a:rPr lang="en-US" altLang="zh-CN" b="0" dirty="0" smtClean="0">
                <a:latin typeface="Century Gothic" panose="020B0502020202020204" pitchFamily="34" charset="0"/>
              </a:rPr>
              <a:t> urine sodium concentration is almost always found in </a:t>
            </a:r>
            <a:r>
              <a:rPr lang="en-US" altLang="zh-CN" b="0" dirty="0" err="1" smtClean="0">
                <a:latin typeface="Century Gothic" panose="020B0502020202020204" pitchFamily="34" charset="0"/>
              </a:rPr>
              <a:t>Hepatorenal</a:t>
            </a:r>
            <a:r>
              <a:rPr lang="en-US" altLang="zh-CN" b="0" dirty="0" smtClean="0">
                <a:latin typeface="Century Gothic" panose="020B0502020202020204" pitchFamily="34" charset="0"/>
              </a:rPr>
              <a:t> Syndrome. </a:t>
            </a:r>
          </a:p>
          <a:p>
            <a:pPr lvl="1"/>
            <a:r>
              <a:rPr lang="en-US" altLang="zh-CN" b="0" dirty="0" smtClean="0">
                <a:latin typeface="Century Gothic" panose="020B0502020202020204" pitchFamily="34" charset="0"/>
              </a:rPr>
              <a:t>Relations: low, normal, high</a:t>
            </a:r>
          </a:p>
          <a:p>
            <a:pPr lvl="1"/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u="sng" dirty="0" smtClean="0">
                <a:latin typeface="Century Gothic" panose="020B0502020202020204" pitchFamily="34" charset="0"/>
              </a:rPr>
              <a:t>Fuzzy Modifier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Qualifiers such as </a:t>
            </a:r>
            <a:r>
              <a:rPr lang="en-US" altLang="zh-CN" b="1" dirty="0" smtClean="0">
                <a:latin typeface="Century Gothic" panose="020B0502020202020204" pitchFamily="34" charset="0"/>
              </a:rPr>
              <a:t>very, moderately, extremely, not</a:t>
            </a:r>
            <a:r>
              <a:rPr lang="en-US" altLang="zh-CN" dirty="0" smtClean="0">
                <a:latin typeface="Century Gothic" panose="020B0502020202020204" pitchFamily="34" charset="0"/>
              </a:rPr>
              <a:t>, etc.</a:t>
            </a:r>
          </a:p>
          <a:p>
            <a:pPr lvl="1"/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u="sng" dirty="0" smtClean="0">
                <a:latin typeface="Century Gothic" panose="020B0502020202020204" pitchFamily="34" charset="0"/>
              </a:rPr>
              <a:t>Logical operations</a:t>
            </a:r>
          </a:p>
          <a:p>
            <a:pPr lvl="1"/>
            <a:r>
              <a:rPr lang="en-US" altLang="zh-CN" b="1" dirty="0" smtClean="0">
                <a:latin typeface="Century Gothic" panose="020B0502020202020204" pitchFamily="34" charset="0"/>
              </a:rPr>
              <a:t>AND </a:t>
            </a:r>
            <a:r>
              <a:rPr lang="en-US" altLang="zh-CN" dirty="0" smtClean="0">
                <a:latin typeface="Century Gothic" panose="020B0502020202020204" pitchFamily="34" charset="0"/>
              </a:rPr>
              <a:t>(min), </a:t>
            </a:r>
            <a:r>
              <a:rPr lang="en-US" altLang="zh-CN" b="1" dirty="0" smtClean="0">
                <a:latin typeface="Century Gothic" panose="020B0502020202020204" pitchFamily="34" charset="0"/>
              </a:rPr>
              <a:t>OR </a:t>
            </a:r>
            <a:r>
              <a:rPr lang="en-US" altLang="zh-CN" dirty="0" smtClean="0">
                <a:latin typeface="Century Gothic" panose="020B0502020202020204" pitchFamily="34" charset="0"/>
              </a:rPr>
              <a:t>(max)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0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99384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Century Gothic" panose="020B0502020202020204" pitchFamily="34" charset="0"/>
              </a:rPr>
              <a:t>Medical decision-making</a:t>
            </a:r>
            <a:r>
              <a:rPr lang="en-US" altLang="zh-CN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The doctor notes the patient’s signs and symptoms;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Combines these with the patient’s medical history, physical examination and laboratory findings;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Diagnose the disease</a:t>
            </a:r>
            <a:r>
              <a:rPr lang="en-US" altLang="zh-CN" dirty="0" smtClean="0">
                <a:latin typeface="Century Gothic" panose="020B0502020202020204" pitchFamily="34" charset="0"/>
              </a:rPr>
              <a:t>.</a:t>
            </a:r>
          </a:p>
          <a:p>
            <a:pPr lvl="1"/>
            <a:endParaRPr lang="en-US" altLang="zh-CN" dirty="0">
              <a:latin typeface="Century Gothic" panose="020B0502020202020204" pitchFamily="34" charset="0"/>
            </a:endParaRPr>
          </a:p>
          <a:p>
            <a:pPr>
              <a:buFont typeface="Arial"/>
              <a:buChar char="•"/>
            </a:pPr>
            <a:endParaRPr lang="zh-CN" alt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69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Fuzzy Medical Knowledge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836712"/>
                <a:ext cx="7543800" cy="4104456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altLang="zh-CN" dirty="0" smtClean="0">
                    <a:latin typeface="Century Gothic" panose="020B0502020202020204" pitchFamily="34" charset="0"/>
                  </a:rPr>
                  <a:t>If a patient’s symptom is </a:t>
                </a:r>
                <a:r>
                  <a:rPr lang="en-US" altLang="zh-CN" b="1" i="1" dirty="0" smtClean="0">
                    <a:latin typeface="Century Gothic" panose="020B0502020202020204" pitchFamily="34" charset="0"/>
                  </a:rPr>
                  <a:t>S</a:t>
                </a:r>
                <a:r>
                  <a:rPr lang="en-US" altLang="zh-CN" b="1" i="1" baseline="-25000" dirty="0" smtClean="0">
                    <a:latin typeface="Century Gothic" panose="020B0502020202020204" pitchFamily="34" charset="0"/>
                  </a:rPr>
                  <a:t>i</a:t>
                </a:r>
                <a:r>
                  <a:rPr lang="en-US" altLang="zh-CN" b="1" i="1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then the patient’s state in terms of diagnoses is a fuzzy set </a:t>
                </a:r>
                <a:r>
                  <a:rPr lang="en-US" altLang="zh-CN" b="1" i="1" dirty="0" smtClean="0">
                    <a:latin typeface="Century Gothic" panose="020B0502020202020204" pitchFamily="34" charset="0"/>
                  </a:rPr>
                  <a:t>D</a:t>
                </a:r>
                <a:r>
                  <a:rPr lang="en-US" altLang="zh-CN" b="1" i="1" baseline="-25000" dirty="0" smtClean="0">
                    <a:latin typeface="Century Gothic" panose="020B0502020202020204" pitchFamily="34" charset="0"/>
                  </a:rPr>
                  <a:t>j</a:t>
                </a:r>
                <a:r>
                  <a:rPr lang="en-US" altLang="zh-CN" b="1" i="1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with the following membership function:</a:t>
                </a: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altLang="zh-CN" dirty="0" smtClean="0">
                    <a:latin typeface="Century Gothic" panose="020B0502020202020204" pitchFamily="34" charset="0"/>
                  </a:rPr>
                  <a:t>is the membership function of the fuzzy relation ‘medical knowledge’.</a:t>
                </a:r>
              </a:p>
              <a:p>
                <a:pPr lvl="1"/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dirty="0">
                    <a:latin typeface="Century Gothic" panose="020B0502020202020204" pitchFamily="34" charset="0"/>
                  </a:rPr>
                  <a:t>With 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P</a:t>
                </a:r>
                <a:r>
                  <a:rPr lang="en-US" altLang="zh-CN" dirty="0">
                    <a:latin typeface="Century Gothic" panose="020B0502020202020204" pitchFamily="34" charset="0"/>
                  </a:rPr>
                  <a:t>, a set of patients, and a fuzzy relation Q from 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P</a:t>
                </a:r>
                <a:r>
                  <a:rPr lang="en-US" altLang="zh-CN" dirty="0">
                    <a:latin typeface="Century Gothic" panose="020B0502020202020204" pitchFamily="34" charset="0"/>
                  </a:rPr>
                  <a:t> to</a:t>
                </a:r>
                <a:r>
                  <a:rPr lang="en-US" altLang="zh-CN" i="1" dirty="0">
                    <a:latin typeface="Century Gothic" panose="020B0502020202020204" pitchFamily="34" charset="0"/>
                  </a:rPr>
                  <a:t> S</a:t>
                </a:r>
                <a:r>
                  <a:rPr lang="en-US" altLang="zh-CN" dirty="0">
                    <a:latin typeface="Century Gothic" panose="020B0502020202020204" pitchFamily="34" charset="0"/>
                  </a:rPr>
                  <a:t>, and by ‘max-min composition’, we get the fuzzy relation </a:t>
                </a:r>
                <a14:m>
                  <m:oMath xmlns:m="http://schemas.openxmlformats.org/officeDocument/2006/math" xmlns=""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Century Gothic" panose="020B0502020202020204" pitchFamily="34" charset="0"/>
                  </a:rPr>
                  <a:t> with the membership function:</a:t>
                </a:r>
                <a:endParaRPr lang="en-US" altLang="zh-CN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zh-CN" altLang="en-US" i="1">
                            <a:latin typeface="Cambria Math"/>
                          </a:rPr>
                          <m:t>𝜖</m:t>
                        </m:r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𝑄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zh-CN" altLang="en-US" i="1">
                        <a:latin typeface="Cambria Math"/>
                      </a:rPr>
                      <m:t>𝜖</m:t>
                    </m:r>
                    <m:r>
                      <a:rPr lang="en-US" altLang="zh-CN" i="1">
                        <a:latin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zh-CN" altLang="en-US" i="1">
                        <a:latin typeface="Cambria Math"/>
                      </a:rPr>
                      <m:t>𝜖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zh-CN" altLang="en-US" i="1">
                        <a:latin typeface="Cambria Math"/>
                      </a:rPr>
                      <m:t>𝜖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>
                  <a:latin typeface="Century Gothic" panose="020B0502020202020204" pitchFamily="34" charset="0"/>
                </a:endParaRPr>
              </a:p>
              <a:p>
                <a:pPr lvl="2"/>
                <a:endParaRPr lang="en-US" altLang="zh-CN" dirty="0">
                  <a:latin typeface="Century Gothic" panose="020B0502020202020204" pitchFamily="34" charset="0"/>
                </a:endParaRPr>
              </a:p>
              <a:p>
                <a:pPr lvl="1"/>
                <a:r>
                  <a:rPr lang="en-US" altLang="zh-CN" dirty="0" smtClean="0">
                    <a:latin typeface="Century Gothic" panose="020B0502020202020204" pitchFamily="34" charset="0"/>
                  </a:rPr>
                  <a:t>Two other relations: occurrence, </a:t>
                </a:r>
                <a:r>
                  <a:rPr lang="en-US" altLang="zh-CN" dirty="0" err="1" smtClean="0">
                    <a:latin typeface="Century Gothic" panose="020B0502020202020204" pitchFamily="34" charset="0"/>
                  </a:rPr>
                  <a:t>confirmability</a:t>
                </a:r>
                <a:endParaRPr lang="zh-CN" altLang="en-US" dirty="0">
                  <a:latin typeface="Century Gothic" panose="020B0502020202020204" pitchFamily="34" charset="0"/>
                </a:endParaRPr>
              </a:p>
              <a:p>
                <a:pPr lvl="1"/>
                <a:endParaRPr lang="zh-CN" alt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836712"/>
                <a:ext cx="7543800" cy="4104456"/>
              </a:xfrm>
              <a:blipFill rotWithShape="1">
                <a:blip r:embed="rId3"/>
                <a:stretch>
                  <a:fillRect t="-3264" r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2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Inspirations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7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Fuzzy TCM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154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Already done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Symptom descriptions are fuzzy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Disease-symptom relations are somewhat fuzzy.</a:t>
            </a:r>
          </a:p>
          <a:p>
            <a:pPr lvl="1"/>
            <a:endParaRPr lang="en-US" altLang="zh-CN" dirty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Plan to accomplish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Add fuzzy support into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jena</a:t>
            </a:r>
            <a:r>
              <a:rPr lang="en-US" altLang="zh-CN" dirty="0" smtClean="0">
                <a:latin typeface="Century Gothic" panose="020B0502020202020204" pitchFamily="34" charset="0"/>
              </a:rPr>
              <a:t>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reasoner</a:t>
            </a:r>
            <a:r>
              <a:rPr lang="en-US" altLang="zh-CN" dirty="0">
                <a:latin typeface="Century Gothic" panose="020B0502020202020204" pitchFamily="34" charset="0"/>
              </a:rPr>
              <a:t> </a:t>
            </a:r>
            <a:r>
              <a:rPr lang="en-US" altLang="zh-CN" dirty="0" smtClean="0">
                <a:latin typeface="Century Gothic" panose="020B0502020202020204" pitchFamily="34" charset="0"/>
              </a:rPr>
              <a:t>instead of fuzzy DL.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Add disease-patient fuzziness.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Add occurrence and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confirmability</a:t>
            </a:r>
            <a:r>
              <a:rPr lang="en-US" altLang="zh-CN" dirty="0">
                <a:latin typeface="Century Gothic" panose="020B0502020202020204" pitchFamily="34" charset="0"/>
              </a:rPr>
              <a:t> </a:t>
            </a:r>
            <a:r>
              <a:rPr lang="en-US" altLang="zh-CN" dirty="0" smtClean="0">
                <a:latin typeface="Century Gothic" panose="020B0502020202020204" pitchFamily="34" charset="0"/>
              </a:rPr>
              <a:t>to provide more convincible suggestions.</a:t>
            </a:r>
          </a:p>
          <a:p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More ideas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Fuzzy Decision Tree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Fuzzy Graph</a:t>
            </a:r>
            <a:endParaRPr lang="en-US" altLang="zh-CN" dirty="0" smtClean="0">
              <a:latin typeface="Century Gothic" panose="020B0502020202020204" pitchFamily="34" charset="0"/>
            </a:endParaRPr>
          </a:p>
          <a:p>
            <a:pPr lvl="1"/>
            <a:endParaRPr lang="en-US" altLang="zh-CN" dirty="0" smtClean="0">
              <a:latin typeface="Century Gothic" panose="020B0502020202020204" pitchFamily="34" charset="0"/>
            </a:endParaRPr>
          </a:p>
          <a:p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3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4888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Thanks for your attention!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2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Background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Century Gothic" panose="020B0502020202020204" pitchFamily="34" charset="0"/>
              </a:rPr>
              <a:t>Questions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How do physicians consider and treat potential diagnoses?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What is the </a:t>
            </a:r>
            <a:r>
              <a:rPr lang="en-US" altLang="zh-CN" i="1" dirty="0">
                <a:latin typeface="Century Gothic" panose="020B0502020202020204" pitchFamily="34" charset="0"/>
              </a:rPr>
              <a:t>medical way of thinking</a:t>
            </a:r>
            <a:r>
              <a:rPr lang="en-US" altLang="zh-CN" dirty="0">
                <a:latin typeface="Century Gothic" panose="020B0502020202020204" pitchFamily="34" charset="0"/>
              </a:rPr>
              <a:t>?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Can the process of medical diagnosis of medical diagnosis  be </a:t>
            </a:r>
            <a:r>
              <a:rPr lang="en-US" altLang="zh-CN" i="1" dirty="0">
                <a:latin typeface="Century Gothic" panose="020B0502020202020204" pitchFamily="34" charset="0"/>
              </a:rPr>
              <a:t>described in a scientific model</a:t>
            </a:r>
            <a:r>
              <a:rPr lang="en-US" altLang="zh-CN" dirty="0">
                <a:latin typeface="Century Gothic" panose="020B0502020202020204" pitchFamily="34" charset="0"/>
              </a:rPr>
              <a:t>?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Why does he ignore some diagnoses and accept others as likely ones?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1187624" y="4365104"/>
            <a:ext cx="1224136" cy="936104"/>
          </a:xfrm>
          <a:prstGeom prst="wedgeEllipseCallout">
            <a:avLst>
              <a:gd name="adj1" fmla="val 44006"/>
              <a:gd name="adj2" fmla="val -79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Arial Black"/>
                <a:cs typeface="Arial Black"/>
              </a:rPr>
              <a:t>Model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059832" y="4437112"/>
            <a:ext cx="1728192" cy="936104"/>
          </a:xfrm>
          <a:prstGeom prst="wedgeEllipseCallout">
            <a:avLst>
              <a:gd name="adj1" fmla="val -26728"/>
              <a:gd name="adj2" fmla="val -854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Arial Black"/>
                <a:cs typeface="Arial Black"/>
              </a:rPr>
              <a:t>Process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148064" y="4437112"/>
            <a:ext cx="2376264" cy="936104"/>
          </a:xfrm>
          <a:prstGeom prst="wedgeEllipseCallout">
            <a:avLst>
              <a:gd name="adj1" fmla="val -32622"/>
              <a:gd name="adj2" fmla="val -1039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Arial Black"/>
                <a:cs typeface="Arial Black"/>
              </a:rPr>
              <a:t>Likelihood</a:t>
            </a:r>
            <a:endParaRPr kumimoji="1" lang="zh-CN" altLang="en-US" sz="1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6360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The fuzzy and uncertain nature of medical diagnostics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In a lecture on “some specific features of the medical way of thinking” in 1926, the young Polish medical scientist and philosopher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Ludwik</a:t>
            </a:r>
            <a:r>
              <a:rPr lang="en-US" altLang="zh-CN" dirty="0" smtClean="0">
                <a:latin typeface="Century Gothic" panose="020B0502020202020204" pitchFamily="34" charset="0"/>
              </a:rPr>
              <a:t> Fleck said:</a:t>
            </a:r>
          </a:p>
          <a:p>
            <a:pPr lvl="1"/>
            <a:r>
              <a:rPr lang="en-US" altLang="zh-CN" b="1" dirty="0" smtClean="0">
                <a:latin typeface="Century Gothic" panose="020B0502020202020204" pitchFamily="34" charset="0"/>
              </a:rPr>
              <a:t>Why, even the best diagnosticians are most frequently unable to give a specific basis for their diagnosis; they only explain that the entire appearance is characteristic of such or another disease.</a:t>
            </a:r>
            <a:endParaRPr lang="zh-CN" alt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4355976" y="4077072"/>
            <a:ext cx="3816424" cy="792088"/>
          </a:xfrm>
          <a:prstGeom prst="cloudCallout">
            <a:avLst>
              <a:gd name="adj1" fmla="val -76376"/>
              <a:gd name="adj2" fmla="val -520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Arial Rounded MT Bold"/>
                <a:cs typeface="Arial Rounded MT Bold"/>
              </a:rPr>
              <a:t>Fuzzy, Uncertainty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5367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Computer Programs Meets Medicine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Century Gothic" panose="020B0502020202020204" pitchFamily="34" charset="0"/>
              </a:rPr>
              <a:t>In 1960s, to assist physicians in medical decision-making and patient care, medical expert systems use the theory of </a:t>
            </a:r>
            <a:r>
              <a:rPr lang="en-US" altLang="zh-CN" sz="2800" b="1" dirty="0" smtClean="0">
                <a:latin typeface="Century Gothic" panose="020B0502020202020204" pitchFamily="34" charset="0"/>
              </a:rPr>
              <a:t>fuzzy sets and relations</a:t>
            </a:r>
            <a:r>
              <a:rPr lang="en-US" altLang="zh-CN" sz="28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altLang="zh-CN" dirty="0">
              <a:latin typeface="Century Gothic" panose="020B0502020202020204" pitchFamily="34" charset="0"/>
            </a:endParaRPr>
          </a:p>
          <a:p>
            <a:pPr lvl="1"/>
            <a:endParaRPr lang="en-US" altLang="zh-CN" dirty="0">
              <a:latin typeface="Century Gothic" panose="020B0502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0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653136"/>
            <a:ext cx="6906344" cy="151906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Computer Programs Meets Medicine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268760"/>
            <a:ext cx="6768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Century Gothic" panose="020B0502020202020204" pitchFamily="34" charset="0"/>
              </a:rPr>
              <a:t>Fuzzy thinking</a:t>
            </a:r>
          </a:p>
          <a:p>
            <a:pPr algn="ctr"/>
            <a:endParaRPr lang="en-US" altLang="zh-CN" sz="32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3200" dirty="0" smtClean="0">
                <a:latin typeface="Century Gothic" panose="020B0502020202020204" pitchFamily="34" charset="0"/>
              </a:rPr>
              <a:t>vs. </a:t>
            </a:r>
          </a:p>
          <a:p>
            <a:pPr algn="ctr"/>
            <a:endParaRPr lang="en-US" altLang="zh-CN" sz="32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3200" dirty="0" smtClean="0">
                <a:latin typeface="Century Gothic" panose="020B0502020202020204" pitchFamily="34" charset="0"/>
              </a:rPr>
              <a:t>Logic Reasoning</a:t>
            </a:r>
            <a:endParaRPr lang="zh-CN" alt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3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Introduction to fuzzy set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8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Fuzzy Set Theory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Medicine was </a:t>
            </a:r>
            <a:r>
              <a:rPr lang="en-US" altLang="zh-CN" i="1" dirty="0" smtClean="0">
                <a:latin typeface="Century Gothic" panose="020B0502020202020204" pitchFamily="34" charset="0"/>
              </a:rPr>
              <a:t>one of the first fields </a:t>
            </a:r>
            <a:r>
              <a:rPr lang="en-US" altLang="zh-CN" dirty="0" smtClean="0">
                <a:latin typeface="Century Gothic" panose="020B0502020202020204" pitchFamily="34" charset="0"/>
              </a:rPr>
              <a:t>in which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Lotfi</a:t>
            </a:r>
            <a:r>
              <a:rPr lang="en-US" altLang="zh-CN" dirty="0" smtClean="0">
                <a:latin typeface="Century Gothic" panose="020B0502020202020204" pitchFamily="34" charset="0"/>
              </a:rPr>
              <a:t> </a:t>
            </a:r>
            <a:r>
              <a:rPr lang="en-US" altLang="zh-CN" dirty="0" err="1" smtClean="0">
                <a:latin typeface="Century Gothic" panose="020B0502020202020204" pitchFamily="34" charset="0"/>
              </a:rPr>
              <a:t>Zadeh’s</a:t>
            </a:r>
            <a:r>
              <a:rPr lang="en-US" altLang="zh-CN" dirty="0" smtClean="0">
                <a:latin typeface="Century Gothic" panose="020B0502020202020204" pitchFamily="34" charset="0"/>
              </a:rPr>
              <a:t> fuzzy set theory (1965) was applied. </a:t>
            </a:r>
          </a:p>
          <a:p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b="1" dirty="0" smtClean="0">
                <a:latin typeface="Century Gothic" panose="020B0502020202020204" pitchFamily="34" charset="0"/>
              </a:rPr>
              <a:t>Fuzzy set theory was used to deal with vagueness in perceptions of reality phenomena.</a:t>
            </a:r>
          </a:p>
          <a:p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Expert Systems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MYCIN, INTERNIST, CASNET (1970s) 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157192"/>
            <a:ext cx="6781800" cy="1015008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Fuzzy Set Theory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 smtClean="0">
                <a:latin typeface="Century Gothic" panose="020B0502020202020204" pitchFamily="34" charset="0"/>
              </a:rPr>
              <a:t>Lotfi</a:t>
            </a:r>
            <a:r>
              <a:rPr lang="en-US" altLang="zh-CN" b="1" dirty="0" smtClean="0">
                <a:latin typeface="Century Gothic" panose="020B0502020202020204" pitchFamily="34" charset="0"/>
              </a:rPr>
              <a:t> </a:t>
            </a:r>
            <a:r>
              <a:rPr lang="en-US" altLang="zh-CN" b="1" dirty="0" err="1" smtClean="0">
                <a:latin typeface="Century Gothic" panose="020B0502020202020204" pitchFamily="34" charset="0"/>
              </a:rPr>
              <a:t>A.Zadeh</a:t>
            </a:r>
            <a:r>
              <a:rPr lang="en-US" altLang="zh-CN" dirty="0" smtClean="0">
                <a:latin typeface="Century Gothic" panose="020B0502020202020204" pitchFamily="34" charset="0"/>
              </a:rPr>
              <a:t>, University of California at Berkeley</a:t>
            </a:r>
          </a:p>
          <a:p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b="1" dirty="0" smtClean="0">
                <a:latin typeface="Century Gothic" panose="020B0502020202020204" pitchFamily="34" charset="0"/>
              </a:rPr>
              <a:t>Fuzzy Set</a:t>
            </a: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 class in which there may be a continuous infinity of grades of membership, with the grade of membership of an object x in a fuzzy set A represented by a number </a:t>
            </a:r>
            <a:r>
              <a:rPr lang="el-GR" altLang="zh-CN" i="1" dirty="0" smtClean="0">
                <a:latin typeface="Century Gothic" panose="020B0502020202020204" pitchFamily="34" charset="0"/>
              </a:rPr>
              <a:t>μ</a:t>
            </a:r>
            <a:r>
              <a:rPr lang="en-US" altLang="zh-CN" i="1" baseline="-25000" dirty="0" smtClean="0">
                <a:latin typeface="Century Gothic" panose="020B0502020202020204" pitchFamily="34" charset="0"/>
              </a:rPr>
              <a:t>A</a:t>
            </a:r>
            <a:r>
              <a:rPr lang="en-US" altLang="zh-CN" i="1" dirty="0" smtClean="0">
                <a:latin typeface="Century Gothic" panose="020B0502020202020204" pitchFamily="34" charset="0"/>
              </a:rPr>
              <a:t>(x) </a:t>
            </a:r>
            <a:r>
              <a:rPr lang="en-US" altLang="zh-CN" dirty="0" smtClean="0">
                <a:latin typeface="Century Gothic" panose="020B0502020202020204" pitchFamily="34" charset="0"/>
              </a:rPr>
              <a:t>in the interval [0, 1].</a:t>
            </a:r>
          </a:p>
          <a:p>
            <a:pPr lvl="2"/>
            <a:r>
              <a:rPr lang="en-US" altLang="zh-CN" dirty="0" smtClean="0">
                <a:latin typeface="Century Gothic" panose="020B0502020202020204" pitchFamily="34" charset="0"/>
              </a:rPr>
              <a:t>The membership of x in A:  </a:t>
            </a:r>
            <a:r>
              <a:rPr lang="el-GR" altLang="zh-CN" i="1" dirty="0">
                <a:latin typeface="Century Gothic" panose="020B0502020202020204" pitchFamily="34" charset="0"/>
              </a:rPr>
              <a:t>μ</a:t>
            </a:r>
            <a:r>
              <a:rPr lang="en-US" altLang="zh-CN" i="1" baseline="-25000" dirty="0">
                <a:latin typeface="Century Gothic" panose="020B0502020202020204" pitchFamily="34" charset="0"/>
              </a:rPr>
              <a:t>A</a:t>
            </a:r>
            <a:r>
              <a:rPr lang="en-US" altLang="zh-CN" i="1" dirty="0">
                <a:latin typeface="Century Gothic" panose="020B0502020202020204" pitchFamily="34" charset="0"/>
              </a:rPr>
              <a:t>(x) </a:t>
            </a:r>
            <a:endParaRPr lang="en-US" altLang="zh-CN" i="1" dirty="0" smtClean="0">
              <a:latin typeface="Century Gothic" panose="020B0502020202020204" pitchFamily="34" charset="0"/>
            </a:endParaRPr>
          </a:p>
          <a:p>
            <a:pPr lvl="2"/>
            <a:endParaRPr lang="en-US" altLang="zh-CN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zh-CN" dirty="0" smtClean="0">
                <a:latin typeface="Century Gothic" panose="020B0502020202020204" pitchFamily="34" charset="0"/>
              </a:rPr>
              <a:t>A process which plays a basic role in </a:t>
            </a:r>
            <a:r>
              <a:rPr lang="en-US" altLang="zh-CN" i="1" dirty="0" smtClean="0">
                <a:latin typeface="Century Gothic" panose="020B0502020202020204" pitchFamily="34" charset="0"/>
              </a:rPr>
              <a:t>human thinking and communication</a:t>
            </a:r>
            <a:r>
              <a:rPr lang="en-US" altLang="zh-CN" dirty="0" smtClean="0">
                <a:latin typeface="Century Gothic" panose="020B0502020202020204" pitchFamily="34" charset="0"/>
              </a:rPr>
              <a:t>.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7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1282</TotalTime>
  <Words>1141</Words>
  <Application>Microsoft Macintosh PowerPoint</Application>
  <PresentationFormat>全屏显示(4:3)</PresentationFormat>
  <Paragraphs>121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NewsPrint</vt:lpstr>
      <vt:lpstr>From Vagueness in Medical Thought to the Foundations of Fuzzy Reasoning in Medical Diagnosis</vt:lpstr>
      <vt:lpstr>Background</vt:lpstr>
      <vt:lpstr>Background</vt:lpstr>
      <vt:lpstr>The fuzzy and uncertain nature of medical diagnostics</vt:lpstr>
      <vt:lpstr>Computer Programs Meets Medicine</vt:lpstr>
      <vt:lpstr>Computer Programs Meets Medicine</vt:lpstr>
      <vt:lpstr>Introduction to fuzzy set</vt:lpstr>
      <vt:lpstr>Fuzzy Set Theory</vt:lpstr>
      <vt:lpstr>Fuzzy Set Theory</vt:lpstr>
      <vt:lpstr>Fuzzy Set Theory</vt:lpstr>
      <vt:lpstr>Linguistic Variables</vt:lpstr>
      <vt:lpstr>Why use fuzzy set in Medicine</vt:lpstr>
      <vt:lpstr>Vagueness in the medical way of thinking</vt:lpstr>
      <vt:lpstr>Vagueness in the medical way of thinking</vt:lpstr>
      <vt:lpstr>Fuzzy representation of Medicine</vt:lpstr>
      <vt:lpstr>Fuzzy sets meets medicine</vt:lpstr>
      <vt:lpstr>Fuzzy sets meets medicine</vt:lpstr>
      <vt:lpstr>Fuzzy sets meets medicine</vt:lpstr>
      <vt:lpstr>Fuzzy sets meets medicine</vt:lpstr>
      <vt:lpstr>Fuzzy Medical Knowledge</vt:lpstr>
      <vt:lpstr>Inspirations</vt:lpstr>
      <vt:lpstr>Fuzzy TCM</vt:lpstr>
      <vt:lpstr>Thanks for your attention!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Vagueness in Medical Thought to the Foundations of Fuzzy Reasoning in Medical Diagnosis</dc:title>
  <dc:creator>aster</dc:creator>
  <cp:lastModifiedBy>Peiqin Gu</cp:lastModifiedBy>
  <cp:revision>354</cp:revision>
  <dcterms:created xsi:type="dcterms:W3CDTF">2013-10-11T10:50:52Z</dcterms:created>
  <dcterms:modified xsi:type="dcterms:W3CDTF">2013-10-21T05:23:46Z</dcterms:modified>
</cp:coreProperties>
</file>