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833" autoAdjust="0"/>
  </p:normalViewPr>
  <p:slideViewPr>
    <p:cSldViewPr snapToGrid="0" snapToObjects="1">
      <p:cViewPr varScale="1">
        <p:scale>
          <a:sx n="66" d="100"/>
          <a:sy n="66" d="100"/>
        </p:scale>
        <p:origin x="-44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41E1D31-66F3-6C41-8B79-0E3CFB83AB30}" type="datetimeFigureOut">
              <a:rPr kumimoji="1" lang="zh-CN" altLang="en-US" smtClean="0"/>
              <a:t>1/6/14</a:t>
            </a:fld>
            <a:endParaRPr kumimoji="1"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kumimoji="1" lang="zh-CN" altLang="en-US"/>
          </a:p>
        </p:txBody>
      </p:sp>
      <p:sp>
        <p:nvSpPr>
          <p:cNvPr id="29" name="幻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B2BC319B-03C7-2A41-8142-9012317B756F}" type="slidenum">
              <a:rPr kumimoji="1" lang="zh-CN" altLang="en-US" smtClean="0"/>
              <a:t>‹#›</a:t>
            </a:fld>
            <a:endParaRPr kumimoji="1"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fld id="{641E1D31-66F3-6C41-8B79-0E3CFB83AB30}" type="datetimeFigureOut">
              <a:rPr kumimoji="1" lang="zh-CN" altLang="en-US" smtClean="0"/>
              <a:t>1/6/14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2BC319B-03C7-2A41-8142-9012317B756F}"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641E1D31-66F3-6C41-8B79-0E3CFB83AB30}" type="datetimeFigureOut">
              <a:rPr kumimoji="1" lang="zh-CN" altLang="en-US" smtClean="0"/>
              <a:t>1/6/14</a:t>
            </a:fld>
            <a:endParaRPr kumimoji="1" lang="zh-CN" altLang="en-US"/>
          </a:p>
        </p:txBody>
      </p:sp>
      <p:sp>
        <p:nvSpPr>
          <p:cNvPr id="5" name="页脚占位符 4"/>
          <p:cNvSpPr>
            <a:spLocks noGrp="1"/>
          </p:cNvSpPr>
          <p:nvPr>
            <p:ph type="ftr" sz="quarter" idx="11"/>
          </p:nvPr>
        </p:nvSpPr>
        <p:spPr>
          <a:xfrm>
            <a:off x="457201" y="6248207"/>
            <a:ext cx="5573483" cy="365125"/>
          </a:xfrm>
        </p:spPr>
        <p:txBody>
          <a:bodyPr/>
          <a:lstStyle/>
          <a:p>
            <a:endParaRPr kumimoji="1"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幻灯片编号占位符 5"/>
          <p:cNvSpPr>
            <a:spLocks noGrp="1"/>
          </p:cNvSpPr>
          <p:nvPr>
            <p:ph type="sldNum" sz="quarter" idx="12"/>
          </p:nvPr>
        </p:nvSpPr>
        <p:spPr>
          <a:xfrm rot="5400000">
            <a:off x="5989638" y="144462"/>
            <a:ext cx="533400" cy="244476"/>
          </a:xfrm>
        </p:spPr>
        <p:txBody>
          <a:bodyPr/>
          <a:lstStyle/>
          <a:p>
            <a:fld id="{B2BC319B-03C7-2A41-8142-9012317B756F}"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641E1D31-66F3-6C41-8B79-0E3CFB83AB30}" type="datetimeFigureOut">
              <a:rPr kumimoji="1" lang="zh-CN" altLang="en-US" smtClean="0"/>
              <a:t>1/6/14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lvl1pPr>
              <a:defRPr>
                <a:solidFill>
                  <a:srgbClr val="FFFFFF"/>
                </a:solidFill>
              </a:defRPr>
            </a:lvl1pPr>
          </a:lstStyle>
          <a:p>
            <a:fld id="{B2BC319B-03C7-2A41-8142-9012317B756F}" type="slidenum">
              <a:rPr kumimoji="1" lang="zh-CN" altLang="en-US" smtClean="0"/>
              <a:t>‹#›</a:t>
            </a:fld>
            <a:endParaRPr kumimoji="1"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641E1D31-66F3-6C41-8B79-0E3CFB83AB30}" type="datetimeFigureOut">
              <a:rPr kumimoji="1" lang="zh-CN" altLang="en-US" smtClean="0"/>
              <a:t>1/6/14</a:t>
            </a:fld>
            <a:endParaRPr kumimoji="1" lang="zh-CN" altLang="en-US"/>
          </a:p>
        </p:txBody>
      </p:sp>
      <p:sp>
        <p:nvSpPr>
          <p:cNvPr id="13" name="幻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2BC319B-03C7-2A41-8142-9012317B756F}" type="slidenum">
              <a:rPr kumimoji="1" lang="zh-CN" altLang="en-US" smtClean="0"/>
              <a:t>‹#›</a:t>
            </a:fld>
            <a:endParaRPr kumimoji="1" lang="zh-CN" altLang="en-US"/>
          </a:p>
        </p:txBody>
      </p:sp>
      <p:sp>
        <p:nvSpPr>
          <p:cNvPr id="14" name="页脚占位符 13"/>
          <p:cNvSpPr>
            <a:spLocks noGrp="1"/>
          </p:cNvSpPr>
          <p:nvPr>
            <p:ph type="ftr" sz="quarter" idx="12"/>
          </p:nvPr>
        </p:nvSpPr>
        <p:spPr/>
        <p:txBody>
          <a:bodyPr/>
          <a:lstStyle/>
          <a:p>
            <a:endParaRPr kumimoji="1"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8" name="日期占位符 7"/>
          <p:cNvSpPr>
            <a:spLocks noGrp="1"/>
          </p:cNvSpPr>
          <p:nvPr>
            <p:ph type="dt" sz="half" idx="15"/>
          </p:nvPr>
        </p:nvSpPr>
        <p:spPr/>
        <p:txBody>
          <a:bodyPr rtlCol="0"/>
          <a:lstStyle/>
          <a:p>
            <a:fld id="{641E1D31-66F3-6C41-8B79-0E3CFB83AB30}" type="datetimeFigureOut">
              <a:rPr kumimoji="1" lang="zh-CN" altLang="en-US" smtClean="0"/>
              <a:t>1/6/14</a:t>
            </a:fld>
            <a:endParaRPr kumimoji="1" lang="zh-CN" altLang="en-US"/>
          </a:p>
        </p:txBody>
      </p:sp>
      <p:sp>
        <p:nvSpPr>
          <p:cNvPr id="10" name="幻灯片编号占位符 9"/>
          <p:cNvSpPr>
            <a:spLocks noGrp="1"/>
          </p:cNvSpPr>
          <p:nvPr>
            <p:ph type="sldNum" sz="quarter" idx="16"/>
          </p:nvPr>
        </p:nvSpPr>
        <p:spPr/>
        <p:txBody>
          <a:bodyPr rtlCol="0"/>
          <a:lstStyle/>
          <a:p>
            <a:fld id="{B2BC319B-03C7-2A41-8142-9012317B756F}" type="slidenum">
              <a:rPr kumimoji="1" lang="zh-CN" altLang="en-US" smtClean="0"/>
              <a:t>‹#›</a:t>
            </a:fld>
            <a:endParaRPr kumimoji="1" lang="zh-CN" altLang="en-US"/>
          </a:p>
        </p:txBody>
      </p:sp>
      <p:sp>
        <p:nvSpPr>
          <p:cNvPr id="12" name="页脚占位符 11"/>
          <p:cNvSpPr>
            <a:spLocks noGrp="1"/>
          </p:cNvSpPr>
          <p:nvPr>
            <p:ph type="ftr" sz="quarter" idx="17"/>
          </p:nvPr>
        </p:nvSpPr>
        <p:spPr/>
        <p:txBody>
          <a:bodyPr rtlCol="0"/>
          <a:lstStyle/>
          <a:p>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0" name="日期占位符 9"/>
          <p:cNvSpPr>
            <a:spLocks noGrp="1"/>
          </p:cNvSpPr>
          <p:nvPr>
            <p:ph type="dt" sz="half" idx="15"/>
          </p:nvPr>
        </p:nvSpPr>
        <p:spPr/>
        <p:txBody>
          <a:bodyPr rtlCol="0"/>
          <a:lstStyle/>
          <a:p>
            <a:fld id="{641E1D31-66F3-6C41-8B79-0E3CFB83AB30}" type="datetimeFigureOut">
              <a:rPr kumimoji="1" lang="zh-CN" altLang="en-US" smtClean="0"/>
              <a:t>1/6/14</a:t>
            </a:fld>
            <a:endParaRPr kumimoji="1" lang="zh-CN" altLang="en-US"/>
          </a:p>
        </p:txBody>
      </p:sp>
      <p:sp>
        <p:nvSpPr>
          <p:cNvPr id="12" name="幻灯片编号占位符 11"/>
          <p:cNvSpPr>
            <a:spLocks noGrp="1"/>
          </p:cNvSpPr>
          <p:nvPr>
            <p:ph type="sldNum" sz="quarter" idx="16"/>
          </p:nvPr>
        </p:nvSpPr>
        <p:spPr/>
        <p:txBody>
          <a:bodyPr rtlCol="0"/>
          <a:lstStyle/>
          <a:p>
            <a:fld id="{B2BC319B-03C7-2A41-8142-9012317B756F}" type="slidenum">
              <a:rPr kumimoji="1" lang="zh-CN" altLang="en-US" smtClean="0"/>
              <a:t>‹#›</a:t>
            </a:fld>
            <a:endParaRPr kumimoji="1" lang="zh-CN" altLang="en-US"/>
          </a:p>
        </p:txBody>
      </p:sp>
      <p:sp>
        <p:nvSpPr>
          <p:cNvPr id="14" name="页脚占位符 13"/>
          <p:cNvSpPr>
            <a:spLocks noGrp="1"/>
          </p:cNvSpPr>
          <p:nvPr>
            <p:ph type="ftr" sz="quarter" idx="17"/>
          </p:nvPr>
        </p:nvSpPr>
        <p:spPr/>
        <p:txBody>
          <a:bodyPr rtlCol="0"/>
          <a:lstStyle/>
          <a:p>
            <a:endParaRPr kumimoji="1"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41E1D31-66F3-6C41-8B79-0E3CFB83AB30}" type="datetimeFigureOut">
              <a:rPr kumimoji="1" lang="zh-CN" altLang="en-US" smtClean="0"/>
              <a:t>1/6/14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lvl1pPr>
              <a:defRPr>
                <a:solidFill>
                  <a:srgbClr val="FFFFFF"/>
                </a:solidFill>
              </a:defRPr>
            </a:lvl1pPr>
          </a:lstStyle>
          <a:p>
            <a:fld id="{B2BC319B-03C7-2A41-8142-9012317B756F}"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1E1D31-66F3-6C41-8B79-0E3CFB83AB30}" type="datetimeFigureOut">
              <a:rPr kumimoji="1" lang="zh-CN" altLang="en-US" smtClean="0"/>
              <a:t>1/6/14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B2BC319B-03C7-2A41-8142-9012317B756F}"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41E1D31-66F3-6C41-8B79-0E3CFB83AB30}" type="datetimeFigureOut">
              <a:rPr kumimoji="1" lang="zh-CN" altLang="en-US" smtClean="0"/>
              <a:t>1/6/14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lvl1pPr>
              <a:defRPr>
                <a:solidFill>
                  <a:srgbClr val="FFFFFF"/>
                </a:solidFill>
              </a:defRPr>
            </a:lvl1pPr>
          </a:lstStyle>
          <a:p>
            <a:fld id="{B2BC319B-03C7-2A41-8142-9012317B756F}" type="slidenum">
              <a:rPr kumimoji="1" lang="zh-CN" altLang="en-US" smtClean="0"/>
              <a:t>‹#›</a:t>
            </a:fld>
            <a:endParaRPr kumimoji="1"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641E1D31-66F3-6C41-8B79-0E3CFB83AB30}" type="datetimeFigureOut">
              <a:rPr kumimoji="1" lang="zh-CN" altLang="en-US" smtClean="0"/>
              <a:t>1/6/14</a:t>
            </a:fld>
            <a:endParaRPr kumimoji="1" lang="zh-CN" altLang="en-US"/>
          </a:p>
        </p:txBody>
      </p:sp>
      <p:sp>
        <p:nvSpPr>
          <p:cNvPr id="13" name="幻灯片编号占位符 12"/>
          <p:cNvSpPr>
            <a:spLocks noGrp="1"/>
          </p:cNvSpPr>
          <p:nvPr>
            <p:ph type="sldNum" sz="quarter" idx="11"/>
          </p:nvPr>
        </p:nvSpPr>
        <p:spPr>
          <a:xfrm>
            <a:off x="0" y="4667249"/>
            <a:ext cx="1447800" cy="663578"/>
          </a:xfrm>
        </p:spPr>
        <p:txBody>
          <a:bodyPr rtlCol="0"/>
          <a:lstStyle>
            <a:lvl1pPr>
              <a:defRPr sz="2800"/>
            </a:lvl1pPr>
          </a:lstStyle>
          <a:p>
            <a:fld id="{B2BC319B-03C7-2A41-8142-9012317B756F}" type="slidenum">
              <a:rPr kumimoji="1" lang="zh-CN" altLang="en-US" smtClean="0"/>
              <a:t>‹#›</a:t>
            </a:fld>
            <a:endParaRPr kumimoji="1"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kumimoji="1"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将图片拖动到占位符，或单击添加图标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41E1D31-66F3-6C41-8B79-0E3CFB83AB30}" type="datetimeFigureOut">
              <a:rPr kumimoji="1" lang="zh-CN" altLang="en-US" smtClean="0"/>
              <a:t>1/6/14</a:t>
            </a:fld>
            <a:endParaRPr kumimoji="1"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kumimoji="1"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幻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2BC319B-03C7-2A41-8142-9012317B756F}"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43041" y="4038600"/>
            <a:ext cx="7524760" cy="1828800"/>
          </a:xfrm>
        </p:spPr>
        <p:txBody>
          <a:bodyPr>
            <a:normAutofit/>
          </a:bodyPr>
          <a:lstStyle/>
          <a:p>
            <a:r>
              <a:rPr kumimoji="1" lang="en-US" altLang="zh-CN" dirty="0" smtClean="0"/>
              <a:t>Know graph identification</a:t>
            </a:r>
            <a:endParaRPr kumimoji="1" lang="zh-CN" altLang="en-US" dirty="0"/>
          </a:p>
        </p:txBody>
      </p:sp>
      <p:sp>
        <p:nvSpPr>
          <p:cNvPr id="3" name="副标题 2"/>
          <p:cNvSpPr>
            <a:spLocks noGrp="1"/>
          </p:cNvSpPr>
          <p:nvPr>
            <p:ph type="subTitle" idx="1"/>
          </p:nvPr>
        </p:nvSpPr>
        <p:spPr/>
        <p:txBody>
          <a:bodyPr/>
          <a:lstStyle/>
          <a:p>
            <a:r>
              <a:rPr kumimoji="1" lang="en-US" altLang="zh-CN" dirty="0" smtClean="0"/>
              <a:t>Peiqin Gu, Jan 6, 2014 </a:t>
            </a:r>
            <a:endParaRPr kumimoji="1" lang="zh-CN" altLang="en-US" dirty="0"/>
          </a:p>
        </p:txBody>
      </p:sp>
    </p:spTree>
    <p:extLst>
      <p:ext uri="{BB962C8B-B14F-4D97-AF65-F5344CB8AC3E}">
        <p14:creationId xmlns:p14="http://schemas.microsoft.com/office/powerpoint/2010/main" val="14720233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Background: PSL</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A PSL model is composed of a set of weighted, first-order logic rules, where each rule defines a set of features of a </a:t>
            </a:r>
            <a:r>
              <a:rPr kumimoji="1" lang="en-US" altLang="zh-CN" dirty="0" err="1" smtClean="0"/>
              <a:t>Morkov</a:t>
            </a:r>
            <a:r>
              <a:rPr kumimoji="1" lang="en-US" altLang="zh-CN" dirty="0" smtClean="0"/>
              <a:t> network sharing the same weight. </a:t>
            </a:r>
          </a:p>
          <a:p>
            <a:endParaRPr kumimoji="1" lang="en-US" altLang="zh-CN" dirty="0"/>
          </a:p>
          <a:p>
            <a:r>
              <a:rPr kumimoji="1" lang="en-US" altLang="zh-CN" dirty="0" smtClean="0"/>
              <a:t>Here, </a:t>
            </a:r>
            <a:r>
              <a:rPr kumimoji="1" lang="en-US" altLang="zh-CN" sz="2400" dirty="0" smtClean="0">
                <a:latin typeface="Courier New"/>
                <a:cs typeface="Courier New"/>
              </a:rPr>
              <a:t>w</a:t>
            </a:r>
            <a:r>
              <a:rPr kumimoji="1" lang="en-US" altLang="zh-CN" dirty="0" smtClean="0"/>
              <a:t> is the weight of the rule, </a:t>
            </a:r>
            <a:r>
              <a:rPr kumimoji="1" lang="en-US" altLang="zh-CN" sz="2400" dirty="0">
                <a:latin typeface="Courier New"/>
                <a:cs typeface="Courier New"/>
              </a:rPr>
              <a:t>A</a:t>
            </a:r>
            <a:r>
              <a:rPr kumimoji="1" lang="en-US" altLang="zh-CN" dirty="0" smtClean="0"/>
              <a:t>, </a:t>
            </a:r>
            <a:r>
              <a:rPr kumimoji="1" lang="en-US" altLang="zh-CN" sz="2400" dirty="0">
                <a:latin typeface="Courier New"/>
                <a:cs typeface="Courier New"/>
              </a:rPr>
              <a:t>B</a:t>
            </a:r>
            <a:r>
              <a:rPr kumimoji="1" lang="en-US" altLang="zh-CN" dirty="0" smtClean="0"/>
              <a:t> and </a:t>
            </a:r>
            <a:r>
              <a:rPr kumimoji="1" lang="en-US" altLang="zh-CN" sz="2400" dirty="0">
                <a:latin typeface="Courier New"/>
                <a:cs typeface="Courier New"/>
              </a:rPr>
              <a:t>C</a:t>
            </a:r>
            <a:r>
              <a:rPr kumimoji="1" lang="en-US" altLang="zh-CN" dirty="0" smtClean="0"/>
              <a:t> are universally-quantified variables, and </a:t>
            </a:r>
            <a:r>
              <a:rPr kumimoji="1" lang="en-US" altLang="zh-CN" sz="2400" dirty="0">
                <a:latin typeface="Courier New"/>
                <a:cs typeface="Courier New"/>
              </a:rPr>
              <a:t>P</a:t>
            </a:r>
            <a:r>
              <a:rPr kumimoji="1" lang="en-US" altLang="zh-CN" dirty="0" smtClean="0"/>
              <a:t>, </a:t>
            </a:r>
            <a:r>
              <a:rPr kumimoji="1" lang="en-US" altLang="zh-CN" sz="2400" dirty="0">
                <a:latin typeface="Courier New"/>
                <a:cs typeface="Courier New"/>
              </a:rPr>
              <a:t>Q</a:t>
            </a:r>
            <a:r>
              <a:rPr kumimoji="1" lang="en-US" altLang="zh-CN" dirty="0" smtClean="0"/>
              <a:t> and </a:t>
            </a:r>
            <a:r>
              <a:rPr kumimoji="1" lang="en-US" altLang="zh-CN" sz="2400" dirty="0">
                <a:latin typeface="Courier New"/>
                <a:cs typeface="Courier New"/>
              </a:rPr>
              <a:t>R</a:t>
            </a:r>
            <a:r>
              <a:rPr kumimoji="1" lang="en-US" altLang="zh-CN" dirty="0" smtClean="0"/>
              <a:t> are predicates. </a:t>
            </a:r>
            <a:endParaRPr kumimoji="1" lang="zh-CN" altLang="en-US" dirty="0"/>
          </a:p>
        </p:txBody>
      </p:sp>
      <p:pic>
        <p:nvPicPr>
          <p:cNvPr id="4" name="图片 3" descr="QQ2014010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422650"/>
            <a:ext cx="4419600" cy="393700"/>
          </a:xfrm>
          <a:prstGeom prst="rect">
            <a:avLst/>
          </a:prstGeom>
        </p:spPr>
      </p:pic>
    </p:spTree>
    <p:extLst>
      <p:ext uri="{BB962C8B-B14F-4D97-AF65-F5344CB8AC3E}">
        <p14:creationId xmlns:p14="http://schemas.microsoft.com/office/powerpoint/2010/main" val="6387175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Background: PSL</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In this example, assigning constant values a, b, and c to the respective variables in the rule would produce the ground atoms P(a, b), Q(b, c), R(a, b, c). Each ground atom takes a soft-truth value in the range [0, 1].</a:t>
            </a:r>
          </a:p>
          <a:p>
            <a:r>
              <a:rPr kumimoji="1" lang="en-US" altLang="zh-CN" dirty="0" smtClean="0"/>
              <a:t>PSL associates a numeric </a:t>
            </a:r>
            <a:r>
              <a:rPr kumimoji="1" lang="en-US" altLang="zh-CN" sz="2400" dirty="0" smtClean="0">
                <a:latin typeface="Courier New"/>
                <a:cs typeface="Courier New"/>
              </a:rPr>
              <a:t>distance to satisfaction </a:t>
            </a:r>
            <a:r>
              <a:rPr kumimoji="1" lang="en-US" altLang="zh-CN" dirty="0" smtClean="0"/>
              <a:t>with each ground rule that determines the value of the corresponding feature in the Markov network. </a:t>
            </a:r>
            <a:endParaRPr kumimoji="1" lang="zh-CN" altLang="en-US" dirty="0"/>
          </a:p>
        </p:txBody>
      </p:sp>
    </p:spTree>
    <p:extLst>
      <p:ext uri="{BB962C8B-B14F-4D97-AF65-F5344CB8AC3E}">
        <p14:creationId xmlns:p14="http://schemas.microsoft.com/office/powerpoint/2010/main" val="7465457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Background: PSL</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In particular, PSL uses the </a:t>
            </a:r>
            <a:r>
              <a:rPr kumimoji="1" lang="en-US" altLang="zh-CN" dirty="0" err="1" smtClean="0"/>
              <a:t>Lukasiewicz</a:t>
            </a:r>
            <a:r>
              <a:rPr kumimoji="1" lang="en-US" altLang="zh-CN" dirty="0" smtClean="0"/>
              <a:t> t-norm and co-norm to provide a relaxation of the logical connectives, AND (∧), OR (∨), and NOT. </a:t>
            </a:r>
          </a:p>
          <a:p>
            <a:endParaRPr kumimoji="1" lang="en-US" altLang="zh-CN" dirty="0" smtClean="0"/>
          </a:p>
          <a:p>
            <a:endParaRPr kumimoji="1" lang="en-US" altLang="zh-CN" dirty="0"/>
          </a:p>
          <a:p>
            <a:endParaRPr kumimoji="1" lang="en-US" altLang="zh-CN" dirty="0" smtClean="0"/>
          </a:p>
          <a:p>
            <a:r>
              <a:rPr kumimoji="1" lang="en-US" altLang="zh-CN" dirty="0" smtClean="0"/>
              <a:t>The relaxations are denoted using the ~ symbol over the connective.</a:t>
            </a:r>
            <a:endParaRPr kumimoji="1" lang="zh-CN" altLang="en-US" dirty="0"/>
          </a:p>
        </p:txBody>
      </p:sp>
      <p:pic>
        <p:nvPicPr>
          <p:cNvPr id="4" name="图片 3" descr="QQ20140106-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3207758"/>
            <a:ext cx="3479800" cy="1193800"/>
          </a:xfrm>
          <a:prstGeom prst="rect">
            <a:avLst/>
          </a:prstGeom>
        </p:spPr>
      </p:pic>
    </p:spTree>
    <p:extLst>
      <p:ext uri="{BB962C8B-B14F-4D97-AF65-F5344CB8AC3E}">
        <p14:creationId xmlns:p14="http://schemas.microsoft.com/office/powerpoint/2010/main" val="9343585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Knowledge Graph Identification</a:t>
            </a:r>
            <a:endParaRPr kumimoji="1" lang="zh-CN" altLang="en-US" dirty="0"/>
          </a:p>
        </p:txBody>
      </p:sp>
      <p:sp>
        <p:nvSpPr>
          <p:cNvPr id="3" name="内容占位符 2"/>
          <p:cNvSpPr>
            <a:spLocks noGrp="1"/>
          </p:cNvSpPr>
          <p:nvPr>
            <p:ph sz="quarter" idx="1"/>
          </p:nvPr>
        </p:nvSpPr>
        <p:spPr/>
        <p:txBody>
          <a:bodyPr>
            <a:normAutofit fontScale="92500" lnSpcReduction="10000"/>
          </a:bodyPr>
          <a:lstStyle/>
          <a:p>
            <a:r>
              <a:rPr kumimoji="1" lang="en-US" altLang="zh-CN" dirty="0" smtClean="0"/>
              <a:t>Knowledge graphs contain three types of facts</a:t>
            </a:r>
          </a:p>
          <a:p>
            <a:pPr lvl="1"/>
            <a:r>
              <a:rPr kumimoji="1" lang="en-US" altLang="zh-CN" dirty="0" smtClean="0"/>
              <a:t>Facts about entities</a:t>
            </a:r>
          </a:p>
          <a:p>
            <a:pPr lvl="1"/>
            <a:r>
              <a:rPr kumimoji="1" lang="en-US" altLang="zh-CN" dirty="0" smtClean="0"/>
              <a:t>Facts about entity labels</a:t>
            </a:r>
          </a:p>
          <a:p>
            <a:pPr lvl="1"/>
            <a:r>
              <a:rPr kumimoji="1" lang="en-US" altLang="zh-CN" dirty="0" smtClean="0"/>
              <a:t>Facts about relations</a:t>
            </a:r>
          </a:p>
          <a:p>
            <a:r>
              <a:rPr kumimoji="1" lang="en-US" altLang="zh-CN" dirty="0" smtClean="0"/>
              <a:t>Representation</a:t>
            </a:r>
          </a:p>
          <a:p>
            <a:pPr lvl="1"/>
            <a:r>
              <a:rPr kumimoji="1" lang="en-US" altLang="zh-CN" dirty="0" smtClean="0"/>
              <a:t>Entities with the logical predicate: ENT(E)</a:t>
            </a:r>
          </a:p>
          <a:p>
            <a:pPr lvl="1"/>
            <a:r>
              <a:rPr kumimoji="1" lang="en-US" altLang="zh-CN" dirty="0" smtClean="0"/>
              <a:t>Labels with the logical predicate: LBL(E, L)</a:t>
            </a:r>
          </a:p>
          <a:p>
            <a:pPr lvl="1"/>
            <a:r>
              <a:rPr kumimoji="1" lang="en-US" altLang="zh-CN" dirty="0" smtClean="0"/>
              <a:t>Relations with the logical predicate: REL(E</a:t>
            </a:r>
            <a:r>
              <a:rPr kumimoji="1" lang="en-US" altLang="zh-CN" baseline="-25000" dirty="0" smtClean="0"/>
              <a:t>1</a:t>
            </a:r>
            <a:r>
              <a:rPr kumimoji="1" lang="en-US" altLang="zh-CN" dirty="0" smtClean="0"/>
              <a:t>, E</a:t>
            </a:r>
            <a:r>
              <a:rPr kumimoji="1" lang="en-US" altLang="zh-CN" baseline="-25000" dirty="0" smtClean="0"/>
              <a:t>2</a:t>
            </a:r>
            <a:r>
              <a:rPr kumimoji="1" lang="en-US" altLang="zh-CN" dirty="0" smtClean="0"/>
              <a:t>, R)</a:t>
            </a:r>
          </a:p>
          <a:p>
            <a:r>
              <a:rPr kumimoji="1" lang="en-US" altLang="zh-CN" dirty="0" smtClean="0"/>
              <a:t>Goal</a:t>
            </a:r>
          </a:p>
          <a:p>
            <a:pPr lvl="1"/>
            <a:r>
              <a:rPr kumimoji="1" lang="en-US" altLang="zh-CN" dirty="0" smtClean="0"/>
              <a:t>Identify a true set of atoms from a set of noisy extractions.</a:t>
            </a:r>
            <a:endParaRPr kumimoji="1" lang="zh-CN" altLang="en-US" dirty="0"/>
          </a:p>
        </p:txBody>
      </p:sp>
    </p:spTree>
    <p:extLst>
      <p:ext uri="{BB962C8B-B14F-4D97-AF65-F5344CB8AC3E}">
        <p14:creationId xmlns:p14="http://schemas.microsoft.com/office/powerpoint/2010/main" val="29038101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Knowledge Graph Identification</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Methods</a:t>
            </a:r>
          </a:p>
          <a:p>
            <a:pPr lvl="1"/>
            <a:r>
              <a:rPr kumimoji="1" lang="en-US" altLang="zh-CN" dirty="0" smtClean="0"/>
              <a:t>Capturing uncertain extractions</a:t>
            </a:r>
          </a:p>
          <a:p>
            <a:pPr lvl="1"/>
            <a:r>
              <a:rPr kumimoji="1" lang="en-US" altLang="zh-CN" dirty="0" smtClean="0"/>
              <a:t>Perform entity resolution</a:t>
            </a:r>
          </a:p>
          <a:p>
            <a:pPr lvl="1"/>
            <a:r>
              <a:rPr kumimoji="1" lang="en-US" altLang="zh-CN" dirty="0" smtClean="0"/>
              <a:t>Enforce ontological constraints</a:t>
            </a:r>
            <a:endParaRPr kumimoji="1" lang="zh-CN" altLang="en-US" dirty="0"/>
          </a:p>
        </p:txBody>
      </p:sp>
    </p:spTree>
    <p:extLst>
      <p:ext uri="{BB962C8B-B14F-4D97-AF65-F5344CB8AC3E}">
        <p14:creationId xmlns:p14="http://schemas.microsoft.com/office/powerpoint/2010/main" val="97023414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kumimoji="1" lang="zh-CN" altLang="en-US"/>
          </a:p>
        </p:txBody>
      </p:sp>
      <p:sp>
        <p:nvSpPr>
          <p:cNvPr id="3" name="标题 2"/>
          <p:cNvSpPr>
            <a:spLocks noGrp="1"/>
          </p:cNvSpPr>
          <p:nvPr>
            <p:ph type="title"/>
          </p:nvPr>
        </p:nvSpPr>
        <p:spPr/>
        <p:txBody>
          <a:bodyPr/>
          <a:lstStyle/>
          <a:p>
            <a:r>
              <a:rPr kumimoji="1" lang="en-US" altLang="zh-CN" dirty="0" smtClean="0"/>
              <a:t>Knowledge Graph Identification</a:t>
            </a:r>
            <a:endParaRPr kumimoji="1" lang="zh-CN" altLang="en-US" dirty="0"/>
          </a:p>
        </p:txBody>
      </p:sp>
    </p:spTree>
    <p:extLst>
      <p:ext uri="{BB962C8B-B14F-4D97-AF65-F5344CB8AC3E}">
        <p14:creationId xmlns:p14="http://schemas.microsoft.com/office/powerpoint/2010/main" val="40220609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Represent Uncertain Extractions</a:t>
            </a:r>
            <a:endParaRPr kumimoji="1" lang="zh-CN" altLang="en-US" dirty="0"/>
          </a:p>
        </p:txBody>
      </p:sp>
      <p:sp>
        <p:nvSpPr>
          <p:cNvPr id="3" name="内容占位符 2"/>
          <p:cNvSpPr>
            <a:spLocks noGrp="1"/>
          </p:cNvSpPr>
          <p:nvPr>
            <p:ph sz="quarter" idx="1"/>
          </p:nvPr>
        </p:nvSpPr>
        <p:spPr>
          <a:xfrm>
            <a:off x="612648" y="1600200"/>
            <a:ext cx="8153400" cy="4678660"/>
          </a:xfrm>
        </p:spPr>
        <p:txBody>
          <a:bodyPr>
            <a:normAutofit fontScale="92500" lnSpcReduction="10000"/>
          </a:bodyPr>
          <a:lstStyle/>
          <a:p>
            <a:r>
              <a:rPr kumimoji="1" lang="en-US" altLang="zh-CN" dirty="0" smtClean="0"/>
              <a:t>For each candidate entity, they introduce a corresponding predicate, CANDENT(E). Labels or relations generated by the information extraction system correspond to predicates CANDLBL(E, L) or CANDREL(E</a:t>
            </a:r>
            <a:r>
              <a:rPr kumimoji="1" lang="en-US" altLang="zh-CN" baseline="-25000" dirty="0" smtClean="0"/>
              <a:t>1</a:t>
            </a:r>
            <a:r>
              <a:rPr kumimoji="1" lang="en-US" altLang="zh-CN" dirty="0" smtClean="0"/>
              <a:t>, E</a:t>
            </a:r>
            <a:r>
              <a:rPr kumimoji="1" lang="en-US" altLang="zh-CN" baseline="-25000" dirty="0" smtClean="0"/>
              <a:t>2</a:t>
            </a:r>
            <a:r>
              <a:rPr kumimoji="1" lang="en-US" altLang="zh-CN" dirty="0" smtClean="0"/>
              <a:t>, R).</a:t>
            </a:r>
          </a:p>
          <a:p>
            <a:r>
              <a:rPr kumimoji="1" lang="en-US" altLang="zh-CN" dirty="0" smtClean="0"/>
              <a:t>Uncertainty in these extractions is captured by assigning these predicates a soft-truth value equal to the confidence value from the extractor. </a:t>
            </a:r>
          </a:p>
          <a:p>
            <a:pPr lvl="1"/>
            <a:r>
              <a:rPr kumimoji="1" lang="en-US" altLang="zh-CN" dirty="0" smtClean="0"/>
              <a:t>For example, </a:t>
            </a:r>
            <a:r>
              <a:rPr kumimoji="1" lang="en-US" altLang="zh-CN" dirty="0" err="1" smtClean="0"/>
              <a:t>hasCapital</a:t>
            </a:r>
            <a:r>
              <a:rPr kumimoji="1" lang="en-US" altLang="zh-CN" dirty="0" smtClean="0"/>
              <a:t>(</a:t>
            </a:r>
            <a:r>
              <a:rPr kumimoji="1" lang="en-US" altLang="zh-CN" dirty="0" err="1" smtClean="0"/>
              <a:t>kyrgyzstan</a:t>
            </a:r>
            <a:r>
              <a:rPr kumimoji="1" lang="en-US" altLang="zh-CN" dirty="0" smtClean="0"/>
              <a:t>, Bishkek) with a confidence of 0.9, would be represented as CANDREL(</a:t>
            </a:r>
            <a:r>
              <a:rPr kumimoji="1" lang="en-US" altLang="zh-CN" dirty="0" err="1" smtClean="0"/>
              <a:t>kyrgyzstan</a:t>
            </a:r>
            <a:r>
              <a:rPr kumimoji="1" lang="en-US" altLang="zh-CN" dirty="0" smtClean="0"/>
              <a:t>, Bishkek, </a:t>
            </a:r>
            <a:r>
              <a:rPr kumimoji="1" lang="en-US" altLang="zh-CN" dirty="0" err="1" smtClean="0"/>
              <a:t>hasCapital</a:t>
            </a:r>
            <a:r>
              <a:rPr kumimoji="1" lang="en-US" altLang="zh-CN" dirty="0" smtClean="0"/>
              <a:t>) and assign it a truth value of 0.9.</a:t>
            </a:r>
            <a:endParaRPr kumimoji="1" lang="zh-CN" altLang="en-US" dirty="0"/>
          </a:p>
        </p:txBody>
      </p:sp>
    </p:spTree>
    <p:extLst>
      <p:ext uri="{BB962C8B-B14F-4D97-AF65-F5344CB8AC3E}">
        <p14:creationId xmlns:p14="http://schemas.microsoft.com/office/powerpoint/2010/main" val="36393102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Entity Resolution</a:t>
            </a:r>
            <a:endParaRPr kumimoji="1" lang="zh-CN" altLang="en-US" dirty="0"/>
          </a:p>
        </p:txBody>
      </p:sp>
      <p:sp>
        <p:nvSpPr>
          <p:cNvPr id="3" name="内容占位符 2"/>
          <p:cNvSpPr>
            <a:spLocks noGrp="1"/>
          </p:cNvSpPr>
          <p:nvPr>
            <p:ph sz="quarter" idx="1"/>
          </p:nvPr>
        </p:nvSpPr>
        <p:spPr/>
        <p:txBody>
          <a:bodyPr>
            <a:normAutofit lnSpcReduction="10000"/>
          </a:bodyPr>
          <a:lstStyle/>
          <a:p>
            <a:r>
              <a:rPr kumimoji="1" lang="en-US" altLang="zh-CN" dirty="0" smtClean="0"/>
              <a:t>Use the SAMEENT predicate to capture the </a:t>
            </a:r>
            <a:r>
              <a:rPr kumimoji="1" lang="en-US" altLang="zh-CN" dirty="0" smtClean="0"/>
              <a:t>similari</a:t>
            </a:r>
            <a:r>
              <a:rPr kumimoji="1" lang="en-US" altLang="zh-CN" dirty="0" smtClean="0"/>
              <a:t>t</a:t>
            </a:r>
            <a:r>
              <a:rPr kumimoji="1" lang="en-US" altLang="zh-CN" dirty="0" smtClean="0"/>
              <a:t>y </a:t>
            </a:r>
            <a:r>
              <a:rPr kumimoji="1" lang="en-US" altLang="zh-CN" dirty="0" smtClean="0"/>
              <a:t>of two entities, for example, </a:t>
            </a:r>
            <a:r>
              <a:rPr kumimoji="1" lang="en-US" altLang="zh-CN" sz="2400" dirty="0" smtClean="0">
                <a:latin typeface="Courier New"/>
                <a:cs typeface="Courier New"/>
              </a:rPr>
              <a:t>SAMEENT(</a:t>
            </a:r>
            <a:r>
              <a:rPr kumimoji="1" lang="en-US" altLang="zh-CN" sz="2400" dirty="0" err="1" smtClean="0">
                <a:latin typeface="Courier New"/>
                <a:cs typeface="Courier New"/>
              </a:rPr>
              <a:t>kyrgyzstan</a:t>
            </a:r>
            <a:r>
              <a:rPr kumimoji="1" lang="en-US" altLang="zh-CN" sz="2400" dirty="0" smtClean="0">
                <a:latin typeface="Courier New"/>
                <a:cs typeface="Courier New"/>
              </a:rPr>
              <a:t>, </a:t>
            </a:r>
            <a:r>
              <a:rPr kumimoji="1" lang="en-US" altLang="zh-CN" sz="2400" dirty="0" err="1" smtClean="0">
                <a:latin typeface="Courier New"/>
                <a:cs typeface="Courier New"/>
              </a:rPr>
              <a:t>kyrgz</a:t>
            </a:r>
            <a:r>
              <a:rPr kumimoji="1" lang="en-US" altLang="zh-CN" sz="2400" dirty="0">
                <a:latin typeface="Courier New"/>
                <a:cs typeface="Courier New"/>
              </a:rPr>
              <a:t> </a:t>
            </a:r>
            <a:r>
              <a:rPr kumimoji="1" lang="en-US" altLang="zh-CN" sz="2400" dirty="0" smtClean="0">
                <a:latin typeface="Courier New"/>
                <a:cs typeface="Courier New"/>
              </a:rPr>
              <a:t>republic)</a:t>
            </a:r>
            <a:r>
              <a:rPr kumimoji="1" lang="en-US" altLang="zh-CN" dirty="0" smtClean="0"/>
              <a:t>. </a:t>
            </a:r>
          </a:p>
          <a:p>
            <a:r>
              <a:rPr kumimoji="1" lang="en-US" altLang="zh-CN" dirty="0" smtClean="0"/>
              <a:t>To perform entity resolution, they introduce 3 rules</a:t>
            </a:r>
          </a:p>
          <a:p>
            <a:endParaRPr kumimoji="1" lang="en-US" altLang="zh-CN" dirty="0"/>
          </a:p>
          <a:p>
            <a:endParaRPr kumimoji="1" lang="en-US" altLang="zh-CN" dirty="0" smtClean="0"/>
          </a:p>
          <a:p>
            <a:endParaRPr kumimoji="1" lang="en-US" altLang="zh-CN" dirty="0"/>
          </a:p>
          <a:p>
            <a:r>
              <a:rPr kumimoji="1" lang="en-US" altLang="zh-CN" dirty="0" smtClean="0"/>
              <a:t>When two entities are very similar, they will have a high truth value for SAMEENT. </a:t>
            </a:r>
          </a:p>
          <a:p>
            <a:pPr lvl="1"/>
            <a:endParaRPr kumimoji="1" lang="zh-CN" altLang="en-US" dirty="0"/>
          </a:p>
        </p:txBody>
      </p:sp>
      <p:pic>
        <p:nvPicPr>
          <p:cNvPr id="4" name="图片 3" descr="QQ2014010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3428180"/>
            <a:ext cx="7035800" cy="1422400"/>
          </a:xfrm>
          <a:prstGeom prst="rect">
            <a:avLst/>
          </a:prstGeom>
        </p:spPr>
      </p:pic>
    </p:spTree>
    <p:extLst>
      <p:ext uri="{BB962C8B-B14F-4D97-AF65-F5344CB8AC3E}">
        <p14:creationId xmlns:p14="http://schemas.microsoft.com/office/powerpoint/2010/main" val="258141902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Enforce ontological constraints</a:t>
            </a:r>
            <a:endParaRPr kumimoji="1" lang="zh-CN" altLang="en-US" dirty="0"/>
          </a:p>
        </p:txBody>
      </p:sp>
      <p:sp>
        <p:nvSpPr>
          <p:cNvPr id="3" name="内容占位符 2"/>
          <p:cNvSpPr>
            <a:spLocks noGrp="1"/>
          </p:cNvSpPr>
          <p:nvPr>
            <p:ph sz="quarter" idx="1"/>
          </p:nvPr>
        </p:nvSpPr>
        <p:spPr/>
        <p:txBody>
          <a:bodyPr>
            <a:normAutofit lnSpcReduction="10000"/>
          </a:bodyPr>
          <a:lstStyle/>
          <a:p>
            <a:r>
              <a:rPr kumimoji="1" lang="en-US" altLang="zh-CN" dirty="0" smtClean="0"/>
              <a:t>Each type of ontological relation is represented as a predicate, and these predicates represent ontological knowledge of the relationships between labels and relations. </a:t>
            </a:r>
          </a:p>
          <a:p>
            <a:pPr lvl="1"/>
            <a:r>
              <a:rPr kumimoji="1" lang="en-US" altLang="zh-CN" dirty="0" smtClean="0"/>
              <a:t>For example, the ontological predicates </a:t>
            </a:r>
            <a:r>
              <a:rPr kumimoji="1" lang="en-US" altLang="zh-CN" sz="2000" dirty="0" smtClean="0">
                <a:latin typeface="Courier New"/>
                <a:cs typeface="Courier New"/>
              </a:rPr>
              <a:t>DOM(</a:t>
            </a:r>
            <a:r>
              <a:rPr kumimoji="1" lang="en-US" altLang="zh-CN" sz="2000" dirty="0" err="1" smtClean="0">
                <a:latin typeface="Courier New"/>
                <a:cs typeface="Courier New"/>
              </a:rPr>
              <a:t>hasCapital</a:t>
            </a:r>
            <a:r>
              <a:rPr kumimoji="1" lang="en-US" altLang="zh-CN" sz="2000" dirty="0" smtClean="0">
                <a:latin typeface="Courier New"/>
                <a:cs typeface="Courier New"/>
              </a:rPr>
              <a:t>, country) </a:t>
            </a:r>
            <a:r>
              <a:rPr kumimoji="1" lang="en-US" altLang="zh-CN" dirty="0" smtClean="0"/>
              <a:t>and </a:t>
            </a:r>
            <a:r>
              <a:rPr kumimoji="1" lang="en-US" altLang="zh-CN" sz="2000" dirty="0" smtClean="0">
                <a:latin typeface="Courier New"/>
                <a:cs typeface="Courier New"/>
              </a:rPr>
              <a:t>RNG(</a:t>
            </a:r>
            <a:r>
              <a:rPr kumimoji="1" lang="en-US" altLang="zh-CN" sz="2000" dirty="0" err="1" smtClean="0">
                <a:latin typeface="Courier New"/>
                <a:cs typeface="Courier New"/>
              </a:rPr>
              <a:t>hasCapital</a:t>
            </a:r>
            <a:r>
              <a:rPr kumimoji="1" lang="en-US" altLang="zh-CN" sz="2000" dirty="0" smtClean="0">
                <a:latin typeface="Courier New"/>
                <a:cs typeface="Courier New"/>
              </a:rPr>
              <a:t>, city) </a:t>
            </a:r>
            <a:r>
              <a:rPr kumimoji="1" lang="en-US" altLang="zh-CN" dirty="0" smtClean="0"/>
              <a:t>specify that the relation </a:t>
            </a:r>
            <a:r>
              <a:rPr kumimoji="1" lang="en-US" altLang="zh-CN" sz="2000" dirty="0" err="1" smtClean="0">
                <a:latin typeface="Courier New"/>
                <a:cs typeface="Courier New"/>
              </a:rPr>
              <a:t>hasCapital</a:t>
            </a:r>
            <a:r>
              <a:rPr kumimoji="1" lang="en-US" altLang="zh-CN" dirty="0" smtClean="0"/>
              <a:t> is a mapping from entities with label </a:t>
            </a:r>
            <a:r>
              <a:rPr kumimoji="1" lang="en-US" altLang="zh-CN" sz="2000" dirty="0" smtClean="0">
                <a:latin typeface="Courier New"/>
                <a:cs typeface="Courier New"/>
              </a:rPr>
              <a:t>country</a:t>
            </a:r>
            <a:r>
              <a:rPr kumimoji="1" lang="en-US" altLang="zh-CN" dirty="0" smtClean="0"/>
              <a:t> to entities with label </a:t>
            </a:r>
            <a:r>
              <a:rPr kumimoji="1" lang="en-US" altLang="zh-CN" sz="2000" dirty="0" smtClean="0">
                <a:latin typeface="Courier New"/>
                <a:cs typeface="Courier New"/>
              </a:rPr>
              <a:t>city</a:t>
            </a:r>
            <a:r>
              <a:rPr kumimoji="1" lang="en-US" altLang="zh-CN" dirty="0" smtClean="0"/>
              <a:t>. </a:t>
            </a:r>
          </a:p>
          <a:p>
            <a:pPr lvl="1"/>
            <a:r>
              <a:rPr kumimoji="1" lang="en-US" altLang="zh-CN" dirty="0" smtClean="0"/>
              <a:t>The predicate </a:t>
            </a:r>
            <a:r>
              <a:rPr kumimoji="1" lang="en-US" altLang="zh-CN" sz="2000" dirty="0" smtClean="0">
                <a:latin typeface="Courier New"/>
                <a:cs typeface="Courier New"/>
              </a:rPr>
              <a:t>MUT(country, city) </a:t>
            </a:r>
            <a:r>
              <a:rPr kumimoji="1" lang="en-US" altLang="zh-CN" dirty="0" smtClean="0"/>
              <a:t>specifies that the labels </a:t>
            </a:r>
            <a:r>
              <a:rPr kumimoji="1" lang="en-US" altLang="zh-CN" sz="2000" dirty="0" smtClean="0">
                <a:latin typeface="Courier New"/>
                <a:cs typeface="Courier New"/>
              </a:rPr>
              <a:t>country</a:t>
            </a:r>
            <a:r>
              <a:rPr kumimoji="1" lang="en-US" altLang="zh-CN" dirty="0" smtClean="0"/>
              <a:t> and </a:t>
            </a:r>
            <a:r>
              <a:rPr kumimoji="1" lang="en-US" altLang="zh-CN" sz="2000" dirty="0" smtClean="0">
                <a:latin typeface="Courier New"/>
                <a:cs typeface="Courier New"/>
              </a:rPr>
              <a:t>city</a:t>
            </a:r>
            <a:r>
              <a:rPr kumimoji="1" lang="en-US" altLang="zh-CN" dirty="0" smtClean="0"/>
              <a:t> are mutually exclusive. </a:t>
            </a:r>
            <a:endParaRPr kumimoji="1" lang="zh-CN" altLang="en-US" dirty="0"/>
          </a:p>
        </p:txBody>
      </p:sp>
    </p:spTree>
    <p:extLst>
      <p:ext uri="{BB962C8B-B14F-4D97-AF65-F5344CB8AC3E}">
        <p14:creationId xmlns:p14="http://schemas.microsoft.com/office/powerpoint/2010/main" val="30830609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QQ20140106-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721143"/>
            <a:ext cx="8534400" cy="3606800"/>
          </a:xfrm>
          <a:prstGeom prst="rect">
            <a:avLst/>
          </a:prstGeom>
        </p:spPr>
      </p:pic>
      <p:sp>
        <p:nvSpPr>
          <p:cNvPr id="3" name="文本框 2"/>
          <p:cNvSpPr txBox="1"/>
          <p:nvPr/>
        </p:nvSpPr>
        <p:spPr>
          <a:xfrm>
            <a:off x="692654" y="4810944"/>
            <a:ext cx="7638439" cy="461665"/>
          </a:xfrm>
          <a:prstGeom prst="rect">
            <a:avLst/>
          </a:prstGeom>
          <a:noFill/>
        </p:spPr>
        <p:txBody>
          <a:bodyPr wrap="square" rtlCol="0">
            <a:spAutoFit/>
          </a:bodyPr>
          <a:lstStyle/>
          <a:p>
            <a:r>
              <a:rPr kumimoji="1" lang="en-US" altLang="zh-CN" sz="2400" dirty="0" smtClean="0"/>
              <a:t>Seven types of ontological constraints using weighted rules</a:t>
            </a:r>
            <a:endParaRPr kumimoji="1" lang="zh-CN" altLang="en-US" sz="2400" dirty="0"/>
          </a:p>
        </p:txBody>
      </p:sp>
    </p:spTree>
    <p:extLst>
      <p:ext uri="{BB962C8B-B14F-4D97-AF65-F5344CB8AC3E}">
        <p14:creationId xmlns:p14="http://schemas.microsoft.com/office/powerpoint/2010/main" val="40750732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Info</a:t>
            </a:r>
            <a:endParaRPr kumimoji="1" lang="zh-CN" altLang="en-US" dirty="0"/>
          </a:p>
        </p:txBody>
      </p:sp>
      <p:sp>
        <p:nvSpPr>
          <p:cNvPr id="3" name="内容占位符 2"/>
          <p:cNvSpPr>
            <a:spLocks noGrp="1"/>
          </p:cNvSpPr>
          <p:nvPr>
            <p:ph sz="quarter" idx="1"/>
          </p:nvPr>
        </p:nvSpPr>
        <p:spPr/>
        <p:txBody>
          <a:bodyPr/>
          <a:lstStyle/>
          <a:p>
            <a:r>
              <a:rPr kumimoji="1" lang="en-US" altLang="zh-CN" i="1" dirty="0" smtClean="0"/>
              <a:t>Knowledge Graph Identification</a:t>
            </a:r>
            <a:r>
              <a:rPr kumimoji="1" lang="en-US" altLang="zh-CN" dirty="0" smtClean="0"/>
              <a:t>. Jay </a:t>
            </a:r>
            <a:r>
              <a:rPr kumimoji="1" lang="en-US" altLang="zh-CN" dirty="0" err="1" smtClean="0"/>
              <a:t>Pujara</a:t>
            </a:r>
            <a:r>
              <a:rPr kumimoji="1" lang="en-US" altLang="zh-CN" dirty="0" smtClean="0"/>
              <a:t>, </a:t>
            </a:r>
            <a:r>
              <a:rPr kumimoji="1" lang="en-US" altLang="zh-CN" dirty="0" err="1" smtClean="0"/>
              <a:t>Hui</a:t>
            </a:r>
            <a:r>
              <a:rPr kumimoji="1" lang="en-US" altLang="zh-CN" dirty="0" smtClean="0"/>
              <a:t> Miao, </a:t>
            </a:r>
            <a:r>
              <a:rPr kumimoji="1" lang="en-US" altLang="zh-CN" dirty="0" err="1" smtClean="0"/>
              <a:t>Lise</a:t>
            </a:r>
            <a:r>
              <a:rPr kumimoji="1" lang="en-US" altLang="zh-CN" dirty="0" smtClean="0"/>
              <a:t> </a:t>
            </a:r>
            <a:r>
              <a:rPr kumimoji="1" lang="en-US" altLang="zh-CN" dirty="0" err="1" smtClean="0"/>
              <a:t>Getoor</a:t>
            </a:r>
            <a:r>
              <a:rPr kumimoji="1" lang="en-US" altLang="zh-CN" dirty="0" smtClean="0"/>
              <a:t>, William Cohen.	</a:t>
            </a:r>
          </a:p>
          <a:p>
            <a:r>
              <a:rPr kumimoji="1" lang="en-US" altLang="zh-CN" dirty="0" smtClean="0"/>
              <a:t>Conference: ISWC 2013</a:t>
            </a:r>
          </a:p>
          <a:p>
            <a:r>
              <a:rPr kumimoji="1" lang="en-US" altLang="zh-CN" dirty="0" smtClean="0"/>
              <a:t>Affiliation</a:t>
            </a:r>
          </a:p>
          <a:p>
            <a:pPr lvl="1"/>
            <a:r>
              <a:rPr kumimoji="1" lang="en-US" altLang="zh-CN" dirty="0" smtClean="0"/>
              <a:t>University of Maryland, CMU</a:t>
            </a:r>
          </a:p>
          <a:p>
            <a:endParaRPr kumimoji="1" lang="en-US" altLang="zh-CN" dirty="0" smtClean="0"/>
          </a:p>
          <a:p>
            <a:endParaRPr kumimoji="1" lang="zh-CN" altLang="en-US" dirty="0"/>
          </a:p>
        </p:txBody>
      </p:sp>
    </p:spTree>
    <p:extLst>
      <p:ext uri="{BB962C8B-B14F-4D97-AF65-F5344CB8AC3E}">
        <p14:creationId xmlns:p14="http://schemas.microsoft.com/office/powerpoint/2010/main" val="17769457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Probability Distribution over Uncertain Knowledge Graphs</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They can define a PSL program </a:t>
            </a:r>
            <a:r>
              <a:rPr kumimoji="1" lang="en-US" altLang="zh-CN" dirty="0" err="1" smtClean="0"/>
              <a:t>Π</a:t>
            </a:r>
            <a:r>
              <a:rPr kumimoji="1" lang="en-US" altLang="zh-CN" dirty="0" smtClean="0"/>
              <a:t>:</a:t>
            </a:r>
          </a:p>
          <a:p>
            <a:pPr lvl="1"/>
            <a:r>
              <a:rPr kumimoji="1" lang="en-US" altLang="zh-CN" dirty="0" smtClean="0"/>
              <a:t>A set of ground rules R</a:t>
            </a:r>
          </a:p>
          <a:p>
            <a:pPr lvl="1"/>
            <a:r>
              <a:rPr kumimoji="1" lang="en-US" altLang="zh-CN" dirty="0" smtClean="0"/>
              <a:t>Uncertain candidates C</a:t>
            </a:r>
          </a:p>
          <a:p>
            <a:pPr lvl="1"/>
            <a:r>
              <a:rPr kumimoji="1" lang="en-US" altLang="zh-CN" dirty="0" smtClean="0"/>
              <a:t>Co-referent entities S</a:t>
            </a:r>
          </a:p>
          <a:p>
            <a:pPr lvl="1"/>
            <a:r>
              <a:rPr kumimoji="1" lang="en-US" altLang="zh-CN" dirty="0" smtClean="0"/>
              <a:t>Ontological relationships O</a:t>
            </a:r>
          </a:p>
          <a:p>
            <a:r>
              <a:rPr kumimoji="1" lang="en-US" altLang="zh-CN" dirty="0" smtClean="0"/>
              <a:t>The distribution over interpretations </a:t>
            </a:r>
            <a:r>
              <a:rPr kumimoji="1" lang="en-US" altLang="zh-CN" dirty="0" err="1" smtClean="0"/>
              <a:t>Ι</a:t>
            </a:r>
            <a:r>
              <a:rPr kumimoji="1" lang="en-US" altLang="zh-CN" dirty="0" smtClean="0"/>
              <a:t>, generated by PSL corresponds to a probability distribution over knowledge graphs G:</a:t>
            </a:r>
          </a:p>
          <a:p>
            <a:pPr lvl="1"/>
            <a:endParaRPr kumimoji="1" lang="zh-CN" altLang="en-US" dirty="0"/>
          </a:p>
        </p:txBody>
      </p:sp>
      <p:pic>
        <p:nvPicPr>
          <p:cNvPr id="4" name="图片 3" descr="QQ20140106-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315" y="5422690"/>
            <a:ext cx="5168900" cy="1016000"/>
          </a:xfrm>
          <a:prstGeom prst="rect">
            <a:avLst/>
          </a:prstGeom>
        </p:spPr>
      </p:pic>
    </p:spTree>
    <p:extLst>
      <p:ext uri="{BB962C8B-B14F-4D97-AF65-F5344CB8AC3E}">
        <p14:creationId xmlns:p14="http://schemas.microsoft.com/office/powerpoint/2010/main" val="37672703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Probability Distribution over Uncertain Knowledge Graphs</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The results of inference provide us with the most likely interpretation, or soft-truth assignments to entities, labels and relations that comprise the knowledge graph.</a:t>
            </a:r>
          </a:p>
          <a:p>
            <a:r>
              <a:rPr kumimoji="1" lang="en-US" altLang="zh-CN" dirty="0" smtClean="0"/>
              <a:t>By choosing a threshold on the soft-truth values in the interpretation, we can select a high-precision set of facts to construct a knowledge graph.</a:t>
            </a:r>
            <a:endParaRPr kumimoji="1" lang="zh-CN" altLang="en-US" dirty="0"/>
          </a:p>
        </p:txBody>
      </p:sp>
    </p:spTree>
    <p:extLst>
      <p:ext uri="{BB962C8B-B14F-4D97-AF65-F5344CB8AC3E}">
        <p14:creationId xmlns:p14="http://schemas.microsoft.com/office/powerpoint/2010/main" val="91049968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kumimoji="1" lang="zh-CN" altLang="en-US"/>
          </a:p>
        </p:txBody>
      </p:sp>
      <p:sp>
        <p:nvSpPr>
          <p:cNvPr id="3" name="标题 2"/>
          <p:cNvSpPr>
            <a:spLocks noGrp="1"/>
          </p:cNvSpPr>
          <p:nvPr>
            <p:ph type="title"/>
          </p:nvPr>
        </p:nvSpPr>
        <p:spPr/>
        <p:txBody>
          <a:bodyPr/>
          <a:lstStyle/>
          <a:p>
            <a:r>
              <a:rPr kumimoji="1" lang="en-US" altLang="zh-CN" dirty="0" smtClean="0"/>
              <a:t>Experimental evaluation</a:t>
            </a:r>
            <a:endParaRPr kumimoji="1" lang="zh-CN" altLang="en-US" dirty="0"/>
          </a:p>
        </p:txBody>
      </p:sp>
    </p:spTree>
    <p:extLst>
      <p:ext uri="{BB962C8B-B14F-4D97-AF65-F5344CB8AC3E}">
        <p14:creationId xmlns:p14="http://schemas.microsoft.com/office/powerpoint/2010/main" val="217056241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Datasets and experimental setup</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Datasets</a:t>
            </a:r>
          </a:p>
          <a:p>
            <a:pPr lvl="1"/>
            <a:r>
              <a:rPr kumimoji="1" lang="en-US" altLang="zh-CN" dirty="0" smtClean="0"/>
              <a:t>Synthetic knowledge base that derived </a:t>
            </a:r>
            <a:r>
              <a:rPr kumimoji="1" lang="en-US" altLang="zh-CN" dirty="0" smtClean="0"/>
              <a:t>from </a:t>
            </a:r>
            <a:r>
              <a:rPr kumimoji="1" lang="en-US" altLang="zh-CN" dirty="0" err="1" smtClean="0"/>
              <a:t>LinkedBrainz</a:t>
            </a:r>
            <a:r>
              <a:rPr kumimoji="1" lang="en-US" altLang="zh-CN" dirty="0" smtClean="0"/>
              <a:t> </a:t>
            </a:r>
            <a:r>
              <a:rPr kumimoji="1" lang="en-US" altLang="zh-CN" dirty="0" smtClean="0"/>
              <a:t>project</a:t>
            </a:r>
          </a:p>
          <a:p>
            <a:pPr lvl="2"/>
            <a:r>
              <a:rPr kumimoji="1" lang="en-US" altLang="zh-CN" dirty="0" smtClean="0"/>
              <a:t>Maps the data from the </a:t>
            </a:r>
            <a:r>
              <a:rPr kumimoji="1" lang="en-US" altLang="zh-CN" dirty="0" err="1" smtClean="0"/>
              <a:t>MusicBrainz</a:t>
            </a:r>
            <a:r>
              <a:rPr kumimoji="1" lang="en-US" altLang="zh-CN" dirty="0" smtClean="0"/>
              <a:t> community using ontological information from the </a:t>
            </a:r>
            <a:r>
              <a:rPr kumimoji="1" lang="en-US" altLang="zh-CN" dirty="0" err="1" smtClean="0"/>
              <a:t>MusicOntology</a:t>
            </a:r>
            <a:r>
              <a:rPr kumimoji="1" lang="en-US" altLang="zh-CN" dirty="0" smtClean="0"/>
              <a:t>.</a:t>
            </a:r>
          </a:p>
          <a:p>
            <a:pPr lvl="1"/>
            <a:r>
              <a:rPr kumimoji="1" lang="en-US" altLang="zh-CN" dirty="0" smtClean="0"/>
              <a:t>Web-extraction data from NELL</a:t>
            </a:r>
          </a:p>
          <a:p>
            <a:r>
              <a:rPr kumimoji="1" lang="en-US" altLang="zh-CN" dirty="0" smtClean="0"/>
              <a:t>Experimental setup</a:t>
            </a:r>
          </a:p>
          <a:p>
            <a:pPr lvl="1"/>
            <a:r>
              <a:rPr kumimoji="1" lang="en-US" altLang="zh-CN" dirty="0" smtClean="0"/>
              <a:t>Limited to a subset of the knowledge graph from the test or query set.</a:t>
            </a:r>
          </a:p>
          <a:p>
            <a:pPr lvl="1"/>
            <a:r>
              <a:rPr kumimoji="1" lang="en-US" altLang="zh-CN" dirty="0" smtClean="0"/>
              <a:t>Inference produces a complete knowledge graph</a:t>
            </a:r>
          </a:p>
          <a:p>
            <a:endParaRPr kumimoji="1" lang="zh-CN" altLang="en-US" dirty="0"/>
          </a:p>
        </p:txBody>
      </p:sp>
    </p:spTree>
    <p:extLst>
      <p:ext uri="{BB962C8B-B14F-4D97-AF65-F5344CB8AC3E}">
        <p14:creationId xmlns:p14="http://schemas.microsoft.com/office/powerpoint/2010/main" val="51682729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Dataset statistics for NELL and </a:t>
            </a:r>
            <a:r>
              <a:rPr kumimoji="1" lang="en-US" altLang="zh-CN" dirty="0" err="1" smtClean="0"/>
              <a:t>MusicBrainz</a:t>
            </a:r>
            <a:endParaRPr kumimoji="1" lang="zh-CN" altLang="en-US" dirty="0"/>
          </a:p>
        </p:txBody>
      </p:sp>
      <p:pic>
        <p:nvPicPr>
          <p:cNvPr id="3" name="图片 2" descr="QQ20140106-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6613"/>
            <a:ext cx="9144000" cy="3386214"/>
          </a:xfrm>
          <a:prstGeom prst="rect">
            <a:avLst/>
          </a:prstGeom>
        </p:spPr>
      </p:pic>
    </p:spTree>
    <p:extLst>
      <p:ext uri="{BB962C8B-B14F-4D97-AF65-F5344CB8AC3E}">
        <p14:creationId xmlns:p14="http://schemas.microsoft.com/office/powerpoint/2010/main" val="413649786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Comparison results on </a:t>
            </a:r>
            <a:r>
              <a:rPr kumimoji="1" lang="en-US" altLang="zh-CN" dirty="0" err="1" smtClean="0"/>
              <a:t>MusicOntology</a:t>
            </a:r>
            <a:endParaRPr kumimoji="1" lang="zh-CN" altLang="en-US" dirty="0"/>
          </a:p>
        </p:txBody>
      </p:sp>
      <p:pic>
        <p:nvPicPr>
          <p:cNvPr id="3" name="图片 2" descr="QQ20140106-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2298700"/>
            <a:ext cx="8851900" cy="2260600"/>
          </a:xfrm>
          <a:prstGeom prst="rect">
            <a:avLst/>
          </a:prstGeom>
        </p:spPr>
      </p:pic>
    </p:spTree>
    <p:extLst>
      <p:ext uri="{BB962C8B-B14F-4D97-AF65-F5344CB8AC3E}">
        <p14:creationId xmlns:p14="http://schemas.microsoft.com/office/powerpoint/2010/main" val="270845642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Comparing against previous </a:t>
            </a:r>
            <a:r>
              <a:rPr kumimoji="1" lang="en-US" altLang="zh-CN" dirty="0" smtClean="0"/>
              <a:t>NELL work</a:t>
            </a:r>
            <a:endParaRPr kumimoji="1" lang="zh-CN" altLang="en-US" dirty="0"/>
          </a:p>
        </p:txBody>
      </p:sp>
      <p:pic>
        <p:nvPicPr>
          <p:cNvPr id="3" name="图片 2" descr="QQ20140106-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0" y="2286000"/>
            <a:ext cx="6286500" cy="2286000"/>
          </a:xfrm>
          <a:prstGeom prst="rect">
            <a:avLst/>
          </a:prstGeom>
        </p:spPr>
      </p:pic>
    </p:spTree>
    <p:extLst>
      <p:ext uri="{BB962C8B-B14F-4D97-AF65-F5344CB8AC3E}">
        <p14:creationId xmlns:p14="http://schemas.microsoft.com/office/powerpoint/2010/main" val="203345828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Comparing variants of PSL</a:t>
            </a:r>
            <a:endParaRPr kumimoji="1" lang="zh-CN" altLang="en-US" dirty="0"/>
          </a:p>
        </p:txBody>
      </p:sp>
      <p:pic>
        <p:nvPicPr>
          <p:cNvPr id="3" name="图片 2" descr="QQ20140106-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136" y="2067000"/>
            <a:ext cx="6629400" cy="2095500"/>
          </a:xfrm>
          <a:prstGeom prst="rect">
            <a:avLst/>
          </a:prstGeom>
        </p:spPr>
      </p:pic>
    </p:spTree>
    <p:extLst>
      <p:ext uri="{BB962C8B-B14F-4D97-AF65-F5344CB8AC3E}">
        <p14:creationId xmlns:p14="http://schemas.microsoft.com/office/powerpoint/2010/main" val="347895967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Producing a complete graph</a:t>
            </a:r>
            <a:endParaRPr kumimoji="1" lang="zh-CN" altLang="en-US" dirty="0"/>
          </a:p>
        </p:txBody>
      </p:sp>
      <p:pic>
        <p:nvPicPr>
          <p:cNvPr id="3" name="图片 2" descr="QQ20140106-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2059681"/>
            <a:ext cx="7200900" cy="1917700"/>
          </a:xfrm>
          <a:prstGeom prst="rect">
            <a:avLst/>
          </a:prstGeom>
        </p:spPr>
      </p:pic>
      <p:sp>
        <p:nvSpPr>
          <p:cNvPr id="4" name="文本框 3"/>
          <p:cNvSpPr txBox="1"/>
          <p:nvPr/>
        </p:nvSpPr>
        <p:spPr>
          <a:xfrm>
            <a:off x="609600" y="4291362"/>
            <a:ext cx="7817695" cy="1569660"/>
          </a:xfrm>
          <a:prstGeom prst="rect">
            <a:avLst/>
          </a:prstGeom>
          <a:noFill/>
        </p:spPr>
        <p:txBody>
          <a:bodyPr wrap="square" rtlCol="0">
            <a:spAutoFit/>
          </a:bodyPr>
          <a:lstStyle/>
          <a:p>
            <a:r>
              <a:rPr kumimoji="1" lang="en-US" altLang="zh-CN" sz="2400" dirty="0" smtClean="0"/>
              <a:t>Scalability: Inference when an explicit query set of 70K facts is given (PSL-KGI) requires a mere 10 seconds. To produce the complete knowledge graph containing 4.9M facts, PSL-KGI uses 130 minutes.</a:t>
            </a:r>
            <a:endParaRPr kumimoji="1" lang="zh-CN" altLang="en-US" sz="2400" dirty="0"/>
          </a:p>
        </p:txBody>
      </p:sp>
    </p:spTree>
    <p:extLst>
      <p:ext uri="{BB962C8B-B14F-4D97-AF65-F5344CB8AC3E}">
        <p14:creationId xmlns:p14="http://schemas.microsoft.com/office/powerpoint/2010/main" val="1144904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Summary</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Knowledge Graph identification can jointly infer a knowledge graph from the noisy output of an information extracting system</a:t>
            </a:r>
            <a:r>
              <a:rPr kumimoji="1" lang="en-US" altLang="zh-CN" dirty="0" smtClean="0"/>
              <a:t>.</a:t>
            </a:r>
          </a:p>
          <a:p>
            <a:r>
              <a:rPr kumimoji="1" lang="en-US" altLang="zh-CN" dirty="0" smtClean="0"/>
              <a:t>Future work</a:t>
            </a:r>
          </a:p>
          <a:p>
            <a:pPr lvl="1"/>
            <a:r>
              <a:rPr kumimoji="1" lang="en-US" altLang="zh-CN" dirty="0" smtClean="0"/>
              <a:t>Apply KGI to larger, more varied problems with richer ontological relationships.</a:t>
            </a:r>
            <a:endParaRPr kumimoji="1" lang="zh-CN" altLang="en-US" dirty="0"/>
          </a:p>
        </p:txBody>
      </p:sp>
    </p:spTree>
    <p:extLst>
      <p:ext uri="{BB962C8B-B14F-4D97-AF65-F5344CB8AC3E}">
        <p14:creationId xmlns:p14="http://schemas.microsoft.com/office/powerpoint/2010/main" val="403372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Motivation</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The web is a vast repository of knowledge, but automatically extracting that knowledge at scale has proven to be a formidable challenge. </a:t>
            </a:r>
          </a:p>
          <a:p>
            <a:r>
              <a:rPr kumimoji="1" lang="en-US" altLang="zh-CN" dirty="0" smtClean="0"/>
              <a:t>This extracted knowledge has been referred to as a </a:t>
            </a:r>
            <a:r>
              <a:rPr kumimoji="1" lang="en-US" altLang="zh-CN" sz="2400" dirty="0" smtClean="0">
                <a:latin typeface="Courier New"/>
                <a:cs typeface="Courier New"/>
              </a:rPr>
              <a:t>knowledge graph</a:t>
            </a:r>
            <a:r>
              <a:rPr kumimoji="1" lang="en-US" altLang="zh-CN" dirty="0" smtClean="0"/>
              <a:t>.</a:t>
            </a:r>
          </a:p>
          <a:p>
            <a:r>
              <a:rPr kumimoji="1" lang="en-US" altLang="zh-CN" dirty="0" smtClean="0"/>
              <a:t>A key challenge in producing the knowledge graph is </a:t>
            </a:r>
            <a:r>
              <a:rPr kumimoji="1" lang="en-US" altLang="zh-CN" dirty="0" smtClean="0">
                <a:solidFill>
                  <a:srgbClr val="FF0000"/>
                </a:solidFill>
              </a:rPr>
              <a:t>incorporating noisy information from different sources in a consistent manner</a:t>
            </a:r>
            <a:r>
              <a:rPr kumimoji="1" lang="en-US" altLang="zh-CN" dirty="0" smtClean="0"/>
              <a:t>. </a:t>
            </a:r>
            <a:endParaRPr kumimoji="1" lang="zh-CN" altLang="en-US" dirty="0"/>
          </a:p>
        </p:txBody>
      </p:sp>
    </p:spTree>
    <p:extLst>
      <p:ext uri="{BB962C8B-B14F-4D97-AF65-F5344CB8AC3E}">
        <p14:creationId xmlns:p14="http://schemas.microsoft.com/office/powerpoint/2010/main" val="304564593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Lessons</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Biomedical ontology identification and integration</a:t>
            </a:r>
          </a:p>
          <a:p>
            <a:r>
              <a:rPr kumimoji="1" lang="en-US" altLang="zh-CN" dirty="0" smtClean="0"/>
              <a:t>Extract </a:t>
            </a:r>
            <a:r>
              <a:rPr kumimoji="1" lang="en-US" altLang="zh-CN" dirty="0" smtClean="0"/>
              <a:t>useful knowledge from the</a:t>
            </a:r>
            <a:r>
              <a:rPr kumimoji="1" lang="en-US" altLang="zh-CN" dirty="0" smtClean="0"/>
              <a:t> noisy data extracted using natural language processing, such as TCM, or </a:t>
            </a:r>
            <a:r>
              <a:rPr kumimoji="1" lang="en-US" altLang="zh-CN" smtClean="0"/>
              <a:t>biomedical data</a:t>
            </a:r>
            <a:endParaRPr kumimoji="1" lang="zh-CN" altLang="en-US" dirty="0"/>
          </a:p>
        </p:txBody>
      </p:sp>
    </p:spTree>
    <p:extLst>
      <p:ext uri="{BB962C8B-B14F-4D97-AF65-F5344CB8AC3E}">
        <p14:creationId xmlns:p14="http://schemas.microsoft.com/office/powerpoint/2010/main" val="4148400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kumimoji="1" lang="zh-CN" altLang="en-US"/>
          </a:p>
        </p:txBody>
      </p:sp>
      <p:sp>
        <p:nvSpPr>
          <p:cNvPr id="3" name="标题 2"/>
          <p:cNvSpPr>
            <a:spLocks noGrp="1"/>
          </p:cNvSpPr>
          <p:nvPr>
            <p:ph type="title"/>
          </p:nvPr>
        </p:nvSpPr>
        <p:spPr/>
        <p:txBody>
          <a:bodyPr/>
          <a:lstStyle/>
          <a:p>
            <a:r>
              <a:rPr kumimoji="1" lang="en-US" altLang="zh-CN" dirty="0" smtClean="0"/>
              <a:t>Thanks</a:t>
            </a:r>
            <a:endParaRPr kumimoji="1" lang="zh-CN" altLang="en-US" dirty="0"/>
          </a:p>
        </p:txBody>
      </p:sp>
    </p:spTree>
    <p:extLst>
      <p:ext uri="{BB962C8B-B14F-4D97-AF65-F5344CB8AC3E}">
        <p14:creationId xmlns:p14="http://schemas.microsoft.com/office/powerpoint/2010/main" val="19970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Motivation</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Information extraction systems operate over many source documents, such as web pages, and use a collection of strategies to generate candidate facts from the documents, spanning syntactic, lexical and structural features of text. The </a:t>
            </a:r>
            <a:r>
              <a:rPr kumimoji="1" lang="en-US" altLang="zh-CN" sz="2400" dirty="0" smtClean="0">
                <a:latin typeface="Courier New"/>
                <a:cs typeface="Courier New"/>
              </a:rPr>
              <a:t>extraction graph</a:t>
            </a:r>
            <a:r>
              <a:rPr kumimoji="1" lang="en-US" altLang="zh-CN" dirty="0" smtClean="0"/>
              <a:t> may contain errors, duplicate entities, and violate key ontological constraints such as </a:t>
            </a:r>
            <a:r>
              <a:rPr kumimoji="1" lang="en-US" altLang="zh-CN" dirty="0" err="1" smtClean="0"/>
              <a:t>subsumption</a:t>
            </a:r>
            <a:r>
              <a:rPr kumimoji="1" lang="en-US" altLang="zh-CN" dirty="0" smtClean="0"/>
              <a:t>, mutual exclusion, inverse, domain and range constraints. </a:t>
            </a:r>
            <a:endParaRPr kumimoji="1" lang="zh-CN" altLang="en-US" dirty="0"/>
          </a:p>
        </p:txBody>
      </p:sp>
    </p:spTree>
    <p:extLst>
      <p:ext uri="{BB962C8B-B14F-4D97-AF65-F5344CB8AC3E}">
        <p14:creationId xmlns:p14="http://schemas.microsoft.com/office/powerpoint/2010/main" val="37878351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a:t>
            </a:r>
            <a:r>
              <a:rPr kumimoji="1" lang="en-US" altLang="zh-CN" baseline="30000" dirty="0" smtClean="0"/>
              <a:t>st</a:t>
            </a:r>
            <a:r>
              <a:rPr kumimoji="1" lang="en-US" altLang="zh-CN" dirty="0" smtClean="0"/>
              <a:t> Challenge </a:t>
            </a:r>
            <a:endParaRPr kumimoji="1" lang="zh-CN" altLang="en-US" dirty="0"/>
          </a:p>
        </p:txBody>
      </p:sp>
      <p:sp>
        <p:nvSpPr>
          <p:cNvPr id="3" name="内容占位符 2"/>
          <p:cNvSpPr>
            <a:spLocks noGrp="1"/>
          </p:cNvSpPr>
          <p:nvPr>
            <p:ph sz="quarter" idx="1"/>
          </p:nvPr>
        </p:nvSpPr>
        <p:spPr/>
        <p:txBody>
          <a:bodyPr>
            <a:normAutofit/>
          </a:bodyPr>
          <a:lstStyle/>
          <a:p>
            <a:r>
              <a:rPr kumimoji="1" lang="en-US" altLang="zh-CN" dirty="0" smtClean="0"/>
              <a:t>Examples from a real-world information extraction system, the Never-Ending Language Learner (NELL). </a:t>
            </a:r>
          </a:p>
          <a:p>
            <a:r>
              <a:rPr kumimoji="1" lang="en-US" altLang="zh-CN" dirty="0" smtClean="0"/>
              <a:t>Entity extraction is a common problem: </a:t>
            </a:r>
            <a:r>
              <a:rPr kumimoji="1" lang="en-US" altLang="zh-CN" u="sng" dirty="0" smtClean="0"/>
              <a:t>many </a:t>
            </a:r>
            <a:r>
              <a:rPr kumimoji="1" lang="en-US" altLang="zh-CN" u="sng" dirty="0" smtClean="0"/>
              <a:t>textual references that initially look different may refer to the same real-world entity</a:t>
            </a:r>
            <a:r>
              <a:rPr kumimoji="1" lang="en-US" altLang="zh-CN" dirty="0" smtClean="0"/>
              <a:t>. </a:t>
            </a:r>
          </a:p>
          <a:p>
            <a:pPr lvl="1"/>
            <a:r>
              <a:rPr kumimoji="1" lang="en-US" altLang="zh-CN" dirty="0" smtClean="0"/>
              <a:t>For example, NELL’s knowledge base contains candidate facts involving the entities “</a:t>
            </a:r>
            <a:r>
              <a:rPr kumimoji="1" lang="en-US" altLang="zh-CN" dirty="0" err="1" smtClean="0"/>
              <a:t>kyrghyzstan</a:t>
            </a:r>
            <a:r>
              <a:rPr kumimoji="1" lang="en-US" altLang="zh-CN" dirty="0" smtClean="0"/>
              <a:t>”, “</a:t>
            </a:r>
            <a:r>
              <a:rPr kumimoji="1" lang="en-US" altLang="zh-CN" dirty="0" err="1" smtClean="0"/>
              <a:t>kyrgzstan</a:t>
            </a:r>
            <a:r>
              <a:rPr kumimoji="1" lang="en-US" altLang="zh-CN" dirty="0" smtClean="0"/>
              <a:t>”, “</a:t>
            </a:r>
            <a:r>
              <a:rPr kumimoji="1" lang="en-US" altLang="zh-CN" dirty="0" err="1" smtClean="0"/>
              <a:t>kyrgstan</a:t>
            </a:r>
            <a:r>
              <a:rPr kumimoji="1" lang="en-US" altLang="zh-CN" dirty="0" smtClean="0"/>
              <a:t>”, “</a:t>
            </a:r>
            <a:r>
              <a:rPr kumimoji="1" lang="en-US" altLang="zh-CN" dirty="0" err="1" smtClean="0"/>
              <a:t>kyrgyz</a:t>
            </a:r>
            <a:r>
              <a:rPr kumimoji="1" lang="en-US" altLang="zh-CN" dirty="0" smtClean="0"/>
              <a:t> republic”, “</a:t>
            </a:r>
            <a:r>
              <a:rPr kumimoji="1" lang="en-US" altLang="zh-CN" dirty="0" err="1" smtClean="0"/>
              <a:t>kyrgzstan</a:t>
            </a:r>
            <a:r>
              <a:rPr kumimoji="1" lang="en-US" altLang="zh-CN" dirty="0" smtClean="0"/>
              <a:t>”, etc. which are all variants or misspellings of the country Kyrgyzstan.  </a:t>
            </a:r>
          </a:p>
          <a:p>
            <a:endParaRPr kumimoji="1" lang="zh-CN" altLang="en-US" dirty="0"/>
          </a:p>
        </p:txBody>
      </p:sp>
      <p:sp>
        <p:nvSpPr>
          <p:cNvPr id="5" name="椭圆形标注 4"/>
          <p:cNvSpPr/>
          <p:nvPr/>
        </p:nvSpPr>
        <p:spPr>
          <a:xfrm>
            <a:off x="4008147" y="5781425"/>
            <a:ext cx="3020884" cy="921676"/>
          </a:xfrm>
          <a:prstGeom prst="wedgeEllipseCallout">
            <a:avLst>
              <a:gd name="adj1" fmla="val -71661"/>
              <a:gd name="adj2" fmla="val -2793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zh-CN" sz="2400" dirty="0" smtClean="0"/>
              <a:t>Entity resolution</a:t>
            </a:r>
            <a:endParaRPr kumimoji="1" lang="zh-CN" altLang="en-US" sz="2400" dirty="0"/>
          </a:p>
        </p:txBody>
      </p:sp>
    </p:spTree>
    <p:extLst>
      <p:ext uri="{BB962C8B-B14F-4D97-AF65-F5344CB8AC3E}">
        <p14:creationId xmlns:p14="http://schemas.microsoft.com/office/powerpoint/2010/main" val="29204486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a:t>
            </a:r>
            <a:r>
              <a:rPr kumimoji="1" lang="en-US" altLang="zh-CN" baseline="30000" dirty="0" smtClean="0"/>
              <a:t>nd</a:t>
            </a:r>
            <a:r>
              <a:rPr kumimoji="1" lang="en-US" altLang="zh-CN" dirty="0" smtClean="0"/>
              <a:t> challenge</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Another challenge is </a:t>
            </a:r>
            <a:r>
              <a:rPr kumimoji="1" lang="en-US" altLang="zh-CN" u="sng" dirty="0" smtClean="0"/>
              <a:t>inferring labels consistently</a:t>
            </a:r>
            <a:r>
              <a:rPr kumimoji="1" lang="en-US" altLang="zh-CN" dirty="0" smtClean="0"/>
              <a:t>.</a:t>
            </a:r>
          </a:p>
          <a:p>
            <a:pPr lvl="1"/>
            <a:r>
              <a:rPr kumimoji="1" lang="en-US" altLang="zh-CN" dirty="0" smtClean="0"/>
              <a:t>For example, NELL’s extractions assign Kyrgyzstan the labels “country” as well as “bird”. </a:t>
            </a:r>
            <a:endParaRPr kumimoji="1" lang="en-US" altLang="zh-CN" dirty="0"/>
          </a:p>
          <a:p>
            <a:r>
              <a:rPr kumimoji="1" lang="en-US" altLang="zh-CN" dirty="0" smtClean="0"/>
              <a:t>Ontological information suggests that an entity is very unlikely to be both a country and a bird at the same time. </a:t>
            </a:r>
            <a:endParaRPr kumimoji="1" lang="zh-CN" altLang="en-US" dirty="0"/>
          </a:p>
        </p:txBody>
      </p:sp>
      <p:sp>
        <p:nvSpPr>
          <p:cNvPr id="4" name="椭圆形标注 3"/>
          <p:cNvSpPr/>
          <p:nvPr/>
        </p:nvSpPr>
        <p:spPr>
          <a:xfrm>
            <a:off x="4418223" y="4469732"/>
            <a:ext cx="3111604" cy="921676"/>
          </a:xfrm>
          <a:prstGeom prst="wedgeEllipseCallout">
            <a:avLst>
              <a:gd name="adj1" fmla="val -71661"/>
              <a:gd name="adj2" fmla="val -2793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zh-CN" sz="2400" dirty="0" smtClean="0"/>
              <a:t>Collective classification</a:t>
            </a:r>
            <a:endParaRPr kumimoji="1" lang="zh-CN" altLang="en-US" sz="2400" dirty="0"/>
          </a:p>
        </p:txBody>
      </p:sp>
    </p:spTree>
    <p:extLst>
      <p:ext uri="{BB962C8B-B14F-4D97-AF65-F5344CB8AC3E}">
        <p14:creationId xmlns:p14="http://schemas.microsoft.com/office/powerpoint/2010/main" val="148460087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3th challenge</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Commonly encountered in knowledge graphs: </a:t>
            </a:r>
            <a:r>
              <a:rPr kumimoji="1" lang="en-US" altLang="zh-CN" u="sng" dirty="0" smtClean="0"/>
              <a:t>determining the relationships between entities</a:t>
            </a:r>
            <a:r>
              <a:rPr kumimoji="1" lang="en-US" altLang="zh-CN" dirty="0" smtClean="0"/>
              <a:t>. </a:t>
            </a:r>
          </a:p>
          <a:p>
            <a:pPr lvl="1"/>
            <a:r>
              <a:rPr kumimoji="1" lang="en-US" altLang="zh-CN" dirty="0" smtClean="0"/>
              <a:t>NELL has many facts relating the location of Kyrgyzstan to other entities. These candidate relations include statements that Kyrgyzstan is located in Kazakhstan, Kyrgyzstan is located in Russia, Kyrgyzstan is located in the former Soviet Union, Kyrgyzstan is located in Asia, and that Kyrgyzstan is located in the US. </a:t>
            </a:r>
            <a:endParaRPr kumimoji="1" lang="en-US" altLang="zh-CN" dirty="0" smtClean="0"/>
          </a:p>
          <a:p>
            <a:pPr lvl="1"/>
            <a:r>
              <a:rPr kumimoji="1" lang="en-US" altLang="zh-CN" dirty="0" smtClean="0"/>
              <a:t>Some relations are true, while some are clearly false.</a:t>
            </a:r>
            <a:endParaRPr kumimoji="1" lang="zh-CN" altLang="en-US" dirty="0"/>
          </a:p>
        </p:txBody>
      </p:sp>
      <p:sp>
        <p:nvSpPr>
          <p:cNvPr id="4" name="椭圆形标注 3"/>
          <p:cNvSpPr/>
          <p:nvPr/>
        </p:nvSpPr>
        <p:spPr>
          <a:xfrm>
            <a:off x="4008148" y="5584505"/>
            <a:ext cx="3289166" cy="921676"/>
          </a:xfrm>
          <a:prstGeom prst="wedgeEllipseCallout">
            <a:avLst>
              <a:gd name="adj1" fmla="val -71661"/>
              <a:gd name="adj2" fmla="val -2793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zh-CN" sz="2400" dirty="0" smtClean="0"/>
              <a:t>Link predication</a:t>
            </a:r>
            <a:endParaRPr kumimoji="1" lang="zh-CN" altLang="en-US" sz="2400" dirty="0"/>
          </a:p>
        </p:txBody>
      </p:sp>
    </p:spTree>
    <p:extLst>
      <p:ext uri="{BB962C8B-B14F-4D97-AF65-F5344CB8AC3E}">
        <p14:creationId xmlns:p14="http://schemas.microsoft.com/office/powerpoint/2010/main" val="39498249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QQ201401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8323"/>
            <a:ext cx="9144000" cy="2043953"/>
          </a:xfrm>
          <a:prstGeom prst="rect">
            <a:avLst/>
          </a:prstGeom>
        </p:spPr>
      </p:pic>
      <p:sp>
        <p:nvSpPr>
          <p:cNvPr id="3" name="文本框 2"/>
          <p:cNvSpPr txBox="1"/>
          <p:nvPr/>
        </p:nvSpPr>
        <p:spPr>
          <a:xfrm>
            <a:off x="590224" y="4490011"/>
            <a:ext cx="7905424" cy="830997"/>
          </a:xfrm>
          <a:prstGeom prst="rect">
            <a:avLst/>
          </a:prstGeom>
          <a:noFill/>
        </p:spPr>
        <p:txBody>
          <a:bodyPr wrap="square" rtlCol="0">
            <a:spAutoFit/>
          </a:bodyPr>
          <a:lstStyle/>
          <a:p>
            <a:r>
              <a:rPr kumimoji="1" lang="en-US" altLang="zh-CN" sz="2400" dirty="0" smtClean="0"/>
              <a:t>The process of inferring a knowledge graph from a noisy extraction graph is knowledge graph identification.</a:t>
            </a:r>
            <a:r>
              <a:rPr kumimoji="1" lang="en-US" altLang="zh-CN" dirty="0" smtClean="0"/>
              <a:t> </a:t>
            </a:r>
            <a:endParaRPr kumimoji="1" lang="zh-CN" altLang="en-US" dirty="0"/>
          </a:p>
        </p:txBody>
      </p:sp>
    </p:spTree>
    <p:extLst>
      <p:ext uri="{BB962C8B-B14F-4D97-AF65-F5344CB8AC3E}">
        <p14:creationId xmlns:p14="http://schemas.microsoft.com/office/powerpoint/2010/main" val="38999716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Background: PSL</a:t>
            </a:r>
            <a:endParaRPr kumimoji="1" lang="zh-CN" altLang="en-US" dirty="0"/>
          </a:p>
        </p:txBody>
      </p:sp>
      <p:sp>
        <p:nvSpPr>
          <p:cNvPr id="3" name="内容占位符 2"/>
          <p:cNvSpPr>
            <a:spLocks noGrp="1"/>
          </p:cNvSpPr>
          <p:nvPr>
            <p:ph sz="quarter" idx="1"/>
          </p:nvPr>
        </p:nvSpPr>
        <p:spPr/>
        <p:txBody>
          <a:bodyPr>
            <a:normAutofit fontScale="92500"/>
          </a:bodyPr>
          <a:lstStyle/>
          <a:p>
            <a:r>
              <a:rPr kumimoji="1" lang="en-US" altLang="zh-CN" dirty="0" smtClean="0"/>
              <a:t>Probabilistic soft logic (PSL) is a recently-introduced framework which allows users to specify rich probabilistic models over continuous-values random variables. </a:t>
            </a:r>
          </a:p>
          <a:p>
            <a:r>
              <a:rPr kumimoji="1" lang="en-US" altLang="zh-CN" dirty="0" smtClean="0"/>
              <a:t>It uses first-order logic to describe features that define a Markov network. </a:t>
            </a:r>
          </a:p>
          <a:p>
            <a:r>
              <a:rPr kumimoji="1" lang="en-US" altLang="zh-CN" dirty="0" smtClean="0"/>
              <a:t>In contrast to other approaches, PSL employs continuous-valued random variables rather than binary variables and casts most probable explanation (MPE) inference as a convex optimization problem.</a:t>
            </a:r>
            <a:endParaRPr kumimoji="1" lang="zh-CN" altLang="en-US" dirty="0"/>
          </a:p>
        </p:txBody>
      </p:sp>
    </p:spTree>
    <p:extLst>
      <p:ext uri="{BB962C8B-B14F-4D97-AF65-F5344CB8AC3E}">
        <p14:creationId xmlns:p14="http://schemas.microsoft.com/office/powerpoint/2010/main" val="38711103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中值">
  <a:themeElements>
    <a:clrScheme name="中值">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值">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值">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中值.thmx</Template>
  <TotalTime>248</TotalTime>
  <Words>1322</Words>
  <Application>Microsoft Macintosh PowerPoint</Application>
  <PresentationFormat>全屏显示(4:3)</PresentationFormat>
  <Paragraphs>112</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中值</vt:lpstr>
      <vt:lpstr>Know graph identification</vt:lpstr>
      <vt:lpstr>Info</vt:lpstr>
      <vt:lpstr>Motivation</vt:lpstr>
      <vt:lpstr>Motivation</vt:lpstr>
      <vt:lpstr>1st Challenge </vt:lpstr>
      <vt:lpstr>2nd challenge</vt:lpstr>
      <vt:lpstr>3th challenge</vt:lpstr>
      <vt:lpstr>PowerPoint 演示文稿</vt:lpstr>
      <vt:lpstr>Background: PSL</vt:lpstr>
      <vt:lpstr>Background: PSL</vt:lpstr>
      <vt:lpstr>Background: PSL</vt:lpstr>
      <vt:lpstr>Background: PSL</vt:lpstr>
      <vt:lpstr>Knowledge Graph Identification</vt:lpstr>
      <vt:lpstr>Knowledge Graph Identification</vt:lpstr>
      <vt:lpstr>Knowledge Graph Identification</vt:lpstr>
      <vt:lpstr>Represent Uncertain Extractions</vt:lpstr>
      <vt:lpstr>Entity Resolution</vt:lpstr>
      <vt:lpstr>Enforce ontological constraints</vt:lpstr>
      <vt:lpstr>PowerPoint 演示文稿</vt:lpstr>
      <vt:lpstr>Probability Distribution over Uncertain Knowledge Graphs</vt:lpstr>
      <vt:lpstr>Probability Distribution over Uncertain Knowledge Graphs</vt:lpstr>
      <vt:lpstr>Experimental evaluation</vt:lpstr>
      <vt:lpstr>Datasets and experimental setup</vt:lpstr>
      <vt:lpstr>Dataset statistics for NELL and MusicBrainz</vt:lpstr>
      <vt:lpstr>Comparison results on MusicOntology</vt:lpstr>
      <vt:lpstr>Comparing against previous NELL work</vt:lpstr>
      <vt:lpstr>Comparing variants of PSL</vt:lpstr>
      <vt:lpstr>Producing a complete graph</vt:lpstr>
      <vt:lpstr>Summary</vt:lpstr>
      <vt:lpstr>Lessons</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Peiqin Gu</dc:creator>
  <cp:lastModifiedBy>Peiqin Gu</cp:lastModifiedBy>
  <cp:revision>286</cp:revision>
  <dcterms:created xsi:type="dcterms:W3CDTF">2014-01-05T15:19:18Z</dcterms:created>
  <dcterms:modified xsi:type="dcterms:W3CDTF">2014-01-06T03:36:35Z</dcterms:modified>
</cp:coreProperties>
</file>