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6" r:id="rId14"/>
    <p:sldId id="268" r:id="rId15"/>
    <p:sldId id="272" r:id="rId16"/>
    <p:sldId id="273" r:id="rId17"/>
    <p:sldId id="275" r:id="rId18"/>
    <p:sldId id="270" r:id="rId19"/>
    <p:sldId id="271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5" autoAdjust="0"/>
    <p:restoredTop sz="94653" autoAdjust="0"/>
  </p:normalViewPr>
  <p:slideViewPr>
    <p:cSldViewPr snapToGrid="0" snapToObjects="1">
      <p:cViewPr varScale="1">
        <p:scale>
          <a:sx n="128" d="100"/>
          <a:sy n="128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51DEABC-D766-4322-8E78-B830FAE35C72}" type="datetime4">
              <a:rPr lang="en-US" smtClean="0"/>
              <a:pPr/>
              <a:t>2013年11月24日</a:t>
            </a:fld>
            <a:endParaRPr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幻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2013年11月24日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4A8E1CE-37F8-4102-8DF9-852A0A51F293}" type="datetime4">
              <a:rPr lang="en-US" smtClean="0"/>
              <a:pPr/>
              <a:t>2013年11月24日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2013年11月24日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2013年11月24日</a:t>
            </a:fld>
            <a:endParaRPr lang="en-US" dirty="0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9B19C71-EC74-44AF-B27E-FC7DC3C3A61D}" type="datetime4">
              <a:rPr lang="en-US" smtClean="0"/>
              <a:pPr/>
              <a:t>2013年11月24日</a:t>
            </a:fld>
            <a:endParaRPr 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5CDA29-3CBE-48EA-92AE-A996835462BA}" type="datetime4">
              <a:rPr lang="en-US" smtClean="0"/>
              <a:pPr/>
              <a:t>2013年11月24日</a:t>
            </a:fld>
            <a:endParaRPr lang="en-US"/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2013年11月24日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2013年11月24日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2013年11月24日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6EEA923-9BEE-48CE-9F28-5B525F399BAD}" type="datetime4">
              <a:rPr lang="en-US" smtClean="0"/>
              <a:pPr/>
              <a:t>2013年11月24日</a:t>
            </a:fld>
            <a:endParaRPr lang="en-US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2013年11月24日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Managing and Mining Large Graphs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 smtClean="0"/>
              <a:t>Tutorial papers</a:t>
            </a:r>
          </a:p>
          <a:p>
            <a:r>
              <a:rPr kumimoji="1" lang="en-US" altLang="zh-CN" dirty="0" smtClean="0"/>
              <a:t>Peiqin Gu, Nov 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766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Bin Shao, </a:t>
            </a:r>
            <a:r>
              <a:rPr kumimoji="1" lang="en-US" altLang="zh-CN" dirty="0" err="1" smtClean="0"/>
              <a:t>Haixun</a:t>
            </a:r>
            <a:r>
              <a:rPr kumimoji="1" lang="en-US" altLang="zh-CN" dirty="0" smtClean="0"/>
              <a:t> Wang, </a:t>
            </a:r>
            <a:r>
              <a:rPr kumimoji="1" lang="en-US" altLang="zh-CN" dirty="0" err="1" smtClean="0"/>
              <a:t>Yanghua</a:t>
            </a:r>
            <a:r>
              <a:rPr kumimoji="1" lang="en-US" altLang="zh-CN" dirty="0" smtClean="0"/>
              <a:t> Xiao</a:t>
            </a:r>
          </a:p>
          <a:p>
            <a:r>
              <a:rPr kumimoji="1" lang="en-US" altLang="zh-CN" dirty="0" smtClean="0"/>
              <a:t>Microsoft Research Asia, </a:t>
            </a:r>
            <a:r>
              <a:rPr kumimoji="1" lang="en-US" altLang="zh-CN" dirty="0" err="1" smtClean="0"/>
              <a:t>Fudan</a:t>
            </a:r>
            <a:r>
              <a:rPr kumimoji="1" lang="en-US" altLang="zh-CN" dirty="0" smtClean="0"/>
              <a:t> University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600" dirty="0" smtClean="0"/>
              <a:t>Managing and Mining Large Graphs: Systems and Implementations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7100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State of the art</a:t>
            </a:r>
          </a:p>
          <a:p>
            <a:pPr lvl="1"/>
            <a:r>
              <a:rPr kumimoji="1" lang="en-US" altLang="zh-CN" dirty="0" smtClean="0"/>
              <a:t>WWW contains over 50 billion web pages, one trillion unique URLs.</a:t>
            </a:r>
          </a:p>
          <a:p>
            <a:pPr lvl="1"/>
            <a:r>
              <a:rPr kumimoji="1" lang="en-US" altLang="zh-CN" dirty="0" smtClean="0"/>
              <a:t>The friendship network of Facebook consists of 800 million nodes and more than 100 billion links.</a:t>
            </a:r>
          </a:p>
          <a:p>
            <a:pPr lvl="1"/>
            <a:r>
              <a:rPr kumimoji="1" lang="en-US" altLang="zh-CN" dirty="0" err="1" smtClean="0"/>
              <a:t>LinkedData</a:t>
            </a:r>
            <a:r>
              <a:rPr kumimoji="1" lang="en-US" altLang="zh-CN" dirty="0" smtClean="0"/>
              <a:t> has 31 billion RDF triples and 504 million RDF links.</a:t>
            </a:r>
          </a:p>
          <a:p>
            <a:r>
              <a:rPr kumimoji="1" lang="en-US" altLang="zh-CN" dirty="0" smtClean="0"/>
              <a:t>Facing challenges</a:t>
            </a:r>
          </a:p>
          <a:p>
            <a:pPr lvl="1"/>
            <a:r>
              <a:rPr kumimoji="1" lang="en-US" altLang="zh-CN" dirty="0" smtClean="0"/>
              <a:t>From infrastructures to programming models for managing and mining large graphs.</a:t>
            </a:r>
          </a:p>
          <a:p>
            <a:pPr lvl="1"/>
            <a:r>
              <a:rPr kumimoji="1" lang="en-US" altLang="zh-CN" dirty="0" smtClean="0"/>
              <a:t>There is no standard or de facto standard graph systems based on which algorithms on graphs are developed and optimized.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98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Graph data space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For data of extremely large volume but very low complexity, </a:t>
            </a:r>
            <a:r>
              <a:rPr kumimoji="1" lang="en-US" altLang="zh-CN" dirty="0" err="1" smtClean="0"/>
              <a:t>MapReduce</a:t>
            </a:r>
            <a:r>
              <a:rPr kumimoji="1" lang="en-US" altLang="zh-CN" dirty="0" smtClean="0"/>
              <a:t> systems and key/value stores may be appropriate solutions. In contrast, graph systems handle data of much smaller size but much higher complexity.</a:t>
            </a:r>
          </a:p>
          <a:p>
            <a:r>
              <a:rPr kumimoji="1" lang="en-US" altLang="zh-CN" dirty="0" smtClean="0"/>
              <a:t>The high complexity of the data means applications require flexible data accesses. One distinguishing characteristics of graphs is that graph accesses have no locality, meaning random rather than sequential </a:t>
            </a:r>
            <a:r>
              <a:rPr kumimoji="1" lang="en-US" altLang="zh-CN" smtClean="0"/>
              <a:t>data accesses.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82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space</a:t>
            </a:r>
            <a:endParaRPr kumimoji="1" lang="zh-CN" altLang="en-US" dirty="0"/>
          </a:p>
        </p:txBody>
      </p:sp>
      <p:pic>
        <p:nvPicPr>
          <p:cNvPr id="5" name="图片占位符 4" descr="QQ20131124-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5" b="5215"/>
          <a:stretch>
            <a:fillRect/>
          </a:stretch>
        </p:blipFill>
        <p:spPr>
          <a:xfrm>
            <a:off x="1560576" y="79248"/>
            <a:ext cx="7583424" cy="4568952"/>
          </a:xfrm>
        </p:spPr>
      </p:pic>
    </p:spTree>
    <p:extLst>
      <p:ext uri="{BB962C8B-B14F-4D97-AF65-F5344CB8AC3E}">
        <p14:creationId xmlns:p14="http://schemas.microsoft.com/office/powerpoint/2010/main" val="2011369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Application needs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Two categories</a:t>
            </a:r>
          </a:p>
          <a:p>
            <a:pPr lvl="1"/>
            <a:r>
              <a:rPr kumimoji="1" lang="en-US" altLang="zh-CN" dirty="0" smtClean="0"/>
              <a:t>Online query processing (low latency computing)</a:t>
            </a:r>
          </a:p>
          <a:p>
            <a:pPr lvl="2"/>
            <a:r>
              <a:rPr kumimoji="1" lang="en-US" altLang="zh-CN" dirty="0" smtClean="0"/>
              <a:t>Whether there is a path between two given persons in a social network</a:t>
            </a:r>
          </a:p>
          <a:p>
            <a:pPr lvl="1"/>
            <a:r>
              <a:rPr kumimoji="1" lang="en-US" altLang="zh-CN" dirty="0" smtClean="0"/>
              <a:t>Offline graph analytics (high throughput computing)</a:t>
            </a:r>
          </a:p>
          <a:p>
            <a:pPr lvl="2"/>
            <a:r>
              <a:rPr kumimoji="1" lang="en-US" altLang="zh-CN" dirty="0" smtClean="0"/>
              <a:t>Compute </a:t>
            </a:r>
            <a:r>
              <a:rPr kumimoji="1" lang="en-US" altLang="zh-CN" dirty="0" err="1" smtClean="0"/>
              <a:t>pagerank</a:t>
            </a:r>
            <a:r>
              <a:rPr kumimoji="1" lang="en-US" altLang="zh-CN" dirty="0" smtClean="0"/>
              <a:t> for the WWW</a:t>
            </a:r>
          </a:p>
          <a:p>
            <a:r>
              <a:rPr kumimoji="1" lang="en-US" altLang="zh-CN" dirty="0" smtClean="0"/>
              <a:t>State-of-the-art</a:t>
            </a:r>
          </a:p>
          <a:p>
            <a:pPr lvl="1"/>
            <a:r>
              <a:rPr kumimoji="1" lang="en-US" altLang="zh-CN" dirty="0" smtClean="0"/>
              <a:t>Neo4j and </a:t>
            </a:r>
            <a:r>
              <a:rPr kumimoji="1" lang="en-US" altLang="zh-CN" dirty="0" err="1" smtClean="0"/>
              <a:t>Pregel</a:t>
            </a:r>
            <a:r>
              <a:rPr kumimoji="1" lang="en-US" altLang="zh-CN" dirty="0" smtClean="0"/>
              <a:t> are designed for one type of the needs.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130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U Kang, </a:t>
            </a:r>
            <a:r>
              <a:rPr kumimoji="1" lang="en-US" altLang="zh-CN" dirty="0" err="1" smtClean="0"/>
              <a:t>Duen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Horng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Chau</a:t>
            </a:r>
            <a:r>
              <a:rPr kumimoji="1" lang="en-US" altLang="zh-CN" dirty="0" smtClean="0"/>
              <a:t>, Christos </a:t>
            </a:r>
            <a:r>
              <a:rPr kumimoji="1" lang="en-US" altLang="zh-CN" dirty="0" err="1" smtClean="0"/>
              <a:t>Faloutsos</a:t>
            </a:r>
            <a:endParaRPr kumimoji="1" lang="en-US" altLang="zh-CN" dirty="0" smtClean="0"/>
          </a:p>
          <a:p>
            <a:r>
              <a:rPr kumimoji="1" lang="en-US" altLang="zh-CN" dirty="0" smtClean="0"/>
              <a:t>Carnegie Mellon University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Mining Large Graphs: Algorithms, Inference, and Discoveries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76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Given a large graph, with millions or billions of nodes, how can we find patterns and anomalies?</a:t>
            </a:r>
          </a:p>
          <a:p>
            <a:pPr lvl="1"/>
            <a:r>
              <a:rPr kumimoji="1" lang="en-US" altLang="zh-CN" u="sng" dirty="0" smtClean="0"/>
              <a:t>Guilt by association</a:t>
            </a:r>
            <a:r>
              <a:rPr kumimoji="1" lang="en-US" altLang="zh-CN" dirty="0" smtClean="0"/>
              <a:t>: if we know that nodes of type “A” (males) tend to interact/date nodes of type “B” (females), we can infer the unknown gender of a node, by checking the gender of the majority of its contacts.</a:t>
            </a:r>
          </a:p>
          <a:p>
            <a:pPr lvl="1"/>
            <a:r>
              <a:rPr kumimoji="1" lang="en-US" altLang="zh-CN" dirty="0" smtClean="0"/>
              <a:t>“guilt by association” can find useful patterns and anomalies, in large real graphs =&gt; Belief Propagation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746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Proposed Method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Line Graph Fixed Point (LFP)</a:t>
            </a:r>
          </a:p>
          <a:p>
            <a:pPr lvl="1"/>
            <a:r>
              <a:rPr kumimoji="1" lang="en-US" altLang="zh-CN" dirty="0" smtClean="0"/>
              <a:t>Parallel formulation of BP on </a:t>
            </a:r>
            <a:r>
              <a:rPr kumimoji="1" lang="en-US" altLang="zh-CN" dirty="0" err="1" smtClean="0"/>
              <a:t>Hadoop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734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Papers to read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Parikh </a:t>
            </a:r>
            <a:r>
              <a:rPr kumimoji="1" lang="en-US" altLang="zh-CN" dirty="0" err="1" smtClean="0"/>
              <a:t>Tapan</a:t>
            </a:r>
            <a:r>
              <a:rPr kumimoji="1" lang="en-US" altLang="zh-CN" dirty="0" smtClean="0"/>
              <a:t> S., and </a:t>
            </a:r>
            <a:r>
              <a:rPr kumimoji="1" lang="en-US" altLang="zh-CN" dirty="0" err="1" smtClean="0"/>
              <a:t>Kuang</a:t>
            </a:r>
            <a:r>
              <a:rPr kumimoji="1" lang="en-US" altLang="zh-CN" dirty="0" smtClean="0"/>
              <a:t> Chen. </a:t>
            </a:r>
            <a:r>
              <a:rPr kumimoji="1" lang="en-US" altLang="zh-CN" i="1" dirty="0" smtClean="0"/>
              <a:t>Data </a:t>
            </a:r>
            <a:r>
              <a:rPr kumimoji="1" lang="en-US" altLang="zh-CN" dirty="0" smtClean="0"/>
              <a:t>Management for Meeting Global Health Challenges. Proceedings of the VLDB Endowment 4, no 12, 2011.</a:t>
            </a:r>
          </a:p>
          <a:p>
            <a:r>
              <a:rPr kumimoji="1" lang="en-US" altLang="zh-CN" dirty="0" smtClean="0"/>
              <a:t>Kang U, </a:t>
            </a:r>
            <a:r>
              <a:rPr kumimoji="1" lang="en-US" altLang="zh-CN" dirty="0" err="1" smtClean="0"/>
              <a:t>Duen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Horng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Chau</a:t>
            </a:r>
            <a:r>
              <a:rPr kumimoji="1" lang="en-US" altLang="zh-CN" dirty="0" smtClean="0"/>
              <a:t>, and Christos </a:t>
            </a:r>
            <a:r>
              <a:rPr kumimoji="1" lang="en-US" altLang="zh-CN" dirty="0" err="1" smtClean="0"/>
              <a:t>Faloutsos</a:t>
            </a:r>
            <a:r>
              <a:rPr kumimoji="1" lang="en-US" altLang="zh-CN" dirty="0" smtClean="0"/>
              <a:t>. Mining Large Graphs: Algorithms, Inference, and Discoveries. ICDE 2011, pp.243-254.</a:t>
            </a:r>
          </a:p>
          <a:p>
            <a:r>
              <a:rPr kumimoji="1" lang="en-US" altLang="zh-CN" dirty="0" err="1" smtClean="0"/>
              <a:t>Harth</a:t>
            </a:r>
            <a:r>
              <a:rPr kumimoji="1" lang="en-US" altLang="zh-CN" dirty="0" smtClean="0"/>
              <a:t> Andreas, </a:t>
            </a:r>
            <a:r>
              <a:rPr kumimoji="1" lang="en-US" altLang="zh-CN" dirty="0" err="1" smtClean="0"/>
              <a:t>Katja</a:t>
            </a:r>
            <a:r>
              <a:rPr kumimoji="1" lang="en-US" altLang="zh-CN" dirty="0" smtClean="0"/>
              <a:t> Hose, and Ralf </a:t>
            </a:r>
            <a:r>
              <a:rPr kumimoji="1" lang="en-US" altLang="zh-CN" dirty="0" err="1" smtClean="0"/>
              <a:t>Schenkel</a:t>
            </a:r>
            <a:r>
              <a:rPr kumimoji="1" lang="en-US" altLang="zh-CN" dirty="0" smtClean="0"/>
              <a:t>. Database Techniques for Linked Data Management. In 2012 ACM SIGMOD, pp.597-600, ACM, 2012.</a:t>
            </a:r>
          </a:p>
        </p:txBody>
      </p:sp>
    </p:spTree>
    <p:extLst>
      <p:ext uri="{BB962C8B-B14F-4D97-AF65-F5344CB8AC3E}">
        <p14:creationId xmlns:p14="http://schemas.microsoft.com/office/powerpoint/2010/main" val="3927859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Papers to read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Zhou </a:t>
            </a:r>
            <a:r>
              <a:rPr kumimoji="1" lang="en-US" altLang="zh-CN" dirty="0" err="1" smtClean="0"/>
              <a:t>Yujiao</a:t>
            </a:r>
            <a:r>
              <a:rPr kumimoji="1" lang="en-US" altLang="zh-CN" dirty="0" smtClean="0"/>
              <a:t>, Bernardo Cuenca </a:t>
            </a:r>
            <a:r>
              <a:rPr kumimoji="1" lang="en-US" altLang="zh-CN" dirty="0" err="1" smtClean="0"/>
              <a:t>Grau</a:t>
            </a:r>
            <a:r>
              <a:rPr kumimoji="1" lang="en-US" altLang="zh-CN" dirty="0" smtClean="0"/>
              <a:t>, Ian </a:t>
            </a:r>
            <a:r>
              <a:rPr kumimoji="1" lang="en-US" altLang="zh-CN" dirty="0" err="1" smtClean="0"/>
              <a:t>Horrocks</a:t>
            </a:r>
            <a:r>
              <a:rPr kumimoji="1" lang="en-US" altLang="zh-CN" dirty="0" smtClean="0"/>
              <a:t>. Making </a:t>
            </a:r>
            <a:r>
              <a:rPr kumimoji="1" lang="en-US" altLang="zh-CN" dirty="0"/>
              <a:t>the Most of your Triple Store: Query Answering in OWL 2 using an RL </a:t>
            </a:r>
            <a:r>
              <a:rPr kumimoji="1" lang="en-US" altLang="zh-CN" dirty="0" err="1"/>
              <a:t>Reasoner</a:t>
            </a:r>
            <a:r>
              <a:rPr kumimoji="1" lang="en-US" altLang="zh-CN" dirty="0" smtClean="0"/>
              <a:t>. In 22</a:t>
            </a:r>
            <a:r>
              <a:rPr kumimoji="1" lang="en-US" altLang="zh-CN" baseline="30000" dirty="0" smtClean="0"/>
              <a:t>nd</a:t>
            </a:r>
            <a:r>
              <a:rPr kumimoji="1" lang="en-US" altLang="zh-CN" dirty="0" smtClean="0"/>
              <a:t> WWW, pp.1569-1580. 2013.</a:t>
            </a:r>
            <a:endParaRPr kumimoji="1" lang="en-US" altLang="zh-CN" dirty="0"/>
          </a:p>
          <a:p>
            <a:r>
              <a:rPr kumimoji="1" lang="en-US" altLang="zh-CN" dirty="0" smtClean="0"/>
              <a:t>Fang </a:t>
            </a:r>
            <a:r>
              <a:rPr kumimoji="1" lang="en-US" altLang="zh-CN" dirty="0" err="1" smtClean="0"/>
              <a:t>Lujun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Anish</a:t>
            </a:r>
            <a:r>
              <a:rPr kumimoji="1" lang="en-US" altLang="zh-CN" dirty="0" smtClean="0"/>
              <a:t> Das </a:t>
            </a:r>
            <a:r>
              <a:rPr kumimoji="1" lang="en-US" altLang="zh-CN" dirty="0" err="1" smtClean="0"/>
              <a:t>Sarma</a:t>
            </a:r>
            <a:r>
              <a:rPr kumimoji="1" lang="en-US" altLang="zh-CN" dirty="0" smtClean="0"/>
              <a:t>, Cong Yu. REX</a:t>
            </a:r>
            <a:r>
              <a:rPr kumimoji="1" lang="en-US" altLang="zh-CN" dirty="0"/>
              <a:t>: Explaining Relationships between Entity Pairs</a:t>
            </a:r>
            <a:r>
              <a:rPr kumimoji="1" lang="en-US" altLang="zh-CN" dirty="0" smtClean="0"/>
              <a:t>. Proceedings of the VLDB Endowment 5, no.3 (2011): 241-252.</a:t>
            </a:r>
            <a:endParaRPr kumimoji="1" lang="en-US" altLang="zh-CN" dirty="0"/>
          </a:p>
          <a:p>
            <a:r>
              <a:rPr kumimoji="1" lang="en-US" altLang="zh-CN" dirty="0" err="1" smtClean="0"/>
              <a:t>Parameswaran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Aditya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Anish</a:t>
            </a:r>
            <a:r>
              <a:rPr kumimoji="1" lang="en-US" altLang="zh-CN" dirty="0" smtClean="0"/>
              <a:t> Das </a:t>
            </a:r>
            <a:r>
              <a:rPr kumimoji="1" lang="en-US" altLang="zh-CN" dirty="0" err="1" smtClean="0"/>
              <a:t>Sarma</a:t>
            </a:r>
            <a:r>
              <a:rPr kumimoji="1" lang="en-US" altLang="zh-CN" dirty="0" smtClean="0"/>
              <a:t>, Hector Garcia-Molina. Human</a:t>
            </a:r>
            <a:r>
              <a:rPr kumimoji="1" lang="en-US" altLang="zh-CN" dirty="0"/>
              <a:t>-Assisted Graph Search: It’s Okay to ask questions</a:t>
            </a:r>
            <a:r>
              <a:rPr kumimoji="1" lang="en-US" altLang="zh-CN" dirty="0" smtClean="0"/>
              <a:t>. Proceedings of the VLDB Endowment 4, no.5 (2011): 267-278.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21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Shao Bin, </a:t>
            </a:r>
            <a:r>
              <a:rPr kumimoji="1" lang="en-US" altLang="zh-CN" dirty="0" err="1" smtClean="0"/>
              <a:t>Haixun</a:t>
            </a:r>
            <a:r>
              <a:rPr kumimoji="1" lang="en-US" altLang="zh-CN" dirty="0" smtClean="0"/>
              <a:t> Wang, and </a:t>
            </a:r>
            <a:r>
              <a:rPr kumimoji="1" lang="en-US" altLang="zh-CN" dirty="0" err="1" smtClean="0"/>
              <a:t>Yanghua</a:t>
            </a:r>
            <a:r>
              <a:rPr kumimoji="1" lang="en-US" altLang="zh-CN" dirty="0" smtClean="0"/>
              <a:t> Xiao. </a:t>
            </a:r>
            <a:r>
              <a:rPr kumimoji="1" lang="en-US" altLang="zh-CN" i="1" dirty="0" smtClean="0"/>
              <a:t>Managing and Mining Large graphs: systems and implementations</a:t>
            </a:r>
            <a:r>
              <a:rPr kumimoji="1" lang="en-US" altLang="zh-CN" dirty="0" smtClean="0"/>
              <a:t>. In Proceedings of the 2012 ACM SIGMOD, pp.589-592, 2012.</a:t>
            </a:r>
          </a:p>
          <a:p>
            <a:r>
              <a:rPr kumimoji="1" lang="en-US" altLang="zh-CN" dirty="0" smtClean="0"/>
              <a:t>Christos </a:t>
            </a:r>
            <a:r>
              <a:rPr kumimoji="1" lang="en-US" altLang="zh-CN" dirty="0" err="1" smtClean="0"/>
              <a:t>Faloutsos</a:t>
            </a:r>
            <a:r>
              <a:rPr kumimoji="1" lang="en-US" altLang="zh-CN" dirty="0" smtClean="0"/>
              <a:t>, U Kang, Managing and Mining Large Graphs: Patterns and Algorithms. In Proceedings of the 2012 ACM SIGMOD. pp.585-588, 2012.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82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Papers to read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Huang </a:t>
            </a:r>
            <a:r>
              <a:rPr kumimoji="1" lang="en-US" altLang="zh-CN" dirty="0" err="1" smtClean="0"/>
              <a:t>Jiewen</a:t>
            </a:r>
            <a:r>
              <a:rPr kumimoji="1" lang="en-US" altLang="zh-CN" dirty="0" smtClean="0"/>
              <a:t>, Daniel </a:t>
            </a:r>
            <a:r>
              <a:rPr kumimoji="1" lang="en-US" altLang="zh-CN" dirty="0" err="1" smtClean="0"/>
              <a:t>J.Abadi</a:t>
            </a:r>
            <a:r>
              <a:rPr kumimoji="1" lang="en-US" altLang="zh-CN" dirty="0" smtClean="0"/>
              <a:t>, and Kun </a:t>
            </a:r>
            <a:r>
              <a:rPr kumimoji="1" lang="en-US" altLang="zh-CN" dirty="0" err="1" smtClean="0"/>
              <a:t>Ren</a:t>
            </a:r>
            <a:r>
              <a:rPr kumimoji="1" lang="en-US" altLang="zh-CN" dirty="0" smtClean="0"/>
              <a:t>. Scalable </a:t>
            </a:r>
            <a:r>
              <a:rPr kumimoji="1" lang="en-US" altLang="zh-CN" dirty="0"/>
              <a:t>SPARQL Querying of Large RDF </a:t>
            </a:r>
            <a:r>
              <a:rPr kumimoji="1" lang="en-US" altLang="zh-CN" dirty="0" smtClean="0"/>
              <a:t>Graphs. Proceedings of the VLDB Endowment 4, no.11 (2011): 1123-1134.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35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Christos </a:t>
            </a:r>
            <a:r>
              <a:rPr kumimoji="1" lang="en-US" altLang="zh-CN" dirty="0" err="1" smtClean="0"/>
              <a:t>Faloutsos</a:t>
            </a:r>
            <a:r>
              <a:rPr kumimoji="1" lang="en-US" altLang="zh-CN" dirty="0" smtClean="0"/>
              <a:t>, U Kang</a:t>
            </a:r>
          </a:p>
          <a:p>
            <a:r>
              <a:rPr kumimoji="1" lang="en-US" altLang="zh-CN" dirty="0" smtClean="0"/>
              <a:t>Carnegie Mellon University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71600" y="1535080"/>
            <a:ext cx="7620000" cy="9906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Managing and Mining Large Graphs: Patterns and Algorithms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557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Patterns and Algorithms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Graphs are everywhere</a:t>
            </a:r>
          </a:p>
          <a:p>
            <a:pPr lvl="1"/>
            <a:r>
              <a:rPr kumimoji="1" lang="en-US" altLang="zh-CN" dirty="0" smtClean="0"/>
              <a:t>social networks, WWW, biological networks, etc.</a:t>
            </a:r>
          </a:p>
          <a:p>
            <a:pPr lvl="1"/>
            <a:r>
              <a:rPr kumimoji="1" lang="en-US" altLang="zh-CN" dirty="0" smtClean="0"/>
              <a:t>They are now measured in Terabytes or even Petabytes, with millions and billions of nodes and edges.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Questions</a:t>
            </a:r>
          </a:p>
          <a:p>
            <a:pPr lvl="1"/>
            <a:r>
              <a:rPr kumimoji="1" lang="en-US" altLang="zh-CN" dirty="0" smtClean="0"/>
              <a:t>What </a:t>
            </a:r>
            <a:r>
              <a:rPr kumimoji="1" lang="en-US" altLang="zh-CN" dirty="0" smtClean="0">
                <a:solidFill>
                  <a:srgbClr val="FF0000"/>
                </a:solidFill>
              </a:rPr>
              <a:t>are the patterns in large graphs</a:t>
            </a:r>
            <a:r>
              <a:rPr kumimoji="1" lang="en-US" altLang="zh-CN" dirty="0" smtClean="0"/>
              <a:t>?</a:t>
            </a:r>
          </a:p>
          <a:p>
            <a:pPr lvl="1"/>
            <a:r>
              <a:rPr kumimoji="1" lang="en-US" altLang="zh-CN" dirty="0" smtClean="0"/>
              <a:t>What are the best tools, and how can they help us solve graph mining problems?</a:t>
            </a:r>
          </a:p>
          <a:p>
            <a:pPr lvl="1"/>
            <a:r>
              <a:rPr kumimoji="1" lang="en-US" altLang="zh-CN" dirty="0" smtClean="0"/>
              <a:t>How do we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scale up algorithms for handling graphs with billions of nodes and edges?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2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Patterns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Applications of finding patterns</a:t>
            </a:r>
          </a:p>
          <a:p>
            <a:pPr lvl="1"/>
            <a:r>
              <a:rPr kumimoji="1" lang="en-US" altLang="zh-CN" dirty="0" smtClean="0"/>
              <a:t>Cyber security, social network analysis, fraud detection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Three concerned parts</a:t>
            </a:r>
          </a:p>
          <a:p>
            <a:pPr lvl="1"/>
            <a:r>
              <a:rPr kumimoji="1" lang="en-US" altLang="zh-CN" dirty="0" smtClean="0"/>
              <a:t>Patterns in large static, weighted, and dynamic graphs</a:t>
            </a:r>
          </a:p>
          <a:p>
            <a:pPr lvl="1"/>
            <a:r>
              <a:rPr kumimoji="1" lang="en-US" altLang="zh-CN" dirty="0" smtClean="0"/>
              <a:t>Tools for large graph mining, including singular value decomposition and HADOOP</a:t>
            </a:r>
          </a:p>
          <a:p>
            <a:pPr lvl="1"/>
            <a:r>
              <a:rPr kumimoji="1" lang="en-US" altLang="zh-CN" dirty="0" smtClean="0"/>
              <a:t>Scalable algorithms for large graph mining on HADOOP, including structure analysis, </a:t>
            </a:r>
            <a:r>
              <a:rPr kumimoji="1" lang="en-US" altLang="zh-CN" dirty="0" err="1" smtClean="0"/>
              <a:t>eigensolver</a:t>
            </a:r>
            <a:r>
              <a:rPr kumimoji="1" lang="en-US" altLang="zh-CN" dirty="0" smtClean="0"/>
              <a:t>, storage/indexing, and graph layout/compression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29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Patterns in large graphs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6764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Static graphs</a:t>
            </a:r>
          </a:p>
          <a:p>
            <a:pPr lvl="1"/>
            <a:r>
              <a:rPr kumimoji="1" lang="en-US" altLang="zh-CN" dirty="0" smtClean="0"/>
              <a:t>Real graphs have relatively small diameter, with the majority of nodes have small radii while few nodes have large radii.</a:t>
            </a:r>
          </a:p>
          <a:p>
            <a:r>
              <a:rPr kumimoji="1" lang="en-US" altLang="zh-CN" dirty="0" smtClean="0"/>
              <a:t>Weighted graphs</a:t>
            </a:r>
          </a:p>
          <a:p>
            <a:pPr lvl="1"/>
            <a:r>
              <a:rPr kumimoji="1" lang="en-US" altLang="zh-CN" dirty="0" smtClean="0"/>
              <a:t>The total weight of the edges </a:t>
            </a:r>
            <a:r>
              <a:rPr kumimoji="1" lang="en-US" altLang="zh-CN" i="1" dirty="0" err="1" smtClean="0"/>
              <a:t>W</a:t>
            </a:r>
            <a:r>
              <a:rPr kumimoji="1" lang="en-US" altLang="zh-CN" i="1" baseline="-25000" dirty="0" err="1" smtClean="0"/>
              <a:t>n</a:t>
            </a:r>
            <a:r>
              <a:rPr kumimoji="1" lang="en-US" altLang="zh-CN" dirty="0" smtClean="0"/>
              <a:t> attached to each node and the number of such edges, that is, the degree </a:t>
            </a:r>
            <a:r>
              <a:rPr kumimoji="1" lang="en-US" altLang="zh-CN" i="1" dirty="0" err="1" smtClean="0"/>
              <a:t>d</a:t>
            </a:r>
            <a:r>
              <a:rPr kumimoji="1" lang="en-US" altLang="zh-CN" i="1" baseline="-25000" dirty="0" err="1" smtClean="0"/>
              <a:t>n</a:t>
            </a:r>
            <a:r>
              <a:rPr kumimoji="1" lang="en-US" altLang="zh-CN" dirty="0" smtClean="0"/>
              <a:t>, follow a power-law.</a:t>
            </a:r>
          </a:p>
          <a:p>
            <a:r>
              <a:rPr kumimoji="1" lang="en-US" altLang="zh-CN" dirty="0" smtClean="0"/>
              <a:t>Dynamic graphs</a:t>
            </a:r>
          </a:p>
          <a:p>
            <a:pPr lvl="1"/>
            <a:r>
              <a:rPr kumimoji="1" lang="en-US" altLang="zh-CN" dirty="0" smtClean="0"/>
              <a:t>Observed in time evolving graphs. The effective diameter of graphs shrink over time, as well as the number of nodes and edges.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52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Tools for Large Graph Mining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Singular Value Decomposition</a:t>
            </a:r>
          </a:p>
          <a:p>
            <a:pPr lvl="1"/>
            <a:r>
              <a:rPr kumimoji="1" lang="en-US" altLang="zh-CN" dirty="0" smtClean="0"/>
              <a:t>Applications: text clustering, compression, rule discovery, steady-state probabilities computation, solving linear systems.</a:t>
            </a:r>
          </a:p>
          <a:p>
            <a:r>
              <a:rPr kumimoji="1" lang="en-US" altLang="zh-CN" dirty="0" err="1" smtClean="0"/>
              <a:t>Hadoop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The data distribution, replication, fault-tolerance, and load balancing are handled automatically.</a:t>
            </a:r>
          </a:p>
          <a:p>
            <a:pPr lvl="1"/>
            <a:r>
              <a:rPr kumimoji="1" lang="en-US" altLang="zh-CN" dirty="0" smtClean="0"/>
              <a:t>Only have to worry about two functions.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55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Scalable Algorithms for Large Graph Mining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Structure analysis</a:t>
            </a:r>
          </a:p>
          <a:p>
            <a:pPr lvl="1"/>
            <a:r>
              <a:rPr kumimoji="1" lang="en-US" altLang="zh-CN" dirty="0" smtClean="0"/>
              <a:t>How can we find connected components, diameter, PageRank, and node proximities of very large graphs quickly? How can we design a general primitive which can be applied to many different algorithms?</a:t>
            </a:r>
          </a:p>
          <a:p>
            <a:pPr lvl="1"/>
            <a:r>
              <a:rPr kumimoji="1" lang="en-US" altLang="zh-CN" dirty="0" smtClean="0"/>
              <a:t>GIM-V (Generalized Iterative Matrix-Vector multiplication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en-US" altLang="zh-CN" dirty="0" smtClean="0"/>
              <a:t>Pegasus: A </a:t>
            </a:r>
            <a:r>
              <a:rPr kumimoji="1" lang="en-US" altLang="zh-CN" dirty="0" err="1" smtClean="0"/>
              <a:t>peta</a:t>
            </a:r>
            <a:r>
              <a:rPr kumimoji="1" lang="en-US" altLang="zh-CN" dirty="0" smtClean="0"/>
              <a:t>-scale graph mining system-implementation and observations, ICDM 2009.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Eigensolver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Given a billion-scale graph, how can we find near-cliques, the count of triangles, and related graph properties?</a:t>
            </a:r>
          </a:p>
          <a:p>
            <a:pPr lvl="1"/>
            <a:r>
              <a:rPr kumimoji="1" lang="en-US" altLang="zh-CN" dirty="0" smtClean="0"/>
              <a:t>HEIGEN</a:t>
            </a:r>
          </a:p>
          <a:p>
            <a:pPr lvl="2"/>
            <a:r>
              <a:rPr kumimoji="1" lang="en-US" altLang="zh-CN" dirty="0" smtClean="0"/>
              <a:t>Spectral analysis for billion-scale graphs: Discoveries and implementation, PAKDD, 2011.</a:t>
            </a:r>
            <a:endParaRPr kumimoji="1" lang="en-US" altLang="zh-CN" dirty="0" smtClean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55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Scalable Algorithms for Large Graph Mining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Storage and Indexing</a:t>
            </a:r>
          </a:p>
          <a:p>
            <a:pPr lvl="1"/>
            <a:r>
              <a:rPr kumimoji="1" lang="en-US" altLang="zh-CN" dirty="0" smtClean="0"/>
              <a:t>How to store and index graph edge files so that graph mining queries can be answered quickly?</a:t>
            </a:r>
          </a:p>
          <a:p>
            <a:pPr lvl="1"/>
            <a:r>
              <a:rPr kumimoji="1" lang="en-US" altLang="zh-CN" dirty="0" smtClean="0"/>
              <a:t>Important for targeted graph mining queries whose answers require the access to only parts of the </a:t>
            </a:r>
            <a:r>
              <a:rPr kumimoji="1" lang="en-US" altLang="zh-CN" dirty="0" smtClean="0"/>
              <a:t>graph</a:t>
            </a:r>
          </a:p>
          <a:p>
            <a:pPr lvl="1"/>
            <a:r>
              <a:rPr kumimoji="1" lang="en-US" altLang="zh-CN" dirty="0" err="1" smtClean="0"/>
              <a:t>GBase</a:t>
            </a:r>
            <a:endParaRPr kumimoji="1" lang="en-US" altLang="zh-CN" dirty="0"/>
          </a:p>
          <a:p>
            <a:pPr lvl="2"/>
            <a:r>
              <a:rPr kumimoji="1" lang="en-US" altLang="zh-CN" dirty="0" err="1" smtClean="0"/>
              <a:t>Gbase</a:t>
            </a:r>
            <a:r>
              <a:rPr kumimoji="1" lang="en-US" altLang="zh-CN" dirty="0" smtClean="0"/>
              <a:t>: a scalable and general graph management system, KDD 2011.</a:t>
            </a:r>
            <a:endParaRPr kumimoji="1" lang="en-US" altLang="zh-CN" dirty="0" smtClean="0"/>
          </a:p>
          <a:p>
            <a:r>
              <a:rPr kumimoji="1" lang="en-US" altLang="zh-CN" dirty="0" smtClean="0"/>
              <a:t>Graph Layout and Compression</a:t>
            </a:r>
          </a:p>
          <a:p>
            <a:pPr lvl="1"/>
            <a:r>
              <a:rPr kumimoji="1" lang="en-US" altLang="zh-CN" dirty="0" smtClean="0"/>
              <a:t>Given a real world graph, how should we lay-out its edges? How can we compress it?</a:t>
            </a:r>
          </a:p>
          <a:p>
            <a:pPr lvl="1"/>
            <a:r>
              <a:rPr kumimoji="1" lang="en-US" altLang="zh-CN" dirty="0" smtClean="0"/>
              <a:t>SLASHBURN</a:t>
            </a:r>
          </a:p>
          <a:p>
            <a:pPr lvl="2"/>
            <a:r>
              <a:rPr kumimoji="1" lang="en-US" altLang="zh-CN" dirty="0" smtClean="0"/>
              <a:t>Beyond ‘caveman communities’: Hubs and spokes for graph compression and mining, ICDM 2011.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270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中值">
  <a:themeElements>
    <a:clrScheme name="中值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值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值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中值.thmx</Template>
  <TotalTime>383</TotalTime>
  <Words>1223</Words>
  <Application>Microsoft Macintosh PowerPoint</Application>
  <PresentationFormat>全屏显示(4:3)</PresentationFormat>
  <Paragraphs>101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中值</vt:lpstr>
      <vt:lpstr>Managing and Mining Large Graphs</vt:lpstr>
      <vt:lpstr>Outline</vt:lpstr>
      <vt:lpstr>Managing and Mining Large Graphs: Patterns and Algorithms</vt:lpstr>
      <vt:lpstr>Patterns and Algorithms</vt:lpstr>
      <vt:lpstr>Patterns</vt:lpstr>
      <vt:lpstr>Patterns in large graphs</vt:lpstr>
      <vt:lpstr>Tools for Large Graph Mining</vt:lpstr>
      <vt:lpstr>Scalable Algorithms for Large Graph Mining</vt:lpstr>
      <vt:lpstr>Scalable Algorithms for Large Graph Mining</vt:lpstr>
      <vt:lpstr>Managing and Mining Large Graphs: Systems and Implementations</vt:lpstr>
      <vt:lpstr>Background</vt:lpstr>
      <vt:lpstr>Graph data space</vt:lpstr>
      <vt:lpstr>Data space</vt:lpstr>
      <vt:lpstr>Application needs</vt:lpstr>
      <vt:lpstr>Mining Large Graphs: Algorithms, Inference, and Discoveries</vt:lpstr>
      <vt:lpstr>Motivation</vt:lpstr>
      <vt:lpstr>Proposed Method</vt:lpstr>
      <vt:lpstr>Papers to read</vt:lpstr>
      <vt:lpstr>Papers to read</vt:lpstr>
      <vt:lpstr>Papers to read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biomedical science: exploring strategies for future research</dc:title>
  <dc:creator>Peiqin Gu</dc:creator>
  <cp:lastModifiedBy>Peiqin Gu</cp:lastModifiedBy>
  <cp:revision>340</cp:revision>
  <dcterms:created xsi:type="dcterms:W3CDTF">2013-11-23T15:11:17Z</dcterms:created>
  <dcterms:modified xsi:type="dcterms:W3CDTF">2013-11-24T12:26:35Z</dcterms:modified>
</cp:coreProperties>
</file>