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4" r:id="rId9"/>
    <p:sldId id="266" r:id="rId10"/>
    <p:sldId id="267" r:id="rId11"/>
    <p:sldId id="262" r:id="rId12"/>
    <p:sldId id="269" r:id="rId13"/>
    <p:sldId id="270" r:id="rId14"/>
    <p:sldId id="268" r:id="rId15"/>
    <p:sldId id="271" r:id="rId16"/>
    <p:sldId id="263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5" autoAdjust="0"/>
  </p:normalViewPr>
  <p:slideViewPr>
    <p:cSldViewPr snapToGrid="0" snapToObjects="1">
      <p:cViewPr>
        <p:scale>
          <a:sx n="68" d="100"/>
          <a:sy n="68" d="100"/>
        </p:scale>
        <p:origin x="-5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9224D1FC-39B6-BE42-839B-18882BF5CB99}" type="datetimeFigureOut">
              <a:rPr kumimoji="1" lang="zh-CN" altLang="en-US" smtClean="0"/>
              <a:t>7/14/13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85ADCBCC-9AF0-F346-8A84-9BDC32F2B5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haroni" pitchFamily="2" charset="-79"/>
                <a:cs typeface="Aharoni" pitchFamily="2" charset="-79"/>
              </a:rPr>
              <a:t>Spanner: Google’s Globally-Distributed Database</a:t>
            </a:r>
            <a:endParaRPr kumimoji="1"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方正舒体" pitchFamily="2" charset="-122"/>
                <a:ea typeface="方正舒体" pitchFamily="2" charset="-122"/>
              </a:rPr>
              <a:t>Peiqin Gu</a:t>
            </a:r>
          </a:p>
          <a:p>
            <a:r>
              <a:rPr kumimoji="1" lang="en-US" altLang="zh-CN" dirty="0" smtClean="0">
                <a:latin typeface="方正舒体" pitchFamily="2" charset="-122"/>
                <a:ea typeface="方正舒体" pitchFamily="2" charset="-122"/>
              </a:rPr>
              <a:t>July 15, 2013</a:t>
            </a:r>
            <a:endParaRPr kumimoji="1"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70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Spanserver</a:t>
            </a:r>
            <a:r>
              <a:rPr kumimoji="1" lang="en-US" altLang="zh-CN" dirty="0" smtClean="0"/>
              <a:t> software 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When data is moved between </a:t>
            </a:r>
            <a:r>
              <a:rPr kumimoji="1" lang="en-US" altLang="zh-CN" dirty="0" err="1" smtClean="0"/>
              <a:t>Paxos</a:t>
            </a:r>
            <a:r>
              <a:rPr kumimoji="1" lang="en-US" altLang="zh-CN" dirty="0" smtClean="0"/>
              <a:t> groups, it is moved directory by directory.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67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Features</a:t>
            </a: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Spanner exposed the following set of data features to applications</a:t>
            </a:r>
          </a:p>
          <a:p>
            <a:pPr lvl="1"/>
            <a:r>
              <a:rPr lang="en-US" altLang="zh-CN" dirty="0" smtClean="0"/>
              <a:t>A data model based on schematized semi-relational tables</a:t>
            </a:r>
            <a:endParaRPr lang="en-US" altLang="zh-CN" dirty="0"/>
          </a:p>
          <a:p>
            <a:pPr lvl="1"/>
            <a:r>
              <a:rPr lang="en-US" altLang="zh-CN" dirty="0" smtClean="0"/>
              <a:t>A query language</a:t>
            </a:r>
          </a:p>
          <a:p>
            <a:pPr lvl="1"/>
            <a:r>
              <a:rPr lang="en-US" altLang="zh-CN" dirty="0" smtClean="0"/>
              <a:t>General-purpose transactions</a:t>
            </a:r>
          </a:p>
          <a:p>
            <a:r>
              <a:rPr lang="en-US" altLang="zh-CN" dirty="0" smtClean="0"/>
              <a:t>An application creates one or more </a:t>
            </a:r>
            <a:r>
              <a:rPr lang="en-US" altLang="zh-CN" i="1" dirty="0" smtClean="0"/>
              <a:t>databases</a:t>
            </a:r>
            <a:r>
              <a:rPr lang="en-US" altLang="zh-CN" dirty="0" smtClean="0"/>
              <a:t> in a universe. Each database can contain an unlimited number of schematized </a:t>
            </a:r>
            <a:r>
              <a:rPr lang="en-US" altLang="zh-CN" i="1" dirty="0" smtClean="0"/>
              <a:t>tables</a:t>
            </a:r>
            <a:r>
              <a:rPr lang="en-US" altLang="zh-C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739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 smtClean="0"/>
              <a:t>Example Spanner schema for photo metadata</a:t>
            </a:r>
            <a:endParaRPr kumimoji="1" lang="zh-CN" altLang="en-US" sz="2800" dirty="0"/>
          </a:p>
        </p:txBody>
      </p:sp>
      <p:pic>
        <p:nvPicPr>
          <p:cNvPr id="4" name="图片 3" descr="QQ20130714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6" y="1371600"/>
            <a:ext cx="77597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8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TrueTime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034118"/>
            <a:ext cx="7313613" cy="1757082"/>
          </a:xfrm>
        </p:spPr>
        <p:txBody>
          <a:bodyPr>
            <a:normAutofit lnSpcReduction="10000"/>
          </a:bodyPr>
          <a:lstStyle/>
          <a:p>
            <a:r>
              <a:rPr kumimoji="1" lang="en-US" altLang="zh-CN" b="1" i="1" dirty="0" err="1" smtClean="0"/>
              <a:t>TTinternal</a:t>
            </a:r>
            <a:r>
              <a:rPr kumimoji="1" lang="en-US" altLang="zh-CN" dirty="0" smtClean="0"/>
              <a:t>: an interval with bounded time uncertainty</a:t>
            </a:r>
          </a:p>
          <a:p>
            <a:r>
              <a:rPr kumimoji="1" lang="en-US" altLang="zh-CN" dirty="0" smtClean="0"/>
              <a:t>Denote the absolute time of an event e by the function </a:t>
            </a:r>
            <a:r>
              <a:rPr kumimoji="1" lang="en-US" altLang="zh-CN" i="1" dirty="0" smtClean="0"/>
              <a:t>t</a:t>
            </a:r>
            <a:r>
              <a:rPr kumimoji="1" lang="en-US" altLang="zh-CN" i="1" baseline="-25000" dirty="0" smtClean="0"/>
              <a:t>abs</a:t>
            </a:r>
            <a:r>
              <a:rPr kumimoji="1" lang="en-US" altLang="zh-CN" i="1" dirty="0" smtClean="0"/>
              <a:t>(e)</a:t>
            </a:r>
            <a:r>
              <a:rPr kumimoji="1" lang="en-US" altLang="zh-CN" dirty="0" smtClean="0"/>
              <a:t>. </a:t>
            </a:r>
            <a:r>
              <a:rPr kumimoji="1" lang="en-US" altLang="zh-CN" b="1" dirty="0" err="1" smtClean="0"/>
              <a:t>TrueTime</a:t>
            </a:r>
            <a:r>
              <a:rPr kumimoji="1" lang="en-US" altLang="zh-CN" dirty="0" smtClean="0"/>
              <a:t> guarantees that for an invocation </a:t>
            </a:r>
            <a:r>
              <a:rPr kumimoji="1" lang="en-US" altLang="zh-CN" i="1" dirty="0" err="1" smtClean="0"/>
              <a:t>tt</a:t>
            </a:r>
            <a:r>
              <a:rPr kumimoji="1" lang="en-US" altLang="zh-CN" i="1" dirty="0" smtClean="0"/>
              <a:t>=</a:t>
            </a:r>
            <a:r>
              <a:rPr kumimoji="1" lang="en-US" altLang="zh-CN" i="1" dirty="0" err="1" smtClean="0"/>
              <a:t>TT.now</a:t>
            </a:r>
            <a:r>
              <a:rPr kumimoji="1" lang="en-US" altLang="zh-CN" i="1" dirty="0" smtClean="0"/>
              <a:t>()</a:t>
            </a:r>
            <a:r>
              <a:rPr kumimoji="1" lang="en-US" altLang="zh-CN" dirty="0" smtClean="0"/>
              <a:t>, </a:t>
            </a:r>
            <a:r>
              <a:rPr kumimoji="1" lang="en-US" altLang="zh-CN" i="1" dirty="0" err="1" smtClean="0"/>
              <a:t>tt.earlist</a:t>
            </a:r>
            <a:r>
              <a:rPr kumimoji="1" lang="en-US" altLang="zh-CN" dirty="0" smtClean="0"/>
              <a:t> ≤</a:t>
            </a:r>
            <a:r>
              <a:rPr kumimoji="1" lang="en-US" altLang="zh-CN" i="1" dirty="0" smtClean="0"/>
              <a:t>t</a:t>
            </a:r>
            <a:r>
              <a:rPr kumimoji="1" lang="en-US" altLang="zh-CN" i="1" baseline="-25000" dirty="0" smtClean="0"/>
              <a:t>abs</a:t>
            </a:r>
            <a:r>
              <a:rPr kumimoji="1" lang="en-US" altLang="zh-CN" i="1" dirty="0"/>
              <a:t>(</a:t>
            </a:r>
            <a:r>
              <a:rPr kumimoji="1" lang="en-US" altLang="zh-CN" i="1" dirty="0" smtClean="0"/>
              <a:t>e</a:t>
            </a:r>
            <a:r>
              <a:rPr kumimoji="1" lang="en-US" altLang="zh-CN" i="1" baseline="-25000" dirty="0" smtClean="0"/>
              <a:t>now</a:t>
            </a:r>
            <a:r>
              <a:rPr kumimoji="1" lang="en-US" altLang="zh-CN" i="1" dirty="0" smtClean="0"/>
              <a:t>) ≤</a:t>
            </a:r>
            <a:r>
              <a:rPr kumimoji="1" lang="en-US" altLang="zh-CN" i="1" dirty="0" err="1" smtClean="0"/>
              <a:t>tt.latest</a:t>
            </a:r>
            <a:endParaRPr kumimoji="1" lang="en-US" altLang="zh-CN" i="1" dirty="0" smtClean="0"/>
          </a:p>
          <a:p>
            <a:endParaRPr kumimoji="1" lang="en-US" altLang="zh-CN" i="1" dirty="0"/>
          </a:p>
        </p:txBody>
      </p:sp>
      <p:pic>
        <p:nvPicPr>
          <p:cNvPr id="5" name="图片 4" descr="QQ20130714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6" y="1371600"/>
            <a:ext cx="8845176" cy="24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7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Major 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Spanner implementation supports read-write transactions, read-only transactions, snapshot reads.</a:t>
            </a:r>
          </a:p>
          <a:p>
            <a:r>
              <a:rPr kumimoji="1" lang="en-US" altLang="zh-CN" dirty="0" smtClean="0"/>
              <a:t>Work with the F1 team to transition Google’s advertising backend from MySQL to Spanner.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423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Evaluations</a:t>
            </a:r>
            <a:br>
              <a:rPr kumimoji="1" lang="en-US" altLang="zh-CN" dirty="0" smtClean="0"/>
            </a:br>
            <a:r>
              <a:rPr kumimoji="1" lang="en-US" altLang="zh-CN" sz="2400" dirty="0" smtClean="0"/>
              <a:t>replication, transaction, availability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Each </a:t>
            </a:r>
            <a:r>
              <a:rPr kumimoji="1" lang="en-US" altLang="zh-CN" dirty="0" err="1" smtClean="0"/>
              <a:t>spanserver</a:t>
            </a:r>
            <a:r>
              <a:rPr kumimoji="1" lang="en-US" altLang="zh-CN" dirty="0" smtClean="0"/>
              <a:t> ran on scheduling units of 4GB RAM and 4 cores.</a:t>
            </a:r>
          </a:p>
          <a:p>
            <a:r>
              <a:rPr kumimoji="1" lang="en-US" altLang="zh-CN" dirty="0" smtClean="0"/>
              <a:t>The test database was created with 50 </a:t>
            </a:r>
            <a:r>
              <a:rPr kumimoji="1" lang="en-US" altLang="zh-CN" dirty="0" err="1" smtClean="0"/>
              <a:t>Paxos</a:t>
            </a:r>
            <a:r>
              <a:rPr kumimoji="1" lang="en-US" altLang="zh-CN" dirty="0" smtClean="0"/>
              <a:t> groups with 2500  directories.</a:t>
            </a:r>
          </a:p>
          <a:p>
            <a:r>
              <a:rPr kumimoji="1" lang="en-US" altLang="zh-CN" dirty="0" smtClean="0"/>
              <a:t>Operations were standalone reads and writes of 4KB.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6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Lessons</a:t>
            </a: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Reifying clock uncertainty in the time API makes it possible to build distributed systems with much stronger </a:t>
            </a:r>
            <a:r>
              <a:rPr lang="en-US" altLang="zh-CN" smtClean="0"/>
              <a:t>time semantics.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09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Outline</a:t>
            </a: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Motivation</a:t>
            </a:r>
          </a:p>
          <a:p>
            <a:r>
              <a:rPr lang="en-US" altLang="zh-CN" dirty="0">
                <a:latin typeface="Aharoni" pitchFamily="2" charset="-79"/>
                <a:cs typeface="Aharoni" pitchFamily="2" charset="-79"/>
              </a:rPr>
              <a:t>Major Contributions</a:t>
            </a:r>
          </a:p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Related Work</a:t>
            </a:r>
          </a:p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Solutions</a:t>
            </a:r>
          </a:p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Major Results</a:t>
            </a:r>
          </a:p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Lessons</a:t>
            </a: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107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Motivation</a:t>
            </a: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cs typeface="Aharoni" pitchFamily="2" charset="-79"/>
              </a:rPr>
              <a:t>Author</a:t>
            </a:r>
          </a:p>
          <a:p>
            <a:pPr lvl="1"/>
            <a:r>
              <a:rPr lang="en-US" altLang="zh-CN" dirty="0" smtClean="0">
                <a:cs typeface="Aharoni" pitchFamily="2" charset="-79"/>
              </a:rPr>
              <a:t>James </a:t>
            </a:r>
            <a:r>
              <a:rPr lang="en-US" altLang="zh-CN" dirty="0" err="1" smtClean="0">
                <a:cs typeface="Aharoni" pitchFamily="2" charset="-79"/>
              </a:rPr>
              <a:t>C.Corbett</a:t>
            </a:r>
            <a:endParaRPr lang="en-US" altLang="zh-CN" dirty="0" smtClean="0">
              <a:cs typeface="Aharoni" pitchFamily="2" charset="-79"/>
            </a:endParaRPr>
          </a:p>
          <a:p>
            <a:pPr lvl="1"/>
            <a:r>
              <a:rPr lang="en-US" altLang="zh-CN" dirty="0" smtClean="0">
                <a:cs typeface="Aharoni" pitchFamily="2" charset="-79"/>
              </a:rPr>
              <a:t>Jeffrey Dean</a:t>
            </a:r>
          </a:p>
          <a:p>
            <a:r>
              <a:rPr lang="en-US" altLang="zh-CN" dirty="0" smtClean="0">
                <a:cs typeface="Aharoni" pitchFamily="2" charset="-79"/>
              </a:rPr>
              <a:t>Motivation</a:t>
            </a:r>
          </a:p>
          <a:p>
            <a:pPr lvl="1"/>
            <a:r>
              <a:rPr lang="en-US" altLang="zh-CN" dirty="0" smtClean="0">
                <a:cs typeface="Aharoni" pitchFamily="2" charset="-79"/>
              </a:rPr>
              <a:t>Complaints received about </a:t>
            </a:r>
            <a:r>
              <a:rPr lang="en-US" altLang="zh-CN" i="1" dirty="0" err="1" smtClean="0">
                <a:cs typeface="Aharoni" pitchFamily="2" charset="-79"/>
              </a:rPr>
              <a:t>Bigtable</a:t>
            </a:r>
            <a:endParaRPr lang="en-US" altLang="zh-CN" i="1" dirty="0" smtClean="0">
              <a:cs typeface="Aharoni" pitchFamily="2" charset="-79"/>
            </a:endParaRPr>
          </a:p>
          <a:p>
            <a:pPr lvl="2"/>
            <a:r>
              <a:rPr lang="en-US" altLang="zh-CN" dirty="0" err="1" smtClean="0">
                <a:cs typeface="Aharoni" pitchFamily="2" charset="-79"/>
              </a:rPr>
              <a:t>Bigtable</a:t>
            </a:r>
            <a:r>
              <a:rPr lang="en-US" altLang="zh-CN" dirty="0" smtClean="0">
                <a:cs typeface="Aharoni" pitchFamily="2" charset="-79"/>
              </a:rPr>
              <a:t> can be difficult to use for some kinds of applications: those that have complex, </a:t>
            </a:r>
            <a:r>
              <a:rPr lang="en-US" altLang="zh-CN" dirty="0" err="1" smtClean="0">
                <a:cs typeface="Aharoni" pitchFamily="2" charset="-79"/>
              </a:rPr>
              <a:t>evloving</a:t>
            </a:r>
            <a:r>
              <a:rPr lang="en-US" altLang="zh-CN" dirty="0" smtClean="0">
                <a:cs typeface="Aharoni" pitchFamily="2" charset="-79"/>
              </a:rPr>
              <a:t> schemas, or those that want strong consistency in the presence of wide-are replication.</a:t>
            </a:r>
          </a:p>
          <a:p>
            <a:pPr lvl="1"/>
            <a:r>
              <a:rPr lang="en-US" altLang="zh-CN" dirty="0" smtClean="0">
                <a:cs typeface="Aharoni" pitchFamily="2" charset="-79"/>
              </a:rPr>
              <a:t> Many applications at Google have chosen to use</a:t>
            </a:r>
            <a:r>
              <a:rPr lang="en-US" altLang="zh-CN" i="1" dirty="0" smtClean="0">
                <a:cs typeface="Aharoni" pitchFamily="2" charset="-79"/>
              </a:rPr>
              <a:t> Megastore </a:t>
            </a:r>
            <a:r>
              <a:rPr lang="en-US" altLang="zh-CN" dirty="0" smtClean="0">
                <a:cs typeface="Aharoni" pitchFamily="2" charset="-79"/>
              </a:rPr>
              <a:t>because of its semi-relational data model and support for synchronous replication</a:t>
            </a:r>
            <a:r>
              <a:rPr lang="en-US" altLang="zh-CN" dirty="0" smtClean="0">
                <a:cs typeface="Aharoni" pitchFamily="2" charset="-79"/>
              </a:rPr>
              <a:t>. (Gmail, Picasa, Calendar, Android Market, </a:t>
            </a:r>
            <a:r>
              <a:rPr lang="en-US" altLang="zh-CN" dirty="0" err="1" smtClean="0">
                <a:cs typeface="Aharoni" pitchFamily="2" charset="-79"/>
              </a:rPr>
              <a:t>AppEngine</a:t>
            </a:r>
            <a:r>
              <a:rPr lang="en-US" altLang="zh-CN" dirty="0" smtClean="0">
                <a:cs typeface="Aharoni" pitchFamily="2" charset="-79"/>
              </a:rPr>
              <a:t>)</a:t>
            </a:r>
          </a:p>
          <a:p>
            <a:pPr lvl="1"/>
            <a:r>
              <a:rPr lang="en-US" altLang="zh-CN" dirty="0"/>
              <a:t>Replication is used for global availability and geographic </a:t>
            </a:r>
            <a:r>
              <a:rPr lang="en-US" altLang="zh-CN" dirty="0" smtClean="0"/>
              <a:t>locality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170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Major Contributions</a:t>
            </a: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Spanner has evolved from a </a:t>
            </a:r>
            <a:r>
              <a:rPr lang="en-US" altLang="zh-CN" dirty="0" err="1" smtClean="0">
                <a:latin typeface="Calibri"/>
                <a:cs typeface="Calibri"/>
              </a:rPr>
              <a:t>Bigtable</a:t>
            </a:r>
            <a:r>
              <a:rPr lang="en-US" altLang="zh-CN" dirty="0" smtClean="0">
                <a:latin typeface="Calibri"/>
                <a:cs typeface="Calibri"/>
              </a:rPr>
              <a:t>-like versioned key-value store into a temporal multi-version </a:t>
            </a:r>
            <a:r>
              <a:rPr lang="en-US" altLang="zh-CN" dirty="0" smtClean="0">
                <a:latin typeface="Calibri"/>
                <a:cs typeface="Calibri"/>
              </a:rPr>
              <a:t>database</a:t>
            </a:r>
            <a:r>
              <a:rPr lang="en-US" altLang="zh-CN" dirty="0">
                <a:latin typeface="Calibri"/>
                <a:cs typeface="Calibri"/>
              </a:rPr>
              <a:t>;</a:t>
            </a:r>
            <a:endParaRPr lang="en-US" altLang="zh-CN" dirty="0" smtClean="0">
              <a:latin typeface="Calibri"/>
              <a:cs typeface="Calibri"/>
            </a:endParaRPr>
          </a:p>
          <a:p>
            <a:r>
              <a:rPr lang="en-US" altLang="zh-CN" dirty="0" smtClean="0">
                <a:latin typeface="Calibri"/>
                <a:cs typeface="Calibri"/>
              </a:rPr>
              <a:t>Data is stored in schematized semi-relational tables; data is versioned, and each version is automatically </a:t>
            </a:r>
            <a:r>
              <a:rPr lang="en-US" altLang="zh-CN" dirty="0" err="1" smtClean="0">
                <a:latin typeface="Calibri"/>
                <a:cs typeface="Calibri"/>
              </a:rPr>
              <a:t>timestamped</a:t>
            </a:r>
            <a:r>
              <a:rPr lang="en-US" altLang="zh-CN" dirty="0" smtClean="0">
                <a:latin typeface="Calibri"/>
                <a:cs typeface="Calibri"/>
              </a:rPr>
              <a:t> with its commit time; old versions of data are subject to configurable garbage-collection policies;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 Spanner supports general-purpose transactions, and provides a SQL-based query language.</a:t>
            </a:r>
            <a:endParaRPr lang="en-US" altLang="zh-CN" dirty="0" smtClean="0">
              <a:latin typeface="Calibri"/>
              <a:cs typeface="Calibri"/>
            </a:endParaRPr>
          </a:p>
          <a:p>
            <a:pPr lvl="1"/>
            <a:endParaRPr lang="zh-CN" altLang="en-US" dirty="0"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2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Related Work</a:t>
            </a: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Paxos</a:t>
            </a:r>
            <a:r>
              <a:rPr lang="en-US" altLang="zh-CN" dirty="0" smtClean="0"/>
              <a:t> state machines</a:t>
            </a:r>
          </a:p>
          <a:p>
            <a:r>
              <a:rPr lang="en-US" altLang="zh-CN" dirty="0" smtClean="0"/>
              <a:t>F1: a rewrite of Google’s advertising backend;</a:t>
            </a:r>
          </a:p>
          <a:p>
            <a:r>
              <a:rPr lang="en-US" altLang="zh-CN" dirty="0" err="1" smtClean="0"/>
              <a:t>Bigtable</a:t>
            </a:r>
            <a:endParaRPr lang="en-US" altLang="zh-CN" dirty="0" smtClean="0"/>
          </a:p>
          <a:p>
            <a:r>
              <a:rPr lang="en-US" altLang="zh-CN" dirty="0" smtClean="0"/>
              <a:t>Megastore</a:t>
            </a:r>
          </a:p>
          <a:p>
            <a:r>
              <a:rPr lang="en-US" altLang="zh-CN" dirty="0" err="1" smtClean="0"/>
              <a:t>DynamoDB</a:t>
            </a:r>
            <a:endParaRPr lang="en-US" altLang="zh-CN" dirty="0" smtClean="0"/>
          </a:p>
          <a:p>
            <a:r>
              <a:rPr lang="en-US" altLang="zh-CN" dirty="0" err="1" smtClean="0"/>
              <a:t>Dremel</a:t>
            </a:r>
            <a:r>
              <a:rPr lang="en-US" altLang="zh-CN" dirty="0" smtClean="0"/>
              <a:t>: an interactive data-analysis tool</a:t>
            </a:r>
          </a:p>
          <a:p>
            <a:r>
              <a:rPr lang="en-US" altLang="zh-CN" dirty="0" smtClean="0"/>
              <a:t>Percolator</a:t>
            </a:r>
          </a:p>
          <a:p>
            <a:r>
              <a:rPr lang="en-US" altLang="zh-CN" dirty="0" smtClean="0"/>
              <a:t>Scatter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28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Solutions</a:t>
            </a: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universe (universe master, placement driver) -&gt; </a:t>
            </a:r>
            <a:r>
              <a:rPr lang="en-US" altLang="zh-CN" b="1" dirty="0" smtClean="0"/>
              <a:t>zone</a:t>
            </a:r>
            <a:r>
              <a:rPr lang="en-US" altLang="zh-CN" dirty="0" smtClean="0"/>
              <a:t> (zone master, location proxy, </a:t>
            </a:r>
            <a:r>
              <a:rPr lang="en-US" altLang="zh-CN" b="1" dirty="0" smtClean="0"/>
              <a:t>span server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Key words:</a:t>
            </a:r>
            <a:endParaRPr lang="en-US" altLang="zh-CN" dirty="0"/>
          </a:p>
          <a:p>
            <a:pPr lvl="1"/>
            <a:r>
              <a:rPr lang="en-US" altLang="zh-CN" dirty="0" smtClean="0"/>
              <a:t>Replica,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 state machine, </a:t>
            </a:r>
            <a:r>
              <a:rPr lang="en-US" altLang="zh-CN" dirty="0" err="1" smtClean="0"/>
              <a:t>spanserver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Directory</a:t>
            </a:r>
            <a:r>
              <a:rPr lang="en-US" altLang="zh-CN" dirty="0" smtClean="0"/>
              <a:t> (bucket): a set of </a:t>
            </a:r>
            <a:r>
              <a:rPr lang="en-US" altLang="zh-CN" dirty="0" err="1" smtClean="0"/>
              <a:t>continguous</a:t>
            </a:r>
            <a:r>
              <a:rPr lang="en-US" altLang="zh-CN" dirty="0" smtClean="0"/>
              <a:t> keys that share a common prefix. A directory is the unit of data placement.</a:t>
            </a:r>
          </a:p>
        </p:txBody>
      </p:sp>
    </p:spTree>
    <p:extLst>
      <p:ext uri="{BB962C8B-B14F-4D97-AF65-F5344CB8AC3E}">
        <p14:creationId xmlns:p14="http://schemas.microsoft.com/office/powerpoint/2010/main" val="276474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Spanserver</a:t>
            </a:r>
            <a:r>
              <a:rPr kumimoji="1" lang="en-US" altLang="zh-CN" dirty="0" smtClean="0"/>
              <a:t> organization</a:t>
            </a:r>
            <a:endParaRPr kumimoji="1" lang="zh-CN" altLang="en-US" dirty="0"/>
          </a:p>
        </p:txBody>
      </p:sp>
      <p:pic>
        <p:nvPicPr>
          <p:cNvPr id="3" name="图片 2" descr="QQ20130714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8" y="1562554"/>
            <a:ext cx="81153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Spanserver</a:t>
            </a:r>
            <a:r>
              <a:rPr kumimoji="1" lang="en-US" altLang="zh-CN" dirty="0" smtClean="0"/>
              <a:t> Software 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Each </a:t>
            </a:r>
            <a:r>
              <a:rPr kumimoji="1" lang="en-US" altLang="zh-CN" dirty="0" err="1" smtClean="0"/>
              <a:t>spanserver</a:t>
            </a:r>
            <a:r>
              <a:rPr kumimoji="1" lang="en-US" altLang="zh-CN" dirty="0" smtClean="0"/>
              <a:t> is responsible for 100~1000 instances of a data structure called </a:t>
            </a:r>
            <a:r>
              <a:rPr kumimoji="1" lang="en-US" altLang="zh-CN" b="1" i="1" dirty="0" smtClean="0"/>
              <a:t>tablet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(key: string, timestamp:int64)      string</a:t>
            </a:r>
          </a:p>
          <a:p>
            <a:pPr lvl="1"/>
            <a:r>
              <a:rPr kumimoji="1" lang="en-US" altLang="zh-CN" dirty="0" smtClean="0"/>
              <a:t>Unlike </a:t>
            </a:r>
            <a:r>
              <a:rPr kumimoji="1" lang="en-US" altLang="zh-CN" dirty="0" err="1" smtClean="0"/>
              <a:t>Bigtable</a:t>
            </a:r>
            <a:r>
              <a:rPr kumimoji="1" lang="en-US" altLang="zh-CN" dirty="0" smtClean="0"/>
              <a:t>, Spanner assigns timestamps to data, which makes it more like a multi-version database than a key-value store. </a:t>
            </a:r>
          </a:p>
          <a:p>
            <a:r>
              <a:rPr kumimoji="1" lang="en-US" altLang="zh-CN" dirty="0" smtClean="0"/>
              <a:t>A tablet’s state is stored in a set of B-tree-like files and a write-ahead log.</a:t>
            </a:r>
          </a:p>
          <a:p>
            <a:r>
              <a:rPr kumimoji="1" lang="en-US" altLang="zh-CN" dirty="0" smtClean="0"/>
              <a:t>To support replication, each </a:t>
            </a:r>
            <a:r>
              <a:rPr kumimoji="1" lang="en-US" altLang="zh-CN" dirty="0" err="1" smtClean="0"/>
              <a:t>spanserver</a:t>
            </a:r>
            <a:r>
              <a:rPr kumimoji="1" lang="en-US" altLang="zh-CN" dirty="0" smtClean="0"/>
              <a:t> implements a single </a:t>
            </a:r>
            <a:r>
              <a:rPr kumimoji="1" lang="en-US" altLang="zh-CN" dirty="0" err="1" smtClean="0"/>
              <a:t>Paxos</a:t>
            </a:r>
            <a:r>
              <a:rPr kumimoji="1" lang="en-US" altLang="zh-CN" dirty="0" smtClean="0"/>
              <a:t> state machine on top of each tablet. 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5211067" y="2759076"/>
            <a:ext cx="284638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2799"/>
            <a:ext cx="7313613" cy="706653"/>
          </a:xfrm>
        </p:spPr>
        <p:txBody>
          <a:bodyPr/>
          <a:lstStyle/>
          <a:p>
            <a:r>
              <a:rPr kumimoji="1" lang="en-US" altLang="zh-CN" dirty="0" err="1" smtClean="0"/>
              <a:t>Spanserver</a:t>
            </a:r>
            <a:r>
              <a:rPr kumimoji="1" lang="en-US" altLang="zh-CN" dirty="0" smtClean="0"/>
              <a:t> software stack</a:t>
            </a:r>
            <a:endParaRPr kumimoji="1" lang="zh-CN" altLang="en-US" dirty="0"/>
          </a:p>
        </p:txBody>
      </p:sp>
      <p:pic>
        <p:nvPicPr>
          <p:cNvPr id="3" name="图片 2" descr="QQ20130714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35" y="1209891"/>
            <a:ext cx="7380757" cy="557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68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280</TotalTime>
  <Words>584</Words>
  <Application>Microsoft Macintosh PowerPoint</Application>
  <PresentationFormat>全屏显示(4:3)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墨水池</vt:lpstr>
      <vt:lpstr>Spanner: Google’s Globally-Distributed Database</vt:lpstr>
      <vt:lpstr>Outline</vt:lpstr>
      <vt:lpstr>Motivation</vt:lpstr>
      <vt:lpstr>Major Contributions</vt:lpstr>
      <vt:lpstr>Related Work</vt:lpstr>
      <vt:lpstr>Solutions</vt:lpstr>
      <vt:lpstr>Spanserver organization</vt:lpstr>
      <vt:lpstr>Spanserver Software Stack</vt:lpstr>
      <vt:lpstr>Spanserver software stack</vt:lpstr>
      <vt:lpstr>Spanserver software stack</vt:lpstr>
      <vt:lpstr>Features</vt:lpstr>
      <vt:lpstr>Example Spanner schema for photo metadata</vt:lpstr>
      <vt:lpstr>TrueTime</vt:lpstr>
      <vt:lpstr>Major Results</vt:lpstr>
      <vt:lpstr>Evaluations replication, transaction, availability</vt:lpstr>
      <vt:lpstr>Lessons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Spanner: Google’s Globally-Distributed Database</dc:title>
  <dc:creator>Peiqin Gu</dc:creator>
  <cp:lastModifiedBy>Peiqin Gu</cp:lastModifiedBy>
  <cp:revision>103</cp:revision>
  <dcterms:created xsi:type="dcterms:W3CDTF">2013-07-13T11:21:11Z</dcterms:created>
  <dcterms:modified xsi:type="dcterms:W3CDTF">2013-07-14T12:40:16Z</dcterms:modified>
</cp:coreProperties>
</file>