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8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8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31.png" ContentType="image/png"/>
  <Override PartName="/ppt/media/image15.png" ContentType="image/png"/>
  <Override PartName="/ppt/media/image40.png" ContentType="image/png"/>
  <Override PartName="/ppt/media/image24.png" ContentType="image/png"/>
  <Override PartName="/ppt/media/image49.png" ContentType="image/png"/>
  <Override PartName="/ppt/media/image33.png" ContentType="image/png"/>
  <Override PartName="/ppt/media/image17.png" ContentType="image/png"/>
  <Override PartName="/ppt/media/image3.png" ContentType="image/png"/>
  <Override PartName="/ppt/media/image42.png" ContentType="image/png"/>
  <Override PartName="/ppt/media/image26.png" ContentType="image/png"/>
  <Override PartName="/ppt/media/image51.png" ContentType="image/png"/>
  <Override PartName="/ppt/media/image35.png" ContentType="image/png"/>
  <Override PartName="/ppt/media/image10.png" ContentType="image/png"/>
  <Override PartName="/ppt/media/image19.png" ContentType="image/png"/>
  <Override PartName="/ppt/media/image5.png" ContentType="image/png"/>
  <Override PartName="/ppt/media/image44.png" ContentType="image/png"/>
  <Override PartName="/ppt/media/image28.png" ContentType="image/png"/>
  <Override PartName="/ppt/media/image53.png" ContentType="image/png"/>
  <Override PartName="/ppt/media/image37.png" ContentType="image/png"/>
  <Override PartName="/ppt/media/image12.png" ContentType="image/png"/>
  <Override PartName="/ppt/media/image7.png" ContentType="image/png"/>
  <Override PartName="/ppt/media/image46.png" ContentType="image/png"/>
  <Override PartName="/ppt/media/image21.png" ContentType="image/png"/>
  <Override PartName="/ppt/media/image30.png" ContentType="image/png"/>
  <Override PartName="/ppt/media/image39.png" ContentType="image/png"/>
  <Override PartName="/ppt/media/image14.png" ContentType="image/png"/>
  <Override PartName="/ppt/media/image9.png" ContentType="image/png"/>
  <Override PartName="/ppt/media/image48.png" ContentType="image/png"/>
  <Override PartName="/ppt/media/image23.png" ContentType="image/png"/>
  <Override PartName="/ppt/media/image1.jpeg" ContentType="image/jpeg"/>
  <Override PartName="/ppt/media/image32.png" ContentType="image/png"/>
  <Override PartName="/ppt/media/image16.png" ContentType="image/png"/>
  <Override PartName="/ppt/media/image2.png" ContentType="image/png"/>
  <Override PartName="/ppt/media/image41.png" ContentType="image/png"/>
  <Override PartName="/ppt/media/image25.png" ContentType="image/png"/>
  <Override PartName="/ppt/media/image50.png" ContentType="image/png"/>
  <Override PartName="/ppt/media/image34.png" ContentType="image/png"/>
  <Override PartName="/ppt/media/image18.png" ContentType="image/png"/>
  <Override PartName="/ppt/media/image4.png" ContentType="image/png"/>
  <Override PartName="/ppt/media/image43.png" ContentType="image/png"/>
  <Override PartName="/ppt/media/image27.png" ContentType="image/png"/>
  <Override PartName="/ppt/media/image52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0.png" ContentType="image/png"/>
  <Override PartName="/ppt/media/image45.png" ContentType="image/png"/>
  <Override PartName="/ppt/media/image29.png" ContentType="image/png"/>
  <Override PartName="/ppt/media/image54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22.png" ContentType="image/png"/>
  <Override PartName="/ppt/media/image47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D1513191-E1B1-4161-91B1-61C17181010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6141B1-D181-4191-A1C1-01D101A1B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21F171-4191-4131-8131-9101D1311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731340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3853440"/>
            <a:ext cx="731340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164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1640" y="385344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14400" y="385344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164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1735200"/>
            <a:ext cx="7313400" cy="40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3568680" cy="4055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1640" y="1735200"/>
            <a:ext cx="3568680" cy="4055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503280"/>
            <a:ext cx="7313400" cy="5287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14400" y="385344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1640" y="1735200"/>
            <a:ext cx="3568680" cy="4055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3568680" cy="4055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164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1640" y="385344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8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1640" y="1735200"/>
            <a:ext cx="356868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3853440"/>
            <a:ext cx="7313040" cy="1934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Goudy Old Style"/>
              </a:rPr>
              <a:t>Click to edit the title text format</a:t>
            </a:r>
            <a:r>
              <a:rPr lang="en-US" sz="4600">
                <a:solidFill>
                  <a:srgbClr val="000000"/>
                </a:solidFill>
                <a:latin typeface="Goudy Old Style"/>
              </a:rPr>
              <a:t>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Seventh Outline Level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单击此处编辑母版文本样式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200">
                <a:solidFill>
                  <a:srgbClr val="000000"/>
                </a:solidFill>
                <a:latin typeface="Goudy Old Style"/>
              </a:rPr>
              <a:t>二级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2000">
                <a:solidFill>
                  <a:srgbClr val="000000"/>
                </a:solidFill>
                <a:latin typeface="Goudy Old Style"/>
              </a:rPr>
              <a:t>三级</a:t>
            </a:r>
            <a:endParaRPr/>
          </a:p>
          <a:p>
            <a:pPr lvl="2">
              <a:buBlip>
                <a:blip r:embed="rId6"/>
              </a:buBlip>
            </a:pPr>
            <a:r>
              <a:rPr lang="en-US">
                <a:solidFill>
                  <a:srgbClr val="000000"/>
                </a:solidFill>
                <a:latin typeface="Goudy Old Style"/>
              </a:rPr>
              <a:t>四级</a:t>
            </a:r>
            <a:endParaRPr/>
          </a:p>
          <a:p>
            <a:pPr lvl="3">
              <a:buBlip>
                <a:blip r:embed="rId7"/>
              </a:buBlip>
            </a:pPr>
            <a:r>
              <a:rPr lang="en-US">
                <a:solidFill>
                  <a:srgbClr val="000000"/>
                </a:solidFill>
                <a:latin typeface="Goudy Old Style"/>
              </a:rPr>
              <a:t>五级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oudy Old Style"/>
              </a:rPr>
              <a:t>9/14/13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111131-91F1-41F1-91E1-6191C161F1F1}" type="slidenum">
              <a:rPr lang="en-US">
                <a:solidFill>
                  <a:srgbClr val="000000"/>
                </a:solidFill>
                <a:latin typeface="Goudy Old Style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Title: Ontology-based information extraction(OBIE) :an introduction and survey of current approaches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Conference/Journal: Journal of Information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Author: Daya C. Wimalasuriya, Dejing Dou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Time: 2010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Classification of current OBIE 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4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Information extraction method.(important)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If it acquires the ontology or not in the information extraction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Types of different sources </a:t>
            </a:r>
            <a:endParaRPr/>
          </a:p>
        </p:txBody>
      </p:sp>
    </p:spTree>
  </p:cSld>
  <p:timing>
    <p:tnLst>
      <p:par>
        <p:cTn dur="indefinite" id="77" nodeType="tmRoot" restart="never">
          <p:childTnLst>
            <p:seq>
              <p:cTn id="7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1.Different information extraction method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
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67" name="TextShape 3"/>
          <p:cNvSpPr txBox="1"/>
          <p:nvPr/>
        </p:nvSpPr>
        <p:spPr>
          <a:xfrm>
            <a:off x="824760" y="1463040"/>
            <a:ext cx="7313400" cy="5669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1)    Automatically processing the information          contained in natural language text, since         most of the information in web is text</a:t>
            </a:r>
            <a:r>
              <a:rPr lang="en-US"/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2)     Create semantic contents for the                       Semantic Web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3)     Improve the quality of ontologies.</a:t>
            </a:r>
            <a:endParaRPr/>
          </a:p>
        </p:txBody>
      </p:sp>
    </p:spTree>
  </p:cSld>
  <p:timing>
    <p:tnLst>
      <p:par>
        <p:cTn dur="indefinite" id="79" nodeType="tmRoot" restart="never">
          <p:childTnLst>
            <p:seq>
              <p:cTn id="8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914400" y="-365760"/>
            <a:ext cx="7313400" cy="2926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
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1.1Linguistic rules represented by regular expressions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0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General idea: specify regular expressions to capture certain types of information.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Example: the expression (watched|seen) &lt;NP&gt; might capture the names of movies (represented by the noun phrase) in a set of documents</a:t>
            </a:r>
            <a:endParaRPr/>
          </a:p>
        </p:txBody>
      </p:sp>
    </p:spTree>
  </p:cSld>
  <p:timing>
    <p:tnLst>
      <p:par>
        <p:cTn dur="indefinite" id="81" nodeType="tmRoot" restart="never">
          <p:childTnLst>
            <p:seq>
              <p:cTn id="8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1.2.Gazetteer lists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3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General idea:  recognize individual words or phases instead of patterns based on a gazetteer list.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Example: gazetteer lists can be used to recognize states of the US or countries of the world. (widely used in named-entity recognition task)</a:t>
            </a:r>
            <a:endParaRPr/>
          </a:p>
        </p:txBody>
      </p:sp>
    </p:spTree>
  </p:cSld>
  <p:timing>
    <p:tnLst>
      <p:par>
        <p:cTn dur="indefinite" id="83" nodeType="tmRoot" restart="never">
          <p:childTnLst>
            <p:seq>
              <p:cTn id="8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1.3.Classification techniques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1. General idea:  classifiers are trained to identify different components of an ontology such as instances and property values.</a:t>
            </a:r>
            <a:endParaRPr/>
          </a:p>
          <a:p>
            <a:pPr>
              <a:lnSpc>
                <a:spcPct val="100000"/>
              </a:lnSpc>
              <a:buBlip>
                <a:blip r:embed="rId1"/>
              </a:buBlip>
            </a:pPr>
            <a:endParaRPr/>
          </a:p>
        </p:txBody>
      </p:sp>
    </p:spTree>
  </p:cSld>
  <p:timing>
    <p:tnLst>
      <p:par>
        <p:cTn dur="indefinite" id="85" nodeType="tmRoot" restart="never">
          <p:childTnLst>
            <p:seq>
              <p:cTn id="8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1.4.other IE methods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79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1.4. Construction of partial parse trees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1.5. Analyzing HTML/XML tags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1.6.Types of input text sources</a:t>
            </a:r>
            <a:endParaRPr/>
          </a:p>
          <a:p>
            <a:pPr>
              <a:lnSpc>
                <a:spcPct val="100000"/>
              </a:lnSpc>
              <a:buBlip>
                <a:blip r:embed="rId1"/>
              </a:buBlip>
            </a:pPr>
            <a:endParaRPr/>
          </a:p>
        </p:txBody>
      </p:sp>
    </p:spTree>
  </p:cSld>
  <p:timing>
    <p:tnLst>
      <p:par>
        <p:cTn dur="indefinite" id="87" nodeType="tmRoot" restart="never">
          <p:childTnLst>
            <p:seq>
              <p:cTn id="8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2.common tools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2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1. Shallow NLP tools: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GATE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、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sProUT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、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Stanford NLP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、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CIIR...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2. semantic lexicons: WordNet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、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GermaNet..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3. Standard Text corpora (gold standard).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1"/>
              </a:buBlip>
            </a:pPr>
            <a:endParaRPr/>
          </a:p>
        </p:txBody>
      </p:sp>
    </p:spTree>
  </p:cSld>
  <p:timing>
    <p:tnLst>
      <p:par>
        <p:cTn dur="indefinite" id="89" nodeType="tmRoot" restart="never">
          <p:childTnLst>
            <p:seq>
              <p:cTn id="9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3.Evaluation parameter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1.precision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2.recall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3.f-measure</a:t>
            </a:r>
            <a:endParaRPr/>
          </a:p>
          <a:p>
            <a:pPr>
              <a:lnSpc>
                <a:spcPct val="100000"/>
              </a:lnSpc>
              <a:buBlip>
                <a:blip r:embed="rId1"/>
              </a:buBlip>
            </a:pPr>
            <a:endParaRPr/>
          </a:p>
        </p:txBody>
      </p:sp>
    </p:spTree>
  </p:cSld>
  <p:timing>
    <p:tnLst>
      <p:par>
        <p:cTn dur="indefinite" id="91" nodeType="tmRoot" restart="never">
          <p:childTnLst>
            <p:seq>
              <p:cTn id="9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Goudy Old Style"/>
              </a:rPr>
              <a:t>Outline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ff0000"/>
                </a:solidFill>
                <a:latin typeface="Goudy Old Style"/>
              </a:rPr>
              <a:t>Introduction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Contribution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/>
              <a:t>Details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Lessons</a:t>
            </a:r>
            <a:endParaRPr/>
          </a:p>
        </p:txBody>
      </p:sp>
    </p:spTree>
  </p:cSld>
  <p:timing>
    <p:tnLst>
      <p:par>
        <p:cTn dur="indefinite" id="93" nodeType="tmRoot" restart="never">
          <p:childTnLst>
            <p:seq>
              <p:cTn dur="indefinite" id="94" nodeType="mainSeq">
                <p:childTnLst>
                  <p:par>
                    <p:cTn fill="hold" id="95">
                      <p:stCondLst>
                        <p:cond delay="indefinite"/>
                      </p:stCondLst>
                      <p:childTnLst>
                        <p:par>
                          <p:cTn fill="hold" id="96">
                            <p:stCondLst>
                              <p:cond delay="0"/>
                            </p:stCondLst>
                            <p:childTnLst>
                              <p:par>
                                <p:cTn fill="hold" id="97" nodeType="click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79" fill="freeze" id="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102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fill="freeze" id="103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fill="freeze" id="10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Goudy Old Style"/>
              </a:rPr>
              <a:t>Outline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ff0000"/>
                </a:solidFill>
                <a:latin typeface="Goudy Old Style"/>
              </a:rPr>
              <a:t>Introduction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Contribution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/>
              <a:t>Details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Lessons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79" fill="freeze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12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fill="freeze" id="13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fill="freeze" id="14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Introduction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
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1. It briefly discusses the general idea of IE (information extraction) : automatically retrieve certain types of information from natural language text.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2. Then , it explains why ontologies and IE (information extraction) can be combined to enable the development of OBIE (Both are specified for particular domains)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>
                  <p:par>
                    <p:cTn fill="freeze" id="17">
                      <p:stCondLst>
                        <p:cond delay="indefinite"/>
                      </p:stCondLst>
                      <p:childTnLst>
                        <p:par>
                          <p:cTn fill="freeze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5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21"/>
                                        <p:tgtEl>
                                          <p:spTgt spid="46">
                                            <p:txEl>
                                              <p:pRg end="154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22"/>
                                        <p:tgtEl>
                                          <p:spTgt spid="46">
                                            <p:txEl>
                                              <p:pRg end="15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3"/>
                                        <p:tgtEl>
                                          <p:spTgt spid="46">
                                            <p:txEl>
                                              <p:pRg end="15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Goudy Old Style"/>
              </a:rPr>
              <a:t>Outline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Motivation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ff0000"/>
                </a:solidFill>
                <a:latin typeface="Goudy Old Style"/>
              </a:rPr>
              <a:t>Major Contribution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Solution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Results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Lessons</a:t>
            </a:r>
            <a:endParaRPr/>
          </a:p>
        </p:txBody>
      </p:sp>
    </p:spTree>
  </p:cSld>
  <p:timing>
    <p:tnLst>
      <p:par>
        <p:cTn dur="indefinite" id="24" nodeType="tmRoot" restart="never">
          <p:childTnLst>
            <p:seq>
              <p:cTn dur="indefinite" id="25" nodeType="mainSeq">
                <p:childTnLst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click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0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79" fill="freeze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0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0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0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33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0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fill="freeze" id="34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0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fill="freeze" id="35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0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Major Contribution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
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Provide the characteristics and definition for an OBIE system: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Present the common architectures and general functionality.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Classification for OBIE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Describe common implementation tools and performance and evaluation </a:t>
            </a:r>
            <a:endParaRPr/>
          </a:p>
        </p:txBody>
      </p:sp>
    </p:spTree>
  </p:cSld>
  <p:timing>
    <p:tnLst>
      <p:par>
        <p:cTn dur="indefinite" id="36" nodeType="tmRoot" restart="never">
          <p:childTnLst>
            <p:seq>
              <p:cTn dur="indefinite" id="37" nodeType="mainSeq">
                <p:childTnLst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42"/>
                                        <p:tgtEl>
                                          <p:spTgt spid="50">
                                            <p:txEl>
                                              <p:pRg end="6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43"/>
                                        <p:tgtEl>
                                          <p:spTgt spid="50">
                                            <p:txEl>
                                              <p:pRg end="6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44"/>
                                        <p:tgtEl>
                                          <p:spTgt spid="50">
                                            <p:txEl>
                                              <p:pRg end="6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23" st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49"/>
                                        <p:tgtEl>
                                          <p:spTgt spid="50">
                                            <p:txEl>
                                              <p:pRg end="123" st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50"/>
                                        <p:tgtEl>
                                          <p:spTgt spid="50">
                                            <p:txEl>
                                              <p:pRg end="123" st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51"/>
                                        <p:tgtEl>
                                          <p:spTgt spid="50">
                                            <p:txEl>
                                              <p:pRg end="123" st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">
                      <p:stCondLst>
                        <p:cond delay="indefinite"/>
                      </p:stCondLst>
                      <p:childTnLst>
                        <p:par>
                          <p:cTn fill="hold" id="53">
                            <p:stCondLst>
                              <p:cond delay="0"/>
                            </p:stCondLst>
                            <p:childTnLst>
                              <p:par>
                                <p:cTn fill="hold" id="54" nodeType="click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48" st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56"/>
                                        <p:tgtEl>
                                          <p:spTgt spid="50">
                                            <p:txEl>
                                              <p:pRg end="148" st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57"/>
                                        <p:tgtEl>
                                          <p:spTgt spid="50">
                                            <p:txEl>
                                              <p:pRg end="148" st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58"/>
                                        <p:tgtEl>
                                          <p:spTgt spid="50">
                                            <p:txEl>
                                              <p:pRg end="148" st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Goudy Old Style"/>
              </a:rPr>
              <a:t>Outline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Introduction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Contribution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ff0000"/>
                </a:solidFill>
                <a:latin typeface="Goudy Old Style"/>
              </a:rPr>
              <a:t>Detail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Major Results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Lessons</a:t>
            </a:r>
            <a:endParaRPr/>
          </a:p>
        </p:txBody>
      </p:sp>
    </p:spTree>
  </p:cSld>
  <p:timing>
    <p:tnLst>
      <p:par>
        <p:cTn dur="indefinite" id="59" nodeType="tmRoot" restart="never">
          <p:childTnLst>
            <p:seq>
              <p:cTn dur="indefinite" id="60" nodeType="mainSeq">
                <p:childTnLst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39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79" fill="freeze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39" st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39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39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68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39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fill="freeze" id="69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39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fill="freeze" id="70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39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OBIE Definition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
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5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Some factors that make OBIE different from IE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Input: unstructured or semi-structured natural language text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Present the output using ontologies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Use an IE process guided by an ontology </a:t>
            </a:r>
            <a:endParaRPr/>
          </a:p>
        </p:txBody>
      </p:sp>
    </p:spTree>
  </p:cSld>
  <p:timing>
    <p:tnLst>
      <p:par>
        <p:cTn dur="indefinite" id="71" nodeType="tmRoot" restart="never">
          <p:childTnLst>
            <p:seq>
              <p:cTn id="7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Why OBIE is valuable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
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58" name="TextShape 3"/>
          <p:cNvSpPr txBox="1"/>
          <p:nvPr/>
        </p:nvSpPr>
        <p:spPr>
          <a:xfrm>
            <a:off x="914760" y="1735200"/>
            <a:ext cx="7313400" cy="405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Blip>
                <a:blip r:embed="rId1"/>
              </a:buBlip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Automatically processing the information contained in natural language text, since most of the information in web is text.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Create semantic contents for the Semantic Web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2400">
                <a:solidFill>
                  <a:srgbClr val="000000"/>
                </a:solidFill>
                <a:latin typeface="Goudy Old Style"/>
              </a:rPr>
              <a:t> </a:t>
            </a:r>
            <a:r>
              <a:rPr lang="en-US" sz="2400">
                <a:solidFill>
                  <a:srgbClr val="000000"/>
                </a:solidFill>
                <a:latin typeface="Goudy Old Style"/>
              </a:rPr>
              <a:t>Improve the quality of ontologies.</a:t>
            </a:r>
            <a:endParaRPr/>
          </a:p>
        </p:txBody>
      </p:sp>
    </p:spTree>
  </p:cSld>
  <p:timing>
    <p:tnLst>
      <p:par>
        <p:cTn dur="indefinite" id="73" nodeType="tmRoot" restart="never">
          <p:childTnLst>
            <p:seq>
              <p:cTn id="7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914400" y="503280"/>
            <a:ext cx="7313400" cy="867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ff0000"/>
                </a:solidFill>
                <a:latin typeface="Goudy Old Style"/>
              </a:rPr>
              <a:t>OBIE architecture</a:t>
            </a:r>
            <a:r>
              <a:rPr lang="en-US" sz="4600">
                <a:solidFill>
                  <a:srgbClr val="ff0000"/>
                </a:solidFill>
                <a:latin typeface="Goudy Old Style"/>
              </a:rPr>
              <a:t>
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914400" y="1735200"/>
            <a:ext cx="7313400" cy="40557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7760" y="1204920"/>
            <a:ext cx="8056800" cy="5104440"/>
          </a:xfrm>
          <a:prstGeom prst="rect">
            <a:avLst/>
          </a:prstGeom>
        </p:spPr>
      </p:pic>
    </p:spTree>
  </p:cSld>
  <p:timing>
    <p:tnLst>
      <p:par>
        <p:cTn dur="indefinite" id="75" nodeType="tmRoot" restart="never">
          <p:childTnLst>
            <p:seq>
              <p:cTn id="7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