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7" r:id="rId6"/>
    <p:sldId id="274" r:id="rId7"/>
    <p:sldId id="292" r:id="rId8"/>
    <p:sldId id="293" r:id="rId9"/>
    <p:sldId id="275" r:id="rId10"/>
    <p:sldId id="276" r:id="rId11"/>
    <p:sldId id="260" r:id="rId12"/>
    <p:sldId id="268" r:id="rId13"/>
    <p:sldId id="294" r:id="rId14"/>
    <p:sldId id="295" r:id="rId15"/>
    <p:sldId id="296" r:id="rId16"/>
    <p:sldId id="297" r:id="rId17"/>
    <p:sldId id="298" r:id="rId18"/>
    <p:sldId id="299" r:id="rId19"/>
    <p:sldId id="269" r:id="rId20"/>
    <p:sldId id="271" r:id="rId21"/>
    <p:sldId id="272" r:id="rId22"/>
    <p:sldId id="273" r:id="rId23"/>
    <p:sldId id="270" r:id="rId24"/>
    <p:sldId id="261" r:id="rId25"/>
    <p:sldId id="265" r:id="rId26"/>
    <p:sldId id="266" r:id="rId27"/>
    <p:sldId id="277" r:id="rId28"/>
    <p:sldId id="278" r:id="rId29"/>
    <p:sldId id="280" r:id="rId30"/>
    <p:sldId id="281" r:id="rId31"/>
    <p:sldId id="262" r:id="rId32"/>
    <p:sldId id="284" r:id="rId33"/>
    <p:sldId id="282" r:id="rId34"/>
    <p:sldId id="283" r:id="rId35"/>
    <p:sldId id="263" r:id="rId36"/>
    <p:sldId id="285" r:id="rId37"/>
    <p:sldId id="288" r:id="rId38"/>
    <p:sldId id="289" r:id="rId39"/>
    <p:sldId id="286" r:id="rId40"/>
    <p:sldId id="287" r:id="rId41"/>
    <p:sldId id="290" r:id="rId42"/>
    <p:sldId id="291" r:id="rId43"/>
    <p:sldId id="26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ls-project.e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cumulusrdf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1o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Big Semantic Data Survey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Jiaoyan</a:t>
            </a:r>
            <a:r>
              <a:rPr lang="en-US" altLang="zh-CN" dirty="0" smtClean="0"/>
              <a:t> Chen</a:t>
            </a:r>
          </a:p>
          <a:p>
            <a:r>
              <a:rPr lang="en-US" altLang="zh-CN" dirty="0" smtClean="0"/>
              <a:t>Sep 26, 2012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Semantic </a:t>
            </a:r>
            <a:r>
              <a:rPr lang="en-US" altLang="zh-CN" dirty="0" err="1" smtClean="0"/>
              <a:t>Evalu</a:t>
            </a:r>
            <a:r>
              <a:rPr lang="en-US" altLang="zh-CN" dirty="0" smtClean="0"/>
              <a:t>-</a:t>
            </a:r>
            <a:br>
              <a:rPr lang="en-US" altLang="zh-CN" dirty="0" smtClean="0"/>
            </a:br>
            <a:r>
              <a:rPr lang="en-US" altLang="zh-CN" dirty="0" err="1" smtClean="0"/>
              <a:t>ation</a:t>
            </a:r>
            <a:r>
              <a:rPr lang="en-US" altLang="zh-CN" dirty="0" smtClean="0"/>
              <a:t> at Large Scale (SEALS)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SEALS project is creating an open and sustainable platform on which all aspects of an evaluation can be hosted and </a:t>
            </a:r>
            <a:r>
              <a:rPr lang="en-US" altLang="zh-CN" dirty="0" smtClean="0"/>
              <a:t>executed</a:t>
            </a:r>
          </a:p>
          <a:p>
            <a:r>
              <a:rPr lang="en-US" altLang="zh-CN" dirty="0" smtClean="0">
                <a:hlinkClick r:id="rId2"/>
              </a:rPr>
              <a:t>http://www.seals-project.eu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Formal </a:t>
            </a:r>
            <a:r>
              <a:rPr lang="en-US" altLang="zh-CN" dirty="0" smtClean="0"/>
              <a:t>evaluation of semantic </a:t>
            </a:r>
            <a:r>
              <a:rPr lang="en-US" altLang="zh-CN" dirty="0" smtClean="0"/>
              <a:t>technologies</a:t>
            </a:r>
          </a:p>
          <a:p>
            <a:r>
              <a:rPr lang="en-US" altLang="zh-CN" dirty="0" smtClean="0"/>
              <a:t>Hold Evaluation Campaign</a:t>
            </a:r>
            <a:endParaRPr lang="en-US" altLang="zh-CN" dirty="0" smtClean="0"/>
          </a:p>
          <a:p>
            <a:r>
              <a:rPr lang="en-US" altLang="zh-CN" dirty="0" smtClean="0"/>
              <a:t>Criteria </a:t>
            </a:r>
            <a:r>
              <a:rPr lang="en-US" altLang="zh-CN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 smtClean="0"/>
              <a:t>Interoperability, </a:t>
            </a:r>
            <a:r>
              <a:rPr lang="en-US" altLang="zh-CN" dirty="0" smtClean="0">
                <a:solidFill>
                  <a:srgbClr val="FF0000"/>
                </a:solidFill>
              </a:rPr>
              <a:t>Scalability</a:t>
            </a:r>
            <a:r>
              <a:rPr lang="en-US" altLang="zh-CN" dirty="0" smtClean="0"/>
              <a:t>, Usability, Conformance to standards and Efficiency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Scalable RDF Store and Management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WS-Store(1)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Recent Important Papers: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SW-Store</a:t>
            </a:r>
            <a:r>
              <a:rPr lang="en-US" altLang="zh-CN" dirty="0" smtClean="0"/>
              <a:t>: a vertically partitioned DBMS for Semantic Web data management</a:t>
            </a:r>
          </a:p>
          <a:p>
            <a:pPr lvl="2"/>
            <a:r>
              <a:rPr lang="en-US" altLang="zh-CN" dirty="0" smtClean="0"/>
              <a:t>Vertically partitioning the RDF data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Scalable SPARQL Querying of Large RDF Graphs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SPOVC </a:t>
            </a:r>
            <a:r>
              <a:rPr lang="en-US" altLang="zh-CN" dirty="0" smtClean="0"/>
              <a:t>: A scalable RDF store using horizontal partitioning and column oriented DBMS</a:t>
            </a:r>
          </a:p>
          <a:p>
            <a:pPr marL="1200150" lvl="3" indent="-342900">
              <a:buFont typeface="Wingdings 2"/>
              <a:buChar char="ß"/>
            </a:pPr>
            <a:r>
              <a:rPr lang="en-US" altLang="zh-CN" dirty="0" smtClean="0"/>
              <a:t>Extends SW-Store</a:t>
            </a:r>
            <a:endParaRPr lang="en-US" altLang="zh-CN" sz="2800" dirty="0" smtClean="0"/>
          </a:p>
          <a:p>
            <a:pPr marL="342900" lvl="1" indent="-342900">
              <a:buFont typeface="Wingdings 2"/>
              <a:buChar char="ß"/>
            </a:pPr>
            <a:endParaRPr lang="en-US" altLang="zh-CN" sz="32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WS-Store(2)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Introduction to project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a recently launched project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manage and query Semantic Web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design </a:t>
            </a:r>
            <a:r>
              <a:rPr lang="en-US" altLang="zh-CN" dirty="0" smtClean="0"/>
              <a:t>a DBMS specifically for </a:t>
            </a:r>
            <a:r>
              <a:rPr lang="en-US" altLang="zh-CN" dirty="0" smtClean="0"/>
              <a:t>Semantic </a:t>
            </a:r>
            <a:r>
              <a:rPr lang="en-US" altLang="zh-CN" dirty="0" smtClean="0"/>
              <a:t>Web data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particularly interested in </a:t>
            </a:r>
            <a:r>
              <a:rPr lang="en-US" altLang="zh-CN" dirty="0" smtClean="0">
                <a:solidFill>
                  <a:srgbClr val="FF0000"/>
                </a:solidFill>
              </a:rPr>
              <a:t>scaling Semantic Web applications</a:t>
            </a:r>
            <a:r>
              <a:rPr lang="en-US" altLang="zh-CN" dirty="0" smtClean="0"/>
              <a:t> across a </a:t>
            </a:r>
            <a:r>
              <a:rPr lang="en-US" altLang="zh-CN" dirty="0" smtClean="0">
                <a:solidFill>
                  <a:srgbClr val="FF0000"/>
                </a:solidFill>
              </a:rPr>
              <a:t>shared-nothing cluster of </a:t>
            </a:r>
            <a:r>
              <a:rPr lang="en-US" altLang="zh-CN" dirty="0" smtClean="0">
                <a:solidFill>
                  <a:srgbClr val="FF0000"/>
                </a:solidFill>
              </a:rPr>
              <a:t>machines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From </a:t>
            </a:r>
            <a:r>
              <a:rPr lang="en-US" altLang="zh-CN" dirty="0" smtClean="0">
                <a:solidFill>
                  <a:srgbClr val="00B050"/>
                </a:solidFill>
              </a:rPr>
              <a:t>February 15, 2009 </a:t>
            </a:r>
            <a:r>
              <a:rPr lang="en-US" altLang="zh-CN" dirty="0" smtClean="0">
                <a:solidFill>
                  <a:srgbClr val="00B050"/>
                </a:solidFill>
              </a:rPr>
              <a:t>to </a:t>
            </a:r>
            <a:r>
              <a:rPr lang="en-US" altLang="zh-CN" dirty="0" smtClean="0">
                <a:solidFill>
                  <a:srgbClr val="00B050"/>
                </a:solidFill>
              </a:rPr>
              <a:t>January 31, 2014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WS-Store(3)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Other important papers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Scalable Semantic Web Data Management Using Vertical </a:t>
            </a:r>
            <a:r>
              <a:rPr lang="en-US" altLang="zh-CN" dirty="0" smtClean="0">
                <a:solidFill>
                  <a:srgbClr val="00B050"/>
                </a:solidFill>
              </a:rPr>
              <a:t>Partitioning(VLDB2007, basic idea of the project)</a:t>
            </a:r>
          </a:p>
          <a:p>
            <a:pPr lvl="1"/>
            <a:r>
              <a:rPr lang="en-US" altLang="zh-CN" dirty="0" smtClean="0"/>
              <a:t>Data Management in the Cloud: Limitations and Opportunities(In IEEE Data Engineering </a:t>
            </a:r>
            <a:r>
              <a:rPr lang="en-US" altLang="zh-CN" dirty="0" smtClean="0"/>
              <a:t>Bulletin2009)</a:t>
            </a:r>
          </a:p>
          <a:p>
            <a:pPr lvl="1"/>
            <a:r>
              <a:rPr lang="en-US" altLang="zh-CN" dirty="0" err="1" smtClean="0"/>
              <a:t>HadoopDB</a:t>
            </a:r>
            <a:r>
              <a:rPr lang="en-US" altLang="zh-CN" dirty="0" smtClean="0"/>
              <a:t> in Action: Building Real World </a:t>
            </a:r>
            <a:r>
              <a:rPr lang="en-US" altLang="zh-CN" dirty="0" smtClean="0"/>
              <a:t>Applications(SIGMOD2009 demo)</a:t>
            </a:r>
          </a:p>
          <a:p>
            <a:pPr lvl="1"/>
            <a:r>
              <a:rPr lang="en-US" altLang="zh-CN" dirty="0" smtClean="0"/>
              <a:t>Low Overhead Concurrency Control for Partitioned Main Memory </a:t>
            </a:r>
            <a:r>
              <a:rPr lang="en-US" altLang="zh-CN" dirty="0" smtClean="0"/>
              <a:t>Databases(SIGMOD 2009)</a:t>
            </a:r>
          </a:p>
          <a:p>
            <a:pPr lvl="1"/>
            <a:r>
              <a:rPr lang="en-US" altLang="zh-CN" dirty="0" smtClean="0"/>
              <a:t>The Case for Determinism in Database </a:t>
            </a:r>
            <a:r>
              <a:rPr lang="en-US" altLang="zh-CN" dirty="0" smtClean="0"/>
              <a:t>Systems(VLDB2009)</a:t>
            </a:r>
          </a:p>
          <a:p>
            <a:pPr lvl="1"/>
            <a:r>
              <a:rPr lang="en-US" altLang="zh-CN" dirty="0" err="1" smtClean="0"/>
              <a:t>HadoopDB</a:t>
            </a:r>
            <a:r>
              <a:rPr lang="en-US" altLang="zh-CN" dirty="0" smtClean="0"/>
              <a:t>: An Architectural Hybrid of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and DBMS Technologies for Analytical </a:t>
            </a:r>
            <a:r>
              <a:rPr lang="en-US" altLang="zh-CN" dirty="0" smtClean="0"/>
              <a:t>Workloads(VLDB2009)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CumulusRDF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CumulusRDF</a:t>
            </a:r>
            <a:r>
              <a:rPr lang="en-US" altLang="zh-CN" dirty="0" smtClean="0"/>
              <a:t>: Linked Data Management on Nested Key-Value Stores</a:t>
            </a:r>
          </a:p>
          <a:p>
            <a:pPr lvl="1"/>
            <a:r>
              <a:rPr lang="en-US" altLang="zh-CN" dirty="0" smtClean="0"/>
              <a:t>investigate the feasibility of using a distributed nested key-value store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CumulusRDF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the project:</a:t>
            </a:r>
          </a:p>
          <a:p>
            <a:pPr lvl="1"/>
            <a:r>
              <a:rPr lang="en-US" altLang="zh-CN" dirty="0" smtClean="0"/>
              <a:t> an RDF store on cloud-based </a:t>
            </a:r>
            <a:r>
              <a:rPr lang="en-US" altLang="zh-CN" dirty="0" smtClean="0"/>
              <a:t>architectures</a:t>
            </a:r>
          </a:p>
          <a:p>
            <a:pPr lvl="1"/>
            <a:r>
              <a:rPr lang="en-US" altLang="zh-CN" dirty="0" smtClean="0">
                <a:hlinkClick r:id="rId2"/>
              </a:rPr>
              <a:t>http://code.google.com/p/cumulusrdf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smtClean="0"/>
              <a:t>Apache Cassandra as storage </a:t>
            </a:r>
            <a:r>
              <a:rPr lang="en-US" altLang="zh-CN" dirty="0" smtClean="0"/>
              <a:t>backend</a:t>
            </a:r>
          </a:p>
          <a:p>
            <a:pPr lvl="1"/>
            <a:r>
              <a:rPr lang="en-US" altLang="zh-CN" dirty="0" smtClean="0"/>
              <a:t>Can download and use now</a:t>
            </a:r>
          </a:p>
          <a:p>
            <a:pPr lvl="1"/>
            <a:r>
              <a:rPr lang="en-US" altLang="zh-CN" dirty="0" smtClean="0"/>
              <a:t>Open Source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TIRAMOLA(1)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Recent Important Papers:</a:t>
            </a:r>
          </a:p>
          <a:p>
            <a:pPr lvl="1"/>
            <a:r>
              <a:rPr lang="en-US" altLang="zh-CN" dirty="0" smtClean="0"/>
              <a:t>H2RDF: Adaptive Query Processing on RDF Data in the Cloud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 smtClean="0"/>
              <a:t>fully distributed RDF store that combines the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processing framework with a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distributed data store</a:t>
            </a:r>
          </a:p>
          <a:p>
            <a:pPr lvl="1"/>
            <a:r>
              <a:rPr lang="en-US" altLang="zh-CN" dirty="0" smtClean="0"/>
              <a:t>Automatic Scaling of Selective SPARQL Joins Using </a:t>
            </a:r>
            <a:r>
              <a:rPr lang="en-US" altLang="zh-CN" dirty="0" smtClean="0"/>
              <a:t>the</a:t>
            </a:r>
          </a:p>
          <a:p>
            <a:pPr lvl="1"/>
            <a:r>
              <a:rPr lang="en-US" altLang="zh-CN" dirty="0" smtClean="0"/>
              <a:t>TIRAMOLA: elastic </a:t>
            </a:r>
            <a:r>
              <a:rPr lang="en-US" altLang="zh-CN" dirty="0" smtClean="0"/>
              <a:t>NOSQL </a:t>
            </a:r>
            <a:r>
              <a:rPr lang="en-US" altLang="zh-CN" dirty="0" smtClean="0"/>
              <a:t>provisioning through a cloud management platform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TIRAMOLA(2)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Contributor: </a:t>
            </a:r>
            <a:r>
              <a:rPr lang="en-US" altLang="zh-CN" dirty="0" err="1" smtClean="0"/>
              <a:t>Evangelos</a:t>
            </a:r>
            <a:r>
              <a:rPr lang="en-US" altLang="zh-CN" dirty="0" smtClean="0"/>
              <a:t> </a:t>
            </a:r>
            <a:r>
              <a:rPr lang="en-US" altLang="zh-CN" dirty="0" smtClean="0"/>
              <a:t>Angelou, </a:t>
            </a:r>
            <a:r>
              <a:rPr lang="en-US" altLang="zh-CN" dirty="0" err="1" smtClean="0"/>
              <a:t>Nikolaos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Papailiou</a:t>
            </a:r>
            <a:r>
              <a:rPr lang="en-US" altLang="zh-CN" dirty="0" smtClean="0"/>
              <a:t>…(Computing Systems </a:t>
            </a:r>
            <a:r>
              <a:rPr lang="en-US" altLang="zh-CN" dirty="0" smtClean="0"/>
              <a:t>Lab National </a:t>
            </a:r>
            <a:r>
              <a:rPr lang="en-US" altLang="zh-CN" dirty="0" smtClean="0"/>
              <a:t>Technical </a:t>
            </a:r>
            <a:r>
              <a:rPr lang="en-US" altLang="zh-CN" dirty="0" smtClean="0"/>
              <a:t>University of </a:t>
            </a:r>
            <a:r>
              <a:rPr lang="en-US" altLang="zh-CN" dirty="0" smtClean="0"/>
              <a:t>Athens, Greece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 modular, cloud-enabled framework for </a:t>
            </a:r>
            <a:r>
              <a:rPr lang="en-US" altLang="zh-CN" dirty="0" smtClean="0"/>
              <a:t>monitoring and </a:t>
            </a:r>
            <a:r>
              <a:rPr lang="en-US" altLang="zh-CN" dirty="0" smtClean="0"/>
              <a:t>adaptively resizing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clusters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Other Papers similar </a:t>
            </a:r>
            <a:r>
              <a:rPr lang="en-US" altLang="zh-CN" dirty="0" smtClean="0"/>
              <a:t>to </a:t>
            </a:r>
            <a:r>
              <a:rPr lang="en-US" altLang="zh-CN" dirty="0" err="1" smtClean="0"/>
              <a:t>CumulusRDF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Ontology </a:t>
            </a:r>
            <a:r>
              <a:rPr lang="en-US" altLang="zh-CN" dirty="0" smtClean="0"/>
              <a:t>Based Data Integration Over Document and Column Family Oriented NOSQL stores</a:t>
            </a:r>
          </a:p>
          <a:p>
            <a:pPr lvl="1"/>
            <a:r>
              <a:rPr lang="en-US" altLang="zh-CN" dirty="0" smtClean="0"/>
              <a:t>NOSQL databases: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and </a:t>
            </a:r>
            <a:r>
              <a:rPr lang="en-US" altLang="zh-CN" dirty="0" smtClean="0"/>
              <a:t>Cassandra</a:t>
            </a:r>
          </a:p>
          <a:p>
            <a:pPr marL="342900" lvl="1" indent="-342900">
              <a:buFont typeface="Wingdings 2"/>
              <a:buChar char="ß"/>
            </a:pPr>
            <a:r>
              <a:rPr lang="en-US" altLang="zh-CN" sz="3200" dirty="0" smtClean="0"/>
              <a:t>Author:  Olivier </a:t>
            </a:r>
            <a:r>
              <a:rPr lang="en-US" altLang="zh-CN" sz="3200" dirty="0" err="1" smtClean="0"/>
              <a:t>Curé</a:t>
            </a:r>
            <a:r>
              <a:rPr lang="en-US" altLang="zh-CN" sz="3200" dirty="0" smtClean="0"/>
              <a:t>, Chan </a:t>
            </a:r>
            <a:r>
              <a:rPr lang="en-US" altLang="zh-CN" sz="3200" dirty="0" smtClean="0"/>
              <a:t>Le </a:t>
            </a:r>
            <a:r>
              <a:rPr lang="en-US" altLang="zh-CN" sz="3200" dirty="0" err="1" smtClean="0"/>
              <a:t>Duc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Myriam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Lamolle</a:t>
            </a:r>
            <a:r>
              <a:rPr lang="en-US" altLang="zh-CN" sz="3200" dirty="0" smtClean="0"/>
              <a:t>,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The research of all relates to big semantic data, but not too much</a:t>
            </a:r>
          </a:p>
          <a:p>
            <a:pPr lvl="1"/>
            <a:r>
              <a:rPr lang="en-US" altLang="zh-CN" dirty="0" smtClean="0"/>
              <a:t>“An API for Distributed Reasoning on Networked </a:t>
            </a:r>
            <a:r>
              <a:rPr lang="en-US" altLang="zh-CN" dirty="0" err="1" smtClean="0"/>
              <a:t>Ontologies</a:t>
            </a:r>
            <a:r>
              <a:rPr lang="en-US" altLang="zh-CN" dirty="0" smtClean="0"/>
              <a:t> with </a:t>
            </a:r>
            <a:r>
              <a:rPr lang="en-US" altLang="zh-CN" dirty="0" smtClean="0"/>
              <a:t>Alignments”(KEOD2010)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Myriam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Lamolle</a:t>
            </a:r>
            <a:r>
              <a:rPr lang="en-US" altLang="zh-CN" dirty="0" smtClean="0"/>
              <a:t>: OWL2 based Data Cleansing Using Conditional Exclusion </a:t>
            </a:r>
            <a:r>
              <a:rPr lang="en-US" altLang="zh-CN" dirty="0" smtClean="0"/>
              <a:t>Dependencies”(OWLED2011)</a:t>
            </a:r>
          </a:p>
          <a:p>
            <a:pPr lvl="1"/>
            <a:r>
              <a:rPr lang="en-US" altLang="zh-CN" dirty="0" smtClean="0"/>
              <a:t>“A Knowledge-Based Approach to Augment Applications with Interaction </a:t>
            </a:r>
            <a:r>
              <a:rPr lang="en-US" altLang="zh-CN" dirty="0" smtClean="0"/>
              <a:t>Traces”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Conference list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Cloud and Semantic Data</a:t>
            </a:r>
          </a:p>
          <a:p>
            <a:r>
              <a:rPr lang="en-US" altLang="zh-CN" dirty="0" smtClean="0"/>
              <a:t>Scalable RDF Store and Management</a:t>
            </a:r>
          </a:p>
          <a:p>
            <a:r>
              <a:rPr lang="en-US" altLang="zh-CN" dirty="0" smtClean="0"/>
              <a:t>SPARQL Query for Big Data</a:t>
            </a:r>
          </a:p>
          <a:p>
            <a:r>
              <a:rPr lang="en-US" altLang="zh-CN" dirty="0" smtClean="0"/>
              <a:t>Parallel\Distributed Reasoning</a:t>
            </a:r>
          </a:p>
          <a:p>
            <a:r>
              <a:rPr lang="en-US" altLang="zh-CN" dirty="0" smtClean="0"/>
              <a:t>Big Semantic Data Application(data mining\stream process\faceted browsing)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Re-Represent RDF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RDF for Scalable Publishing, Exchanging  and Consumption in the Web of Data :</a:t>
            </a:r>
          </a:p>
          <a:p>
            <a:pPr lvl="1"/>
            <a:r>
              <a:rPr lang="en-US" altLang="zh-CN" dirty="0" smtClean="0"/>
              <a:t>a binary serialization format for RDF, called HDT, is proposed</a:t>
            </a:r>
          </a:p>
          <a:p>
            <a:pPr marL="342900" lvl="1" indent="-342900">
              <a:buFont typeface="Wingdings 2"/>
              <a:buChar char="ß"/>
            </a:pPr>
            <a:r>
              <a:rPr lang="en-US" altLang="zh-CN" sz="3200" dirty="0" smtClean="0"/>
              <a:t>Compact Representation of Large RDF Data Sets for Publishing and Exchange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Represent RDF data in Header, Dictionary and Triples structure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dipLODocus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dipLODocus</a:t>
            </a:r>
            <a:r>
              <a:rPr lang="en-US" altLang="zh-CN" dirty="0" smtClean="0"/>
              <a:t>[RDF] — Short and Long-Tail RDF Analytics for </a:t>
            </a:r>
            <a:r>
              <a:rPr lang="en-US" altLang="zh-CN" dirty="0" smtClean="0">
                <a:solidFill>
                  <a:srgbClr val="FF0000"/>
                </a:solidFill>
              </a:rPr>
              <a:t>Massive Webs of Data</a:t>
            </a:r>
          </a:p>
          <a:p>
            <a:r>
              <a:rPr lang="en-US" altLang="zh-CN" dirty="0" smtClean="0"/>
              <a:t>introduces a novel database system for RDF data management called </a:t>
            </a:r>
            <a:r>
              <a:rPr lang="en-US" altLang="zh-CN" dirty="0" err="1" smtClean="0"/>
              <a:t>dipLODocus</a:t>
            </a:r>
            <a:r>
              <a:rPr lang="en-US" altLang="zh-CN" dirty="0" smtClean="0"/>
              <a:t>[RDF] , which supports both transactional and analytical queries efficiently</a:t>
            </a:r>
          </a:p>
          <a:p>
            <a:r>
              <a:rPr lang="en-US" altLang="zh-CN" dirty="0" smtClean="0"/>
              <a:t>takes advantage of a new hybrid storage model for RDF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Index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Hexastore:Sextuple</a:t>
            </a:r>
            <a:r>
              <a:rPr lang="en-US" altLang="zh-CN" dirty="0" smtClean="0"/>
              <a:t> Indexing for Semantic Web Data Management</a:t>
            </a:r>
          </a:p>
          <a:p>
            <a:r>
              <a:rPr lang="en-US" altLang="zh-CN" dirty="0" smtClean="0"/>
              <a:t>DF data is indexed in six possible ways, one for each possible ordering of the three RDF elements.</a:t>
            </a:r>
          </a:p>
          <a:p>
            <a:r>
              <a:rPr lang="en-US" altLang="zh-CN" dirty="0" smtClean="0"/>
              <a:t>allows for quick and scalable general-purpose query processing</a:t>
            </a:r>
          </a:p>
          <a:p>
            <a:r>
              <a:rPr lang="en-US" altLang="zh-CN" dirty="0" smtClean="0"/>
              <a:t>Better than vertical partitioning idea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TAO: How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Serves the Social Graph</a:t>
            </a:r>
          </a:p>
          <a:p>
            <a:r>
              <a:rPr lang="en-US" altLang="zh-CN" dirty="0" smtClean="0"/>
              <a:t>Optimize First, Buy Later: Analyzing Metrics to Ramp-up Very Large Knowledge Bases</a:t>
            </a:r>
          </a:p>
          <a:p>
            <a:r>
              <a:rPr lang="en-US" altLang="zh-CN" dirty="0" smtClean="0"/>
              <a:t>Active Knowledge: Dynamically Enriching RDF Knowledge Bases by Web Services</a:t>
            </a:r>
          </a:p>
          <a:p>
            <a:r>
              <a:rPr lang="en-US" altLang="zh-CN" dirty="0" smtClean="0"/>
              <a:t>       ……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SPARQL Query for Big Data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RDF-3X(1)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Paper1: RDF-3X: a RISC-style Engine for RDF</a:t>
            </a:r>
          </a:p>
          <a:p>
            <a:r>
              <a:rPr lang="en-US" altLang="zh-CN" dirty="0" smtClean="0"/>
              <a:t>It describes RDF-3X</a:t>
            </a:r>
          </a:p>
          <a:p>
            <a:r>
              <a:rPr lang="en-US" altLang="zh-CN" dirty="0" smtClean="0"/>
              <a:t>RDF-3X engine is the implementation of SPARQL that achieves excellent performance by pursuing a RISC-style architecture</a:t>
            </a:r>
          </a:p>
          <a:p>
            <a:r>
              <a:rPr lang="en-US" altLang="zh-CN" dirty="0" smtClean="0"/>
              <a:t>It is tested on several large-scale datasets with more than</a:t>
            </a:r>
            <a:r>
              <a:rPr lang="en-US" altLang="zh-CN" dirty="0" smtClean="0">
                <a:solidFill>
                  <a:srgbClr val="FF0000"/>
                </a:solidFill>
              </a:rPr>
              <a:t> 50 million</a:t>
            </a:r>
            <a:r>
              <a:rPr lang="en-US" altLang="zh-CN" dirty="0" smtClean="0"/>
              <a:t> RDF triples and benchmark queries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RDF-3X(2)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Paper2: x-RDF-3X: Fast Querying, High Update Rates, and Consistency for RDF Databases</a:t>
            </a:r>
          </a:p>
          <a:p>
            <a:r>
              <a:rPr lang="en-US" altLang="zh-CN" dirty="0" smtClean="0"/>
              <a:t>very good performance for both queries and updates is demonstrated by measurements of multi-user </a:t>
            </a:r>
            <a:r>
              <a:rPr lang="en-US" altLang="zh-CN" dirty="0" err="1" smtClean="0"/>
              <a:t>workloadswith</a:t>
            </a:r>
            <a:r>
              <a:rPr lang="en-US" altLang="zh-CN" dirty="0" smtClean="0"/>
              <a:t> real-life data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-based Query Improvement(1)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Scalable Semantics – the Silver Lining of Cloud Computing</a:t>
            </a:r>
          </a:p>
          <a:p>
            <a:pPr lvl="1"/>
            <a:r>
              <a:rPr lang="en-US" altLang="zh-CN" dirty="0" smtClean="0"/>
              <a:t>employing Google’s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framework to implement scale-out distributed querying and reasoning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-based Query Improvement(2)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ß"/>
            </a:pPr>
            <a:r>
              <a:rPr lang="en-US" altLang="zh-CN" sz="3200" dirty="0" smtClean="0"/>
              <a:t>From SPARQL to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: The Journey Using a Nested </a:t>
            </a:r>
            <a:r>
              <a:rPr lang="en-US" altLang="zh-CN" sz="3200" dirty="0" err="1" smtClean="0"/>
              <a:t>TripleGroup</a:t>
            </a:r>
            <a:r>
              <a:rPr lang="en-US" altLang="zh-CN" sz="3200" dirty="0" smtClean="0"/>
              <a:t> Algebra</a:t>
            </a:r>
          </a:p>
          <a:p>
            <a:pPr lvl="1"/>
            <a:r>
              <a:rPr lang="en-US" altLang="zh-CN" dirty="0" smtClean="0"/>
              <a:t>From SPARQL to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: The Journey Using a Nested </a:t>
            </a:r>
            <a:r>
              <a:rPr lang="en-US" altLang="zh-CN" dirty="0" err="1" smtClean="0"/>
              <a:t>TripleGroup</a:t>
            </a:r>
            <a:r>
              <a:rPr lang="en-US" altLang="zh-CN" dirty="0" smtClean="0"/>
              <a:t> Algebra</a:t>
            </a:r>
          </a:p>
          <a:p>
            <a:pPr marL="342900" lvl="1" indent="-342900">
              <a:buFont typeface="Wingdings 2"/>
              <a:buChar char="ß"/>
            </a:pPr>
            <a:r>
              <a:rPr lang="en-US" altLang="zh-CN" sz="3200" dirty="0" err="1" smtClean="0"/>
              <a:t>PigSPARQL</a:t>
            </a:r>
            <a:r>
              <a:rPr lang="en-US" altLang="zh-CN" sz="3200" dirty="0" smtClean="0"/>
              <a:t>: Mapping SPARQL to Pig Latin</a:t>
            </a:r>
          </a:p>
          <a:p>
            <a:pPr lvl="1"/>
            <a:r>
              <a:rPr lang="en-US" altLang="zh-CN" dirty="0" smtClean="0"/>
              <a:t>process complex SPARQL queries on a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cluster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SPARQL query answering with bitmap indexes</a:t>
            </a:r>
          </a:p>
          <a:p>
            <a:pPr lvl="1"/>
            <a:r>
              <a:rPr lang="en-US" altLang="zh-CN" dirty="0" smtClean="0"/>
              <a:t> describe the process of building indices for semantic search using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smtClean="0"/>
              <a:t>Distributed Indexing for Semantic Search</a:t>
            </a:r>
          </a:p>
          <a:p>
            <a:pPr lvl="1"/>
            <a:r>
              <a:rPr lang="en-US" altLang="zh-CN" dirty="0" smtClean="0"/>
              <a:t>indexes can be computed quickly and fit well in memory even for very large </a:t>
            </a:r>
            <a:r>
              <a:rPr lang="en-US" altLang="zh-CN" dirty="0" err="1" smtClean="0"/>
              <a:t>ontologies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Conference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SIGMOD</a:t>
            </a:r>
          </a:p>
          <a:p>
            <a:r>
              <a:rPr lang="en-US" altLang="zh-CN" dirty="0" smtClean="0"/>
              <a:t>VLDB</a:t>
            </a:r>
          </a:p>
          <a:p>
            <a:r>
              <a:rPr lang="en-US" altLang="zh-CN" dirty="0" smtClean="0"/>
              <a:t>WWW</a:t>
            </a:r>
          </a:p>
          <a:p>
            <a:r>
              <a:rPr lang="en-US" altLang="zh-CN" dirty="0" smtClean="0"/>
              <a:t>ISWC</a:t>
            </a:r>
          </a:p>
          <a:p>
            <a:r>
              <a:rPr lang="en-US" altLang="zh-CN" dirty="0" smtClean="0"/>
              <a:t>The papers of recent three years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gStore</a:t>
            </a:r>
            <a:r>
              <a:rPr lang="en-US" altLang="zh-CN" dirty="0" smtClean="0"/>
              <a:t>: Answering SPARQL Queries via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Matching</a:t>
            </a:r>
          </a:p>
          <a:p>
            <a:r>
              <a:rPr lang="en-US" altLang="zh-CN" dirty="0" err="1" smtClean="0"/>
              <a:t>AgreementMaker</a:t>
            </a:r>
            <a:r>
              <a:rPr lang="en-US" altLang="zh-CN" dirty="0" smtClean="0"/>
              <a:t>: Efficient Matching for Large Real-World Schemas and </a:t>
            </a:r>
            <a:r>
              <a:rPr lang="en-US" altLang="zh-CN" dirty="0" err="1" smtClean="0"/>
              <a:t>Ontologies</a:t>
            </a:r>
            <a:endParaRPr lang="en-US" altLang="zh-CN" dirty="0" smtClean="0"/>
          </a:p>
          <a:p>
            <a:r>
              <a:rPr lang="en-US" altLang="zh-CN" dirty="0" smtClean="0"/>
              <a:t>     ……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Parallel\Distributed Reasoning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Lark(1)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Parallelization Techniques for Semantic Web Reasoning Applications</a:t>
            </a:r>
          </a:p>
          <a:p>
            <a:pPr lvl="1"/>
            <a:r>
              <a:rPr lang="en-US" altLang="zh-CN" dirty="0" smtClean="0"/>
              <a:t>large-scale e-Infrastructures as </a:t>
            </a:r>
            <a:r>
              <a:rPr lang="en-US" altLang="zh-CN" dirty="0" err="1" smtClean="0"/>
              <a:t>LarKC</a:t>
            </a:r>
            <a:r>
              <a:rPr lang="en-US" altLang="zh-CN" dirty="0" smtClean="0"/>
              <a:t> - the Large Knowledge Collider - an experimental platform for massive distributed incomplete reasoning</a:t>
            </a:r>
          </a:p>
          <a:p>
            <a:pPr lvl="1"/>
            <a:r>
              <a:rPr lang="en-US" altLang="zh-CN" dirty="0" smtClean="0"/>
              <a:t>enabling transparent access to HPC systems</a:t>
            </a:r>
          </a:p>
          <a:p>
            <a:pPr lvl="1"/>
            <a:r>
              <a:rPr lang="en-US" altLang="zh-CN" dirty="0" smtClean="0"/>
              <a:t>parallelization strategies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LarKC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Towards </a:t>
            </a:r>
            <a:r>
              <a:rPr lang="en-US" altLang="zh-CN" dirty="0" err="1" smtClean="0"/>
              <a:t>LarKC</a:t>
            </a:r>
            <a:r>
              <a:rPr lang="en-US" altLang="zh-CN" dirty="0" smtClean="0"/>
              <a:t>: a Platform for Web-scale Reasoning</a:t>
            </a:r>
          </a:p>
          <a:p>
            <a:pPr lvl="1"/>
            <a:r>
              <a:rPr lang="en-US" altLang="zh-CN" dirty="0" smtClean="0"/>
              <a:t>enriching the current logic-based Semantic Web reasoning methods</a:t>
            </a:r>
          </a:p>
          <a:p>
            <a:pPr lvl="1"/>
            <a:r>
              <a:rPr lang="en-US" altLang="zh-CN" dirty="0" smtClean="0"/>
              <a:t>employing cognitively inspired approaches and techniques</a:t>
            </a:r>
          </a:p>
          <a:p>
            <a:pPr lvl="1"/>
            <a:r>
              <a:rPr lang="en-US" altLang="zh-CN" dirty="0" smtClean="0"/>
              <a:t>building a distributed reasoning platform and realizing it both on a high-performance computing cluster and via ”computing at home”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Scalable Distributed Reasoning using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smtClean="0"/>
              <a:t>SAOR: Template Rule </a:t>
            </a:r>
            <a:r>
              <a:rPr lang="en-US" altLang="zh-CN" dirty="0" err="1" smtClean="0"/>
              <a:t>Optimisations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DistributedvReasoning</a:t>
            </a:r>
            <a:r>
              <a:rPr lang="en-US" altLang="zh-CN" dirty="0" smtClean="0"/>
              <a:t> over 1 Billion Linked Data Triples</a:t>
            </a:r>
          </a:p>
          <a:p>
            <a:r>
              <a:rPr lang="en-US" altLang="zh-CN" dirty="0" smtClean="0"/>
              <a:t>Sound and Complete SHI Instance Retrieval for 1 Billion </a:t>
            </a:r>
            <a:r>
              <a:rPr lang="en-US" altLang="zh-CN" dirty="0" err="1" smtClean="0"/>
              <a:t>ABox</a:t>
            </a:r>
            <a:r>
              <a:rPr lang="en-US" altLang="zh-CN" dirty="0" smtClean="0"/>
              <a:t> Assertions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Big Semantic Data Application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EP-SPARQL: A Unified Language for Event Processing and Stream Reasoning</a:t>
            </a:r>
          </a:p>
          <a:p>
            <a:pPr lvl="1"/>
            <a:r>
              <a:rPr lang="en-US" altLang="zh-CN" dirty="0" smtClean="0"/>
              <a:t>response Event Processing SPARQL(EP-SPARQL) as a new language for complex events and Stream Reasoning</a:t>
            </a:r>
          </a:p>
          <a:p>
            <a:pPr lvl="1"/>
            <a:r>
              <a:rPr lang="en-US" altLang="zh-CN" dirty="0" smtClean="0"/>
              <a:t>an open-source prototype implementation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Enabling Ontology-based Access to Streaming Data Sources</a:t>
            </a:r>
          </a:p>
          <a:p>
            <a:pPr lvl="1"/>
            <a:r>
              <a:rPr lang="en-US" altLang="zh-CN" dirty="0" smtClean="0"/>
              <a:t>an ontology-based streaming data access service</a:t>
            </a:r>
          </a:p>
          <a:p>
            <a:pPr lvl="1"/>
            <a:r>
              <a:rPr lang="en-US" altLang="zh-CN" dirty="0" smtClean="0"/>
              <a:t>query the ontology using </a:t>
            </a:r>
            <a:r>
              <a:rPr lang="en-US" altLang="zh-CN" dirty="0" err="1" smtClean="0"/>
              <a:t>sparql_Stream</a:t>
            </a:r>
            <a:r>
              <a:rPr lang="en-US" altLang="zh-CN" dirty="0" smtClean="0"/>
              <a:t> , an extension of </a:t>
            </a:r>
            <a:r>
              <a:rPr lang="en-US" altLang="zh-CN" dirty="0" err="1" smtClean="0"/>
              <a:t>sparql</a:t>
            </a:r>
            <a:r>
              <a:rPr lang="en-US" altLang="zh-CN" dirty="0" smtClean="0"/>
              <a:t> for streaming data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Efficient processing of large RDF streams using memory management algorithms</a:t>
            </a:r>
          </a:p>
          <a:p>
            <a:pPr lvl="1"/>
            <a:r>
              <a:rPr lang="en-US" altLang="zh-CN" dirty="0" smtClean="0"/>
              <a:t>present a tool that stores these streams in a unified model by combining memory and disk based mechanisms</a:t>
            </a:r>
          </a:p>
          <a:p>
            <a:pPr lvl="1"/>
            <a:r>
              <a:rPr lang="en-US" altLang="zh-CN" dirty="0" smtClean="0"/>
              <a:t>produces an optimized query execution and inference performance for RDF streams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Factorizing YAGO Scalable Machine Learning for Linked Data</a:t>
            </a:r>
          </a:p>
          <a:p>
            <a:r>
              <a:rPr lang="en-US" altLang="zh-CN" dirty="0" smtClean="0"/>
              <a:t>Scalable In-memory RDFS Closure on Billions of Triples</a:t>
            </a:r>
          </a:p>
          <a:p>
            <a:r>
              <a:rPr lang="en-US" altLang="zh-CN" dirty="0" smtClean="0"/>
              <a:t>Parallel Materialization of the Finite RDFS Closure for Hundreds of Millions of Triples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Several papers about big semantic data appear in the conference of ISWC, while only a few appear in VLDB, SIGMOD, and WWW.</a:t>
            </a:r>
          </a:p>
          <a:p>
            <a:r>
              <a:rPr lang="en-US" altLang="zh-CN" dirty="0" smtClean="0"/>
              <a:t>I mainly classify the papers into </a:t>
            </a:r>
            <a:r>
              <a:rPr lang="en-US" altLang="zh-CN" dirty="0" smtClean="0">
                <a:solidFill>
                  <a:srgbClr val="FF0000"/>
                </a:solidFill>
              </a:rPr>
              <a:t>5 categories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Cloud and Semantic </a:t>
            </a:r>
          </a:p>
          <a:p>
            <a:pPr lvl="1"/>
            <a:r>
              <a:rPr lang="en-US" altLang="zh-CN" dirty="0" smtClean="0"/>
              <a:t>RDF store and management</a:t>
            </a:r>
          </a:p>
          <a:p>
            <a:pPr lvl="1"/>
            <a:r>
              <a:rPr lang="en-US" altLang="zh-CN" dirty="0" smtClean="0"/>
              <a:t>SPARQL</a:t>
            </a:r>
          </a:p>
          <a:p>
            <a:pPr lvl="1"/>
            <a:r>
              <a:rPr lang="en-US" altLang="zh-CN" dirty="0" smtClean="0"/>
              <a:t>Parallel/Distributed reasoning</a:t>
            </a:r>
          </a:p>
          <a:p>
            <a:pPr lvl="1"/>
            <a:r>
              <a:rPr lang="en-US" altLang="zh-CN" dirty="0" smtClean="0"/>
              <a:t>Big semantic data application: data mining, stream process, faceted browsing and so 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Faceted Browsing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Facet discovery for structured web search: a query-log mining approach</a:t>
            </a:r>
          </a:p>
          <a:p>
            <a:r>
              <a:rPr lang="en-US" altLang="zh-CN" dirty="0" smtClean="0"/>
              <a:t>S2S Architecture and Faceted Browsing Applications</a:t>
            </a:r>
          </a:p>
          <a:p>
            <a:pPr lvl="1"/>
            <a:r>
              <a:rPr lang="en-US" altLang="zh-CN" dirty="0" smtClean="0"/>
              <a:t>Semantic </a:t>
            </a:r>
            <a:r>
              <a:rPr lang="en-US" altLang="zh-CN" dirty="0" err="1" smtClean="0"/>
              <a:t>eScience</a:t>
            </a:r>
            <a:r>
              <a:rPr lang="en-US" altLang="zh-CN" dirty="0" smtClean="0"/>
              <a:t> Framework project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Towards Lightweight and Robust Large Scale</a:t>
            </a:r>
          </a:p>
          <a:p>
            <a:pPr>
              <a:buNone/>
            </a:pPr>
            <a:r>
              <a:rPr lang="en-US" altLang="zh-CN" dirty="0" smtClean="0"/>
              <a:t>	Emergent Knowledge Processing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Notice: The presentation has not been totally finished! The survey of the authors and research teams is needed!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Cloud and Semantic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Semantics in the </a:t>
            </a:r>
            <a:r>
              <a:rPr lang="en-US" altLang="zh-CN" dirty="0" smtClean="0"/>
              <a:t>Clouds(1)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Peter Mika</a:t>
            </a:r>
            <a:r>
              <a:rPr lang="en-US" altLang="zh-CN" dirty="0" smtClean="0"/>
              <a:t>, Yahoo! 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it-IT" altLang="zh-CN" dirty="0" smtClean="0">
                <a:solidFill>
                  <a:srgbClr val="FF0000"/>
                </a:solidFill>
              </a:rPr>
              <a:t>Giovanni Tummarello</a:t>
            </a:r>
            <a:r>
              <a:rPr lang="it-IT" altLang="zh-CN" dirty="0" smtClean="0"/>
              <a:t>, Digital Enterprise Research Institute</a:t>
            </a:r>
          </a:p>
          <a:p>
            <a:r>
              <a:rPr lang="it-IT" altLang="zh-CN" dirty="0" smtClean="0"/>
              <a:t>Mapreduce-related method for large scale data processing</a:t>
            </a:r>
          </a:p>
          <a:p>
            <a:r>
              <a:rPr lang="en-US" altLang="zh-CN" dirty="0" smtClean="0"/>
              <a:t>Batch-processing RDF using Yahoo! Pig</a:t>
            </a:r>
          </a:p>
          <a:p>
            <a:r>
              <a:rPr lang="en-US" altLang="zh-CN" dirty="0" err="1" smtClean="0"/>
              <a:t>Sindice</a:t>
            </a:r>
            <a:r>
              <a:rPr lang="en-US" altLang="zh-CN" dirty="0" smtClean="0"/>
              <a:t>: Large-scale processing of structured Web data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Semantics in the </a:t>
            </a:r>
            <a:r>
              <a:rPr lang="en-US" altLang="zh-CN" dirty="0" smtClean="0"/>
              <a:t>Clouds(2)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Peter </a:t>
            </a:r>
            <a:r>
              <a:rPr lang="en-US" altLang="zh-CN" dirty="0" smtClean="0">
                <a:solidFill>
                  <a:srgbClr val="FF0000"/>
                </a:solidFill>
              </a:rPr>
              <a:t>Mika</a:t>
            </a:r>
          </a:p>
          <a:p>
            <a:pPr lvl="1"/>
            <a:r>
              <a:rPr lang="en-US" altLang="zh-CN" dirty="0" smtClean="0"/>
              <a:t>work </a:t>
            </a:r>
            <a:r>
              <a:rPr lang="en-US" altLang="zh-CN" dirty="0" smtClean="0"/>
              <a:t>on the topic of semantic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Data Architect for Yahoo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advising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knowledge representation in search</a:t>
            </a:r>
          </a:p>
          <a:p>
            <a:pPr lvl="1"/>
            <a:r>
              <a:rPr lang="en-US" altLang="zh-CN" dirty="0" smtClean="0"/>
              <a:t>“Effective and </a:t>
            </a:r>
            <a:r>
              <a:rPr lang="en-US" altLang="zh-CN" dirty="0" smtClean="0"/>
              <a:t>efficient </a:t>
            </a:r>
            <a:r>
              <a:rPr lang="en-US" altLang="zh-CN" dirty="0" smtClean="0"/>
              <a:t>entity search in RDF </a:t>
            </a:r>
            <a:r>
              <a:rPr lang="en-US" altLang="zh-CN" dirty="0" smtClean="0"/>
              <a:t>data”(ISWC2011)</a:t>
            </a:r>
          </a:p>
          <a:p>
            <a:pPr lvl="1"/>
            <a:r>
              <a:rPr lang="en-US" altLang="zh-CN" dirty="0" smtClean="0"/>
              <a:t>“Making things findable: semantics for web search and online </a:t>
            </a:r>
            <a:r>
              <a:rPr lang="en-US" altLang="zh-CN" dirty="0" smtClean="0"/>
              <a:t>media”(WIMS2011)</a:t>
            </a:r>
          </a:p>
          <a:p>
            <a:pPr lvl="1"/>
            <a:r>
              <a:rPr lang="en-US" altLang="zh-CN" dirty="0" smtClean="0"/>
              <a:t>Main committee of ISWC2010(Including Jeff </a:t>
            </a:r>
            <a:r>
              <a:rPr lang="en-US" altLang="zh-CN" dirty="0" err="1" smtClean="0"/>
              <a:t>Z.Pan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Semantics in the </a:t>
            </a:r>
            <a:r>
              <a:rPr lang="en-US" altLang="zh-CN" dirty="0" smtClean="0"/>
              <a:t>Clouds(3)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Giovanni </a:t>
            </a:r>
            <a:r>
              <a:rPr lang="en-US" altLang="zh-CN" dirty="0" err="1" smtClean="0">
                <a:solidFill>
                  <a:srgbClr val="FF0000"/>
                </a:solidFill>
              </a:rPr>
              <a:t>Tummarello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CEO of </a:t>
            </a:r>
            <a:r>
              <a:rPr lang="en-US" altLang="zh-CN" dirty="0" err="1" smtClean="0"/>
              <a:t>SindiceTech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Home Page: </a:t>
            </a:r>
            <a:r>
              <a:rPr lang="en-US" altLang="zh-CN" dirty="0" smtClean="0">
                <a:hlinkClick r:id="rId2"/>
              </a:rPr>
              <a:t>http://g1o.net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(Interesting)</a:t>
            </a:r>
          </a:p>
          <a:p>
            <a:pPr lvl="1"/>
            <a:r>
              <a:rPr lang="en-US" altLang="zh-CN" dirty="0" smtClean="0"/>
              <a:t>Mainly focus on enterprise</a:t>
            </a:r>
          </a:p>
          <a:p>
            <a:pPr lvl="1"/>
            <a:r>
              <a:rPr lang="en-US" altLang="zh-CN" dirty="0" smtClean="0"/>
              <a:t>Support knowledge graph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zh-CN" dirty="0" smtClean="0"/>
              <a:t>Semantic Technologies for</a:t>
            </a:r>
            <a:br>
              <a:rPr lang="fr-FR" altLang="zh-CN" dirty="0" smtClean="0"/>
            </a:br>
            <a:r>
              <a:rPr lang="fr-FR" altLang="zh-CN" dirty="0" smtClean="0"/>
              <a:t>Enterprise Cloud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Intelligent information management in enterprise cloud</a:t>
            </a:r>
            <a:endParaRPr lang="en-US" altLang="zh-CN" dirty="0" smtClean="0"/>
          </a:p>
          <a:p>
            <a:r>
              <a:rPr lang="en-US" altLang="zh-CN" dirty="0" smtClean="0"/>
              <a:t>address </a:t>
            </a:r>
            <a:r>
              <a:rPr lang="en-US" altLang="zh-CN" dirty="0" smtClean="0"/>
              <a:t>the topics of: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 integration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Collaborative documentation, annotation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Intelligent information access and analytics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present </a:t>
            </a:r>
            <a:r>
              <a:rPr lang="en-US" altLang="zh-CN" dirty="0" smtClean="0">
                <a:solidFill>
                  <a:srgbClr val="FF0000"/>
                </a:solidFill>
              </a:rPr>
              <a:t>solutions</a:t>
            </a:r>
          </a:p>
          <a:p>
            <a:pPr marL="342900" lvl="1" indent="-342900">
              <a:buFont typeface="Wingdings 2"/>
              <a:buChar char="ß"/>
            </a:pPr>
            <a:r>
              <a:rPr lang="en-US" altLang="zh-CN" sz="3200" dirty="0" err="1" smtClean="0"/>
              <a:t>eCloudManager</a:t>
            </a:r>
            <a:endParaRPr lang="en-US" altLang="zh-CN" sz="3200" dirty="0" smtClean="0"/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Data Center Management and </a:t>
            </a:r>
            <a:r>
              <a:rPr lang="en-US" altLang="zh-CN" dirty="0" smtClean="0"/>
              <a:t>Monitoring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Cloud Management and </a:t>
            </a:r>
            <a:r>
              <a:rPr lang="en-US" altLang="zh-CN" dirty="0" smtClean="0"/>
              <a:t>Monitoring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IT as a </a:t>
            </a:r>
            <a:r>
              <a:rPr lang="en-US" altLang="zh-CN" dirty="0" smtClean="0"/>
              <a:t>Service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EMC as partner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….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464</TotalTime>
  <Words>1438</Words>
  <PresentationFormat>全屏显示(4:3)</PresentationFormat>
  <Paragraphs>207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暗香扑面</vt:lpstr>
      <vt:lpstr>Big Semantic Data Survey</vt:lpstr>
      <vt:lpstr>Contents</vt:lpstr>
      <vt:lpstr>Conference list</vt:lpstr>
      <vt:lpstr>Introduction</vt:lpstr>
      <vt:lpstr>Cloud and Semantic</vt:lpstr>
      <vt:lpstr>Web Semantics in the Clouds(1)</vt:lpstr>
      <vt:lpstr>Web Semantics in the Clouds(2)</vt:lpstr>
      <vt:lpstr>Web Semantics in the Clouds(3)</vt:lpstr>
      <vt:lpstr>Semantic Technologies for Enterprise Cloud Management</vt:lpstr>
      <vt:lpstr>Semantic Evalu- ation at Large Scale (SEALS)</vt:lpstr>
      <vt:lpstr>Scalable RDF Store and Management</vt:lpstr>
      <vt:lpstr>WS-Store(1)</vt:lpstr>
      <vt:lpstr>WS-Store(2)</vt:lpstr>
      <vt:lpstr>WS-Store(3)</vt:lpstr>
      <vt:lpstr>CumulusRDF(1)</vt:lpstr>
      <vt:lpstr>CumulusRDF(2)</vt:lpstr>
      <vt:lpstr>TIRAMOLA(1)</vt:lpstr>
      <vt:lpstr>TIRAMOLA(2)</vt:lpstr>
      <vt:lpstr>Other Papers similar to CumulusRDF</vt:lpstr>
      <vt:lpstr>Re-Represent RDF</vt:lpstr>
      <vt:lpstr>dipLODocus</vt:lpstr>
      <vt:lpstr>New Index Method</vt:lpstr>
      <vt:lpstr>Other papers</vt:lpstr>
      <vt:lpstr>SPARQL Query for Big Data</vt:lpstr>
      <vt:lpstr>RDF-3X(1)</vt:lpstr>
      <vt:lpstr>RDF-3X(2)</vt:lpstr>
      <vt:lpstr>MapReduce-based Query Improvement(1)</vt:lpstr>
      <vt:lpstr>MapReduce-based Query Improvement(2)</vt:lpstr>
      <vt:lpstr>Index Improvement</vt:lpstr>
      <vt:lpstr>Other papers</vt:lpstr>
      <vt:lpstr>Parallel\Distributed Reasoning</vt:lpstr>
      <vt:lpstr>Lark(1)</vt:lpstr>
      <vt:lpstr>LarKC(2)</vt:lpstr>
      <vt:lpstr>Other papers</vt:lpstr>
      <vt:lpstr>Big Semantic Data Application</vt:lpstr>
      <vt:lpstr>Stream(1)</vt:lpstr>
      <vt:lpstr>Stream(2)</vt:lpstr>
      <vt:lpstr>Stream(3)</vt:lpstr>
      <vt:lpstr>Data mining</vt:lpstr>
      <vt:lpstr>Faceted Browsing</vt:lpstr>
      <vt:lpstr>Other paper</vt:lpstr>
      <vt:lpstr>Notice: The presentation has not been totally finished! The survey of the authors and research teams is needed!</vt:lpstr>
      <vt:lpstr>The End!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Semantic Data</dc:title>
  <cp:lastModifiedBy>微软用户</cp:lastModifiedBy>
  <cp:revision>204</cp:revision>
  <dcterms:modified xsi:type="dcterms:W3CDTF">2012-09-27T04:32:57Z</dcterms:modified>
</cp:coreProperties>
</file>