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8" r:id="rId5"/>
    <p:sldId id="260" r:id="rId6"/>
    <p:sldId id="263" r:id="rId7"/>
    <p:sldId id="264" r:id="rId8"/>
    <p:sldId id="266" r:id="rId9"/>
    <p:sldId id="267" r:id="rId10"/>
    <p:sldId id="261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78A5-3ECC-410B-9C52-A57AA21C435F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3B9B-87D0-4380-A962-F69BD125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3B9B-87D0-4380-A962-F69BD125A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011863"/>
            <a:ext cx="91440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7483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144000" cy="5664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2" descr="YSM_Shield_CMY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900" y="6143625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Z:\Justin\Logos\YSM\New Brand\YSM_YaleBlue_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343356"/>
            <a:ext cx="3652837" cy="266993"/>
          </a:xfrm>
          <a:prstGeom prst="rect">
            <a:avLst/>
          </a:prstGeom>
          <a:noFill/>
        </p:spPr>
      </p:pic>
      <p:sp>
        <p:nvSpPr>
          <p:cNvPr id="13" name="Title Placeholder 14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229600" cy="15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baseline="0" dirty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Presentation Title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2514600"/>
            <a:ext cx="8229600" cy="9144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2000" kern="1200" noProof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kern="1200" noProof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rPr>
              <a:t>Click to add presentation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657600"/>
            <a:ext cx="8229600" cy="762000"/>
          </a:xfrm>
        </p:spPr>
        <p:txBody>
          <a:bodyPr/>
          <a:lstStyle>
            <a:lvl1pPr>
              <a:buNone/>
              <a:defRPr lang="en-US" sz="1800" i="1" kern="1200" baseline="0" dirty="0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 marL="34290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presenter’s name and presentation’s date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7620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52400"/>
            <a:ext cx="8123237" cy="595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-7938"/>
            <a:ext cx="9144000" cy="116363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152400"/>
            <a:ext cx="8135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 goes here even if it goes longer than a line</a:t>
            </a:r>
            <a:endParaRPr lang="ko-KR" alt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447800"/>
            <a:ext cx="8123237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dirty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04138" y="6584950"/>
            <a:ext cx="12954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800" b="1" dirty="0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t>S L I D E  </a:t>
            </a:r>
            <a:fld id="{B6E65EB1-8770-4D6F-9BAC-B5A9D136F4D3}" type="slidenum">
              <a:rPr lang="en-US" altLang="ko-KR" sz="800" b="1">
                <a:solidFill>
                  <a:schemeClr val="tx2"/>
                </a:solidFill>
                <a:latin typeface="Georgia" pitchFamily="18" charset="0"/>
                <a:ea typeface="Gulim" pitchFamily="34" charset="-127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ko-KR" sz="800" b="1" dirty="0">
              <a:solidFill>
                <a:schemeClr val="tx2"/>
              </a:solidFill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0" y="6451600"/>
            <a:ext cx="9144000" cy="58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pic>
        <p:nvPicPr>
          <p:cNvPr id="1032" name="Picture 9" descr="YSM_Black_80%.eps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3" y="6591300"/>
            <a:ext cx="2154237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Georgia" pitchFamily="-111" charset="0"/>
          <a:ea typeface="Gulim" pitchFamily="34" charset="-127"/>
          <a:cs typeface="Gulim" pitchFamily="34" charset="-127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55555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at Yale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Peiqin Gu, 7/12/2012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Semantic-assisted Protein Association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dirty="0"/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MolMovDB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(Molecular Movements Database) presents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anually curated descriptions of conformational changes in hundreds of distinct proteins. It is arranged around a multi-level classification scheme and includes motions of loops, domains, and subunits.  Semantic technologies serve as a web-based support for knowledge integration, knowledge discovery on a broader scale.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Steps</a:t>
            </a:r>
          </a:p>
          <a:p>
            <a:pPr lvl="1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Ontology modeling</a:t>
            </a:r>
            <a:r>
              <a:rPr lang="en-US" sz="1600" dirty="0" smtClean="0"/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present a well-defined OWL ontology for protein motions, also web-accessible.</a:t>
            </a:r>
          </a:p>
          <a:p>
            <a:pPr lvl="1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Inference-based classification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users can customize the rules for the ontology, in order to enable automatic classification.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Linked data integration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we store the data in a linked data server, so that advanced query upon multiple data sources can be issued.</a:t>
            </a:r>
          </a:p>
          <a:p>
            <a:r>
              <a:rPr lang="en-US" b="1" dirty="0" smtClean="0"/>
              <a:t>Results</a:t>
            </a:r>
          </a:p>
          <a:p>
            <a:pPr lvl="1"/>
            <a:r>
              <a:rPr lang="en-US" dirty="0" smtClean="0"/>
              <a:t>The first ontology built for protein motions</a:t>
            </a:r>
          </a:p>
          <a:p>
            <a:pPr lvl="1"/>
            <a:r>
              <a:rPr lang="en-US" dirty="0" smtClean="0"/>
              <a:t>A innovative application to integrate protein information through an ontological 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096000" cy="3377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3429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Adenosylcobinamide</a:t>
            </a:r>
            <a:r>
              <a:rPr lang="en-US" sz="1400" b="1" dirty="0"/>
              <a:t> Kinase</a:t>
            </a:r>
            <a:r>
              <a:rPr lang="en-US" sz="1400" dirty="0"/>
              <a:t>: specific protein, as a class</a:t>
            </a:r>
          </a:p>
          <a:p>
            <a:r>
              <a:rPr lang="en-US" sz="1400" b="1" dirty="0"/>
              <a:t>Protein</a:t>
            </a:r>
            <a:r>
              <a:rPr lang="en-US" sz="1400" dirty="0"/>
              <a:t>: a concept, as a superclass</a:t>
            </a:r>
          </a:p>
          <a:p>
            <a:r>
              <a:rPr lang="en-US" sz="1400" b="1" dirty="0"/>
              <a:t>_1CBU</a:t>
            </a:r>
            <a:r>
              <a:rPr lang="en-US" sz="1400" dirty="0"/>
              <a:t>: one conformation of </a:t>
            </a:r>
            <a:r>
              <a:rPr lang="en-US" sz="1400" dirty="0" err="1"/>
              <a:t>Adenosylcobinamide_Kinase</a:t>
            </a:r>
            <a:r>
              <a:rPr lang="en-US" sz="1400" dirty="0"/>
              <a:t>, as an individual of </a:t>
            </a:r>
            <a:r>
              <a:rPr lang="en-US" sz="1400" dirty="0" err="1"/>
              <a:t>Adenosylcobinamide_Kinase</a:t>
            </a:r>
            <a:endParaRPr lang="en-US" sz="1400" dirty="0"/>
          </a:p>
          <a:p>
            <a:r>
              <a:rPr lang="en-US" sz="1400" b="1" dirty="0"/>
              <a:t>_1C9K</a:t>
            </a:r>
            <a:r>
              <a:rPr lang="en-US" sz="1400" dirty="0"/>
              <a:t>: one conformation of </a:t>
            </a:r>
            <a:r>
              <a:rPr lang="en-US" sz="1400" dirty="0" err="1"/>
              <a:t>Adenosylcobinamide_Kinase</a:t>
            </a:r>
            <a:r>
              <a:rPr lang="en-US" sz="1400" dirty="0"/>
              <a:t>, as an individual of </a:t>
            </a:r>
            <a:r>
              <a:rPr lang="en-US" sz="1400" dirty="0" err="1"/>
              <a:t>Adenosylcobinamide_Kinase</a:t>
            </a:r>
            <a:endParaRPr lang="en-US" sz="1400" dirty="0"/>
          </a:p>
          <a:p>
            <a:r>
              <a:rPr lang="en-US" sz="1400" b="1" dirty="0"/>
              <a:t>va1cubuB-1c9kB</a:t>
            </a:r>
            <a:r>
              <a:rPr lang="en-US" sz="1400" dirty="0"/>
              <a:t>: a specific morph id, as an individual</a:t>
            </a:r>
          </a:p>
          <a:p>
            <a:r>
              <a:rPr lang="en-US" sz="1400" b="1" dirty="0"/>
              <a:t>Morph</a:t>
            </a:r>
            <a:r>
              <a:rPr lang="en-US" sz="1400" dirty="0"/>
              <a:t>: a concept, as a </a:t>
            </a:r>
            <a:r>
              <a:rPr lang="en-US" sz="1400" dirty="0" smtClean="0"/>
              <a:t>superclass</a:t>
            </a:r>
          </a:p>
          <a:p>
            <a:r>
              <a:rPr lang="en-US" sz="1400" b="1" dirty="0" smtClean="0"/>
              <a:t>PDB</a:t>
            </a:r>
            <a:r>
              <a:rPr lang="en-US" sz="1400" dirty="0" smtClean="0"/>
              <a:t>: a protein data bank</a:t>
            </a:r>
          </a:p>
          <a:p>
            <a:r>
              <a:rPr lang="en-US" sz="1400" b="1" dirty="0" smtClean="0"/>
              <a:t>PDB:1CBU</a:t>
            </a:r>
            <a:r>
              <a:rPr lang="en-US" sz="1400" dirty="0" smtClean="0"/>
              <a:t>: </a:t>
            </a:r>
            <a:r>
              <a:rPr lang="en-US" sz="1400" dirty="0" err="1" smtClean="0"/>
              <a:t>pdb</a:t>
            </a:r>
            <a:r>
              <a:rPr lang="en-US" sz="1400" dirty="0" smtClean="0"/>
              <a:t> id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Rules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classify the proteins to defined scheme based on properties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rule1: (?a </a:t>
            </a:r>
            <a:r>
              <a:rPr lang="en-US" sz="1200" dirty="0" err="1"/>
              <a:t>rdfs:subClassOf</a:t>
            </a:r>
            <a:r>
              <a:rPr lang="en-US" sz="1200" dirty="0"/>
              <a:t> </a:t>
            </a:r>
            <a:r>
              <a:rPr lang="en-US" sz="1200" dirty="0" err="1"/>
              <a:t>promo:Protein</a:t>
            </a:r>
            <a:r>
              <a:rPr lang="en-US" sz="1200" dirty="0"/>
              <a:t>), (?a </a:t>
            </a:r>
            <a:r>
              <a:rPr lang="en-US" sz="1200" dirty="0" err="1"/>
              <a:t>rdfs:subClassOf</a:t>
            </a:r>
            <a:r>
              <a:rPr lang="en-US" sz="1200" dirty="0"/>
              <a:t> ?b), (?b </a:t>
            </a:r>
            <a:r>
              <a:rPr lang="en-US" sz="1200" dirty="0" err="1"/>
              <a:t>owl:allValuesFrom</a:t>
            </a:r>
            <a:r>
              <a:rPr lang="en-US" sz="1200" dirty="0"/>
              <a:t> </a:t>
            </a:r>
            <a:r>
              <a:rPr lang="en-US" sz="1200" dirty="0" err="1"/>
              <a:t>promo:Fragment</a:t>
            </a:r>
            <a:r>
              <a:rPr lang="en-US" sz="1200" dirty="0"/>
              <a:t>), (?x </a:t>
            </a:r>
            <a:r>
              <a:rPr lang="en-US" sz="1200" dirty="0" err="1"/>
              <a:t>rdf:type</a:t>
            </a:r>
            <a:r>
              <a:rPr lang="en-US" sz="1200" dirty="0"/>
              <a:t> ?a), (?y </a:t>
            </a:r>
            <a:r>
              <a:rPr lang="en-US" sz="1200" dirty="0" err="1"/>
              <a:t>rdf:type</a:t>
            </a:r>
            <a:r>
              <a:rPr lang="en-US" sz="1200" dirty="0"/>
              <a:t> ?a), (?x </a:t>
            </a:r>
            <a:r>
              <a:rPr lang="en-US" sz="1200" dirty="0" err="1"/>
              <a:t>promo:shear</a:t>
            </a:r>
            <a:r>
              <a:rPr lang="en-US" sz="1200" dirty="0"/>
              <a:t> ?y) -&gt; (?a </a:t>
            </a:r>
            <a:r>
              <a:rPr lang="en-US" sz="1200" dirty="0" err="1"/>
              <a:t>rdfs:subClassOf</a:t>
            </a:r>
            <a:r>
              <a:rPr lang="en-US" sz="1200" dirty="0"/>
              <a:t> promo:F-S-2</a:t>
            </a:r>
            <a:r>
              <a:rPr lang="en-US" sz="1200" dirty="0" smtClean="0"/>
              <a:t>)]          </a:t>
            </a:r>
          </a:p>
        </p:txBody>
      </p:sp>
    </p:spTree>
    <p:extLst>
      <p:ext uri="{BB962C8B-B14F-4D97-AF65-F5344CB8AC3E}">
        <p14:creationId xmlns:p14="http://schemas.microsoft.com/office/powerpoint/2010/main" val="151856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995" y="155679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Information providers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97408" y="38502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Information consumers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407" y="440616"/>
            <a:ext cx="1980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Meta-information, background information</a:t>
            </a:r>
            <a:endParaRPr lang="zh-CN" altLang="en-US" sz="1100" dirty="0">
              <a:latin typeface="Constantia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4" y="980728"/>
            <a:ext cx="587047" cy="5870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36" y="3393048"/>
            <a:ext cx="457200" cy="45720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979712" y="1052736"/>
            <a:ext cx="1584176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RDF Graph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43" name="Curved Connector 42"/>
          <p:cNvCxnSpPr>
            <a:stCxn id="40" idx="3"/>
            <a:endCxn id="42" idx="1"/>
          </p:cNvCxnSpPr>
          <p:nvPr/>
        </p:nvCxnSpPr>
        <p:spPr>
          <a:xfrm flipV="1">
            <a:off x="977091" y="1179280"/>
            <a:ext cx="1234618" cy="94972"/>
          </a:xfrm>
          <a:prstGeom prst="curvedConnector4">
            <a:avLst>
              <a:gd name="adj1" fmla="val 40604"/>
              <a:gd name="adj2" fmla="val 4266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4404324" y="1736864"/>
            <a:ext cx="3649212" cy="216024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Linked Data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2995" y="3393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Information providers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9407" y="2276872"/>
            <a:ext cx="1980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Meta-information, background information</a:t>
            </a:r>
            <a:endParaRPr lang="zh-CN" altLang="en-US" sz="1100" dirty="0">
              <a:latin typeface="Constantia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4" y="2816984"/>
            <a:ext cx="587047" cy="587047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979712" y="2888992"/>
            <a:ext cx="1584176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RDF Graph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49" name="Curved Connector 48"/>
          <p:cNvCxnSpPr>
            <a:stCxn id="47" idx="3"/>
            <a:endCxn id="48" idx="1"/>
          </p:cNvCxnSpPr>
          <p:nvPr/>
        </p:nvCxnSpPr>
        <p:spPr>
          <a:xfrm flipV="1">
            <a:off x="977091" y="3015536"/>
            <a:ext cx="1234618" cy="94972"/>
          </a:xfrm>
          <a:prstGeom prst="curvedConnector4">
            <a:avLst>
              <a:gd name="adj1" fmla="val 40604"/>
              <a:gd name="adj2" fmla="val 4266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5" idx="3"/>
            <a:endCxn id="48" idx="3"/>
          </p:cNvCxnSpPr>
          <p:nvPr/>
        </p:nvCxnSpPr>
        <p:spPr>
          <a:xfrm flipV="1">
            <a:off x="1265123" y="3626544"/>
            <a:ext cx="946586" cy="28114"/>
          </a:xfrm>
          <a:prstGeom prst="curvedConnector4">
            <a:avLst>
              <a:gd name="adj1" fmla="val 37746"/>
              <a:gd name="adj2" fmla="val -7131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9407" y="3916268"/>
            <a:ext cx="218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Signature, authority information </a:t>
            </a:r>
            <a:endParaRPr lang="zh-CN" altLang="en-US" sz="1100" dirty="0">
              <a:latin typeface="Constantia" pitchFamily="18" charset="0"/>
            </a:endParaRPr>
          </a:p>
        </p:txBody>
      </p:sp>
      <p:cxnSp>
        <p:nvCxnSpPr>
          <p:cNvPr id="52" name="Curved Connector 51"/>
          <p:cNvCxnSpPr>
            <a:stCxn id="42" idx="6"/>
          </p:cNvCxnSpPr>
          <p:nvPr/>
        </p:nvCxnSpPr>
        <p:spPr>
          <a:xfrm>
            <a:off x="3563888" y="1484784"/>
            <a:ext cx="1656184" cy="43204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6"/>
          </p:cNvCxnSpPr>
          <p:nvPr/>
        </p:nvCxnSpPr>
        <p:spPr>
          <a:xfrm flipV="1">
            <a:off x="3563888" y="2888992"/>
            <a:ext cx="936104" cy="43204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3000" y="117928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URI</a:t>
            </a:r>
            <a:endParaRPr lang="zh-CN" altLang="en-US" sz="1100" dirty="0">
              <a:latin typeface="Constant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94657" y="28014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URI</a:t>
            </a:r>
            <a:endParaRPr lang="zh-CN" altLang="en-US" sz="1100" dirty="0">
              <a:latin typeface="Constantia" pitchFamily="18" charset="0"/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516967" y="5287604"/>
            <a:ext cx="725572" cy="432048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516816" y="5007956"/>
            <a:ext cx="725572" cy="432048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6581" y="5799081"/>
            <a:ext cx="1445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Constantia" pitchFamily="18" charset="0"/>
              </a:rPr>
              <a:t>Relational databases</a:t>
            </a:r>
            <a:endParaRPr lang="zh-CN" altLang="en-US" sz="1100" dirty="0">
              <a:latin typeface="Constantia" pitchFamily="18" charset="0"/>
            </a:endParaRPr>
          </a:p>
        </p:txBody>
      </p:sp>
      <p:cxnSp>
        <p:nvCxnSpPr>
          <p:cNvPr id="59" name="Curved Connector 58"/>
          <p:cNvCxnSpPr>
            <a:stCxn id="44" idx="0"/>
            <a:endCxn id="41" idx="0"/>
          </p:cNvCxnSpPr>
          <p:nvPr/>
        </p:nvCxnSpPr>
        <p:spPr>
          <a:xfrm>
            <a:off x="8050495" y="2816984"/>
            <a:ext cx="386741" cy="5760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2211709" y="5184265"/>
            <a:ext cx="992139" cy="511477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RDF triples</a:t>
            </a:r>
            <a:endParaRPr lang="zh-CN" altLang="en-US" sz="1200" dirty="0">
              <a:latin typeface="Constantia" pitchFamily="18" charset="0"/>
            </a:endParaRPr>
          </a:p>
        </p:txBody>
      </p:sp>
      <p:cxnSp>
        <p:nvCxnSpPr>
          <p:cNvPr id="61" name="Straight Arrow Connector 60"/>
          <p:cNvCxnSpPr>
            <a:endCxn id="60" idx="2"/>
          </p:cNvCxnSpPr>
          <p:nvPr/>
        </p:nvCxnSpPr>
        <p:spPr>
          <a:xfrm>
            <a:off x="1242539" y="5440003"/>
            <a:ext cx="97224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42388" y="5128150"/>
            <a:ext cx="109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Constantia" pitchFamily="18" charset="0"/>
              </a:rPr>
              <a:t>Mapping tool</a:t>
            </a:r>
            <a:endParaRPr lang="zh-CN" altLang="en-US" sz="1100" b="1" dirty="0">
              <a:latin typeface="Constanti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3888" y="656059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latin typeface="Constantia" pitchFamily="18" charset="0"/>
              </a:rPr>
              <a:t>Editor tool</a:t>
            </a:r>
            <a:endParaRPr lang="zh-CN" altLang="en-US" sz="1100" b="1" dirty="0">
              <a:latin typeface="Constanti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75856" y="871503"/>
            <a:ext cx="2088232" cy="324035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Up Arrow 64"/>
          <p:cNvSpPr/>
          <p:nvPr/>
        </p:nvSpPr>
        <p:spPr>
          <a:xfrm>
            <a:off x="689059" y="4177878"/>
            <a:ext cx="288032" cy="6192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243865" y="2348880"/>
            <a:ext cx="80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Constantia" pitchFamily="18" charset="0"/>
              </a:rPr>
              <a:t>Query interface</a:t>
            </a:r>
            <a:endParaRPr lang="zh-CN" altLang="en-US" sz="1100" b="1" dirty="0">
              <a:latin typeface="Constantia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4208" y="1029262"/>
            <a:ext cx="160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Constantia" pitchFamily="18" charset="0"/>
              </a:rPr>
              <a:t>Inference function</a:t>
            </a:r>
            <a:endParaRPr lang="zh-CN" altLang="en-US" sz="1200" b="1" dirty="0">
              <a:latin typeface="Constantia" pitchFamily="18" charset="0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 rot="5400000">
            <a:off x="6743244" y="1150045"/>
            <a:ext cx="430603" cy="6606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3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 Mining on Web Data </a:t>
            </a:r>
            <a:r>
              <a:rPr lang="en-US" dirty="0" smtClean="0"/>
              <a:t>(Feb-March)</a:t>
            </a:r>
          </a:p>
          <a:p>
            <a:pPr lvl="1"/>
            <a:r>
              <a:rPr lang="en-US" altLang="zh-CN" dirty="0" err="1" smtClean="0"/>
              <a:t>Pubmed</a:t>
            </a:r>
            <a:r>
              <a:rPr lang="en-US" altLang="zh-CN" dirty="0" smtClean="0"/>
              <a:t> TCM-related literatures</a:t>
            </a:r>
          </a:p>
          <a:p>
            <a:r>
              <a:rPr lang="en-US" b="1" dirty="0" smtClean="0"/>
              <a:t>GWAS-based pathway analysis </a:t>
            </a:r>
            <a:r>
              <a:rPr lang="en-US" dirty="0" smtClean="0"/>
              <a:t>(April-now)</a:t>
            </a:r>
          </a:p>
          <a:p>
            <a:pPr lvl="1"/>
            <a:r>
              <a:rPr lang="en-US" dirty="0" smtClean="0"/>
              <a:t>Statistics &amp; database computation</a:t>
            </a:r>
          </a:p>
          <a:p>
            <a:r>
              <a:rPr lang="en-US" b="1" dirty="0" smtClean="0"/>
              <a:t>Semantic-assisted Protein Association Analysis </a:t>
            </a:r>
            <a:r>
              <a:rPr lang="en-US" smtClean="0"/>
              <a:t>(April-now)</a:t>
            </a:r>
            <a:endParaRPr lang="en-US" dirty="0" smtClean="0"/>
          </a:p>
          <a:p>
            <a:pPr lvl="1"/>
            <a:r>
              <a:rPr lang="en-US" dirty="0" smtClean="0"/>
              <a:t>Protein motion ontology &amp; rule-based automatic classification</a:t>
            </a:r>
          </a:p>
          <a:p>
            <a:pPr lvl="1"/>
            <a:r>
              <a:rPr lang="en-US" dirty="0" smtClean="0"/>
              <a:t>Linked Data hub for web data integrating and sharing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the projects started from nothing, and almost all by myself, yet I worked with domain experts.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Text Mining on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hough Traditional Chinese Medicine has been studied a lot, it is not as open as western medicine, in terms of decentralized research groups, non-standardized data sources, and various medical applications.</a:t>
            </a:r>
          </a:p>
          <a:p>
            <a:r>
              <a:rPr lang="en-US" b="1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Fetch TCM related articles from </a:t>
            </a:r>
            <a:r>
              <a:rPr lang="en-US" dirty="0" err="1" smtClean="0"/>
              <a:t>Pubmed</a:t>
            </a:r>
            <a:r>
              <a:rPr lang="en-US" dirty="0" smtClean="0"/>
              <a:t>: public APIs for </a:t>
            </a:r>
            <a:r>
              <a:rPr lang="en-US" dirty="0" err="1" smtClean="0"/>
              <a:t>Pubmed</a:t>
            </a:r>
            <a:endParaRPr lang="en-US" dirty="0" smtClean="0"/>
          </a:p>
          <a:p>
            <a:pPr lvl="1"/>
            <a:r>
              <a:rPr lang="en-US" dirty="0" smtClean="0"/>
              <a:t>Semi-supervised named entity recognition</a:t>
            </a:r>
          </a:p>
          <a:p>
            <a:pPr lvl="2"/>
            <a:r>
              <a:rPr lang="en-US" dirty="0" smtClean="0"/>
              <a:t>Part-of-speech tagging</a:t>
            </a:r>
          </a:p>
          <a:p>
            <a:pPr lvl="2"/>
            <a:r>
              <a:rPr lang="en-US" dirty="0" smtClean="0"/>
              <a:t>Rule-based named entity recognition</a:t>
            </a:r>
          </a:p>
          <a:p>
            <a:pPr lvl="2"/>
            <a:r>
              <a:rPr lang="en-US" dirty="0" smtClean="0"/>
              <a:t>Statistic-based entity recognition</a:t>
            </a:r>
          </a:p>
          <a:p>
            <a:r>
              <a:rPr lang="en-US" b="1" dirty="0" smtClean="0"/>
              <a:t>Results</a:t>
            </a:r>
          </a:p>
          <a:p>
            <a:pPr lvl="1"/>
            <a:r>
              <a:rPr lang="en-US" dirty="0" smtClean="0"/>
              <a:t>The key words appeared together with some terms frequently, e.g. herb, medicine, etc.</a:t>
            </a:r>
          </a:p>
          <a:p>
            <a:pPr lvl="1"/>
            <a:r>
              <a:rPr lang="en-US" dirty="0" smtClean="0"/>
              <a:t>A list of identified data sources.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Aim</a:t>
            </a:r>
            <a:r>
              <a:rPr lang="en-US" dirty="0" smtClean="0"/>
              <a:t>: identify possible TCM data sources, such as databases, ontology, etc.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Challenges</a:t>
            </a:r>
          </a:p>
          <a:p>
            <a:pPr lvl="1"/>
            <a:r>
              <a:rPr lang="en-US" dirty="0" smtClean="0"/>
              <a:t>Phrase chunking can not distinguish data source terms from other noun phrases, e.g. organization, protein names, diseases, etc. which become the noisy data in mining process.</a:t>
            </a:r>
          </a:p>
          <a:p>
            <a:pPr lvl="1"/>
            <a:r>
              <a:rPr lang="en-US" dirty="0" smtClean="0"/>
              <a:t>The text mining results are not very convincing due to the lack of a comprehensive corpora.</a:t>
            </a:r>
          </a:p>
          <a:p>
            <a:pPr lvl="1"/>
            <a:r>
              <a:rPr lang="en-US" dirty="0" smtClean="0"/>
              <a:t>Without enough domain knowledge, it is hard to evaluate the results of text mining.</a:t>
            </a:r>
          </a:p>
          <a:p>
            <a:r>
              <a:rPr lang="en-US" b="1" dirty="0" smtClean="0"/>
              <a:t>Solutions</a:t>
            </a:r>
          </a:p>
          <a:p>
            <a:pPr lvl="1"/>
            <a:r>
              <a:rPr lang="en-US" dirty="0" smtClean="0"/>
              <a:t>Apply rule-based recognition methods upon </a:t>
            </a:r>
            <a:r>
              <a:rPr lang="en-US" dirty="0" err="1" smtClean="0"/>
              <a:t>pos</a:t>
            </a:r>
            <a:r>
              <a:rPr lang="en-US" dirty="0" smtClean="0"/>
              <a:t> tagging data</a:t>
            </a:r>
          </a:p>
          <a:p>
            <a:pPr lvl="1"/>
            <a:r>
              <a:rPr lang="en-US" dirty="0" smtClean="0"/>
              <a:t>Allow human experts supervision</a:t>
            </a:r>
          </a:p>
        </p:txBody>
      </p:sp>
    </p:spTree>
    <p:extLst>
      <p:ext uri="{BB962C8B-B14F-4D97-AF65-F5344CB8AC3E}">
        <p14:creationId xmlns:p14="http://schemas.microsoft.com/office/powerpoint/2010/main" val="16226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SNP-based pathway analysis for GWAS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: Unpublished SNP data from several cohorts, e.g. </a:t>
            </a:r>
            <a:r>
              <a:rPr lang="en-US" i="1" dirty="0" smtClean="0"/>
              <a:t>tar.gz</a:t>
            </a:r>
          </a:p>
          <a:p>
            <a:pPr lvl="1"/>
            <a:r>
              <a:rPr lang="en-US" i="1" dirty="0" smtClean="0"/>
              <a:t>Tar.gz: dosage, </a:t>
            </a:r>
            <a:r>
              <a:rPr lang="en-US" i="1" dirty="0" err="1" smtClean="0"/>
              <a:t>fam</a:t>
            </a:r>
            <a:r>
              <a:rPr lang="en-US" i="1" dirty="0" smtClean="0"/>
              <a:t>, map (3 kinds of files, 22 chromosomes)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Methods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erging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the data from different cohorts into a big matrix.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Genotype reconstruction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p-value data to genotype information, based on the threshold of 0.9. 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Plink data clean</a:t>
            </a:r>
            <a:r>
              <a:rPr lang="en-US" dirty="0" smtClean="0"/>
              <a:t>: clean the problematic genes and individuals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PCA regression</a:t>
            </a:r>
            <a:r>
              <a:rPr lang="en-US" dirty="0" smtClean="0"/>
              <a:t>: </a:t>
            </a:r>
            <a:r>
              <a:rPr lang="en-US" dirty="0"/>
              <a:t>implemented by Clarence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Pathway merging</a:t>
            </a:r>
            <a:r>
              <a:rPr lang="en-US" dirty="0" smtClean="0"/>
              <a:t>: merge pathways based on several principles using RDF graph</a:t>
            </a:r>
          </a:p>
          <a:p>
            <a:r>
              <a:rPr lang="en-US" b="1" dirty="0" smtClean="0"/>
              <a:t>Results</a:t>
            </a:r>
          </a:p>
          <a:p>
            <a:pPr lvl="1"/>
            <a:r>
              <a:rPr lang="en-US" dirty="0" smtClean="0"/>
              <a:t>Statistical p-value based pathways</a:t>
            </a:r>
          </a:p>
          <a:p>
            <a:pPr lvl="1"/>
            <a:r>
              <a:rPr lang="en-US" dirty="0" smtClean="0"/>
              <a:t>Semantic integrated pathway merging</a:t>
            </a:r>
          </a:p>
          <a:p>
            <a:pPr lvl="1"/>
            <a:r>
              <a:rPr lang="en-US" dirty="0" smtClean="0"/>
              <a:t>A list of biologically meaningful pathways</a:t>
            </a:r>
          </a:p>
        </p:txBody>
      </p:sp>
    </p:spTree>
    <p:extLst>
      <p:ext uri="{BB962C8B-B14F-4D97-AF65-F5344CB8AC3E}">
        <p14:creationId xmlns:p14="http://schemas.microsoft.com/office/powerpoint/2010/main" val="32941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Process 33"/>
          <p:cNvSpPr/>
          <p:nvPr/>
        </p:nvSpPr>
        <p:spPr>
          <a:xfrm>
            <a:off x="152400" y="0"/>
            <a:ext cx="3733800" cy="2362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Initial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572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snp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9779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snp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288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snp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371600" y="231774"/>
            <a:ext cx="533400" cy="981075"/>
          </a:xfrm>
          <a:prstGeom prst="rightBrace">
            <a:avLst>
              <a:gd name="adj1" fmla="val 8333"/>
              <a:gd name="adj2" fmla="val 512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1300" y="82550"/>
            <a:ext cx="990600" cy="298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6700" y="977900"/>
            <a:ext cx="990600" cy="298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Chr</a:t>
            </a:r>
            <a:r>
              <a:rPr lang="en-US" dirty="0" smtClean="0"/>
              <a:t> 22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"/>
            <a:ext cx="461665" cy="381000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45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bel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103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germ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1871246"/>
            <a:ext cx="62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nidk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0535" y="1371600"/>
            <a:ext cx="461665" cy="457200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8314"/>
              </p:ext>
            </p:extLst>
          </p:nvPr>
        </p:nvGraphicFramePr>
        <p:xfrm>
          <a:off x="4724400" y="579938"/>
          <a:ext cx="4191000" cy="2544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56493"/>
                <a:gridCol w="633046"/>
                <a:gridCol w="949569"/>
                <a:gridCol w="949569"/>
                <a:gridCol w="316523"/>
              </a:tblGrid>
              <a:tr h="5005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SNP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Minor</a:t>
                      </a:r>
                      <a:r>
                        <a:rPr lang="en-US" sz="1000" baseline="0" dirty="0" smtClean="0"/>
                        <a:t> allele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</a:t>
                      </a:r>
                      <a:r>
                        <a:rPr lang="en-US" sz="1000" baseline="0" dirty="0" smtClean="0"/>
                        <a:t> allele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Individual 1</a:t>
                      </a:r>
                    </a:p>
                    <a:p>
                      <a:r>
                        <a:rPr lang="en-US" sz="1000" dirty="0" smtClean="0"/>
                        <a:t>(FID,</a:t>
                      </a:r>
                      <a:r>
                        <a:rPr lang="en-US" sz="1000" baseline="0" dirty="0" smtClean="0"/>
                        <a:t> IID)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Individual</a:t>
                      </a:r>
                      <a:r>
                        <a:rPr lang="en-US" sz="1000" baseline="0" dirty="0" smtClean="0"/>
                        <a:t> 2</a:t>
                      </a:r>
                    </a:p>
                    <a:p>
                      <a:r>
                        <a:rPr lang="en-US" sz="1000" baseline="0" dirty="0" smtClean="0"/>
                        <a:t>(FID, IID)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</a:tr>
              <a:tr h="6812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rs00001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0.8023</a:t>
                      </a:r>
                    </a:p>
                    <a:p>
                      <a:r>
                        <a:rPr lang="en-US" sz="1000" dirty="0" smtClean="0"/>
                        <a:t>0.1434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0.2387</a:t>
                      </a:r>
                    </a:p>
                    <a:p>
                      <a:r>
                        <a:rPr lang="en-US" sz="1000" dirty="0" smtClean="0"/>
                        <a:t>0.4781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</a:tr>
              <a:tr h="6812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rs00002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0.3767</a:t>
                      </a:r>
                    </a:p>
                    <a:p>
                      <a:r>
                        <a:rPr lang="en-US" sz="1000" dirty="0" smtClean="0"/>
                        <a:t>0.6231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0.0389</a:t>
                      </a:r>
                    </a:p>
                    <a:p>
                      <a:r>
                        <a:rPr lang="en-US" sz="1000" dirty="0" smtClean="0"/>
                        <a:t>0.9624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</a:tr>
              <a:tr h="6812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00600" y="28575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1252807 (rows) * 34979 (columns)</a:t>
            </a:r>
          </a:p>
          <a:p>
            <a:pPr algn="ctr"/>
            <a:r>
              <a:rPr lang="en-US" sz="1400" dirty="0" smtClean="0"/>
              <a:t>200GB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3987800" y="1460500"/>
            <a:ext cx="457200" cy="3810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86200" y="114002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merge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91197"/>
              </p:ext>
            </p:extLst>
          </p:nvPr>
        </p:nvGraphicFramePr>
        <p:xfrm>
          <a:off x="4800600" y="4419600"/>
          <a:ext cx="4038600" cy="15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09600"/>
                <a:gridCol w="533400"/>
                <a:gridCol w="914400"/>
                <a:gridCol w="9144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SNP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Minor</a:t>
                      </a:r>
                      <a:r>
                        <a:rPr lang="en-US" sz="1000" baseline="0" dirty="0" smtClean="0"/>
                        <a:t> allele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</a:t>
                      </a:r>
                      <a:r>
                        <a:rPr lang="en-US" sz="1000" baseline="0" dirty="0" smtClean="0"/>
                        <a:t> allele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Individual 1</a:t>
                      </a:r>
                    </a:p>
                    <a:p>
                      <a:r>
                        <a:rPr lang="en-US" sz="1000" dirty="0" smtClean="0"/>
                        <a:t>(FID,</a:t>
                      </a:r>
                      <a:r>
                        <a:rPr lang="en-US" sz="1000" baseline="0" dirty="0" smtClean="0"/>
                        <a:t> IID)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Individual</a:t>
                      </a:r>
                      <a:r>
                        <a:rPr lang="en-US" sz="1000" baseline="0" dirty="0" smtClean="0"/>
                        <a:t> 2</a:t>
                      </a:r>
                    </a:p>
                    <a:p>
                      <a:r>
                        <a:rPr lang="en-US" sz="1000" baseline="0" dirty="0" smtClean="0"/>
                        <a:t>(FID, IID)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Rs00001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0 0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rs00002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G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>
            <a:off x="6705600" y="3352800"/>
            <a:ext cx="381000" cy="6858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9000" y="343409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Genotype reconstruction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1066800" cy="7312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" pitchFamily="18" charset="0"/>
              </a:rPr>
              <a:t>Imputed data</a:t>
            </a:r>
            <a:endParaRPr lang="en-US" sz="16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987800" y="5048249"/>
            <a:ext cx="660400" cy="361951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62400" y="450598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clean</a:t>
            </a:r>
            <a:endParaRPr lang="en-US" sz="1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57992"/>
              </p:ext>
            </p:extLst>
          </p:nvPr>
        </p:nvGraphicFramePr>
        <p:xfrm>
          <a:off x="469900" y="4419600"/>
          <a:ext cx="1295400" cy="1414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2008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49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49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49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425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6701" y="5867400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26439 genes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1800225" y="5048249"/>
            <a:ext cx="914400" cy="361951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0" y="4648200"/>
            <a:ext cx="10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PCA regression</a:t>
            </a:r>
            <a:endParaRPr lang="en-US" sz="12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80007"/>
              </p:ext>
            </p:extLst>
          </p:nvPr>
        </p:nvGraphicFramePr>
        <p:xfrm>
          <a:off x="292100" y="2594610"/>
          <a:ext cx="2921000" cy="975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7100"/>
                <a:gridCol w="1993900"/>
              </a:tblGrid>
              <a:tr h="325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/>
                        <a:t>Pathway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/>
                        <a:t>Gene sets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5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/>
                        <a:t>p1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/>
                        <a:t>g1, g2, 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5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Up Arrow 31"/>
          <p:cNvSpPr/>
          <p:nvPr/>
        </p:nvSpPr>
        <p:spPr>
          <a:xfrm>
            <a:off x="764232" y="3695700"/>
            <a:ext cx="359719" cy="571500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43000" y="389575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Pathway analysis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304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complete workflow to deal with such large-scale gene data.</a:t>
            </a:r>
          </a:p>
          <a:p>
            <a:pPr lvl="1"/>
            <a:r>
              <a:rPr lang="en-US" dirty="0" smtClean="0"/>
              <a:t>Input: Beagle data</a:t>
            </a:r>
          </a:p>
          <a:p>
            <a:pPr lvl="1"/>
            <a:r>
              <a:rPr lang="en-US" dirty="0" smtClean="0"/>
              <a:t>Analysis tool: Plink tool</a:t>
            </a:r>
          </a:p>
          <a:p>
            <a:pPr lvl="1"/>
            <a:r>
              <a:rPr lang="en-US" dirty="0" smtClean="0"/>
              <a:t>Work flow: Java framework</a:t>
            </a:r>
          </a:p>
          <a:p>
            <a:r>
              <a:rPr lang="en-US" dirty="0" smtClean="0"/>
              <a:t>Introduce semantic technologies into pathway merging</a:t>
            </a:r>
          </a:p>
          <a:p>
            <a:pPr lvl="1"/>
            <a:r>
              <a:rPr lang="en-US" dirty="0" smtClean="0"/>
              <a:t>Platform: Oracle 11g2</a:t>
            </a:r>
          </a:p>
          <a:p>
            <a:pPr lvl="1"/>
            <a:r>
              <a:rPr lang="en-US" dirty="0" smtClean="0"/>
              <a:t>Capabilities: RDF/OWL storage, </a:t>
            </a:r>
            <a:r>
              <a:rPr lang="en-US" dirty="0" err="1" smtClean="0"/>
              <a:t>sparql</a:t>
            </a:r>
            <a:r>
              <a:rPr lang="en-US" dirty="0" smtClean="0"/>
              <a:t>-embedded query</a:t>
            </a:r>
          </a:p>
          <a:p>
            <a:pPr lvl="1"/>
            <a:r>
              <a:rPr lang="en-US" dirty="0" smtClean="0"/>
              <a:t>Cases: graph pattern based pathway merging</a:t>
            </a:r>
          </a:p>
        </p:txBody>
      </p:sp>
    </p:spTree>
    <p:extLst>
      <p:ext uri="{BB962C8B-B14F-4D97-AF65-F5344CB8AC3E}">
        <p14:creationId xmlns:p14="http://schemas.microsoft.com/office/powerpoint/2010/main" val="40176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19267" y="746499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86575" y="685800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19575" y="2171700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62575" y="2181225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734175" y="2295525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00975" y="1790700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29600" y="952500"/>
            <a:ext cx="685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6" idx="0"/>
          </p:cNvCxnSpPr>
          <p:nvPr/>
        </p:nvCxnSpPr>
        <p:spPr>
          <a:xfrm flipH="1">
            <a:off x="4562475" y="1266825"/>
            <a:ext cx="657225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</p:cNvCxnSpPr>
          <p:nvPr/>
        </p:nvCxnSpPr>
        <p:spPr>
          <a:xfrm>
            <a:off x="5462167" y="1356099"/>
            <a:ext cx="495300" cy="92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8" idx="1"/>
          </p:cNvCxnSpPr>
          <p:nvPr/>
        </p:nvCxnSpPr>
        <p:spPr>
          <a:xfrm>
            <a:off x="5704634" y="1266825"/>
            <a:ext cx="1129974" cy="111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7"/>
          </p:cNvCxnSpPr>
          <p:nvPr/>
        </p:nvCxnSpPr>
        <p:spPr>
          <a:xfrm flipH="1">
            <a:off x="5947942" y="1206126"/>
            <a:ext cx="1039066" cy="1064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9" idx="1"/>
          </p:cNvCxnSpPr>
          <p:nvPr/>
        </p:nvCxnSpPr>
        <p:spPr>
          <a:xfrm>
            <a:off x="7471942" y="1206126"/>
            <a:ext cx="429466" cy="673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0" idx="2"/>
          </p:cNvCxnSpPr>
          <p:nvPr/>
        </p:nvCxnSpPr>
        <p:spPr>
          <a:xfrm>
            <a:off x="7572375" y="990600"/>
            <a:ext cx="657225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04800" y="45720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1219200" y="114300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1219200" y="175260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228600" y="2754215"/>
            <a:ext cx="1143000" cy="4191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1219200" y="3440014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1219200" y="4029738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dirty="0"/>
              <a:t>2</a:t>
            </a:r>
          </a:p>
        </p:txBody>
      </p:sp>
      <p:cxnSp>
        <p:nvCxnSpPr>
          <p:cNvPr id="37" name="Elbow Connector 36"/>
          <p:cNvCxnSpPr>
            <a:stCxn id="31" idx="1"/>
            <a:endCxn id="30" idx="2"/>
          </p:cNvCxnSpPr>
          <p:nvPr/>
        </p:nvCxnSpPr>
        <p:spPr>
          <a:xfrm rot="10800000">
            <a:off x="838200" y="914400"/>
            <a:ext cx="3810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1"/>
            <a:endCxn id="30" idx="2"/>
          </p:cNvCxnSpPr>
          <p:nvPr/>
        </p:nvCxnSpPr>
        <p:spPr>
          <a:xfrm rot="10800000">
            <a:off x="838200" y="914400"/>
            <a:ext cx="3810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1"/>
            <a:endCxn id="33" idx="2"/>
          </p:cNvCxnSpPr>
          <p:nvPr/>
        </p:nvCxnSpPr>
        <p:spPr>
          <a:xfrm rot="10800000">
            <a:off x="800100" y="3173316"/>
            <a:ext cx="419100" cy="495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1"/>
            <a:endCxn id="33" idx="2"/>
          </p:cNvCxnSpPr>
          <p:nvPr/>
        </p:nvCxnSpPr>
        <p:spPr>
          <a:xfrm rot="10800000">
            <a:off x="800100" y="3173316"/>
            <a:ext cx="419100" cy="1085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3850" y="1371601"/>
            <a:ext cx="57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66701" y="3862664"/>
            <a:ext cx="57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152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19100" y="2438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50" name="Flowchart: Process 49"/>
          <p:cNvSpPr/>
          <p:nvPr/>
        </p:nvSpPr>
        <p:spPr>
          <a:xfrm>
            <a:off x="1219200" y="464820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52" name="Flowchart: Process 51"/>
          <p:cNvSpPr/>
          <p:nvPr/>
        </p:nvSpPr>
        <p:spPr>
          <a:xfrm>
            <a:off x="1219200" y="527685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1219200" y="5867400"/>
            <a:ext cx="1066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cxnSp>
        <p:nvCxnSpPr>
          <p:cNvPr id="55" name="Elbow Connector 54"/>
          <p:cNvCxnSpPr>
            <a:stCxn id="50" idx="1"/>
            <a:endCxn id="33" idx="2"/>
          </p:cNvCxnSpPr>
          <p:nvPr/>
        </p:nvCxnSpPr>
        <p:spPr>
          <a:xfrm rot="10800000">
            <a:off x="800100" y="3173316"/>
            <a:ext cx="419100" cy="17034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1"/>
            <a:endCxn id="33" idx="2"/>
          </p:cNvCxnSpPr>
          <p:nvPr/>
        </p:nvCxnSpPr>
        <p:spPr>
          <a:xfrm rot="10800000">
            <a:off x="800100" y="3173316"/>
            <a:ext cx="419100" cy="2332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1"/>
            <a:endCxn id="33" idx="2"/>
          </p:cNvCxnSpPr>
          <p:nvPr/>
        </p:nvCxnSpPr>
        <p:spPr>
          <a:xfrm rot="10800000">
            <a:off x="800100" y="3173316"/>
            <a:ext cx="419100" cy="2922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3"/>
            <a:endCxn id="34" idx="3"/>
          </p:cNvCxnSpPr>
          <p:nvPr/>
        </p:nvCxnSpPr>
        <p:spPr>
          <a:xfrm>
            <a:off x="2286000" y="1371600"/>
            <a:ext cx="12700" cy="2297014"/>
          </a:xfrm>
          <a:prstGeom prst="bentConnector3">
            <a:avLst>
              <a:gd name="adj1" fmla="val 262500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1" idx="3"/>
            <a:endCxn id="35" idx="3"/>
          </p:cNvCxnSpPr>
          <p:nvPr/>
        </p:nvCxnSpPr>
        <p:spPr>
          <a:xfrm>
            <a:off x="2286000" y="1371600"/>
            <a:ext cx="12700" cy="2886738"/>
          </a:xfrm>
          <a:prstGeom prst="bentConnector3">
            <a:avLst>
              <a:gd name="adj1" fmla="val 262500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3"/>
            <a:endCxn id="50" idx="3"/>
          </p:cNvCxnSpPr>
          <p:nvPr/>
        </p:nvCxnSpPr>
        <p:spPr>
          <a:xfrm>
            <a:off x="2286000" y="1371600"/>
            <a:ext cx="12700" cy="3505200"/>
          </a:xfrm>
          <a:prstGeom prst="bentConnector3">
            <a:avLst>
              <a:gd name="adj1" fmla="val 270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2" idx="3"/>
          </p:cNvCxnSpPr>
          <p:nvPr/>
        </p:nvCxnSpPr>
        <p:spPr>
          <a:xfrm>
            <a:off x="2286000" y="1981200"/>
            <a:ext cx="12700" cy="3524250"/>
          </a:xfrm>
          <a:prstGeom prst="bentConnector3">
            <a:avLst>
              <a:gd name="adj1" fmla="val 5925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2" idx="3"/>
            <a:endCxn id="53" idx="3"/>
          </p:cNvCxnSpPr>
          <p:nvPr/>
        </p:nvCxnSpPr>
        <p:spPr>
          <a:xfrm>
            <a:off x="2286000" y="1981200"/>
            <a:ext cx="12700" cy="4114800"/>
          </a:xfrm>
          <a:prstGeom prst="bentConnector3">
            <a:avLst>
              <a:gd name="adj1" fmla="val 60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2" idx="3"/>
            <a:endCxn id="35" idx="3"/>
          </p:cNvCxnSpPr>
          <p:nvPr/>
        </p:nvCxnSpPr>
        <p:spPr>
          <a:xfrm>
            <a:off x="2286000" y="1981200"/>
            <a:ext cx="12700" cy="2277138"/>
          </a:xfrm>
          <a:prstGeom prst="bentConnector3">
            <a:avLst>
              <a:gd name="adj1" fmla="val 60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81300" y="339161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elates_to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209800" y="245378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elates_to</a:t>
            </a:r>
            <a:endParaRPr lang="en-US" sz="1200" dirty="0"/>
          </a:p>
        </p:txBody>
      </p:sp>
      <p:sp>
        <p:nvSpPr>
          <p:cNvPr id="84" name="Cloud Callout 83"/>
          <p:cNvSpPr/>
          <p:nvPr/>
        </p:nvSpPr>
        <p:spPr>
          <a:xfrm>
            <a:off x="2133600" y="306288"/>
            <a:ext cx="1447800" cy="608112"/>
          </a:xfrm>
          <a:prstGeom prst="cloudCallout">
            <a:avLst>
              <a:gd name="adj1" fmla="val -75000"/>
              <a:gd name="adj2" fmla="val 656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Pathway Ontology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181475" y="3609775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Merging patterns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ratio of overlapping genes: &gt;=90%, e.g. the ratio between p1 and p2 is 1/3 = 33%.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Subset inclusion between gene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Identical pathway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Equivalent pathway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Multi-pathway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advantages of using semantic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intermediate result of gene-based pathway analysis is </a:t>
            </a:r>
            <a:r>
              <a:rPr lang="en-US" b="1" dirty="0" smtClean="0"/>
              <a:t>large</a:t>
            </a:r>
            <a:r>
              <a:rPr lang="en-US" dirty="0" smtClean="0"/>
              <a:t> yet in </a:t>
            </a:r>
            <a:r>
              <a:rPr lang="en-US" b="1" dirty="0" smtClean="0"/>
              <a:t>simple</a:t>
            </a:r>
            <a:r>
              <a:rPr lang="en-US" dirty="0" smtClean="0"/>
              <a:t> structure, which requires scalable computation power, e.g. Oracle database.</a:t>
            </a:r>
          </a:p>
          <a:p>
            <a:r>
              <a:rPr lang="en-US" dirty="0" smtClean="0"/>
              <a:t>The relationship between pathway and gene is explicit and directional, but one to multiple. So the whole data set can be viewed as a huge graph, for which semantic technologies in Oracle 11g can support knowledge-aware query.</a:t>
            </a:r>
          </a:p>
          <a:p>
            <a:r>
              <a:rPr lang="en-US" dirty="0" smtClean="0"/>
              <a:t>Instead of multiple joins, semantic Oracle provides users with a solution of graph pattern based query, e.g.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p1, p2,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count(gene)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FROM TABLE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sem_match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('(?p1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promo:relates_to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?gene)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(?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p2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promo:relates_to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?gene)',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sem_models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('pathway'),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null,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null,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YSM New Brand">
      <a:dk1>
        <a:srgbClr val="000000"/>
      </a:dk1>
      <a:lt1>
        <a:srgbClr val="FFFFFF"/>
      </a:lt1>
      <a:dk2>
        <a:srgbClr val="585858"/>
      </a:dk2>
      <a:lt2>
        <a:srgbClr val="C2C0C0"/>
      </a:lt2>
      <a:accent1>
        <a:srgbClr val="467FCC"/>
      </a:accent1>
      <a:accent2>
        <a:srgbClr val="55A51C"/>
      </a:accent2>
      <a:accent3>
        <a:srgbClr val="80CDE9"/>
      </a:accent3>
      <a:accent4>
        <a:srgbClr val="A098E4"/>
      </a:accent4>
      <a:accent5>
        <a:srgbClr val="F7941D"/>
      </a:accent5>
      <a:accent6>
        <a:srgbClr val="004DA4"/>
      </a:accent6>
      <a:hlink>
        <a:srgbClr val="467FCC"/>
      </a:hlink>
      <a:folHlink>
        <a:srgbClr val="C4DF9B"/>
      </a:folHlink>
    </a:clrScheme>
    <a:fontScheme name="2_New_Blue_YSM_2">
      <a:majorFont>
        <a:latin typeface="Georgia"/>
        <a:ea typeface="Gulim"/>
        <a:cs typeface="Gulim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New_Blue_YSM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w_Blue_YSM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w_Blue_YSM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Brand Template (06162010)</Template>
  <TotalTime>1277</TotalTime>
  <Words>1072</Words>
  <Application>Microsoft Office PowerPoint</Application>
  <PresentationFormat>On-screen Show (4:3)</PresentationFormat>
  <Paragraphs>217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Content Slides</vt:lpstr>
      <vt:lpstr>Research at Yale</vt:lpstr>
      <vt:lpstr>Related Projects</vt:lpstr>
      <vt:lpstr>1. Text Mining on Web Data</vt:lpstr>
      <vt:lpstr>Challenges &amp; Solutions</vt:lpstr>
      <vt:lpstr>2. SNP-based pathway analysis for GWAS data</vt:lpstr>
      <vt:lpstr>PowerPoint Presentation</vt:lpstr>
      <vt:lpstr>Challenges &amp; Solutions</vt:lpstr>
      <vt:lpstr>PowerPoint Presentation</vt:lpstr>
      <vt:lpstr>The advantages of using semantic Oracle</vt:lpstr>
      <vt:lpstr>3. Semantic-assisted Protein Association Analysis 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Fansler, Justin</dc:creator>
  <cp:lastModifiedBy>aster</cp:lastModifiedBy>
  <cp:revision>327</cp:revision>
  <dcterms:created xsi:type="dcterms:W3CDTF">2010-06-16T21:30:36Z</dcterms:created>
  <dcterms:modified xsi:type="dcterms:W3CDTF">2012-09-22T16:21:10Z</dcterms:modified>
</cp:coreProperties>
</file>