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2927-299D-42A9-8609-7054CAA157F2}" type="datetimeFigureOut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316BB-FBB9-454E-8642-5572F95823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A59B-4203-4622-B75A-B26769167547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5544-A3D9-4949-BA43-DD87DD7BAC1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C13E-39FE-4116-959B-BEBE4C006A8D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B760-A97D-4F75-9634-88092D305E1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8B71-BBAF-4C97-BE7B-AEBBF1B2845C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B553-8078-483E-8C5E-ADBAE9852C20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2472-543A-4545-809F-19F3900D9EA0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279F-0F9F-41C6-A453-07117E5DB802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4F67-FCED-444B-A0DD-576DF2CA46E6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3BFD-2A53-4F4C-AAE5-D2B2F30BE259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5215DBF-976D-4AE2-974C-B61B82CF7FE0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Linked 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A Global Distributed </a:t>
            </a:r>
            <a:r>
              <a:rPr lang="en-US" altLang="zh-CN" sz="3600" dirty="0" err="1" smtClean="0"/>
              <a:t>Dataspace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Jiaoyan</a:t>
            </a:r>
            <a:r>
              <a:rPr lang="en-US" altLang="zh-CN" dirty="0" smtClean="0"/>
              <a:t> Chen</a:t>
            </a:r>
          </a:p>
          <a:p>
            <a:r>
              <a:rPr lang="en-US" altLang="zh-CN" dirty="0" smtClean="0"/>
              <a:t>Aug 17, 2012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6398-FEDA-4B6C-AEF1-2FDFA8BF3572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Data items are identified with HTTP </a:t>
            </a:r>
            <a:r>
              <a:rPr lang="en-US" altLang="zh-CN" dirty="0" smtClean="0"/>
              <a:t>URIs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pd:cygri</a:t>
            </a:r>
            <a:r>
              <a:rPr lang="en-US" altLang="zh-CN" dirty="0" smtClean="0"/>
              <a:t> = http://richard.cyganiak.de/foaf.rdf#cygri</a:t>
            </a:r>
          </a:p>
          <a:p>
            <a:r>
              <a:rPr lang="en-US" altLang="zh-CN" dirty="0" err="1" smtClean="0"/>
              <a:t>dbpedia:Berlin</a:t>
            </a:r>
            <a:r>
              <a:rPr lang="en-US" altLang="zh-CN" dirty="0" smtClean="0"/>
              <a:t> = http://dbpedia.org/resource/Berlin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3684593"/>
            <a:ext cx="6500858" cy="2959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Resolving URIs over the 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pic>
        <p:nvPicPr>
          <p:cNvPr id="7" name="内容占位符 6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500174"/>
            <a:ext cx="8795201" cy="414340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Dereferencing URIs over the 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pic>
        <p:nvPicPr>
          <p:cNvPr id="7" name="内容占位符 6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84" y="1428736"/>
            <a:ext cx="8762534" cy="491251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LOD Datasets Scale: May 2007</a:t>
            </a:r>
            <a:endParaRPr lang="zh-CN" altLang="en-US" dirty="0"/>
          </a:p>
        </p:txBody>
      </p:sp>
      <p:pic>
        <p:nvPicPr>
          <p:cNvPr id="7" name="内容占位符 6" descr="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500174"/>
            <a:ext cx="7796247" cy="4869329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LOD Datasets Scale: </a:t>
            </a:r>
            <a:r>
              <a:rPr lang="en-US" altLang="zh-CN" dirty="0" err="1" smtClean="0"/>
              <a:t>july</a:t>
            </a:r>
            <a:r>
              <a:rPr lang="en-US" altLang="zh-CN" dirty="0" smtClean="0"/>
              <a:t> 2009</a:t>
            </a:r>
            <a:endParaRPr lang="zh-CN" altLang="en-US" dirty="0"/>
          </a:p>
        </p:txBody>
      </p:sp>
      <p:pic>
        <p:nvPicPr>
          <p:cNvPr id="7" name="内容占位符 6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157952"/>
            <a:ext cx="7643866" cy="562976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LOD Datasets </a:t>
            </a:r>
            <a:r>
              <a:rPr lang="en-US" altLang="zh-CN" dirty="0" smtClean="0"/>
              <a:t>Scale: sep 2011</a:t>
            </a:r>
            <a:endParaRPr lang="zh-CN" altLang="en-US" dirty="0"/>
          </a:p>
        </p:txBody>
      </p:sp>
      <p:pic>
        <p:nvPicPr>
          <p:cNvPr id="7" name="内容占位符 6" descr="lod-datasets_2011-09-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76502"/>
            <a:ext cx="8072494" cy="5323097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云形标注 7"/>
          <p:cNvSpPr/>
          <p:nvPr/>
        </p:nvSpPr>
        <p:spPr>
          <a:xfrm>
            <a:off x="5214942" y="1428736"/>
            <a:ext cx="3429024" cy="185738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</a:rPr>
              <a:t>Billions of Triples!!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consume linked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 smtClean="0"/>
              <a:t>Consuming </a:t>
            </a:r>
            <a:r>
              <a:rPr lang="en-US" altLang="zh-CN" dirty="0" smtClean="0"/>
              <a:t>L</a:t>
            </a:r>
            <a:r>
              <a:rPr lang="en-US" altLang="zh-CN" dirty="0" smtClean="0"/>
              <a:t>inked Data by Humans</a:t>
            </a:r>
          </a:p>
          <a:p>
            <a:pPr marL="914400" lvl="1" indent="-514350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/>
              <a:t>Linked Data Browsers(Marbles, </a:t>
            </a:r>
            <a:r>
              <a:rPr lang="en-US" altLang="zh-CN" dirty="0" err="1" smtClean="0"/>
              <a:t>Fenfire</a:t>
            </a:r>
            <a:r>
              <a:rPr lang="en-US" altLang="zh-CN" dirty="0" smtClean="0"/>
              <a:t>, et.)</a:t>
            </a:r>
          </a:p>
          <a:p>
            <a:pPr marL="914400" lvl="1" indent="-514350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/>
              <a:t>Semantic Search Engine(</a:t>
            </a:r>
            <a:r>
              <a:rPr lang="en-US" altLang="zh-CN" dirty="0" err="1" smtClean="0"/>
              <a:t>Swoogle</a:t>
            </a:r>
            <a:r>
              <a:rPr lang="en-US" altLang="zh-CN" dirty="0" smtClean="0"/>
              <a:t>, Falcons, et.)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 smtClean="0"/>
              <a:t>Consuming Linked Data by Machines and Applications</a:t>
            </a:r>
          </a:p>
          <a:p>
            <a:pPr marL="914400" lvl="1" indent="-514350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/>
              <a:t>Accessing and retrieving Linked Data</a:t>
            </a:r>
          </a:p>
          <a:p>
            <a:pPr marL="914400" lvl="1" indent="-514350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/>
              <a:t>Querying Linked Data with SPARQL</a:t>
            </a:r>
          </a:p>
          <a:p>
            <a:pPr marL="914400" lvl="1" indent="-514350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/>
              <a:t>Automated Linked Traversal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can I do with linked data</a:t>
            </a:r>
            <a:endParaRPr lang="zh-CN" altLang="en-US" dirty="0"/>
          </a:p>
        </p:txBody>
      </p:sp>
      <p:pic>
        <p:nvPicPr>
          <p:cNvPr id="7" name="内容占位符 6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84" y="1357298"/>
            <a:ext cx="8601934" cy="521247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DBPedia</a:t>
            </a:r>
            <a:r>
              <a:rPr lang="en-US" altLang="zh-CN" dirty="0" smtClean="0"/>
              <a:t> mobile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</a:t>
            </a:r>
            <a:r>
              <a:rPr lang="en-US" altLang="zh-CN" dirty="0" smtClean="0"/>
              <a:t>on the GPS signal of a </a:t>
            </a:r>
            <a:r>
              <a:rPr lang="en-US" altLang="zh-CN" dirty="0" smtClean="0"/>
              <a:t>mobile, it is able to </a:t>
            </a:r>
            <a:r>
              <a:rPr lang="en-US" altLang="zh-CN" dirty="0" smtClean="0"/>
              <a:t>render a map indicating nearby locations from the </a:t>
            </a:r>
            <a:r>
              <a:rPr lang="en-US" altLang="zh-CN" dirty="0" err="1" smtClean="0"/>
              <a:t>Dbpedia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Revyu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Filckr</a:t>
            </a:r>
            <a:r>
              <a:rPr lang="en-US" altLang="zh-CN" dirty="0" smtClean="0"/>
              <a:t> data.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" name="图片 6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143247"/>
            <a:ext cx="6286544" cy="3339727"/>
          </a:xfrm>
          <a:prstGeom prst="rect">
            <a:avLst/>
          </a:prstGeom>
        </p:spPr>
      </p:pic>
      <p:pic>
        <p:nvPicPr>
          <p:cNvPr id="8" name="图片 7" descr="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231040"/>
            <a:ext cx="6572296" cy="344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BBC’s new music beta 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Music </a:t>
            </a:r>
            <a:r>
              <a:rPr lang="en-US" altLang="zh-CN" dirty="0" smtClean="0"/>
              <a:t>metadata such </a:t>
            </a:r>
            <a:r>
              <a:rPr lang="en-US" altLang="zh-CN" dirty="0" smtClean="0"/>
              <a:t>as related artists are pulled from </a:t>
            </a:r>
            <a:r>
              <a:rPr lang="en-US" altLang="zh-CN" dirty="0" err="1" smtClean="0"/>
              <a:t>Musicbrainz</a:t>
            </a:r>
            <a:r>
              <a:rPr lang="en-US" altLang="zh-CN" dirty="0" smtClean="0"/>
              <a:t>, for those links </a:t>
            </a:r>
            <a:r>
              <a:rPr lang="en-US" altLang="zh-CN" dirty="0" smtClean="0"/>
              <a:t>pointing to </a:t>
            </a:r>
            <a:r>
              <a:rPr lang="en-US" altLang="zh-CN" dirty="0" smtClean="0"/>
              <a:t>Wikipedia, the introductory text for each artist’s biography is fetched </a:t>
            </a:r>
            <a:r>
              <a:rPr lang="en-US" altLang="zh-CN" dirty="0" smtClean="0"/>
              <a:t>from there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Content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From a Web of Document to a Web of Data</a:t>
            </a:r>
          </a:p>
          <a:p>
            <a:r>
              <a:rPr lang="en-US" altLang="zh-CN" dirty="0" smtClean="0"/>
              <a:t>What is Linked Data</a:t>
            </a:r>
          </a:p>
          <a:p>
            <a:r>
              <a:rPr lang="en-US" altLang="zh-CN" dirty="0" smtClean="0"/>
              <a:t>How to Consume Linked Data</a:t>
            </a:r>
          </a:p>
          <a:p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What we can contribute and utilize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C4EA-40CC-4BF3-AC36-C35324DE33EA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82879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Extracting Enterprise Vocabularies Using Linked</a:t>
            </a:r>
            <a:br>
              <a:rPr lang="en-US" altLang="zh-CN" dirty="0" smtClean="0"/>
            </a:br>
            <a:r>
              <a:rPr lang="en-US" altLang="zh-CN" dirty="0" smtClean="0"/>
              <a:t>Open Data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428868"/>
            <a:ext cx="8686800" cy="3651257"/>
          </a:xfrm>
        </p:spPr>
        <p:txBody>
          <a:bodyPr/>
          <a:lstStyle/>
          <a:p>
            <a:r>
              <a:rPr lang="en-US" altLang="zh-CN" dirty="0" smtClean="0"/>
              <a:t>A paper </a:t>
            </a:r>
            <a:r>
              <a:rPr lang="en-US" altLang="zh-CN" dirty="0" smtClean="0"/>
              <a:t>contributes a </a:t>
            </a:r>
            <a:r>
              <a:rPr lang="en-US" altLang="zh-CN" dirty="0" smtClean="0"/>
              <a:t>process to automatically extract a </a:t>
            </a:r>
            <a:r>
              <a:rPr lang="en-US" altLang="zh-CN" dirty="0" smtClean="0"/>
              <a:t>domain specific </a:t>
            </a:r>
            <a:r>
              <a:rPr lang="en-US" altLang="zh-CN" dirty="0" smtClean="0"/>
              <a:t>vocabulary (terms and types) from unstructured data in the </a:t>
            </a:r>
            <a:r>
              <a:rPr lang="en-US" altLang="zh-CN" dirty="0" smtClean="0"/>
              <a:t>en-</a:t>
            </a:r>
            <a:r>
              <a:rPr lang="en-US" altLang="zh-CN" dirty="0" err="1" smtClean="0"/>
              <a:t>terprise</a:t>
            </a:r>
            <a:r>
              <a:rPr lang="en-US" altLang="zh-CN" dirty="0" smtClean="0"/>
              <a:t> </a:t>
            </a:r>
            <a:r>
              <a:rPr lang="en-US" altLang="zh-CN" dirty="0" smtClean="0"/>
              <a:t>guided by term definitions in Linked Open Data</a:t>
            </a:r>
          </a:p>
          <a:p>
            <a:r>
              <a:rPr lang="en-US" altLang="zh-CN" dirty="0" err="1" smtClean="0"/>
              <a:t>Dbpedia</a:t>
            </a:r>
            <a:r>
              <a:rPr lang="en-US" altLang="zh-CN" dirty="0" smtClean="0"/>
              <a:t> and Freebase are used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we can contribute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can link our Social-</a:t>
            </a:r>
            <a:r>
              <a:rPr lang="en-US" altLang="zh-CN" dirty="0" err="1" smtClean="0"/>
              <a:t>Groupbuy</a:t>
            </a:r>
            <a:r>
              <a:rPr lang="en-US" altLang="zh-CN" dirty="0" smtClean="0"/>
              <a:t> Dataset to LOD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we can utilize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annotate text from text</a:t>
            </a:r>
          </a:p>
          <a:p>
            <a:r>
              <a:rPr lang="en-US" altLang="zh-CN" dirty="0" smtClean="0"/>
              <a:t>Extract key words from </a:t>
            </a:r>
            <a:r>
              <a:rPr lang="en-US" altLang="zh-CN" dirty="0" err="1" smtClean="0"/>
              <a:t>groupbuy</a:t>
            </a:r>
            <a:r>
              <a:rPr lang="en-US" altLang="zh-CN" dirty="0" smtClean="0"/>
              <a:t> title, thus enhancing our background </a:t>
            </a:r>
            <a:r>
              <a:rPr lang="en-US" altLang="zh-CN" dirty="0" err="1" smtClean="0"/>
              <a:t>mashup</a:t>
            </a:r>
            <a:r>
              <a:rPr lang="en-US" altLang="zh-CN" dirty="0" smtClean="0"/>
              <a:t> engine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6000" dirty="0" smtClean="0"/>
              <a:t>Thanks!</a:t>
            </a:r>
            <a:endParaRPr lang="zh-CN" altLang="en-US" sz="6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200" dirty="0" smtClean="0"/>
              <a:t>The classic web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Single Global </a:t>
            </a:r>
            <a:r>
              <a:rPr lang="en-US" altLang="zh-CN" sz="2400" dirty="0" err="1" smtClean="0"/>
              <a:t>Informaction</a:t>
            </a:r>
            <a:r>
              <a:rPr lang="en-US" altLang="zh-CN" sz="2400" dirty="0" smtClean="0"/>
              <a:t> Space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 smtClean="0"/>
              <a:t>URLs as</a:t>
            </a:r>
          </a:p>
          <a:p>
            <a:pPr marL="1200150" lvl="1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Globally unique IDs</a:t>
            </a:r>
          </a:p>
          <a:p>
            <a:pPr marL="1200150" lvl="1" indent="-4572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/>
              <a:t>Retrieval mechanism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 smtClean="0"/>
              <a:t>HTML as shared content format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400" dirty="0" smtClean="0"/>
              <a:t>Hyperlinks</a:t>
            </a:r>
            <a:endParaRPr lang="zh-CN" altLang="en-US" sz="2400" dirty="0"/>
          </a:p>
        </p:txBody>
      </p:sp>
      <p:pic>
        <p:nvPicPr>
          <p:cNvPr id="6" name="内容占位符 5" descr="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97545" y="609600"/>
            <a:ext cx="4495360" cy="4800600"/>
          </a:xfr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03ED-99B5-4EDD-AA73-782C2CD806EC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Problem and solution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As Web content is only loosely structured it is</a:t>
            </a:r>
          </a:p>
          <a:p>
            <a:pPr lvl="1">
              <a:buNone/>
            </a:pPr>
            <a:r>
              <a:rPr lang="en-US" altLang="zh-CN" dirty="0" smtClean="0"/>
              <a:t>difficult for applications to do smart things with </a:t>
            </a:r>
            <a:r>
              <a:rPr lang="en-US" altLang="zh-CN" dirty="0" smtClean="0"/>
              <a:t>it</a:t>
            </a:r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Increase </a:t>
            </a:r>
            <a:r>
              <a:rPr lang="en-US" altLang="zh-CN" dirty="0" smtClean="0"/>
              <a:t>the structure of Web content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82B1-48F5-4250-B558-52EACC2F93B2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3200" dirty="0" smtClean="0"/>
              <a:t>Web APIs and </a:t>
            </a:r>
            <a:r>
              <a:rPr lang="en-US" altLang="zh-CN" sz="3200" dirty="0" err="1" smtClean="0"/>
              <a:t>Mashups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Shortcomings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dirty="0" smtClean="0"/>
              <a:t>APIs provide </a:t>
            </a:r>
            <a:r>
              <a:rPr lang="en-US" altLang="zh-CN" sz="2800" dirty="0" smtClean="0"/>
              <a:t>proprietary interfaces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dirty="0" err="1" smtClean="0"/>
              <a:t>Mashups</a:t>
            </a:r>
            <a:r>
              <a:rPr lang="en-US" altLang="zh-CN" sz="2800" dirty="0" smtClean="0"/>
              <a:t> are based on </a:t>
            </a:r>
            <a:r>
              <a:rPr lang="en-US" altLang="zh-CN" sz="2800" dirty="0" smtClean="0"/>
              <a:t>a fixed </a:t>
            </a:r>
            <a:r>
              <a:rPr lang="en-US" altLang="zh-CN" sz="2800" dirty="0" smtClean="0"/>
              <a:t>set of data </a:t>
            </a:r>
            <a:r>
              <a:rPr lang="en-US" altLang="zh-CN" sz="2800" dirty="0" smtClean="0"/>
              <a:t>sources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sz="2800" dirty="0" smtClean="0"/>
              <a:t>You can not set </a:t>
            </a:r>
            <a:r>
              <a:rPr lang="en-US" altLang="zh-CN" sz="2800" dirty="0" smtClean="0"/>
              <a:t>hyperlinks between </a:t>
            </a:r>
            <a:r>
              <a:rPr lang="en-US" altLang="zh-CN" sz="2800" dirty="0" smtClean="0"/>
              <a:t>data objects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en-US" altLang="zh-CN" sz="2800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endParaRPr lang="zh-CN" altLang="en-US" sz="2800" dirty="0"/>
          </a:p>
        </p:txBody>
      </p:sp>
      <p:pic>
        <p:nvPicPr>
          <p:cNvPr id="6" name="内容占位符 5" descr="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81175" y="609600"/>
            <a:ext cx="4328100" cy="4800600"/>
          </a:xfr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2D2E-E6CE-4396-B2AA-B953AC648A5D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800" y="590536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Web APIs slice the Web into Walled Gardens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7" name="内容占位符 6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91" y="1428736"/>
            <a:ext cx="8034337" cy="5344925"/>
          </a:xfr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C96C-69D2-4629-973C-741954B5CA61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What is Linked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Semantic Web technologies to</a:t>
            </a:r>
          </a:p>
          <a:p>
            <a:pPr lvl="1"/>
            <a:r>
              <a:rPr lang="en-US" altLang="zh-CN" dirty="0" smtClean="0"/>
              <a:t>publish </a:t>
            </a:r>
            <a:r>
              <a:rPr lang="en-US" altLang="zh-CN" dirty="0" smtClean="0"/>
              <a:t>structured data on the </a:t>
            </a:r>
            <a:r>
              <a:rPr lang="en-US" altLang="zh-CN" dirty="0" smtClean="0"/>
              <a:t>Web,</a:t>
            </a:r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smtClean="0"/>
              <a:t>links between data from one data </a:t>
            </a:r>
            <a:r>
              <a:rPr lang="en-US" altLang="zh-CN" dirty="0" smtClean="0"/>
              <a:t>source to </a:t>
            </a:r>
            <a:r>
              <a:rPr lang="en-US" altLang="zh-CN" dirty="0" smtClean="0"/>
              <a:t>data within other data sources.</a:t>
            </a:r>
          </a:p>
          <a:p>
            <a:endParaRPr lang="zh-CN" altLang="en-US" dirty="0"/>
          </a:p>
        </p:txBody>
      </p:sp>
      <p:pic>
        <p:nvPicPr>
          <p:cNvPr id="9" name="图片 8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3731417"/>
            <a:ext cx="7500990" cy="2912293"/>
          </a:xfrm>
          <a:prstGeom prst="rect">
            <a:avLst/>
          </a:prstGeom>
        </p:spPr>
      </p:pic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69DB-2FBC-4EB8-AB5E-88977F66324F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 smtClean="0"/>
              <a:t>Linked Data </a:t>
            </a:r>
            <a:r>
              <a:rPr lang="en-US" altLang="zh-CN" dirty="0" smtClean="0"/>
              <a:t>Principles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 smtClean="0"/>
              <a:t>Use URIs as names for things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 smtClean="0"/>
              <a:t>Use HTTP URIs so that people can look up those names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 smtClean="0"/>
              <a:t>When someone looks up a URI, provide useful </a:t>
            </a:r>
            <a:r>
              <a:rPr lang="en-US" altLang="zh-CN" dirty="0" smtClean="0"/>
              <a:t>RDF URI information</a:t>
            </a:r>
            <a:endParaRPr lang="en-US" altLang="zh-CN" dirty="0" smtClean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CN" dirty="0" smtClean="0"/>
              <a:t>Include RDF statements that link to other URIs so that they can discover related things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2B5C-61AD-4022-806C-84C4379E4F1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Rdf</a:t>
            </a:r>
            <a:r>
              <a:rPr lang="en-US" altLang="zh-CN" dirty="0" smtClean="0"/>
              <a:t> data model</a:t>
            </a:r>
            <a:endParaRPr lang="zh-CN" altLang="en-US" dirty="0"/>
          </a:p>
        </p:txBody>
      </p:sp>
      <p:pic>
        <p:nvPicPr>
          <p:cNvPr id="7" name="内容占位符 6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14488"/>
            <a:ext cx="8508176" cy="4074338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F919-2684-41C5-A718-FE1A4F69324B}" type="datetime1">
              <a:rPr lang="zh-CN" altLang="en-US" smtClean="0"/>
              <a:t>2012-8-16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CCNT GRID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90</TotalTime>
  <Words>536</Words>
  <PresentationFormat>全屏显示(4:3)</PresentationFormat>
  <Paragraphs>141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跋涉</vt:lpstr>
      <vt:lpstr>Linked Data A Global Distributed Dataspace</vt:lpstr>
      <vt:lpstr>Content</vt:lpstr>
      <vt:lpstr>The classic web</vt:lpstr>
      <vt:lpstr>Problem and solution</vt:lpstr>
      <vt:lpstr>Web APIs and Mashups</vt:lpstr>
      <vt:lpstr>Web APIs slice the Web into Walled Gardens </vt:lpstr>
      <vt:lpstr>What is Linked Data</vt:lpstr>
      <vt:lpstr>Linked Data Principles</vt:lpstr>
      <vt:lpstr>The Rdf data model</vt:lpstr>
      <vt:lpstr>Data items are identified with HTTP URIs</vt:lpstr>
      <vt:lpstr>Resolving URIs over the Web</vt:lpstr>
      <vt:lpstr>Dereferencing URIs over the Web</vt:lpstr>
      <vt:lpstr>LOD Datasets Scale: May 2007</vt:lpstr>
      <vt:lpstr>LOD Datasets Scale: july 2009</vt:lpstr>
      <vt:lpstr>LOD Datasets Scale: sep 2011</vt:lpstr>
      <vt:lpstr>How to consume linked data</vt:lpstr>
      <vt:lpstr>What can I do with linked data</vt:lpstr>
      <vt:lpstr>DBPedia mobile</vt:lpstr>
      <vt:lpstr>BBC’s new music beta site</vt:lpstr>
      <vt:lpstr>Extracting Enterprise Vocabularies Using Linked Open Data </vt:lpstr>
      <vt:lpstr>What we can contribute</vt:lpstr>
      <vt:lpstr>What we can utilize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Data A Global Distributed Dataspace</dc:title>
  <cp:lastModifiedBy>微软用户</cp:lastModifiedBy>
  <cp:revision>30</cp:revision>
  <dcterms:modified xsi:type="dcterms:W3CDTF">2012-08-16T12:19:58Z</dcterms:modified>
</cp:coreProperties>
</file>