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9" r:id="rId3"/>
    <p:sldId id="275" r:id="rId4"/>
    <p:sldId id="265" r:id="rId5"/>
    <p:sldId id="279" r:id="rId6"/>
    <p:sldId id="266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ABDC-DF0D-43CC-AF94-5B880D63E5ED}" type="datetimeFigureOut">
              <a:rPr lang="zh-CN" altLang="en-US" smtClean="0"/>
              <a:t>2013/9/16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81786-C383-4D6B-A614-4B9FB7BF9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1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Title: </a:t>
            </a:r>
            <a:r>
              <a:rPr lang="en-US" altLang="zh-CN" dirty="0">
                <a:solidFill>
                  <a:srgbClr val="000000"/>
                </a:solidFill>
              </a:rPr>
              <a:t>Ontology-based information extraction(OBIE) :an introduction and survey of current approaches </a:t>
            </a:r>
            <a:endParaRPr kumimoji="1" lang="en-US" altLang="zh-CN" dirty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Conference/Journal: </a:t>
            </a:r>
            <a:r>
              <a:rPr lang="en-US" altLang="zh-CN" dirty="0">
                <a:solidFill>
                  <a:srgbClr val="000000"/>
                </a:solidFill>
              </a:rPr>
              <a:t>Information Science</a:t>
            </a:r>
            <a:endParaRPr kumimoji="1" lang="en-US" altLang="zh-CN" dirty="0" smtClean="0"/>
          </a:p>
          <a:p>
            <a:pPr>
              <a:buFont typeface="Wingdings" pitchFamily="2" charset="2"/>
              <a:buChar char="u"/>
            </a:pPr>
            <a:endParaRPr kumimoji="1" lang="en-US" altLang="zh-CN" dirty="0" smtClean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Author: </a:t>
            </a:r>
            <a:r>
              <a:rPr lang="en-US" altLang="zh-CN" dirty="0">
                <a:solidFill>
                  <a:srgbClr val="000000"/>
                </a:solidFill>
              </a:rPr>
              <a:t>Daya C. Wimalasuriya, Dejing Dou</a:t>
            </a:r>
            <a:endParaRPr kumimoji="1" lang="en-US" altLang="zh-CN" dirty="0" smtClean="0"/>
          </a:p>
          <a:p>
            <a:pPr>
              <a:buFont typeface="Wingdings" pitchFamily="2" charset="2"/>
              <a:buChar char="u"/>
            </a:pPr>
            <a:endParaRPr kumimoji="1" lang="en-US" altLang="zh-CN" dirty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Time: 2010</a:t>
            </a:r>
          </a:p>
        </p:txBody>
      </p:sp>
    </p:spTree>
    <p:extLst>
      <p:ext uri="{BB962C8B-B14F-4D97-AF65-F5344CB8AC3E}">
        <p14:creationId xmlns:p14="http://schemas.microsoft.com/office/powerpoint/2010/main" val="304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OBIE architecture
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61" name="图片 60"/>
          <p:cNvPicPr/>
          <p:nvPr/>
        </p:nvPicPr>
        <p:blipFill>
          <a:blip r:embed="rId2"/>
          <a:stretch>
            <a:fillRect/>
          </a:stretch>
        </p:blipFill>
        <p:spPr>
          <a:xfrm>
            <a:off x="617760" y="1204920"/>
            <a:ext cx="8056800" cy="51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93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Classification of current OBIE 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Information extraction method</a:t>
            </a:r>
            <a:r>
              <a:rPr lang="en-US" sz="2400" dirty="0">
                <a:solidFill>
                  <a:srgbClr val="FF0000"/>
                </a:solidFill>
                <a:latin typeface="Goudy Old Style"/>
              </a:rPr>
              <a:t>.(important)</a:t>
            </a:r>
            <a:endParaRPr dirty="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If it acquires the ontology </a:t>
            </a: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 as input or </a:t>
            </a:r>
            <a:r>
              <a:rPr lang="en-US" sz="2400" dirty="0">
                <a:solidFill>
                  <a:srgbClr val="000000"/>
                </a:solidFill>
                <a:latin typeface="Goudy Old Style"/>
              </a:rPr>
              <a:t>not in the information extraction</a:t>
            </a:r>
            <a:endParaRPr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Types </a:t>
            </a:r>
            <a:r>
              <a:rPr lang="en-US" sz="2400" dirty="0">
                <a:solidFill>
                  <a:srgbClr val="000000"/>
                </a:solidFill>
                <a:latin typeface="Goudy Old Style"/>
              </a:rPr>
              <a:t>of different sources </a:t>
            </a: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(html, plain text, xml…)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341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914400" y="-365760"/>
            <a:ext cx="7313400" cy="2926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
1.1Linguistic rules represented by regular expressions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endParaRPr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General idea: specify regular expressions to capture certain types of information.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Example: the expression (watched|seen) &lt;NP&gt; might capture the names of movies (represented by the noun phrase) in a set of </a:t>
            </a: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documents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Systems: GATE,ontoX,Textpresso,KIM 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6080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1.2.Gazetteer lists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General idea:  recognize individual words or phases instead of patterns based on a gazetteer </a:t>
            </a: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list containing all instances of some classes of the ontology.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Example: gazetteer lists can be used to recognize states of the US or countries of the world. (widely used in named-entity recognition task</a:t>
            </a: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Systems: SOBA…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896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1.3.Classification techniques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1. General idea:  classifiers are trained to identify different components of an ontology such as instances and property values.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5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1.4.other IE methods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1.4. Construction of partial parse trees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1.5. Analyzing HTML/XML tags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1.6</a:t>
            </a: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. Types </a:t>
            </a:r>
            <a:r>
              <a:rPr lang="en-US" sz="2400" dirty="0">
                <a:solidFill>
                  <a:srgbClr val="000000"/>
                </a:solidFill>
                <a:latin typeface="Goudy Old Style"/>
              </a:rPr>
              <a:t>of input text sources</a:t>
            </a:r>
            <a:endParaRPr dirty="0"/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503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FF0000"/>
                </a:solidFill>
                <a:latin typeface="Goudy Old Style"/>
              </a:rPr>
              <a:t>2.Common IE tools</a:t>
            </a:r>
            <a:endParaRPr dirty="0"/>
          </a:p>
        </p:txBody>
      </p:sp>
      <p:sp>
        <p:nvSpPr>
          <p:cNvPr id="81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1. Shallow NLP tools: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GATE、sProUT、Stanford NLP、CIIR...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2. semantic lexicons: WordNet、GermaNet..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3. Standard Text corpora (gold standard).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275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3.Evaluation parameter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1.precision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2.recall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3.f-measure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643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40330"/>
            <a:ext cx="7313613" cy="4056062"/>
          </a:xfrm>
        </p:spPr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en-US" altLang="zh-CN" dirty="0"/>
          </a:p>
          <a:p>
            <a:r>
              <a:rPr kumimoji="1" lang="en-US" altLang="zh-CN" dirty="0" smtClean="0"/>
              <a:t>Major Contributions</a:t>
            </a:r>
          </a:p>
          <a:p>
            <a:r>
              <a:rPr kumimoji="1" lang="en-US" altLang="zh-CN" dirty="0" smtClean="0"/>
              <a:t>Detail</a:t>
            </a:r>
            <a:r>
              <a:rPr kumimoji="1" lang="en-US" altLang="zh-CN" dirty="0"/>
              <a:t>s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Lessons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FF0000"/>
                </a:solidFill>
                <a:latin typeface="Goudy Old Style"/>
              </a:rPr>
              <a:t>Lessons</a:t>
            </a:r>
            <a:endParaRPr dirty="0"/>
          </a:p>
        </p:txBody>
      </p:sp>
      <p:sp>
        <p:nvSpPr>
          <p:cNvPr id="84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It is useful to have a basic understanding of IE and OBIE.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 smtClean="0">
              <a:solidFill>
                <a:srgbClr val="000000"/>
              </a:solidFill>
              <a:latin typeface="Goudy Old Style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It  enables me to be familiar with some common text parsers.</a:t>
            </a:r>
            <a:endParaRPr lang="en-US" sz="2400" dirty="0">
              <a:solidFill>
                <a:srgbClr val="000000"/>
              </a:solidFill>
              <a:latin typeface="Goudy Old Style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905926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40330"/>
            <a:ext cx="7313613" cy="4056062"/>
          </a:xfrm>
        </p:spPr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en-US" altLang="zh-CN" dirty="0"/>
          </a:p>
          <a:p>
            <a:r>
              <a:rPr kumimoji="1" lang="en-US" altLang="zh-CN" dirty="0" smtClean="0"/>
              <a:t>Major Contributions</a:t>
            </a:r>
          </a:p>
          <a:p>
            <a:r>
              <a:rPr kumimoji="1" lang="en-US" altLang="zh-CN" dirty="0" smtClean="0"/>
              <a:t>Detail</a:t>
            </a:r>
            <a:r>
              <a:rPr kumimoji="1" lang="en-US" altLang="zh-CN" dirty="0"/>
              <a:t>s</a:t>
            </a:r>
            <a:endParaRPr kumimoji="1" lang="en-US" altLang="zh-CN" dirty="0" smtClean="0"/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0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40330"/>
            <a:ext cx="7313613" cy="4056062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Introduction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Major Contributions</a:t>
            </a:r>
          </a:p>
          <a:p>
            <a:r>
              <a:rPr kumimoji="1" lang="en-US" altLang="zh-CN" dirty="0" smtClean="0"/>
              <a:t>Detail</a:t>
            </a:r>
            <a:r>
              <a:rPr kumimoji="1" lang="en-US" altLang="zh-CN" dirty="0"/>
              <a:t>s</a:t>
            </a:r>
            <a:endParaRPr kumimoji="1" lang="en-US" altLang="zh-CN" dirty="0" smtClean="0"/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74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Introduction</a:t>
            </a:r>
            <a:r>
              <a:rPr kumimoji="1" lang="en-US" altLang="zh-CN" dirty="0">
                <a:solidFill>
                  <a:srgbClr val="FF0000"/>
                </a:solidFill>
              </a:rPr>
              <a:t/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</a:rPr>
              <a:t>It briefly discusses the general idea of IE (information extraction) : automatically retrieve certain types of information from natural language text.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</a:rPr>
              <a:t>Then , it explains why ontologies and IE (information extraction) can be combined to enable the development of OBIE (Both are specified for particular domains)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9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40330"/>
            <a:ext cx="7313613" cy="4056062"/>
          </a:xfrm>
        </p:spPr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Major Contributions</a:t>
            </a:r>
          </a:p>
          <a:p>
            <a:r>
              <a:rPr kumimoji="1" lang="en-US" altLang="zh-CN" dirty="0" smtClean="0"/>
              <a:t>Detail</a:t>
            </a:r>
            <a:r>
              <a:rPr kumimoji="1" lang="en-US" altLang="zh-CN" dirty="0"/>
              <a:t>s</a:t>
            </a:r>
            <a:endParaRPr kumimoji="1" lang="en-US" altLang="zh-CN" dirty="0" smtClean="0"/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1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Major </a:t>
            </a:r>
            <a:r>
              <a:rPr lang="en-US" altLang="zh-CN" dirty="0" smtClean="0">
                <a:solidFill>
                  <a:srgbClr val="FF0000"/>
                </a:solidFill>
              </a:rPr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</a:rPr>
              <a:t>Provide the characteristics and definition for an OBIE system:</a:t>
            </a:r>
            <a:endParaRPr lang="en-US" altLang="zh-CN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00"/>
                </a:solidFill>
              </a:rPr>
              <a:t>Present the common architectures and general functionality.</a:t>
            </a:r>
            <a:endParaRPr lang="en-US" altLang="zh-CN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</a:rPr>
              <a:t>Classification for </a:t>
            </a:r>
            <a:r>
              <a:rPr lang="en-US" altLang="zh-CN" dirty="0" smtClean="0">
                <a:solidFill>
                  <a:srgbClr val="000000"/>
                </a:solidFill>
              </a:rPr>
              <a:t>OBIE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</a:rPr>
              <a:t>Describe </a:t>
            </a:r>
            <a:r>
              <a:rPr lang="en-US" altLang="zh-CN" sz="2400" dirty="0">
                <a:solidFill>
                  <a:srgbClr val="000000"/>
                </a:solidFill>
              </a:rPr>
              <a:t>common implementation tools </a:t>
            </a:r>
            <a:r>
              <a:rPr lang="en-US" altLang="zh-CN" sz="2400" dirty="0" smtClean="0">
                <a:solidFill>
                  <a:srgbClr val="000000"/>
                </a:solidFill>
              </a:rPr>
              <a:t>and performance </a:t>
            </a:r>
            <a:r>
              <a:rPr lang="en-US" altLang="zh-CN" sz="2400" dirty="0">
                <a:solidFill>
                  <a:srgbClr val="000000"/>
                </a:solidFill>
              </a:rPr>
              <a:t>evaluation </a:t>
            </a:r>
            <a:r>
              <a:rPr lang="en-US" altLang="zh-CN" sz="2400" dirty="0" smtClean="0">
                <a:solidFill>
                  <a:srgbClr val="000000"/>
                </a:solidFill>
              </a:rPr>
              <a:t>parameters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6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40330"/>
            <a:ext cx="7313613" cy="4056062"/>
          </a:xfrm>
        </p:spPr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en-US" altLang="zh-CN" dirty="0"/>
          </a:p>
          <a:p>
            <a:r>
              <a:rPr kumimoji="1" lang="en-US" altLang="zh-CN" dirty="0" smtClean="0"/>
              <a:t>Major Contributions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Detail</a:t>
            </a:r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2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OBIE Definition
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Several requirements: 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Goudy Old Style"/>
              </a:rPr>
              <a:t>: unstructured or semi-structured natural language text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Present the output using ontologies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Use </a:t>
            </a:r>
            <a:r>
              <a:rPr lang="en-US" sz="2400" dirty="0">
                <a:solidFill>
                  <a:srgbClr val="000000"/>
                </a:solidFill>
                <a:latin typeface="Goudy Old Style"/>
              </a:rPr>
              <a:t>an IE process guided by an ontology </a:t>
            </a:r>
            <a:endParaRPr lang="en-US" sz="2400" dirty="0" smtClean="0">
              <a:solidFill>
                <a:srgbClr val="000000"/>
              </a:solidFill>
              <a:latin typeface="Goudy Old Style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Goudy Old Style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Goudy Old Style"/>
              </a:rPr>
              <a:t>Formal definition: </a:t>
            </a:r>
            <a:r>
              <a:rPr lang="en-US" sz="2400" dirty="0" smtClean="0">
                <a:solidFill>
                  <a:srgbClr val="FF0000"/>
                </a:solidFill>
                <a:latin typeface="Goudy Old Style"/>
              </a:rPr>
              <a:t>a system that processes unstructured or semi-unstructured natural language text through a mechanism guided by  ontologies to extract certain types of information and presents the output using ontologies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441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Why OBIE is valuable
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endParaRPr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Automatically processing the information contained in natural language text, since most of the information in web is text.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Create semantic contents for the Semantic Web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Goudy Old Style"/>
              </a:rPr>
              <a:t> Improve the quality of ontologies.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4707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412</TotalTime>
  <Words>497</Words>
  <Application>Microsoft Office PowerPoint</Application>
  <PresentationFormat>全屏显示(4:3)</PresentationFormat>
  <Paragraphs>95</Paragraphs>
  <Slides>19</Slides>
  <Notes>6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墨水池</vt:lpstr>
      <vt:lpstr>PowerPoint 演示文稿</vt:lpstr>
      <vt:lpstr>Outline</vt:lpstr>
      <vt:lpstr>Outline</vt:lpstr>
      <vt:lpstr>Introduction </vt:lpstr>
      <vt:lpstr>Outline</vt:lpstr>
      <vt:lpstr>Major Contributions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Peiqin Gu</dc:creator>
  <cp:lastModifiedBy>Administrator</cp:lastModifiedBy>
  <cp:revision>53</cp:revision>
  <dcterms:created xsi:type="dcterms:W3CDTF">2013-06-22T11:36:11Z</dcterms:created>
  <dcterms:modified xsi:type="dcterms:W3CDTF">2013-09-16T03:51:50Z</dcterms:modified>
</cp:coreProperties>
</file>