
<file path=[Content_Types].xml><?xml version="1.0" encoding="utf-8"?>
<Types xmlns="http://schemas.openxmlformats.org/package/2006/content-types">
  <Default Extension="tmp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256" r:id="rId2"/>
    <p:sldId id="257" r:id="rId3"/>
    <p:sldId id="259" r:id="rId4"/>
    <p:sldId id="279" r:id="rId5"/>
    <p:sldId id="298" r:id="rId6"/>
    <p:sldId id="307" r:id="rId7"/>
    <p:sldId id="308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309" r:id="rId16"/>
    <p:sldId id="292" r:id="rId17"/>
    <p:sldId id="284" r:id="rId18"/>
    <p:sldId id="291" r:id="rId19"/>
    <p:sldId id="293" r:id="rId20"/>
    <p:sldId id="294" r:id="rId21"/>
    <p:sldId id="295" r:id="rId22"/>
    <p:sldId id="285" r:id="rId23"/>
    <p:sldId id="287" r:id="rId24"/>
    <p:sldId id="289" r:id="rId25"/>
    <p:sldId id="310" r:id="rId26"/>
    <p:sldId id="314" r:id="rId27"/>
    <p:sldId id="315" r:id="rId28"/>
    <p:sldId id="316" r:id="rId29"/>
    <p:sldId id="317" r:id="rId30"/>
    <p:sldId id="318" r:id="rId31"/>
    <p:sldId id="311" r:id="rId32"/>
    <p:sldId id="312" r:id="rId33"/>
    <p:sldId id="313" r:id="rId34"/>
    <p:sldId id="277" r:id="rId35"/>
    <p:sldId id="27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2927-299D-42A9-8609-7054CAA157F2}" type="datetimeFigureOut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316BB-FBB9-454E-8642-5572F9582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A59B-4203-4622-B75A-B26769167547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5544-A3D9-4949-BA43-DD87DD7BAC1B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C13E-39FE-4116-959B-BEBE4C006A8D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760-A97D-4F75-9634-88092D305E1B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8B71-BBAF-4C97-BE7B-AEBBF1B2845C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B553-8078-483E-8C5E-ADBAE9852C20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2472-543A-4545-809F-19F3900D9EA0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279F-0F9F-41C6-A453-07117E5DB80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4F67-FCED-444B-A0DD-576DF2CA46E6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3BFD-2A53-4F4C-AAE5-D2B2F30BE259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5215DBF-976D-4AE2-974C-B61B82CF7FE0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1318" y="1916832"/>
            <a:ext cx="8458200" cy="1222375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                大数据计算调研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       张宁豫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2012.9.3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6398-FEDA-4B6C-AEF1-2FDFA8BF3572}" type="datetime1">
              <a:rPr lang="zh-CN" altLang="en-US" smtClean="0"/>
              <a:t>2012-09-14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4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pPr algn="ctr"/>
            <a:r>
              <a:rPr lang="zh-CN" altLang="en-US" dirty="0"/>
              <a:t>英特尔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发行版</a:t>
            </a:r>
          </a:p>
        </p:txBody>
      </p:sp>
      <p:sp>
        <p:nvSpPr>
          <p:cNvPr id="23" name="内容占位符 5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/>
          <a:lstStyle/>
          <a:p>
            <a:r>
              <a:rPr lang="zh-CN" altLang="en-US" sz="1800" dirty="0" smtClean="0"/>
              <a:t>分布式数据库</a:t>
            </a:r>
            <a:r>
              <a:rPr lang="en-US" altLang="zh-CN" sz="1800" dirty="0" err="1" smtClean="0"/>
              <a:t>Hbase</a:t>
            </a:r>
            <a:endParaRPr lang="en-US" altLang="zh-CN" sz="1800" dirty="0" smtClean="0"/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分布式、面向列、多维度的数据库系统</a:t>
            </a:r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数据自动切分和分布存储</a:t>
            </a:r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高可扩展性，无宕机线性扩容</a:t>
            </a:r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高性能并发读写</a:t>
            </a:r>
            <a:endParaRPr lang="zh-CN" altLang="en-US" sz="1800" dirty="0" smtClean="0"/>
          </a:p>
        </p:txBody>
      </p:sp>
      <p:sp>
        <p:nvSpPr>
          <p:cNvPr id="24" name="日期占位符 6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</p:spPr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25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6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92179"/>
            <a:ext cx="7920880" cy="3001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3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4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pPr algn="ctr"/>
            <a:r>
              <a:rPr lang="zh-CN" altLang="en-US" dirty="0"/>
              <a:t>英特尔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发行版</a:t>
            </a:r>
          </a:p>
        </p:txBody>
      </p:sp>
      <p:sp>
        <p:nvSpPr>
          <p:cNvPr id="23" name="内容占位符 5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/>
          <a:lstStyle/>
          <a:p>
            <a:r>
              <a:rPr lang="zh-CN" altLang="en-US" sz="1800" dirty="0"/>
              <a:t>分布式计算框架</a:t>
            </a:r>
            <a:r>
              <a:rPr lang="en-US" altLang="zh-CN" sz="1800" dirty="0" err="1" smtClean="0"/>
              <a:t>MapReduce</a:t>
            </a:r>
            <a:endParaRPr lang="en-US" altLang="zh-CN" sz="1800" dirty="0" smtClean="0"/>
          </a:p>
          <a:p>
            <a:r>
              <a:rPr lang="zh-CN" altLang="en-US" sz="1800" dirty="0"/>
              <a:t>高度并行和可扩展的分布式批处理计算框架</a:t>
            </a:r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高容错能力，支持任务自动迁移和重试</a:t>
            </a:r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公平调度算法，支持任务抢占，兼顾长短任务</a:t>
            </a:r>
            <a:endParaRPr lang="zh-CN" altLang="en-US" sz="1800" dirty="0" smtClean="0"/>
          </a:p>
        </p:txBody>
      </p:sp>
      <p:sp>
        <p:nvSpPr>
          <p:cNvPr id="24" name="日期占位符 6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</p:spPr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25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6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736282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3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4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pPr algn="ctr"/>
            <a:r>
              <a:rPr lang="zh-CN" altLang="en-US" dirty="0"/>
              <a:t>英特尔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发行版</a:t>
            </a:r>
          </a:p>
        </p:txBody>
      </p:sp>
      <p:sp>
        <p:nvSpPr>
          <p:cNvPr id="23" name="内容占位符 5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/>
          <a:lstStyle/>
          <a:p>
            <a:r>
              <a:rPr lang="zh-CN" altLang="en-US" sz="1800" dirty="0"/>
              <a:t>数据仓库</a:t>
            </a:r>
            <a:r>
              <a:rPr lang="en-US" altLang="zh-CN" sz="1800" dirty="0"/>
              <a:t>Hive </a:t>
            </a:r>
            <a:r>
              <a:rPr lang="zh-CN" altLang="en-US" sz="1800" dirty="0" smtClean="0"/>
              <a:t>简介</a:t>
            </a:r>
            <a:endParaRPr lang="en-US" altLang="zh-CN" sz="1800" dirty="0" smtClean="0"/>
          </a:p>
          <a:p>
            <a:r>
              <a:rPr lang="en-US" altLang="zh-CN" sz="1800" dirty="0"/>
              <a:t>Hive </a:t>
            </a:r>
            <a:r>
              <a:rPr lang="zh-CN" altLang="en-US" sz="1800" dirty="0"/>
              <a:t>是一种建立在</a:t>
            </a:r>
            <a:r>
              <a:rPr lang="en-US" altLang="zh-CN" sz="1800" dirty="0" err="1"/>
              <a:t>Hadoop</a:t>
            </a:r>
            <a:r>
              <a:rPr lang="en-US" altLang="zh-CN" sz="1800" dirty="0"/>
              <a:t> </a:t>
            </a:r>
            <a:r>
              <a:rPr lang="zh-CN" altLang="en-US" sz="1800" dirty="0"/>
              <a:t>之上的数据仓库架构。它提供了：</a:t>
            </a:r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一套方便的实施数据抽取（</a:t>
            </a:r>
            <a:r>
              <a:rPr lang="en-US" altLang="zh-CN" sz="1800" dirty="0"/>
              <a:t>ETL</a:t>
            </a:r>
            <a:r>
              <a:rPr lang="zh-CN" altLang="en-US" sz="1800" dirty="0"/>
              <a:t>）的工具。</a:t>
            </a:r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一种让用户对数据描述其结构的机制。</a:t>
            </a:r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支持用户对存储在</a:t>
            </a:r>
            <a:r>
              <a:rPr lang="en-US" altLang="zh-CN" sz="1800" dirty="0" err="1"/>
              <a:t>Hadoop</a:t>
            </a:r>
            <a:r>
              <a:rPr lang="en-US" altLang="zh-CN" sz="1800" dirty="0"/>
              <a:t> </a:t>
            </a:r>
            <a:r>
              <a:rPr lang="zh-CN" altLang="en-US" sz="1800" dirty="0"/>
              <a:t>中的海量数据进行查询和分析的能力。</a:t>
            </a:r>
            <a:endParaRPr lang="zh-CN" altLang="en-US" sz="1800" dirty="0" smtClean="0"/>
          </a:p>
        </p:txBody>
      </p:sp>
      <p:sp>
        <p:nvSpPr>
          <p:cNvPr id="24" name="日期占位符 6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</p:spPr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25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6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79968"/>
            <a:ext cx="6768752" cy="357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4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pPr algn="ctr"/>
            <a:r>
              <a:rPr lang="zh-CN" altLang="en-US" dirty="0"/>
              <a:t>英特尔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发行版</a:t>
            </a:r>
          </a:p>
        </p:txBody>
      </p:sp>
      <p:sp>
        <p:nvSpPr>
          <p:cNvPr id="23" name="内容占位符 5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/>
          <a:lstStyle/>
          <a:p>
            <a:r>
              <a:rPr lang="zh-CN" altLang="en-US" sz="1800" dirty="0"/>
              <a:t>机器学习</a:t>
            </a:r>
            <a:r>
              <a:rPr lang="en-US" altLang="zh-CN" sz="1800" dirty="0"/>
              <a:t>Mahout </a:t>
            </a:r>
            <a:r>
              <a:rPr lang="zh-CN" altLang="en-US" sz="1800" dirty="0" smtClean="0"/>
              <a:t>简介</a:t>
            </a:r>
            <a:endParaRPr lang="en-US" altLang="zh-CN" sz="1800" dirty="0" smtClean="0"/>
          </a:p>
          <a:p>
            <a:r>
              <a:rPr lang="en-US" altLang="zh-CN" sz="1800" dirty="0"/>
              <a:t>Mahout </a:t>
            </a:r>
            <a:r>
              <a:rPr lang="zh-CN" altLang="en-US" sz="1800" dirty="0"/>
              <a:t>现在提供</a:t>
            </a:r>
            <a:r>
              <a:rPr lang="en-US" altLang="zh-CN" sz="1800" dirty="0"/>
              <a:t>4 </a:t>
            </a:r>
            <a:r>
              <a:rPr lang="zh-CN" altLang="en-US" sz="1800" dirty="0"/>
              <a:t>种使用场景的算法。</a:t>
            </a:r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推荐引擎算法：通过分析用户的使用行为的历史记录来推算用户最可能喜欢的商品、服务、套餐的相关物品。实现时可以基于用户的推荐（通</a:t>
            </a:r>
          </a:p>
          <a:p>
            <a:r>
              <a:rPr lang="zh-CN" altLang="en-US" sz="1800" dirty="0"/>
              <a:t>过查找相似的用户来推荐项目）或基于项目的推荐（计算项目之间的相似度并做出推荐）。</a:t>
            </a:r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聚类算法：通过分析将一系列相关的物品等划分为相关性相近的群组。</a:t>
            </a:r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分类算法：通过分析一组已经分类的物品，将其他未分类的其他物品按同样规则归入相应的分类。</a:t>
            </a:r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相关物品分析算法：识别出一系列经常一起出现的物品组（经常一起查询、放入购物车等）。</a:t>
            </a:r>
            <a:endParaRPr lang="zh-CN" altLang="en-US" sz="1800" dirty="0" smtClean="0"/>
          </a:p>
        </p:txBody>
      </p:sp>
      <p:sp>
        <p:nvSpPr>
          <p:cNvPr id="24" name="日期占位符 6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</p:spPr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25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6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4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pPr algn="ctr"/>
            <a:r>
              <a:rPr lang="zh-CN" altLang="en-US" dirty="0"/>
              <a:t>英特尔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发行版</a:t>
            </a:r>
          </a:p>
        </p:txBody>
      </p:sp>
      <p:sp>
        <p:nvSpPr>
          <p:cNvPr id="23" name="内容占位符 5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/>
          <a:lstStyle/>
          <a:p>
            <a:r>
              <a:rPr lang="zh-CN" altLang="en-US" sz="1800" dirty="0" smtClean="0"/>
              <a:t>与开源版本对比</a:t>
            </a:r>
          </a:p>
        </p:txBody>
      </p:sp>
      <p:sp>
        <p:nvSpPr>
          <p:cNvPr id="24" name="日期占位符 6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</p:spPr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25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26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6" y="1916832"/>
            <a:ext cx="73914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6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/>
              </a:rPr>
              <a:t>Oracle Big Data Appliance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35570"/>
            <a:ext cx="56102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ffectLst/>
              </a:rPr>
              <a:t>Oracle Big Data Appliance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Oracle </a:t>
            </a:r>
            <a:r>
              <a:rPr lang="en-US" altLang="zh-CN" b="1" dirty="0" err="1"/>
              <a:t>NoSQL</a:t>
            </a:r>
            <a:r>
              <a:rPr lang="zh-CN" altLang="en-US" b="1" dirty="0"/>
              <a:t>数据库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      作为</a:t>
            </a:r>
            <a:r>
              <a:rPr lang="zh-CN" altLang="en-US" dirty="0"/>
              <a:t>一款分布式、高度可扩展并能够提供关键价值的数据库，</a:t>
            </a:r>
            <a:r>
              <a:rPr lang="en-US" altLang="zh-CN" dirty="0"/>
              <a:t>Oracle </a:t>
            </a:r>
            <a:r>
              <a:rPr lang="en-US" altLang="zh-CN" dirty="0" err="1"/>
              <a:t>NoSQL</a:t>
            </a:r>
            <a:r>
              <a:rPr lang="zh-CN" altLang="en-US" dirty="0"/>
              <a:t>数据库专门为管理海量数据而设计，可以帮助企业存取非结构化数据，并可横向扩展至数百个高可用性节点。</a:t>
            </a:r>
            <a:endParaRPr lang="en-US" altLang="zh-CN" b="1" dirty="0" smtClean="0"/>
          </a:p>
          <a:p>
            <a:r>
              <a:rPr lang="zh-CN" altLang="en-US" b="1" dirty="0"/>
              <a:t>分析沙盒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      它</a:t>
            </a:r>
            <a:r>
              <a:rPr lang="zh-CN" altLang="en-US" dirty="0"/>
              <a:t>还可以将沙盒功能与安全、可伸缩、易于安装的</a:t>
            </a:r>
            <a:r>
              <a:rPr lang="en-US" altLang="zh-CN" dirty="0"/>
              <a:t>Oracle</a:t>
            </a:r>
            <a:r>
              <a:rPr lang="zh-CN" altLang="en-US" dirty="0"/>
              <a:t>企业管理器进行集成，从而帮助企业高效利用服务器、通过付费方式进行自我管理。</a:t>
            </a:r>
            <a:endParaRPr lang="en-US" altLang="zh-CN" b="1" dirty="0" smtClean="0"/>
          </a:p>
          <a:p>
            <a:r>
              <a:rPr lang="zh-CN" altLang="en-US" b="1" dirty="0"/>
              <a:t> 针对</a:t>
            </a:r>
            <a:r>
              <a:rPr lang="en-US" altLang="zh-CN" b="1" dirty="0" err="1"/>
              <a:t>Hadoop</a:t>
            </a:r>
            <a:r>
              <a:rPr lang="en-US" altLang="zh-CN" b="1" dirty="0"/>
              <a:t> </a:t>
            </a:r>
            <a:r>
              <a:rPr lang="zh-CN" altLang="en-US" b="1" dirty="0"/>
              <a:t>架构的</a:t>
            </a:r>
            <a:r>
              <a:rPr lang="zh-CN" altLang="en-US" b="1" dirty="0" smtClean="0"/>
              <a:t>系统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   Oracle</a:t>
            </a:r>
            <a:r>
              <a:rPr lang="zh-CN" altLang="en-US" dirty="0"/>
              <a:t>数据集成</a:t>
            </a:r>
            <a:r>
              <a:rPr lang="en-US" altLang="zh-CN" dirty="0" err="1"/>
              <a:t>Hadoop</a:t>
            </a:r>
            <a:r>
              <a:rPr lang="zh-CN" altLang="en-US" dirty="0"/>
              <a:t>应用适配器通过</a:t>
            </a:r>
            <a:r>
              <a:rPr lang="en-US" altLang="zh-CN" dirty="0"/>
              <a:t>Oracle</a:t>
            </a:r>
            <a:r>
              <a:rPr lang="zh-CN" altLang="en-US" dirty="0"/>
              <a:t>数据集成器易于使用的界面，自动生成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MapReduce</a:t>
            </a:r>
            <a:r>
              <a:rPr lang="zh-CN" altLang="en-US" dirty="0"/>
              <a:t>代码，简化了</a:t>
            </a:r>
            <a:r>
              <a:rPr lang="en-US" altLang="zh-CN" dirty="0" err="1"/>
              <a:t>Hadoop</a:t>
            </a:r>
            <a:r>
              <a:rPr lang="zh-CN" altLang="en-US" dirty="0"/>
              <a:t>应用与</a:t>
            </a:r>
            <a:r>
              <a:rPr lang="en-US" altLang="zh-CN" dirty="0"/>
              <a:t>Oracle</a:t>
            </a:r>
            <a:r>
              <a:rPr lang="zh-CN" altLang="en-US" dirty="0"/>
              <a:t>数据库的数据集成。</a:t>
            </a:r>
            <a:endParaRPr lang="en-US" altLang="zh-CN" b="1" dirty="0" smtClean="0"/>
          </a:p>
          <a:p>
            <a:r>
              <a:rPr lang="en-US" altLang="zh-CN" b="1" dirty="0"/>
              <a:t>   R</a:t>
            </a:r>
            <a:r>
              <a:rPr lang="zh-CN" altLang="en-US" b="1" dirty="0"/>
              <a:t>语言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     </a:t>
            </a:r>
            <a:r>
              <a:rPr lang="zh-CN" altLang="en-US" dirty="0" smtClean="0"/>
              <a:t>甲骨文</a:t>
            </a:r>
            <a:r>
              <a:rPr lang="zh-CN" altLang="en-US" dirty="0"/>
              <a:t>提供的</a:t>
            </a:r>
            <a:r>
              <a:rPr lang="en-US" altLang="zh-CN" dirty="0"/>
              <a:t>Oracle R Enterprise</a:t>
            </a:r>
            <a:r>
              <a:rPr lang="zh-CN" altLang="en-US" dirty="0"/>
              <a:t>实现了</a:t>
            </a:r>
            <a:r>
              <a:rPr lang="en-US" altLang="zh-CN" dirty="0"/>
              <a:t>R</a:t>
            </a:r>
            <a:r>
              <a:rPr lang="zh-CN" altLang="en-US" dirty="0"/>
              <a:t>开源统计环境与</a:t>
            </a:r>
            <a:r>
              <a:rPr lang="en-US" altLang="zh-CN" dirty="0"/>
              <a:t>Oracle</a:t>
            </a:r>
            <a:r>
              <a:rPr lang="zh-CN" altLang="en-US" dirty="0"/>
              <a:t>数据库</a:t>
            </a:r>
            <a:r>
              <a:rPr lang="en-US" altLang="zh-CN" dirty="0"/>
              <a:t>11</a:t>
            </a:r>
            <a:r>
              <a:rPr lang="en-US" altLang="zh-CN" i="1" dirty="0"/>
              <a:t>g</a:t>
            </a:r>
            <a:r>
              <a:rPr lang="zh-CN" altLang="en-US" dirty="0"/>
              <a:t>的集成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66712" y="260350"/>
            <a:ext cx="8410575" cy="369332"/>
          </a:xfrm>
        </p:spPr>
        <p:txBody>
          <a:bodyPr>
            <a:normAutofit fontScale="90000"/>
          </a:bodyPr>
          <a:lstStyle/>
          <a:p>
            <a:pPr algn="l" defTabSz="914400">
              <a:lnSpc>
                <a:spcPct val="100000"/>
              </a:lnSpc>
              <a:spcBef>
                <a:spcPct val="0"/>
              </a:spcBef>
              <a:buNone/>
            </a:pPr>
            <a:r>
              <a:rPr altLang="zh-CN" sz="2400" b="1" dirty="0" err="1">
                <a:latin typeface="+mn-lt"/>
                <a:ea typeface="+mn-ea"/>
                <a:cs typeface="+mn-cs"/>
              </a:rPr>
              <a:t>Greenplum</a:t>
            </a:r>
            <a:r>
              <a:rPr altLang="zh-CN" sz="2400" b="0" i="0" dirty="0">
                <a:solidFill>
                  <a:schemeClr val="tx1"/>
                </a:solidFill>
                <a:latin typeface="MetaMediumLF-Roman"/>
                <a:ea typeface="SimHei" pitchFamily="49" charset="-122"/>
                <a:cs typeface="+mj-cs"/>
              </a:rPr>
              <a:t> </a:t>
            </a:r>
            <a:r>
              <a:rPr altLang="zh-CN" sz="2400" b="1" dirty="0">
                <a:latin typeface="+mn-lt"/>
                <a:ea typeface="+mn-ea"/>
                <a:cs typeface="+mn-cs"/>
              </a:rPr>
              <a:t>Data</a:t>
            </a:r>
            <a:r>
              <a:rPr altLang="zh-CN" sz="2400" b="0" i="0" dirty="0">
                <a:solidFill>
                  <a:schemeClr val="tx1"/>
                </a:solidFill>
                <a:latin typeface="MetaMediumLF-Roman"/>
                <a:ea typeface="SimHei" pitchFamily="49" charset="-122"/>
                <a:cs typeface="+mj-cs"/>
              </a:rPr>
              <a:t> </a:t>
            </a:r>
            <a:r>
              <a:rPr altLang="zh-CN" sz="2400" b="1" dirty="0">
                <a:latin typeface="+mn-lt"/>
                <a:ea typeface="+mn-ea"/>
                <a:cs typeface="+mn-cs"/>
              </a:rPr>
              <a:t>Computing</a:t>
            </a:r>
            <a:r>
              <a:rPr altLang="zh-CN" sz="2400" b="0" i="0" dirty="0">
                <a:solidFill>
                  <a:schemeClr val="tx1"/>
                </a:solidFill>
                <a:latin typeface="MetaMediumLF-Roman"/>
                <a:ea typeface="SimHei" pitchFamily="49" charset="-122"/>
                <a:cs typeface="+mj-cs"/>
              </a:rPr>
              <a:t> </a:t>
            </a:r>
            <a:r>
              <a:rPr altLang="zh-CN" sz="2400" b="1" dirty="0">
                <a:latin typeface="+mn-lt"/>
                <a:ea typeface="+mn-ea"/>
                <a:cs typeface="+mn-cs"/>
              </a:rPr>
              <a:t>Appliance</a:t>
            </a:r>
          </a:p>
        </p:txBody>
      </p:sp>
      <p:sp>
        <p:nvSpPr>
          <p:cNvPr id="18" name="Content Placeholder 79"/>
          <p:cNvSpPr>
            <a:spLocks noGrp="1"/>
          </p:cNvSpPr>
          <p:nvPr>
            <p:ph sz="quarter" idx="10"/>
          </p:nvPr>
        </p:nvSpPr>
        <p:spPr>
          <a:xfrm>
            <a:off x="366713" y="1239838"/>
            <a:ext cx="3225968" cy="4724400"/>
          </a:xfrm>
        </p:spPr>
        <p:txBody>
          <a:bodyPr/>
          <a:lstStyle/>
          <a:p>
            <a:pPr marL="0" indent="0" algn="l" defTabSz="914400"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chemeClr val="tx2"/>
                </a:solidFill>
              </a:rPr>
              <a:t>卓越性能</a:t>
            </a:r>
          </a:p>
          <a:p>
            <a:pPr marL="233355" lvl="1" indent="-115854" algn="l" defTabSz="914400">
              <a:spcBef>
                <a:spcPct val="20000"/>
              </a:spcBef>
              <a:buClr>
                <a:srgbClr val="3892D0"/>
              </a:buClr>
              <a:buFont typeface="Arial"/>
              <a:buChar char="•"/>
            </a:pPr>
            <a:r>
              <a:rPr lang="zh-CN" altLang="en-US" sz="1100" b="0" i="0" dirty="0">
                <a:solidFill>
                  <a:srgbClr val="000000"/>
                </a:solidFill>
                <a:latin typeface="MetaNormalLF-Roman"/>
                <a:ea typeface="SimHei" pitchFamily="49" charset="-122"/>
                <a:cs typeface="+mn-cs"/>
              </a:rPr>
              <a:t>优化快速查询执行和无与伦比的数据加载</a:t>
            </a:r>
          </a:p>
          <a:p>
            <a:pPr marL="0" indent="0" algn="l" defTabSz="914400"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chemeClr val="tx2"/>
                </a:solidFill>
              </a:rPr>
              <a:t>可快速部署</a:t>
            </a:r>
          </a:p>
          <a:p>
            <a:pPr marL="233355" lvl="1" indent="-115854" algn="l" defTabSz="914400">
              <a:spcBef>
                <a:spcPct val="20000"/>
              </a:spcBef>
              <a:buClr>
                <a:srgbClr val="3892D0"/>
              </a:buClr>
              <a:buFont typeface="Arial"/>
              <a:buChar char="•"/>
            </a:pPr>
            <a:r>
              <a:rPr lang="zh-CN" altLang="en-US" sz="1100" b="0" i="0" dirty="0">
                <a:solidFill>
                  <a:srgbClr val="000000"/>
                </a:solidFill>
                <a:latin typeface="MetaNormalLF-Roman"/>
                <a:ea typeface="SimHei" pitchFamily="49" charset="-122"/>
                <a:cs typeface="+mn-cs"/>
              </a:rPr>
              <a:t>专门构建的数据仓库存储装置</a:t>
            </a:r>
          </a:p>
          <a:p>
            <a:pPr marL="0" indent="0" algn="l" defTabSz="914400"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chemeClr val="tx2"/>
                </a:solidFill>
              </a:rPr>
              <a:t>灵活的可扩展性</a:t>
            </a:r>
          </a:p>
          <a:p>
            <a:pPr marL="233355" lvl="1" indent="-115854" algn="l" defTabSz="914400">
              <a:spcBef>
                <a:spcPct val="20000"/>
              </a:spcBef>
              <a:buClr>
                <a:srgbClr val="3892D0"/>
              </a:buClr>
              <a:buFont typeface="Arial"/>
              <a:buChar char="•"/>
            </a:pPr>
            <a:r>
              <a:rPr lang="zh-CN" altLang="en-US" sz="1100" b="0" i="0" dirty="0">
                <a:solidFill>
                  <a:srgbClr val="000000"/>
                </a:solidFill>
                <a:latin typeface="MetaNormalLF-Roman"/>
                <a:ea typeface="SimHei" pitchFamily="49" charset="-122"/>
                <a:cs typeface="+mn-cs"/>
              </a:rPr>
              <a:t>在线扩展容量和性能</a:t>
            </a:r>
          </a:p>
          <a:p>
            <a:pPr marL="0" indent="0" algn="l" defTabSz="914400"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chemeClr val="tx2"/>
                </a:solidFill>
              </a:rPr>
              <a:t>高度可用</a:t>
            </a:r>
          </a:p>
          <a:p>
            <a:pPr marL="233355" lvl="1" indent="-115854" algn="l" defTabSz="914400">
              <a:spcBef>
                <a:spcPct val="20000"/>
              </a:spcBef>
              <a:buClr>
                <a:srgbClr val="3892D0"/>
              </a:buClr>
              <a:buFont typeface="Arial"/>
              <a:buChar char="•"/>
            </a:pPr>
            <a:r>
              <a:rPr lang="zh-CN" altLang="en-US" sz="1100" b="0" i="0" dirty="0">
                <a:solidFill>
                  <a:srgbClr val="000000"/>
                </a:solidFill>
                <a:latin typeface="MetaNormalLF-Roman"/>
                <a:ea typeface="SimHei" pitchFamily="49" charset="-122"/>
                <a:cs typeface="+mn-cs"/>
              </a:rPr>
              <a:t>自我修复和完全冗余</a:t>
            </a:r>
          </a:p>
          <a:p>
            <a:pPr marL="0" indent="0" algn="l" defTabSz="914400"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chemeClr val="tx2"/>
                </a:solidFill>
              </a:rPr>
              <a:t>降低总体拥有成本</a:t>
            </a:r>
          </a:p>
          <a:p>
            <a:pPr marL="233355" lvl="1" indent="-115854" algn="l" defTabSz="914400">
              <a:spcBef>
                <a:spcPct val="20000"/>
              </a:spcBef>
              <a:buClr>
                <a:srgbClr val="3892D0"/>
              </a:buClr>
              <a:buFont typeface="Arial"/>
              <a:buChar char="•"/>
            </a:pPr>
            <a:r>
              <a:rPr lang="zh-CN" altLang="en-US" sz="1100" b="0" i="0" dirty="0">
                <a:solidFill>
                  <a:srgbClr val="000000"/>
                </a:solidFill>
                <a:latin typeface="MetaNormalLF-Roman"/>
                <a:ea typeface="SimHei" pitchFamily="49" charset="-122"/>
                <a:cs typeface="+mn-cs"/>
              </a:rPr>
              <a:t>整合数据集市以降低成本 </a:t>
            </a:r>
          </a:p>
          <a:p>
            <a:pPr marL="0" indent="0" algn="l" defTabSz="914400"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chemeClr val="tx2"/>
                </a:solidFill>
              </a:rPr>
              <a:t>私有云就绪</a:t>
            </a:r>
          </a:p>
          <a:p>
            <a:pPr marL="233355" lvl="1" indent="-115854" algn="l" defTabSz="914400">
              <a:spcBef>
                <a:spcPct val="20000"/>
              </a:spcBef>
              <a:buClr>
                <a:srgbClr val="3892D0"/>
              </a:buClr>
              <a:buFont typeface="Arial"/>
              <a:buChar char="•"/>
            </a:pPr>
            <a:r>
              <a:rPr lang="zh-CN" altLang="en-US" sz="1100" b="0" i="0" dirty="0">
                <a:solidFill>
                  <a:srgbClr val="000000"/>
                </a:solidFill>
                <a:latin typeface="MetaNormalLF-Roman"/>
                <a:ea typeface="SimHei" pitchFamily="49" charset="-122"/>
                <a:cs typeface="+mn-cs"/>
              </a:rPr>
              <a:t>已优化并分布数据和计算</a:t>
            </a:r>
          </a:p>
          <a:p>
            <a:pPr marL="0" indent="0" algn="l" defTabSz="914400">
              <a:spcBef>
                <a:spcPct val="20000"/>
              </a:spcBef>
              <a:buNone/>
            </a:pPr>
            <a:r>
              <a:rPr lang="en-US" altLang="zh-CN" sz="2200" b="1" dirty="0">
                <a:solidFill>
                  <a:schemeClr val="tx2"/>
                </a:solidFill>
              </a:rPr>
              <a:t>SAN </a:t>
            </a:r>
            <a:r>
              <a:rPr lang="zh-CN" altLang="en-US" sz="2200" b="1" dirty="0">
                <a:solidFill>
                  <a:schemeClr val="tx2"/>
                </a:solidFill>
              </a:rPr>
              <a:t>友好</a:t>
            </a:r>
          </a:p>
          <a:p>
            <a:pPr marL="233355" lvl="1" indent="-115854" algn="l" defTabSz="914400">
              <a:spcBef>
                <a:spcPct val="20000"/>
              </a:spcBef>
              <a:buClr>
                <a:srgbClr val="3892D0"/>
              </a:buClr>
              <a:buFont typeface="Arial"/>
              <a:buChar char="•"/>
            </a:pPr>
            <a:r>
              <a:rPr lang="zh-CN" altLang="en-US" sz="1100" b="0" i="0" dirty="0">
                <a:solidFill>
                  <a:srgbClr val="000000"/>
                </a:solidFill>
                <a:latin typeface="MetaNormalLF-Roman"/>
                <a:ea typeface="SimHei" pitchFamily="49" charset="-122"/>
                <a:cs typeface="+mn-cs"/>
              </a:rPr>
              <a:t>利用现有基础架构和过程</a:t>
            </a:r>
          </a:p>
          <a:p>
            <a:pPr marL="0" indent="0" algn="l" defTabSz="914400"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chemeClr val="tx2"/>
                </a:solidFill>
              </a:rPr>
              <a:t>高级备份和 </a:t>
            </a:r>
            <a:r>
              <a:rPr lang="en-US" altLang="zh-CN" sz="2200" b="1" dirty="0">
                <a:solidFill>
                  <a:schemeClr val="tx2"/>
                </a:solidFill>
              </a:rPr>
              <a:t>DR</a:t>
            </a:r>
          </a:p>
          <a:p>
            <a:pPr marL="233355" lvl="1" indent="-115854" algn="l" defTabSz="914400">
              <a:spcBef>
                <a:spcPct val="20000"/>
              </a:spcBef>
              <a:buClr>
                <a:srgbClr val="3892D0"/>
              </a:buClr>
              <a:buFont typeface="Arial"/>
              <a:buChar char="•"/>
            </a:pPr>
            <a:r>
              <a:rPr lang="zh-CN" altLang="en-US" sz="1100" b="0" i="0" dirty="0">
                <a:solidFill>
                  <a:srgbClr val="000000"/>
                </a:solidFill>
                <a:latin typeface="MetaNormalLF-Roman"/>
                <a:ea typeface="SimHei" pitchFamily="49" charset="-122"/>
                <a:cs typeface="+mn-cs"/>
              </a:rPr>
              <a:t>利用行业领先的 </a:t>
            </a:r>
            <a:r>
              <a:rPr lang="en-US" altLang="zh-CN" sz="1100" b="0" i="0" dirty="0">
                <a:solidFill>
                  <a:srgbClr val="000000"/>
                </a:solidFill>
                <a:latin typeface="MetaNormalLF-Roman"/>
                <a:ea typeface="SimHei" pitchFamily="49" charset="-122"/>
                <a:cs typeface="+mn-cs"/>
              </a:rPr>
              <a:t>Data Domain </a:t>
            </a:r>
            <a:r>
              <a:rPr lang="zh-CN" altLang="en-US" sz="1100" b="0" i="0" dirty="0">
                <a:solidFill>
                  <a:srgbClr val="000000"/>
                </a:solidFill>
                <a:latin typeface="MetaNormalLF-Roman"/>
                <a:ea typeface="SimHei" pitchFamily="49" charset="-122"/>
                <a:cs typeface="+mn-cs"/>
              </a:rPr>
              <a:t>备份和恢复</a:t>
            </a:r>
          </a:p>
        </p:txBody>
      </p:sp>
      <p:sp>
        <p:nvSpPr>
          <p:cNvPr id="19" name="Text Placeholder 40"/>
          <p:cNvSpPr txBox="1">
            <a:spLocks/>
          </p:cNvSpPr>
          <p:nvPr/>
        </p:nvSpPr>
        <p:spPr>
          <a:xfrm>
            <a:off x="366712" y="779463"/>
            <a:ext cx="8410575" cy="246221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taNormalLF-Roman"/>
                <a:ea typeface="SimHei" pitchFamily="49" charset="-122"/>
              </a:rPr>
              <a:t>DW/BI </a:t>
            </a:r>
            <a:r>
              <a:rPr lang="zh-CN" altLang="en-US" sz="1600" dirty="0" smtClean="0">
                <a:solidFill>
                  <a:srgbClr val="000000"/>
                </a:solidFill>
                <a:latin typeface="MetaNormalLF-Roman"/>
                <a:ea typeface="SimHei" pitchFamily="49" charset="-122"/>
              </a:rPr>
              <a:t>环境的性能、可扩展性、可靠性和降低的 </a:t>
            </a:r>
            <a:r>
              <a:rPr lang="en-US" altLang="zh-CN" sz="1600" dirty="0" smtClean="0">
                <a:solidFill>
                  <a:srgbClr val="000000"/>
                </a:solidFill>
                <a:latin typeface="MetaNormalLF-Roman"/>
                <a:ea typeface="SimHei" pitchFamily="49" charset="-122"/>
              </a:rPr>
              <a:t>TCO</a:t>
            </a:r>
            <a:endParaRPr lang="en-US" altLang="zh-CN" sz="1600" dirty="0">
              <a:solidFill>
                <a:srgbClr val="000000"/>
              </a:solidFill>
              <a:latin typeface="MetaNormalLF-Roman"/>
              <a:ea typeface="SimHei" pitchFamily="49" charset="-122"/>
            </a:endParaRP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5562600" y="1524000"/>
            <a:ext cx="3124200" cy="3902075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rgbClr val="2C95DD"/>
              </a:buClr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MetaMediumLF-Roman" pitchFamily="34" charset="0"/>
                <a:ea typeface="+mn-ea"/>
                <a:cs typeface="+mn-cs"/>
              </a:defRPr>
            </a:lvl1pPr>
            <a:lvl2pPr marL="233363" indent="-115888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457200" indent="-117475" algn="l" defTabSz="914400" rtl="0" eaLnBrk="1" latinLnBrk="0" hangingPunct="1">
              <a:spcBef>
                <a:spcPts val="100"/>
              </a:spcBef>
              <a:buClr>
                <a:schemeClr val="tx2"/>
              </a:buClr>
              <a:buFont typeface="MetaNormalLF-Roman" pitchFamily="34" charset="0"/>
              <a:buChar char="–"/>
              <a:defRPr sz="9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spcBef>
                <a:spcPts val="100"/>
              </a:spcBef>
              <a:buClr>
                <a:schemeClr val="tx2"/>
              </a:buClr>
              <a:buFont typeface="Wingdings" pitchFamily="2" charset="2"/>
              <a:buChar char="§"/>
              <a:defRPr sz="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2C95DD"/>
              </a:buClr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None/>
            </a:pPr>
            <a:r>
              <a:rPr lang="zh-CN" altLang="en-US" sz="1500" b="1" i="0" dirty="0" smtClean="0">
                <a:solidFill>
                  <a:srgbClr val="000000"/>
                </a:solidFill>
                <a:latin typeface="MetaNormalLF-Roman"/>
                <a:ea typeface="SimHei" pitchFamily="49" charset="-122"/>
                <a:cs typeface="+mn-cs"/>
              </a:rPr>
              <a:t>主要体系结构原则</a:t>
            </a:r>
          </a:p>
          <a:p>
            <a:pPr algn="l" defTabSz="914400">
              <a:buNone/>
            </a:pPr>
            <a:endParaRPr lang="zh-CN" altLang="en-US" dirty="0" smtClean="0">
              <a:ea typeface="SimHei" pitchFamily="49" charset="-122"/>
            </a:endParaRPr>
          </a:p>
          <a:p>
            <a:pPr algn="l" defTabSz="914400">
              <a:buNone/>
            </a:pPr>
            <a:r>
              <a:rPr lang="zh-CN" altLang="en-US" sz="2200" b="1" dirty="0">
                <a:latin typeface="+mn-lt"/>
              </a:rPr>
              <a:t>保持简单</a:t>
            </a:r>
          </a:p>
          <a:p>
            <a:pPr algn="l" defTabSz="914400">
              <a:buNone/>
            </a:pPr>
            <a:r>
              <a:rPr lang="zh-CN" altLang="en-US" sz="2200" b="1" dirty="0">
                <a:latin typeface="+mn-lt"/>
              </a:rPr>
              <a:t>在标准硬件组件上构建</a:t>
            </a:r>
          </a:p>
          <a:p>
            <a:pPr marL="233355" lvl="1" indent="-115854">
              <a:spcBef>
                <a:spcPct val="20000"/>
              </a:spcBef>
              <a:buClr>
                <a:srgbClr val="3892D0"/>
              </a:buClr>
              <a:buFont typeface="Arial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MetaNormalLF-Roman"/>
                <a:ea typeface="SimHei" pitchFamily="49" charset="-122"/>
              </a:rPr>
              <a:t>性能源自我们的软件体系结构</a:t>
            </a:r>
          </a:p>
          <a:p>
            <a:pPr marL="233355" lvl="1" indent="-115854">
              <a:spcBef>
                <a:spcPct val="20000"/>
              </a:spcBef>
              <a:buClr>
                <a:srgbClr val="3892D0"/>
              </a:buClr>
              <a:buFont typeface="Arial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MetaNormalLF-Roman"/>
                <a:ea typeface="SimHei" pitchFamily="49" charset="-122"/>
              </a:rPr>
              <a:t>同类最佳的 </a:t>
            </a:r>
            <a:r>
              <a:rPr lang="en-US" altLang="zh-CN" sz="1200" dirty="0">
                <a:solidFill>
                  <a:srgbClr val="000000"/>
                </a:solidFill>
                <a:latin typeface="MetaNormalLF-Roman"/>
                <a:ea typeface="SimHei" pitchFamily="49" charset="-122"/>
              </a:rPr>
              <a:t>x86 </a:t>
            </a:r>
            <a:r>
              <a:rPr lang="zh-CN" altLang="en-US" sz="1200" dirty="0">
                <a:solidFill>
                  <a:srgbClr val="000000"/>
                </a:solidFill>
                <a:latin typeface="MetaNormalLF-Roman"/>
                <a:ea typeface="SimHei" pitchFamily="49" charset="-122"/>
              </a:rPr>
              <a:t>和以太网网络技术</a:t>
            </a:r>
          </a:p>
          <a:p>
            <a:pPr marL="233355" lvl="1" indent="-115854">
              <a:spcBef>
                <a:spcPct val="20000"/>
              </a:spcBef>
              <a:buClr>
                <a:srgbClr val="3892D0"/>
              </a:buClr>
              <a:buFont typeface="Arial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MetaNormalLF-Roman"/>
                <a:ea typeface="SimHei" pitchFamily="49" charset="-122"/>
              </a:rPr>
              <a:t>从广泛的体系创新中获益</a:t>
            </a:r>
          </a:p>
          <a:p>
            <a:pPr algn="l" defTabSz="914400">
              <a:buNone/>
            </a:pPr>
            <a:r>
              <a:rPr lang="zh-CN" altLang="en-US" sz="2200" b="1" dirty="0">
                <a:latin typeface="+mn-lt"/>
              </a:rPr>
              <a:t>实现模块化，以便于扩展</a:t>
            </a:r>
          </a:p>
          <a:p>
            <a:pPr algn="l" defTabSz="914400">
              <a:buNone/>
            </a:pPr>
            <a:r>
              <a:rPr lang="zh-CN" altLang="en-US" sz="2200" b="1" dirty="0">
                <a:latin typeface="+mn-lt"/>
              </a:rPr>
              <a:t>内置 </a:t>
            </a:r>
            <a:r>
              <a:rPr lang="en-US" altLang="zh-CN" sz="2200" b="1" dirty="0">
                <a:latin typeface="+mn-lt"/>
              </a:rPr>
              <a:t>SAN </a:t>
            </a:r>
            <a:r>
              <a:rPr lang="zh-CN" altLang="en-US" sz="2200" b="1" dirty="0">
                <a:latin typeface="+mn-lt"/>
              </a:rPr>
              <a:t>连接</a:t>
            </a:r>
          </a:p>
          <a:p>
            <a:pPr algn="l" defTabSz="914400">
              <a:buNone/>
            </a:pPr>
            <a:r>
              <a:rPr lang="zh-CN" altLang="en-US" sz="2200" b="1" dirty="0">
                <a:latin typeface="+mn-lt"/>
              </a:rPr>
              <a:t>以数据计算为中心，而非数据仓库存储</a:t>
            </a:r>
          </a:p>
          <a:p>
            <a:pPr marL="233355" lvl="1" indent="-115854">
              <a:spcBef>
                <a:spcPct val="20000"/>
              </a:spcBef>
              <a:buClr>
                <a:srgbClr val="3892D0"/>
              </a:buClr>
              <a:buFont typeface="Arial"/>
              <a:buChar char="•"/>
            </a:pPr>
            <a:r>
              <a:rPr lang="en-US" altLang="zh-CN" sz="1200" dirty="0" err="1">
                <a:solidFill>
                  <a:srgbClr val="000000"/>
                </a:solidFill>
                <a:latin typeface="MetaNormalLF-Roman"/>
                <a:ea typeface="SimHei" pitchFamily="49" charset="-122"/>
              </a:rPr>
              <a:t>Greenplum</a:t>
            </a:r>
            <a:r>
              <a:rPr lang="en-US" altLang="zh-CN" sz="1200" dirty="0">
                <a:solidFill>
                  <a:srgbClr val="000000"/>
                </a:solidFill>
                <a:latin typeface="MetaNormalLF-Roman"/>
                <a:ea typeface="SimHei" pitchFamily="49" charset="-122"/>
              </a:rPr>
              <a:t> Database</a:t>
            </a:r>
          </a:p>
          <a:p>
            <a:pPr marL="233355" lvl="1" indent="-115854">
              <a:spcBef>
                <a:spcPct val="20000"/>
              </a:spcBef>
              <a:buClr>
                <a:srgbClr val="3892D0"/>
              </a:buClr>
              <a:buFont typeface="Arial"/>
              <a:buChar char="•"/>
            </a:pPr>
            <a:r>
              <a:rPr lang="en-US" altLang="zh-CN" sz="1200" dirty="0" err="1">
                <a:solidFill>
                  <a:srgbClr val="000000"/>
                </a:solidFill>
                <a:latin typeface="MetaNormalLF-Roman"/>
                <a:ea typeface="SimHei" pitchFamily="49" charset="-122"/>
              </a:rPr>
              <a:t>Greenplum</a:t>
            </a:r>
            <a:r>
              <a:rPr lang="en-US" altLang="zh-CN" sz="1200" dirty="0">
                <a:solidFill>
                  <a:srgbClr val="000000"/>
                </a:solidFill>
                <a:latin typeface="MetaNormalLF-Roman"/>
                <a:ea typeface="SimHei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taNormalLF-Roman"/>
                <a:ea typeface="SimHei" pitchFamily="49" charset="-122"/>
              </a:rPr>
              <a:t>Hadoop</a:t>
            </a:r>
            <a:endParaRPr lang="en-US" altLang="zh-CN" sz="1200" dirty="0">
              <a:solidFill>
                <a:srgbClr val="000000"/>
              </a:solidFill>
              <a:latin typeface="MetaNormalLF-Roman"/>
              <a:ea typeface="SimHei" pitchFamily="49" charset="-122"/>
            </a:endParaRPr>
          </a:p>
          <a:p>
            <a:pPr marL="233355" lvl="1" indent="-115854">
              <a:spcBef>
                <a:spcPct val="20000"/>
              </a:spcBef>
              <a:buClr>
                <a:srgbClr val="3892D0"/>
              </a:buClr>
              <a:buFont typeface="Arial"/>
              <a:buChar char="•"/>
            </a:pPr>
            <a:r>
              <a:rPr lang="en-US" altLang="zh-CN" sz="1200" dirty="0">
                <a:solidFill>
                  <a:srgbClr val="000000"/>
                </a:solidFill>
                <a:latin typeface="MetaNormalLF-Roman"/>
                <a:ea typeface="SimHei" pitchFamily="49" charset="-122"/>
              </a:rPr>
              <a:t>SAS Analytics</a:t>
            </a:r>
          </a:p>
        </p:txBody>
      </p:sp>
      <p:grpSp>
        <p:nvGrpSpPr>
          <p:cNvPr id="21" name="Group 7"/>
          <p:cNvGrpSpPr/>
          <p:nvPr/>
        </p:nvGrpSpPr>
        <p:grpSpPr>
          <a:xfrm>
            <a:off x="3505200" y="1219200"/>
            <a:ext cx="1676400" cy="4572000"/>
            <a:chOff x="7208033" y="2806847"/>
            <a:chExt cx="1060704" cy="3163824"/>
          </a:xfrm>
        </p:grpSpPr>
        <p:pic>
          <p:nvPicPr>
            <p:cNvPr id="22" name="Picture 8" descr="DW_Greenplum_product.png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08033" y="2806847"/>
              <a:ext cx="1060704" cy="3163824"/>
            </a:xfrm>
            <a:prstGeom prst="rect">
              <a:avLst/>
            </a:prstGeom>
          </p:spPr>
        </p:pic>
        <p:cxnSp>
          <p:nvCxnSpPr>
            <p:cNvPr id="23" name="Straight Connector 9"/>
            <p:cNvCxnSpPr/>
            <p:nvPr/>
          </p:nvCxnSpPr>
          <p:spPr>
            <a:xfrm>
              <a:off x="7351121" y="3570233"/>
              <a:ext cx="782580" cy="0"/>
            </a:xfrm>
            <a:prstGeom prst="line">
              <a:avLst/>
            </a:prstGeom>
            <a:ln>
              <a:solidFill>
                <a:srgbClr val="5CD0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12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 bwMode="gray">
          <a:xfrm>
            <a:off x="381001" y="228600"/>
            <a:ext cx="5943600" cy="920750"/>
          </a:xfrm>
          <a:noFill/>
        </p:spPr>
        <p:txBody>
          <a:bodyPr>
            <a:noAutofit/>
          </a:bodyPr>
          <a:lstStyle/>
          <a:p>
            <a:pPr algn="l" defTabSz="914400">
              <a:lnSpc>
                <a:spcPts val="3600"/>
              </a:lnSpc>
              <a:spcBef>
                <a:spcPct val="0"/>
              </a:spcBef>
              <a:buNone/>
            </a:pPr>
            <a:r>
              <a:rPr lang="en-US" altLang="zh-CN" sz="2200" b="1" dirty="0" err="1">
                <a:latin typeface="+mn-lt"/>
                <a:ea typeface="+mn-ea"/>
                <a:cs typeface="+mn-cs"/>
              </a:rPr>
              <a:t>Greenplum</a:t>
            </a:r>
            <a:r>
              <a:rPr lang="en-US" altLang="zh-CN" sz="2200" b="1" dirty="0">
                <a:latin typeface="+mn-lt"/>
                <a:ea typeface="+mn-ea"/>
                <a:cs typeface="+mn-cs"/>
              </a:rPr>
              <a:t> HD — </a:t>
            </a:r>
            <a:r>
              <a:rPr lang="zh-CN" altLang="en-US" sz="2200" b="1" dirty="0">
                <a:latin typeface="+mn-lt"/>
                <a:ea typeface="+mn-ea"/>
                <a:cs typeface="+mn-cs"/>
              </a:rPr>
              <a:t>针对非结构化数据的企业级 </a:t>
            </a:r>
            <a:r>
              <a:rPr lang="en-US" altLang="zh-CN" sz="2200" b="1" dirty="0" err="1">
                <a:latin typeface="+mn-lt"/>
                <a:ea typeface="+mn-ea"/>
                <a:cs typeface="+mn-cs"/>
              </a:rPr>
              <a:t>Hadoop</a:t>
            </a:r>
            <a:r>
              <a:rPr lang="en-US" altLang="zh-CN" sz="2200" b="1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200" b="1" dirty="0">
                <a:latin typeface="+mn-lt"/>
                <a:ea typeface="+mn-ea"/>
                <a:cs typeface="+mn-cs"/>
              </a:rPr>
              <a:t>平台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 bwMode="gray">
          <a:xfrm>
            <a:off x="366713" y="1524000"/>
            <a:ext cx="6110287" cy="4419600"/>
          </a:xfrm>
          <a:noFill/>
        </p:spPr>
        <p:txBody>
          <a:bodyPr>
            <a:noAutofit/>
          </a:bodyPr>
          <a:lstStyle/>
          <a:p>
            <a:pPr marL="228600" indent="-228600" algn="l" defTabSz="914400">
              <a:spcBef>
                <a:spcPts val="0"/>
              </a:spcBef>
              <a:buClr>
                <a:srgbClr val="3892D0"/>
              </a:buClr>
              <a:buFont typeface="Arial"/>
              <a:buChar char="•"/>
            </a:pPr>
            <a:r>
              <a:rPr lang="en-US" altLang="zh-CN" sz="2000" b="0" i="0" dirty="0" err="1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Greenplum</a:t>
            </a:r>
            <a:r>
              <a:rPr lang="en-US" altLang="zh-CN" sz="20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 </a:t>
            </a:r>
            <a:r>
              <a:rPr lang="en-US" altLang="zh-CN" sz="2000" b="0" i="0" dirty="0" err="1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Hadoop</a:t>
            </a:r>
            <a:r>
              <a:rPr lang="en-US" altLang="zh-CN" sz="20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 </a:t>
            </a:r>
            <a:r>
              <a:rPr lang="zh-CN" altLang="en-US" sz="20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更快、更可靠且更易于使用</a:t>
            </a:r>
          </a:p>
          <a:p>
            <a:pPr marL="742950" lvl="1" indent="-285750" algn="l" defTabSz="914400">
              <a:spcBef>
                <a:spcPts val="0"/>
              </a:spcBef>
              <a:buClr>
                <a:srgbClr val="3892D0"/>
              </a:buClr>
              <a:buFont typeface="Arial"/>
              <a:buChar char="–"/>
            </a:pPr>
            <a:r>
              <a:rPr lang="zh-CN" altLang="en-US" sz="16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更快地应对非结构化数据的增长</a:t>
            </a:r>
          </a:p>
          <a:p>
            <a:pPr marL="742950" lvl="1" indent="-285750" algn="l" defTabSz="914400">
              <a:spcBef>
                <a:spcPts val="0"/>
              </a:spcBef>
              <a:buClr>
                <a:srgbClr val="3892D0"/>
              </a:buClr>
              <a:buFont typeface="Arial"/>
              <a:buChar char="–"/>
            </a:pPr>
            <a:r>
              <a:rPr lang="en-US" altLang="zh-CN" sz="16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EMC </a:t>
            </a:r>
            <a:r>
              <a:rPr lang="zh-CN" altLang="en-US" sz="16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对于企业而言是可靠的 </a:t>
            </a:r>
          </a:p>
          <a:p>
            <a:pPr marL="742950" lvl="1" indent="-285750" algn="l" defTabSz="914400">
              <a:spcBef>
                <a:spcPts val="0"/>
              </a:spcBef>
              <a:buClr>
                <a:srgbClr val="3892D0"/>
              </a:buClr>
              <a:buFont typeface="Arial"/>
              <a:buChar char="–"/>
            </a:pPr>
            <a:r>
              <a:rPr lang="zh-CN" altLang="en-US" sz="16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更便于与现有系统和工具配合使用</a:t>
            </a:r>
          </a:p>
          <a:p>
            <a:pPr marL="228600" indent="-228600" algn="l" defTabSz="914400">
              <a:spcBef>
                <a:spcPts val="0"/>
              </a:spcBef>
              <a:buClr>
                <a:srgbClr val="3892D0"/>
              </a:buClr>
              <a:buFont typeface="Arial"/>
              <a:buChar char="•"/>
            </a:pPr>
            <a:r>
              <a:rPr lang="en-US" altLang="zh-CN" sz="2000" b="0" i="0" dirty="0" err="1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Greenplum</a:t>
            </a:r>
            <a:r>
              <a:rPr lang="en-US" altLang="zh-CN" sz="20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 HD</a:t>
            </a:r>
            <a:r>
              <a:rPr lang="zh-CN" altLang="en-US" sz="20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，企业级 </a:t>
            </a:r>
            <a:r>
              <a:rPr lang="en-US" altLang="zh-CN" sz="20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Apache </a:t>
            </a:r>
            <a:r>
              <a:rPr lang="en-US" altLang="zh-CN" sz="2000" b="0" i="0" dirty="0" err="1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Hadoop</a:t>
            </a:r>
            <a:r>
              <a:rPr lang="en-US" altLang="zh-CN" sz="20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 </a:t>
            </a:r>
            <a:r>
              <a:rPr lang="zh-CN" altLang="en-US" sz="20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软件分发</a:t>
            </a:r>
          </a:p>
          <a:p>
            <a:pPr marL="742950" lvl="1" indent="-285750" algn="l" defTabSz="914400">
              <a:spcBef>
                <a:spcPts val="0"/>
              </a:spcBef>
              <a:buClr>
                <a:srgbClr val="3892D0"/>
              </a:buClr>
              <a:buFont typeface="Arial"/>
              <a:buChar char="–"/>
            </a:pPr>
            <a:r>
              <a:rPr lang="zh-CN" altLang="en-US" sz="16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社区版软件</a:t>
            </a:r>
          </a:p>
          <a:p>
            <a:pPr marL="1143000" lvl="2" indent="-228600" algn="l" defTabSz="914400">
              <a:spcBef>
                <a:spcPts val="0"/>
              </a:spcBef>
              <a:buClr>
                <a:srgbClr val="3892D0"/>
              </a:buClr>
              <a:buFont typeface="Arial"/>
              <a:buChar char="•"/>
            </a:pPr>
            <a:r>
              <a:rPr lang="en-US" altLang="zh-CN" sz="14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100% </a:t>
            </a:r>
            <a:r>
              <a:rPr lang="zh-CN" altLang="en-US" sz="14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开放源代码</a:t>
            </a:r>
          </a:p>
          <a:p>
            <a:pPr marL="742950" lvl="1" indent="-285750" algn="l" defTabSz="914400">
              <a:spcBef>
                <a:spcPts val="0"/>
              </a:spcBef>
              <a:buClr>
                <a:srgbClr val="3892D0"/>
              </a:buClr>
              <a:buFont typeface="Arial"/>
              <a:buChar char="–"/>
            </a:pPr>
            <a:r>
              <a:rPr lang="zh-CN" altLang="en-US" sz="16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企业版软件</a:t>
            </a:r>
          </a:p>
          <a:p>
            <a:pPr marL="1143000" lvl="2" indent="-228600" algn="l" defTabSz="914400">
              <a:spcBef>
                <a:spcPts val="0"/>
              </a:spcBef>
              <a:buClr>
                <a:srgbClr val="3892D0"/>
              </a:buClr>
              <a:buFont typeface="Arial"/>
              <a:buChar char="•"/>
            </a:pPr>
            <a:r>
              <a:rPr lang="zh-CN" altLang="en-US" sz="14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高级功能</a:t>
            </a:r>
          </a:p>
          <a:p>
            <a:pPr marL="1143000" lvl="2" indent="-228600" algn="l" defTabSz="914400">
              <a:spcBef>
                <a:spcPts val="0"/>
              </a:spcBef>
              <a:buClr>
                <a:srgbClr val="3892D0"/>
              </a:buClr>
              <a:buFont typeface="Arial"/>
              <a:buChar char="•"/>
            </a:pPr>
            <a:r>
              <a:rPr lang="en-US" altLang="zh-CN" sz="14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100% API </a:t>
            </a:r>
            <a:r>
              <a:rPr lang="zh-CN" altLang="en-US" sz="14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兼容</a:t>
            </a:r>
          </a:p>
          <a:p>
            <a:pPr marL="228600" indent="-228600" algn="l" defTabSz="914400">
              <a:spcBef>
                <a:spcPts val="0"/>
              </a:spcBef>
              <a:buClr>
                <a:srgbClr val="3892D0"/>
              </a:buClr>
              <a:buFont typeface="Arial"/>
              <a:buChar char="•"/>
            </a:pPr>
            <a:r>
              <a:rPr lang="en-US" altLang="zh-CN" sz="2000" b="0" i="0" dirty="0" err="1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Greenplum</a:t>
            </a:r>
            <a:r>
              <a:rPr lang="en-US" altLang="zh-CN" sz="20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 HD Data Computing Appliance</a:t>
            </a:r>
          </a:p>
          <a:p>
            <a:pPr marL="742950" lvl="1" indent="-285750" algn="l" defTabSz="914400">
              <a:spcBef>
                <a:spcPts val="0"/>
              </a:spcBef>
              <a:buClr>
                <a:srgbClr val="3892D0"/>
              </a:buClr>
              <a:buFont typeface="Arial"/>
              <a:buChar char="–"/>
            </a:pPr>
            <a:r>
              <a:rPr lang="zh-CN" altLang="en-US" sz="16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推出世界上第一个专门构建的高性能数据协同处理 </a:t>
            </a:r>
            <a:r>
              <a:rPr lang="en-US" altLang="zh-CN" sz="1600" b="0" i="0" dirty="0" err="1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Hadoop</a:t>
            </a:r>
            <a:r>
              <a:rPr lang="en-US" altLang="zh-CN" sz="16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 </a:t>
            </a:r>
            <a:r>
              <a:rPr lang="zh-CN" altLang="en-US" sz="16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应用装置</a:t>
            </a:r>
          </a:p>
          <a:p>
            <a:pPr marL="742950" lvl="1" indent="-285750" algn="l" defTabSz="914400">
              <a:spcBef>
                <a:spcPts val="0"/>
              </a:spcBef>
              <a:buClr>
                <a:srgbClr val="3892D0"/>
              </a:buClr>
              <a:buFont typeface="Arial"/>
              <a:buChar char="–"/>
            </a:pPr>
            <a:r>
              <a:rPr lang="zh-CN" altLang="en-US" sz="16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将 </a:t>
            </a:r>
            <a:r>
              <a:rPr lang="en-US" altLang="zh-CN" sz="1600" b="0" i="0" dirty="0" err="1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Hadoop</a:t>
            </a:r>
            <a:r>
              <a:rPr lang="en-US" altLang="zh-CN" sz="16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 </a:t>
            </a:r>
            <a:r>
              <a:rPr lang="zh-CN" altLang="en-US" sz="16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和 </a:t>
            </a:r>
            <a:r>
              <a:rPr lang="en-US" altLang="zh-CN" sz="1600" b="0" i="0" dirty="0" err="1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Greenplum</a:t>
            </a:r>
            <a:r>
              <a:rPr lang="en-US" altLang="zh-CN" sz="16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 Database </a:t>
            </a:r>
            <a:r>
              <a:rPr lang="zh-CN" altLang="en-US" sz="1600" b="0" i="0" dirty="0">
                <a:solidFill>
                  <a:srgbClr val="4D4D4D"/>
                </a:solidFill>
                <a:latin typeface="MetaNormalLF-Roman"/>
                <a:ea typeface="SimHei" pitchFamily="49" charset="-122"/>
                <a:cs typeface="+mn-cs"/>
              </a:rPr>
              <a:t>组合在一个应用装置中</a:t>
            </a:r>
          </a:p>
        </p:txBody>
      </p:sp>
      <p:pic>
        <p:nvPicPr>
          <p:cNvPr id="24" name="Picture 2" descr="PreviewScreenSnapz0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1752600"/>
            <a:ext cx="1784582" cy="356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effectLst/>
              </a:rPr>
              <a:t>IBM</a:t>
            </a:r>
            <a:r>
              <a:rPr lang="zh-CN" altLang="en-US" dirty="0" smtClean="0">
                <a:effectLst/>
              </a:rPr>
              <a:t>  </a:t>
            </a:r>
            <a:r>
              <a:rPr lang="en-US" altLang="zh-CN" dirty="0" err="1" smtClean="0">
                <a:effectLst/>
              </a:rPr>
              <a:t>InfoSphere</a:t>
            </a:r>
            <a:r>
              <a:rPr lang="zh-CN" altLang="en-US" dirty="0">
                <a:effectLst/>
              </a:rPr>
              <a:t>大数据分析平台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err="1"/>
              <a:t>InfoSphere</a:t>
            </a:r>
            <a:r>
              <a:rPr lang="zh-CN" altLang="en-US" dirty="0"/>
              <a:t>大数据分析平台包括 </a:t>
            </a:r>
            <a:r>
              <a:rPr lang="en-US" altLang="zh-CN" dirty="0" err="1"/>
              <a:t>BigInsights</a:t>
            </a:r>
            <a:r>
              <a:rPr lang="zh-CN" altLang="en-US" dirty="0"/>
              <a:t>和</a:t>
            </a:r>
            <a:r>
              <a:rPr lang="en-US" altLang="zh-CN" dirty="0"/>
              <a:t>Streams</a:t>
            </a:r>
            <a:r>
              <a:rPr lang="zh-CN" altLang="en-US" dirty="0"/>
              <a:t>，二者互补，</a:t>
            </a:r>
            <a:r>
              <a:rPr lang="en-US" altLang="zh-CN" dirty="0" err="1"/>
              <a:t>Biglnsights</a:t>
            </a:r>
            <a:r>
              <a:rPr lang="zh-CN" altLang="en-US" dirty="0"/>
              <a:t>基于</a:t>
            </a:r>
            <a:r>
              <a:rPr lang="en-US" altLang="zh-CN" dirty="0" err="1"/>
              <a:t>Hadoop</a:t>
            </a:r>
            <a:r>
              <a:rPr lang="zh-CN" altLang="en-US" dirty="0"/>
              <a:t>，对大规模的静态数据进行分析，它提供多节点的分布式计算，可以随时增加节点，提升数据处理能力。</a:t>
            </a:r>
            <a:r>
              <a:rPr lang="en-US" altLang="zh-CN" dirty="0"/>
              <a:t>Streams</a:t>
            </a:r>
            <a:r>
              <a:rPr lang="zh-CN" altLang="en-US" dirty="0"/>
              <a:t>采用内存计算方式分析实时数据。</a:t>
            </a:r>
            <a:r>
              <a:rPr lang="en-US" altLang="zh-CN" dirty="0" err="1"/>
              <a:t>InfoSphere</a:t>
            </a:r>
            <a:r>
              <a:rPr lang="zh-CN" altLang="en-US" dirty="0"/>
              <a:t>大数据分析平台还集成了数据仓库、数据库、数据集成、业务流程管理等组件。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 smtClean="0"/>
              <a:t>提纲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大数据背景</a:t>
            </a:r>
          </a:p>
          <a:p>
            <a:pPr lvl="0"/>
            <a:r>
              <a:rPr lang="zh-CN" altLang="en-US" dirty="0"/>
              <a:t>大数据</a:t>
            </a:r>
            <a:r>
              <a:rPr lang="zh-CN" altLang="en-US" dirty="0" smtClean="0"/>
              <a:t>现有平台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数据应用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C4EA-40CC-4BF3-AC36-C35324DE33EA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effectLst/>
              </a:rPr>
              <a:t>基于</a:t>
            </a:r>
            <a:r>
              <a:rPr lang="en-US" altLang="zh-CN" b="1" dirty="0" err="1">
                <a:effectLst/>
              </a:rPr>
              <a:t>Hadoop</a:t>
            </a:r>
            <a:r>
              <a:rPr lang="zh-CN" altLang="en-US" b="1" dirty="0">
                <a:effectLst/>
              </a:rPr>
              <a:t>的</a:t>
            </a:r>
            <a:r>
              <a:rPr lang="en-US" altLang="zh-CN" b="1" dirty="0" err="1">
                <a:effectLst/>
              </a:rPr>
              <a:t>BigInsights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BigInsights</a:t>
            </a:r>
            <a:r>
              <a:rPr lang="zh-CN" altLang="en-US" dirty="0"/>
              <a:t>基于</a:t>
            </a:r>
            <a:r>
              <a:rPr lang="en-US" altLang="zh-CN" dirty="0" err="1"/>
              <a:t>Hadoop</a:t>
            </a:r>
            <a:r>
              <a:rPr lang="zh-CN" altLang="en-US" dirty="0"/>
              <a:t>，增加了文本分析、统计决策工具，同时在可靠性、安全性、易用性、管理性方面提供了工具，并且可与</a:t>
            </a:r>
            <a:r>
              <a:rPr lang="en-US" altLang="zh-CN" dirty="0"/>
              <a:t>DB2</a:t>
            </a:r>
            <a:r>
              <a:rPr lang="zh-CN" altLang="en-US" dirty="0"/>
              <a:t>、</a:t>
            </a:r>
            <a:r>
              <a:rPr lang="en-US" altLang="zh-CN" dirty="0" err="1"/>
              <a:t>Netezza</a:t>
            </a:r>
            <a:r>
              <a:rPr lang="zh-CN" altLang="en-US" dirty="0"/>
              <a:t>等集成，这使大数据平台更适合企业级的</a:t>
            </a:r>
            <a:r>
              <a:rPr lang="zh-CN" altLang="en-US" dirty="0" smtClean="0"/>
              <a:t>应</a:t>
            </a:r>
            <a:r>
              <a:rPr lang="zh-CN" altLang="en-US" dirty="0"/>
              <a:t>比如，</a:t>
            </a:r>
            <a:r>
              <a:rPr lang="en-US" altLang="zh-CN" dirty="0" err="1"/>
              <a:t>BigInsights</a:t>
            </a:r>
            <a:r>
              <a:rPr lang="zh-CN" altLang="en-US" dirty="0"/>
              <a:t>提供了一种类似</a:t>
            </a:r>
            <a:r>
              <a:rPr lang="en-US" altLang="zh-CN" dirty="0"/>
              <a:t>SQL</a:t>
            </a:r>
            <a:r>
              <a:rPr lang="zh-CN" altLang="en-US" dirty="0"/>
              <a:t>的更高级的查询语言。再如，除了支持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HDFS </a:t>
            </a:r>
            <a:r>
              <a:rPr lang="zh-CN" altLang="en-US" dirty="0"/>
              <a:t>存储系统外，</a:t>
            </a:r>
            <a:r>
              <a:rPr lang="en-US" altLang="zh-CN" dirty="0" err="1"/>
              <a:t>BigInsights</a:t>
            </a:r>
            <a:r>
              <a:rPr lang="zh-CN" altLang="en-US" dirty="0"/>
              <a:t>还对 </a:t>
            </a:r>
            <a:r>
              <a:rPr lang="en-US" altLang="zh-CN" dirty="0"/>
              <a:t>IBM </a:t>
            </a:r>
            <a:r>
              <a:rPr lang="zh-CN" altLang="en-US" dirty="0"/>
              <a:t>最新推出的 </a:t>
            </a:r>
            <a:r>
              <a:rPr lang="en-US" altLang="zh-CN" dirty="0"/>
              <a:t>GPFS SNC</a:t>
            </a:r>
            <a:r>
              <a:rPr lang="zh-CN" altLang="en-US" dirty="0"/>
              <a:t>平台进行支持，以更好地利用其强大的灾难恢复、高可靠性、高扩展性的优势。</a:t>
            </a:r>
            <a:r>
              <a:rPr lang="zh-CN" altLang="en-US" dirty="0" smtClean="0"/>
              <a:t>用</a:t>
            </a:r>
            <a:r>
              <a:rPr lang="zh-CN" altLang="en-US" dirty="0"/>
              <a:t>。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effectLst/>
              </a:rPr>
              <a:t>InfoSphere</a:t>
            </a:r>
            <a:r>
              <a:rPr lang="en-US" altLang="zh-CN" dirty="0">
                <a:effectLst/>
              </a:rPr>
              <a:t> Streams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InfoSphere</a:t>
            </a:r>
            <a:r>
              <a:rPr lang="en-US" altLang="zh-CN" dirty="0"/>
              <a:t> Streams</a:t>
            </a:r>
            <a:r>
              <a:rPr lang="zh-CN" altLang="en-US" dirty="0"/>
              <a:t>是一款满足即时处理、过滤和分析流数据需要的应用程序。流数据包括传感器数据</a:t>
            </a:r>
            <a:r>
              <a:rPr lang="en-US" altLang="zh-CN" dirty="0"/>
              <a:t>(</a:t>
            </a:r>
            <a:r>
              <a:rPr lang="zh-CN" altLang="en-US" dirty="0"/>
              <a:t>环保以及工业生产传感器产生的数据、监控视频、</a:t>
            </a:r>
            <a:r>
              <a:rPr lang="en-US" altLang="zh-CN" dirty="0"/>
              <a:t>GPS</a:t>
            </a:r>
            <a:r>
              <a:rPr lang="zh-CN" altLang="en-US" dirty="0"/>
              <a:t>产生的数据等</a:t>
            </a:r>
            <a:r>
              <a:rPr lang="en-US" altLang="zh-CN" dirty="0"/>
              <a:t>)</a:t>
            </a:r>
            <a:r>
              <a:rPr lang="zh-CN" altLang="en-US" dirty="0"/>
              <a:t>、“数据废气”</a:t>
            </a:r>
            <a:r>
              <a:rPr lang="en-US" altLang="zh-CN" dirty="0"/>
              <a:t>(</a:t>
            </a:r>
            <a:r>
              <a:rPr lang="zh-CN" altLang="en-US" dirty="0"/>
              <a:t>如网络</a:t>
            </a:r>
            <a:r>
              <a:rPr lang="en-US" altLang="zh-CN" dirty="0"/>
              <a:t>/</a:t>
            </a:r>
            <a:r>
              <a:rPr lang="zh-CN" altLang="en-US" dirty="0"/>
              <a:t>系统</a:t>
            </a:r>
            <a:r>
              <a:rPr lang="en-US" altLang="zh-CN" dirty="0"/>
              <a:t>/Web</a:t>
            </a:r>
            <a:r>
              <a:rPr lang="zh-CN" altLang="en-US" dirty="0"/>
              <a:t>服务器</a:t>
            </a:r>
            <a:r>
              <a:rPr lang="en-US" altLang="zh-CN" dirty="0"/>
              <a:t>/</a:t>
            </a:r>
            <a:r>
              <a:rPr lang="zh-CN" altLang="en-US" dirty="0"/>
              <a:t>应用程序服务器日志文件</a:t>
            </a:r>
            <a:r>
              <a:rPr lang="en-US" altLang="zh-CN" dirty="0"/>
              <a:t>)</a:t>
            </a:r>
            <a:r>
              <a:rPr lang="zh-CN" altLang="en-US" dirty="0"/>
              <a:t>、高速交易数据</a:t>
            </a:r>
            <a:r>
              <a:rPr lang="en-US" altLang="zh-CN" dirty="0"/>
              <a:t>(</a:t>
            </a:r>
            <a:r>
              <a:rPr lang="zh-CN" altLang="en-US" dirty="0"/>
              <a:t>如金融交易和呼叫详细记录</a:t>
            </a:r>
            <a:r>
              <a:rPr lang="en-US" altLang="zh-CN" dirty="0"/>
              <a:t>)</a:t>
            </a:r>
            <a:r>
              <a:rPr lang="zh-CN" altLang="en-US" dirty="0"/>
              <a:t>等。</a:t>
            </a:r>
          </a:p>
          <a:p>
            <a:r>
              <a:rPr lang="en-US" altLang="zh-CN" dirty="0"/>
              <a:t>Streams</a:t>
            </a:r>
            <a:r>
              <a:rPr lang="zh-CN" altLang="en-US" dirty="0"/>
              <a:t>最早是美国国土安全部和</a:t>
            </a:r>
            <a:r>
              <a:rPr lang="en-US" altLang="zh-CN" dirty="0"/>
              <a:t>IBM</a:t>
            </a:r>
            <a:r>
              <a:rPr lang="zh-CN" altLang="en-US" dirty="0"/>
              <a:t>合作的项目，国土安全部出于反恐目的，需要实时分析电话语音信息，这个项目最终发展成为一个商用的项目。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微软的大数据战略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微软可以为用户提供一个端到端的大数据解决方案。简单来说就是后端以新一代</a:t>
            </a:r>
            <a:r>
              <a:rPr lang="en-US" altLang="zh-CN" dirty="0"/>
              <a:t>SQL Server 2012</a:t>
            </a:r>
            <a:r>
              <a:rPr lang="zh-CN" altLang="en-US" dirty="0"/>
              <a:t>为基准平台，将大数据管起来，然后在中端以数据集市为依托，配以丰富的数据应用，最后在前端以丰富的界面形式展现数据分析的结果，完成数据的汇总</a:t>
            </a:r>
            <a:r>
              <a:rPr lang="en-US" altLang="zh-CN" dirty="0"/>
              <a:t>——</a:t>
            </a:r>
            <a:r>
              <a:rPr lang="zh-CN" altLang="en-US" dirty="0"/>
              <a:t>应用与分析</a:t>
            </a:r>
            <a:r>
              <a:rPr lang="en-US" altLang="zh-CN" dirty="0"/>
              <a:t>——</a:t>
            </a:r>
            <a:r>
              <a:rPr lang="zh-CN" altLang="en-US" dirty="0"/>
              <a:t>结果呈现的完整流程。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微软的大数据战略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u="sng" dirty="0" smtClean="0"/>
          </a:p>
          <a:p>
            <a:endParaRPr lang="en-US" altLang="zh-CN" u="sng" dirty="0" smtClean="0"/>
          </a:p>
          <a:p>
            <a:endParaRPr lang="en-US" altLang="zh-CN" u="sng" dirty="0"/>
          </a:p>
          <a:p>
            <a:endParaRPr lang="en-US" altLang="zh-CN" u="sng" dirty="0" smtClean="0"/>
          </a:p>
          <a:p>
            <a:endParaRPr lang="en-US" altLang="zh-CN" u="sng" dirty="0" smtClean="0"/>
          </a:p>
          <a:p>
            <a:endParaRPr lang="en-US" altLang="zh-CN" u="sng" dirty="0"/>
          </a:p>
          <a:p>
            <a:r>
              <a:rPr lang="en-US" altLang="zh-CN" dirty="0" smtClean="0"/>
              <a:t>SQL </a:t>
            </a:r>
            <a:r>
              <a:rPr lang="en-US" altLang="zh-CN" dirty="0"/>
              <a:t>Server</a:t>
            </a:r>
            <a:r>
              <a:rPr lang="zh-CN" altLang="en-US" dirty="0"/>
              <a:t>在</a:t>
            </a:r>
            <a:r>
              <a:rPr lang="en-US" altLang="zh-CN" dirty="0"/>
              <a:t>2012</a:t>
            </a:r>
            <a:r>
              <a:rPr lang="zh-CN" altLang="en-US" dirty="0"/>
              <a:t>版里将自己变成了一个“数据管家”，传统的数据应对关系型数据，而不断增多并越来越重要的非关系型数据（对应非结构化数据）则由</a:t>
            </a:r>
            <a:r>
              <a:rPr lang="en-US" altLang="zh-CN" dirty="0" err="1"/>
              <a:t>Hadoop</a:t>
            </a:r>
            <a:r>
              <a:rPr lang="zh-CN" altLang="en-US" dirty="0"/>
              <a:t>集群来承担</a:t>
            </a:r>
            <a:endParaRPr lang="en-US" altLang="zh-CN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56959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2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Google</a:t>
            </a:r>
            <a:r>
              <a:rPr lang="zh-CN" altLang="en-US" dirty="0" smtClean="0">
                <a:effectLst/>
              </a:rPr>
              <a:t>大数据</a:t>
            </a:r>
            <a:endParaRPr lang="zh-CN" altLang="en-US" dirty="0">
              <a:effectLst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Hadoop</a:t>
            </a:r>
            <a:r>
              <a:rPr lang="zh-CN" altLang="en-US" dirty="0"/>
              <a:t>的伟大之处在于，它一旦开始运行，就会飞速地分析你的数据。尽管如此，在每次分析数据之前，即添加、更改或删除数据之后，我们都必须将整个数据集进行流式处理。这意味着，随着数据集的膨胀，分析时间也会随之增加，且不可预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那么，谷歌又是怎么做到搜索结果越来越实时呈现呢？</a:t>
            </a:r>
            <a:r>
              <a:rPr lang="zh-CN" altLang="en-US" dirty="0"/>
              <a:t>一个名为</a:t>
            </a:r>
            <a:r>
              <a:rPr lang="en-US" altLang="zh-CN" dirty="0"/>
              <a:t>Percolator</a:t>
            </a:r>
            <a:r>
              <a:rPr lang="zh-CN" altLang="en-US" dirty="0"/>
              <a:t>的增量处理引擎取代了谷歌</a:t>
            </a:r>
            <a:r>
              <a:rPr lang="en-US" altLang="zh-CN" dirty="0" err="1"/>
              <a:t>MapReduce</a:t>
            </a:r>
            <a:r>
              <a:rPr lang="zh-CN" altLang="en-US" dirty="0"/>
              <a:t>（</a:t>
            </a:r>
            <a:r>
              <a:rPr lang="en-US" altLang="zh-CN" dirty="0"/>
              <a:t>GMR</a:t>
            </a:r>
            <a:r>
              <a:rPr lang="zh-CN" altLang="en-US" dirty="0"/>
              <a:t>）。通过对新建、更改和已删除文档的处理，并使用二级索引进行高效的分类、查询，谷歌能够显著地降低实现其目标的时间。</a:t>
            </a:r>
            <a:br>
              <a:rPr lang="zh-CN" altLang="en-US" dirty="0"/>
            </a:br>
            <a:r>
              <a:rPr lang="en-US" altLang="zh-CN" dirty="0"/>
              <a:t>Percolator</a:t>
            </a:r>
            <a:r>
              <a:rPr lang="zh-CN" altLang="en-US" dirty="0"/>
              <a:t>的作者写道：“将索引系统转化为一个增量系统</a:t>
            </a:r>
            <a:r>
              <a:rPr lang="en-US" altLang="zh-CN" dirty="0"/>
              <a:t>……</a:t>
            </a:r>
            <a:r>
              <a:rPr lang="zh-CN" altLang="en-US" dirty="0"/>
              <a:t>文档平均处理延迟的因子降低到了现在的</a:t>
            </a:r>
            <a:r>
              <a:rPr lang="en-US" altLang="zh-CN" dirty="0"/>
              <a:t>100</a:t>
            </a:r>
            <a:r>
              <a:rPr lang="zh-CN" altLang="en-US" dirty="0"/>
              <a:t>。”这句话的意思是，索引</a:t>
            </a:r>
            <a:r>
              <a:rPr lang="en-US" altLang="zh-CN" dirty="0"/>
              <a:t>Web</a:t>
            </a:r>
            <a:r>
              <a:rPr lang="zh-CN" altLang="en-US" dirty="0"/>
              <a:t>上新内容的速度比之前</a:t>
            </a:r>
            <a:r>
              <a:rPr lang="en-US" altLang="zh-CN" dirty="0" err="1"/>
              <a:t>MapReduce</a:t>
            </a:r>
            <a:r>
              <a:rPr lang="zh-CN" altLang="en-US" dirty="0"/>
              <a:t>系统快了</a:t>
            </a:r>
            <a:r>
              <a:rPr lang="en-US" altLang="zh-CN" dirty="0"/>
              <a:t>100</a:t>
            </a:r>
            <a:r>
              <a:rPr lang="zh-CN" altLang="en-US" dirty="0"/>
              <a:t>倍。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u="sng" dirty="0" smtClean="0"/>
          </a:p>
          <a:p>
            <a:endParaRPr lang="en-US" altLang="zh-CN" u="sng" dirty="0" smtClean="0"/>
          </a:p>
          <a:p>
            <a:endParaRPr lang="en-US" altLang="zh-CN" u="sng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谷歌</a:t>
            </a:r>
            <a:r>
              <a:rPr lang="en-US" altLang="zh-CN" b="1" dirty="0" err="1">
                <a:effectLst/>
              </a:rPr>
              <a:t>Dremel</a:t>
            </a:r>
            <a:r>
              <a:rPr lang="zh-CN" altLang="en-US" b="1" dirty="0">
                <a:effectLst/>
              </a:rPr>
              <a:t>即时数据分析解决方案</a:t>
            </a:r>
            <a:endParaRPr lang="zh-CN" altLang="en-US" dirty="0">
              <a:effectLst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Dremel</a:t>
            </a:r>
            <a:r>
              <a:rPr lang="zh-CN" altLang="en-US" dirty="0"/>
              <a:t>是</a:t>
            </a:r>
            <a:r>
              <a:rPr lang="en-US" altLang="zh-CN" dirty="0"/>
              <a:t>Google </a:t>
            </a:r>
            <a:r>
              <a:rPr lang="zh-CN" altLang="en-US" dirty="0"/>
              <a:t>的“交互式”数据分析系统，可以在几秒钟内处理</a:t>
            </a:r>
            <a:r>
              <a:rPr lang="en-US" altLang="zh-CN" dirty="0"/>
              <a:t>PB</a:t>
            </a:r>
            <a:r>
              <a:rPr lang="zh-CN" altLang="en-US" dirty="0"/>
              <a:t>级别的数据，并能轻松应对即时查询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/>
              <a:t>Dremel</a:t>
            </a:r>
            <a:r>
              <a:rPr lang="zh-CN" altLang="en-US" b="1" dirty="0"/>
              <a:t>是一个大规模系统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err="1"/>
              <a:t>Dremel</a:t>
            </a:r>
            <a:r>
              <a:rPr lang="zh-CN" altLang="en-US" b="1" dirty="0"/>
              <a:t>是</a:t>
            </a:r>
            <a:r>
              <a:rPr lang="en-US" altLang="zh-CN" b="1" dirty="0"/>
              <a:t>MR</a:t>
            </a:r>
            <a:r>
              <a:rPr lang="zh-CN" altLang="en-US" b="1" dirty="0"/>
              <a:t>交互式查询能力不足的补充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err="1"/>
              <a:t>Dremel</a:t>
            </a:r>
            <a:r>
              <a:rPr lang="zh-CN" altLang="en-US" b="1" dirty="0"/>
              <a:t>的数据模型是嵌套</a:t>
            </a:r>
            <a:r>
              <a:rPr lang="en-US" altLang="zh-CN" b="1" dirty="0"/>
              <a:t>(nested)</a:t>
            </a:r>
            <a:r>
              <a:rPr lang="zh-CN" altLang="en-US" b="1" dirty="0"/>
              <a:t>的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err="1"/>
              <a:t>Dremel</a:t>
            </a:r>
            <a:r>
              <a:rPr lang="zh-CN" altLang="en-US" b="1" dirty="0"/>
              <a:t>中的数据是用列式存储的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err="1"/>
              <a:t>Dremel</a:t>
            </a:r>
            <a:r>
              <a:rPr lang="zh-CN" altLang="en-US" b="1" dirty="0"/>
              <a:t>结合了</a:t>
            </a:r>
            <a:r>
              <a:rPr lang="en-US" altLang="zh-CN" b="1" dirty="0"/>
              <a:t>Web</a:t>
            </a:r>
            <a:r>
              <a:rPr lang="zh-CN" altLang="en-US" b="1" dirty="0"/>
              <a:t>搜索 和并行</a:t>
            </a:r>
            <a:r>
              <a:rPr lang="en-US" altLang="zh-CN" b="1" dirty="0"/>
              <a:t>DBMS</a:t>
            </a:r>
            <a:r>
              <a:rPr lang="zh-CN" altLang="en-US" b="1" dirty="0"/>
              <a:t>的技术。</a:t>
            </a:r>
            <a:endParaRPr lang="en-US" altLang="zh-CN" u="sng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Google </a:t>
            </a:r>
            <a:r>
              <a:rPr lang="en-US" altLang="zh-CN" b="1" dirty="0" err="1">
                <a:effectLst/>
              </a:rPr>
              <a:t>Dremel</a:t>
            </a:r>
            <a:r>
              <a:rPr lang="zh-CN" altLang="en-US" b="1" dirty="0">
                <a:effectLst/>
              </a:rPr>
              <a:t>数据模型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Google, </a:t>
            </a:r>
            <a:r>
              <a:rPr lang="zh-CN" altLang="en-US" dirty="0"/>
              <a:t>用</a:t>
            </a:r>
            <a:r>
              <a:rPr lang="en-US" altLang="zh-CN" dirty="0"/>
              <a:t>Protocol Buffer</a:t>
            </a:r>
            <a:r>
              <a:rPr lang="zh-CN" altLang="en-US" dirty="0"/>
              <a:t>常常作为序列化的方案。其数据模型可以用数学方法严格的表示如下</a:t>
            </a:r>
            <a:r>
              <a:rPr lang="zh-CN" altLang="en-US" dirty="0" smtClean="0"/>
              <a:t>：</a:t>
            </a:r>
            <a:r>
              <a:rPr lang="zh-CN" altLang="en-US" dirty="0"/>
              <a:t> </a:t>
            </a:r>
          </a:p>
          <a:p>
            <a:r>
              <a:rPr lang="en-US" altLang="zh-CN" dirty="0"/>
              <a:t>t=</a:t>
            </a:r>
            <a:r>
              <a:rPr lang="en-US" altLang="zh-CN" dirty="0" err="1"/>
              <a:t>dom</a:t>
            </a:r>
            <a:r>
              <a:rPr lang="en-US" altLang="zh-CN" dirty="0"/>
              <a:t>|&lt;A1:t[∗|?],...,</a:t>
            </a:r>
            <a:r>
              <a:rPr lang="en-US" altLang="zh-CN" dirty="0" err="1"/>
              <a:t>An:t</a:t>
            </a:r>
            <a:r>
              <a:rPr lang="en-US" altLang="zh-CN" dirty="0"/>
              <a:t>[∗|?]&gt;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Google </a:t>
            </a:r>
            <a:r>
              <a:rPr lang="en-US" altLang="zh-CN" b="1" dirty="0" err="1">
                <a:effectLst/>
              </a:rPr>
              <a:t>Dremel</a:t>
            </a:r>
            <a:r>
              <a:rPr lang="zh-CN" altLang="en-US" b="1" dirty="0">
                <a:effectLst/>
              </a:rPr>
              <a:t>数据模型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下图是例子，</a:t>
            </a:r>
            <a:r>
              <a:rPr lang="en-US" altLang="zh-CN" dirty="0"/>
              <a:t>Schema</a:t>
            </a:r>
            <a:r>
              <a:rPr lang="zh-CN" altLang="en-US" dirty="0"/>
              <a:t>定义了一个组合类型</a:t>
            </a:r>
            <a:r>
              <a:rPr lang="en-US" altLang="zh-CN" dirty="0"/>
              <a:t>Document.</a:t>
            </a:r>
            <a:r>
              <a:rPr lang="zh-CN" altLang="en-US" dirty="0"/>
              <a:t>有一个必选列</a:t>
            </a:r>
            <a:r>
              <a:rPr lang="en-US" altLang="zh-CN" dirty="0" err="1"/>
              <a:t>DocId</a:t>
            </a:r>
            <a:r>
              <a:rPr lang="zh-CN" altLang="en-US" dirty="0"/>
              <a:t>，可选列</a:t>
            </a:r>
            <a:r>
              <a:rPr lang="en-US" altLang="zh-CN" dirty="0"/>
              <a:t>Links</a:t>
            </a:r>
            <a:r>
              <a:rPr lang="zh-CN" altLang="en-US" dirty="0"/>
              <a:t>，还有一个数组列</a:t>
            </a:r>
            <a:r>
              <a:rPr lang="en-US" altLang="zh-CN" dirty="0"/>
              <a:t>Name</a:t>
            </a:r>
            <a:r>
              <a:rPr lang="zh-CN" altLang="en-US" dirty="0"/>
              <a:t>。可以用</a:t>
            </a:r>
            <a:r>
              <a:rPr lang="en-US" altLang="zh-CN" dirty="0" err="1"/>
              <a:t>Name.Language.Code</a:t>
            </a:r>
            <a:r>
              <a:rPr lang="zh-CN" altLang="en-US" dirty="0"/>
              <a:t>来表示</a:t>
            </a:r>
            <a:r>
              <a:rPr lang="en-US" altLang="zh-CN" dirty="0"/>
              <a:t>Code</a:t>
            </a:r>
            <a:r>
              <a:rPr lang="zh-CN" altLang="en-US" dirty="0"/>
              <a:t>列。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6" y="3505200"/>
            <a:ext cx="50863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Google </a:t>
            </a:r>
            <a:r>
              <a:rPr lang="en-US" altLang="zh-CN" b="1" dirty="0" err="1">
                <a:effectLst/>
              </a:rPr>
              <a:t>Dremel</a:t>
            </a:r>
            <a:r>
              <a:rPr lang="zh-CN" altLang="en-US" b="1" dirty="0">
                <a:effectLst/>
              </a:rPr>
              <a:t>数据模型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下图是这份数据在</a:t>
            </a:r>
            <a:r>
              <a:rPr lang="en-US" altLang="zh-CN" dirty="0" err="1"/>
              <a:t>Dremel</a:t>
            </a:r>
            <a:r>
              <a:rPr lang="zh-CN" altLang="en-US" dirty="0"/>
              <a:t>实际的存储的格式。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40576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27584" y="50131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Repetition Level</a:t>
            </a:r>
            <a:r>
              <a:rPr lang="zh-CN" altLang="en-US" dirty="0"/>
              <a:t>是记录该列的值是在哪一个级别上重复的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Definition Level</a:t>
            </a:r>
            <a:r>
              <a:rPr lang="en-US" altLang="zh-CN" dirty="0"/>
              <a:t> </a:t>
            </a:r>
            <a:r>
              <a:rPr lang="zh-CN" altLang="en-US" dirty="0"/>
              <a:t>是定义的深度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04864"/>
            <a:ext cx="3960440" cy="28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Google </a:t>
            </a:r>
            <a:r>
              <a:rPr lang="en-US" altLang="zh-CN" b="1" dirty="0" err="1">
                <a:effectLst/>
              </a:rPr>
              <a:t>Dremel</a:t>
            </a:r>
            <a:r>
              <a:rPr lang="zh-CN" altLang="en-US" b="1" dirty="0">
                <a:effectLst/>
              </a:rPr>
              <a:t>数据模型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只读取</a:t>
            </a:r>
            <a:r>
              <a:rPr lang="en-US" altLang="zh-CN" dirty="0" err="1"/>
              <a:t>DocID</a:t>
            </a:r>
            <a:r>
              <a:rPr lang="zh-CN" altLang="en-US" dirty="0"/>
              <a:t>和</a:t>
            </a:r>
            <a:r>
              <a:rPr lang="en-US" altLang="zh-CN" dirty="0" err="1"/>
              <a:t>Name.Language.Country</a:t>
            </a:r>
            <a:r>
              <a:rPr lang="zh-CN" altLang="en-US" dirty="0"/>
              <a:t>。我们可以同时扫描两个字段，先扫描</a:t>
            </a:r>
            <a:r>
              <a:rPr lang="en-US" altLang="zh-CN" dirty="0" err="1"/>
              <a:t>DocID</a:t>
            </a:r>
            <a:r>
              <a:rPr lang="zh-CN" altLang="en-US" dirty="0"/>
              <a:t>。记录下第一个，然后发现下一个</a:t>
            </a:r>
            <a:r>
              <a:rPr lang="en-US" altLang="zh-CN" dirty="0" err="1"/>
              <a:t>DocID</a:t>
            </a:r>
            <a:r>
              <a:rPr lang="zh-CN" altLang="en-US" dirty="0"/>
              <a:t>的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；于是该读</a:t>
            </a:r>
            <a:r>
              <a:rPr lang="en-US" altLang="zh-CN" dirty="0" err="1"/>
              <a:t>Name.Language.Country</a:t>
            </a:r>
            <a:r>
              <a:rPr lang="zh-CN" altLang="en-US" dirty="0"/>
              <a:t>，如果下一个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或者</a:t>
            </a:r>
            <a:r>
              <a:rPr lang="en-US" altLang="zh-CN" dirty="0"/>
              <a:t>2</a:t>
            </a:r>
            <a:r>
              <a:rPr lang="zh-CN" altLang="en-US" dirty="0"/>
              <a:t>就继续读，如果是</a:t>
            </a:r>
            <a:r>
              <a:rPr lang="en-US" altLang="zh-CN" dirty="0"/>
              <a:t>0</a:t>
            </a:r>
            <a:r>
              <a:rPr lang="zh-CN" altLang="en-US" dirty="0"/>
              <a:t>就开始读下一个</a:t>
            </a:r>
            <a:r>
              <a:rPr lang="en-US" altLang="zh-CN" dirty="0" err="1"/>
              <a:t>DocID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25144"/>
            <a:ext cx="33528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6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                   海量</a:t>
            </a:r>
            <a:r>
              <a:rPr lang="zh-CN" altLang="en-US" dirty="0"/>
              <a:t>数据的时代正在到来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 sz="1800" dirty="0"/>
          </a:p>
          <a:p>
            <a:r>
              <a:rPr lang="zh-CN" altLang="en-US" sz="1800" dirty="0"/>
              <a:t>海量数据的时代正在到来 巨大的数据量 </a:t>
            </a:r>
          </a:p>
          <a:p>
            <a:r>
              <a:rPr lang="en-US" altLang="zh-CN" sz="1800" dirty="0"/>
              <a:t>•IDC</a:t>
            </a:r>
            <a:r>
              <a:rPr lang="zh-CN" altLang="en-US" sz="1800" dirty="0"/>
              <a:t>预测全球的数据使用量到</a:t>
            </a:r>
            <a:r>
              <a:rPr lang="en-US" altLang="zh-CN" sz="1800" dirty="0"/>
              <a:t>2020</a:t>
            </a:r>
            <a:r>
              <a:rPr lang="zh-CN" altLang="en-US" sz="1800" dirty="0"/>
              <a:t>年会增长</a:t>
            </a:r>
            <a:r>
              <a:rPr lang="en-US" altLang="zh-CN" sz="1800" dirty="0"/>
              <a:t>44</a:t>
            </a:r>
            <a:r>
              <a:rPr lang="zh-CN" altLang="en-US" sz="1800" dirty="0"/>
              <a:t>倍，达到</a:t>
            </a:r>
            <a:r>
              <a:rPr lang="en-US" altLang="zh-CN" sz="1800" dirty="0"/>
              <a:t>35.2ZB (1ZB = 10</a:t>
            </a:r>
            <a:r>
              <a:rPr lang="zh-CN" altLang="en-US" sz="1800" dirty="0"/>
              <a:t>亿</a:t>
            </a:r>
            <a:r>
              <a:rPr lang="en-US" altLang="zh-CN" sz="1800" dirty="0"/>
              <a:t>TB) </a:t>
            </a:r>
          </a:p>
          <a:p>
            <a:r>
              <a:rPr lang="en-US" altLang="zh-CN" sz="1800" dirty="0"/>
              <a:t>–</a:t>
            </a:r>
            <a:r>
              <a:rPr lang="zh-CN" altLang="en-US" sz="1800" dirty="0"/>
              <a:t>宽带普及和提速</a:t>
            </a:r>
            <a:r>
              <a:rPr lang="en-US" altLang="zh-CN" sz="1800" dirty="0"/>
              <a:t>(</a:t>
            </a:r>
            <a:r>
              <a:rPr lang="zh-CN" altLang="en-US" sz="1800" dirty="0"/>
              <a:t>直接导致访问量、网络访问日志、通讯记录等迅猛增加</a:t>
            </a:r>
            <a:r>
              <a:rPr lang="en-US" altLang="zh-CN" sz="1800" dirty="0"/>
              <a:t>) </a:t>
            </a:r>
          </a:p>
          <a:p>
            <a:r>
              <a:rPr lang="en-US" altLang="zh-CN" sz="1800" dirty="0"/>
              <a:t>–</a:t>
            </a:r>
            <a:r>
              <a:rPr lang="zh-CN" altLang="en-US" sz="1800" dirty="0"/>
              <a:t>社交网络</a:t>
            </a:r>
            <a:r>
              <a:rPr lang="en-US" altLang="zh-CN" sz="1800" dirty="0"/>
              <a:t>(Facebook, Twitter, </a:t>
            </a:r>
            <a:r>
              <a:rPr lang="zh-CN" altLang="en-US" sz="1800" dirty="0"/>
              <a:t>微博等</a:t>
            </a:r>
            <a:r>
              <a:rPr lang="en-US" altLang="zh-CN" sz="1800" dirty="0"/>
              <a:t>) </a:t>
            </a:r>
          </a:p>
          <a:p>
            <a:r>
              <a:rPr lang="en-US" altLang="zh-CN" sz="1800" dirty="0"/>
              <a:t>–</a:t>
            </a:r>
            <a:r>
              <a:rPr lang="zh-CN" altLang="en-US" sz="1800" dirty="0"/>
              <a:t>视频</a:t>
            </a:r>
            <a:r>
              <a:rPr lang="en-US" altLang="zh-CN" sz="1800" dirty="0"/>
              <a:t>(</a:t>
            </a:r>
            <a:r>
              <a:rPr lang="zh-CN" altLang="en-US" sz="1800" dirty="0"/>
              <a:t>视频通讯、医疗影像、地理信息、监控录像等</a:t>
            </a:r>
            <a:r>
              <a:rPr lang="en-US" altLang="zh-CN" sz="1800" dirty="0"/>
              <a:t>) </a:t>
            </a:r>
          </a:p>
          <a:p>
            <a:r>
              <a:rPr lang="en-US" altLang="zh-CN" sz="1800" dirty="0"/>
              <a:t>–</a:t>
            </a:r>
            <a:r>
              <a:rPr lang="zh-CN" altLang="en-US" sz="1800" dirty="0"/>
              <a:t>移动网络和各种智能终端 </a:t>
            </a:r>
          </a:p>
          <a:p>
            <a:r>
              <a:rPr lang="en-US" altLang="zh-CN" sz="1800" dirty="0"/>
              <a:t>–</a:t>
            </a:r>
            <a:r>
              <a:rPr lang="zh-CN" altLang="en-US" sz="1800" dirty="0"/>
              <a:t>传感器、</a:t>
            </a:r>
            <a:r>
              <a:rPr lang="en-US" altLang="zh-CN" sz="1800" dirty="0"/>
              <a:t>RFID</a:t>
            </a:r>
            <a:r>
              <a:rPr lang="zh-CN" altLang="en-US" sz="1800" dirty="0"/>
              <a:t>阅读器、导航终端等非传统</a:t>
            </a:r>
            <a:r>
              <a:rPr lang="en-US" altLang="zh-CN" sz="1800" dirty="0"/>
              <a:t>IT</a:t>
            </a:r>
            <a:r>
              <a:rPr lang="zh-CN" altLang="en-US" sz="1800" dirty="0"/>
              <a:t>设备 </a:t>
            </a:r>
          </a:p>
          <a:p>
            <a:endParaRPr lang="zh-CN" altLang="en-US" sz="1800" dirty="0"/>
          </a:p>
          <a:p>
            <a:r>
              <a:rPr lang="zh-CN" altLang="en-US" sz="1800" dirty="0"/>
              <a:t>数据集特点 </a:t>
            </a:r>
          </a:p>
          <a:p>
            <a:r>
              <a:rPr lang="en-US" altLang="zh-CN" sz="1800" dirty="0"/>
              <a:t>•</a:t>
            </a:r>
            <a:r>
              <a:rPr lang="zh-CN" altLang="en-US" sz="1800" dirty="0"/>
              <a:t>超过</a:t>
            </a:r>
            <a:r>
              <a:rPr lang="en-US" altLang="zh-CN" sz="1800" dirty="0"/>
              <a:t>80%</a:t>
            </a:r>
            <a:r>
              <a:rPr lang="zh-CN" altLang="en-US" sz="1800" dirty="0"/>
              <a:t>的数据是非结构化的 </a:t>
            </a:r>
          </a:p>
          <a:p>
            <a:r>
              <a:rPr lang="en-US" altLang="zh-CN" sz="1800" dirty="0"/>
              <a:t>•</a:t>
            </a:r>
            <a:r>
              <a:rPr lang="zh-CN" altLang="en-US" sz="1800" dirty="0"/>
              <a:t>数据量在持续增加 </a:t>
            </a:r>
          </a:p>
          <a:p>
            <a:r>
              <a:rPr lang="en-US" altLang="zh-CN" sz="1800" dirty="0"/>
              <a:t>•</a:t>
            </a:r>
            <a:r>
              <a:rPr lang="zh-CN" altLang="en-US" sz="1800" dirty="0"/>
              <a:t>数据需要长时间存储，非热点数据也会被随机访问 传统技术无法胜任大数据集的分析、管理和挖掘 </a:t>
            </a:r>
          </a:p>
          <a:p>
            <a:r>
              <a:rPr lang="en-US" altLang="zh-CN" sz="1800" dirty="0"/>
              <a:t>•</a:t>
            </a:r>
            <a:r>
              <a:rPr lang="zh-CN" altLang="en-US" sz="1800" dirty="0"/>
              <a:t>传统关系数据库以及一些桌面</a:t>
            </a:r>
            <a:r>
              <a:rPr lang="en-US" altLang="zh-CN" sz="1800" dirty="0"/>
              <a:t>BI</a:t>
            </a:r>
            <a:r>
              <a:rPr lang="zh-CN" altLang="en-US" sz="1800" dirty="0"/>
              <a:t>分析软件处理的结构化数据在</a:t>
            </a:r>
            <a:r>
              <a:rPr lang="en-US" altLang="zh-CN" sz="1800" dirty="0"/>
              <a:t>GB</a:t>
            </a:r>
            <a:r>
              <a:rPr lang="zh-CN" altLang="en-US" sz="1800" dirty="0"/>
              <a:t>级别，无法从更大的数据集中发现有意义的信息。 </a:t>
            </a:r>
          </a:p>
          <a:p>
            <a:r>
              <a:rPr lang="en-US" altLang="zh-CN" sz="1800" dirty="0"/>
              <a:t>•</a:t>
            </a:r>
            <a:r>
              <a:rPr lang="zh-CN" altLang="en-US" sz="1800" dirty="0"/>
              <a:t>需要处理的目标数据量一直在增长，传统技术无法适应这种扩展性 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Google </a:t>
            </a:r>
            <a:r>
              <a:rPr lang="en-US" altLang="zh-CN" b="1" dirty="0" err="1">
                <a:effectLst/>
              </a:rPr>
              <a:t>Dremel</a:t>
            </a:r>
            <a:r>
              <a:rPr lang="zh-CN" altLang="en-US" b="1" dirty="0">
                <a:effectLst/>
              </a:rPr>
              <a:t>查询方式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15198"/>
          </a:xfrm>
        </p:spPr>
        <p:txBody>
          <a:bodyPr>
            <a:normAutofit/>
          </a:bodyPr>
          <a:lstStyle/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举</a:t>
            </a:r>
            <a:r>
              <a:rPr lang="zh-CN" altLang="en-US" sz="2000" dirty="0"/>
              <a:t>个例子：对于请求：</a:t>
            </a:r>
          </a:p>
          <a:p>
            <a:r>
              <a:rPr lang="en-US" altLang="zh-CN" sz="2000" dirty="0"/>
              <a:t>SELECT A, COUNT(B) FROM T GROUP BY A</a:t>
            </a:r>
            <a:r>
              <a:rPr lang="zh-CN" altLang="en-US" sz="2000" dirty="0"/>
              <a:t>根节点收到请求，会根据数据的分区请求，将请求变成可以拆分的样子。原来的请求会变为。</a:t>
            </a:r>
          </a:p>
          <a:p>
            <a:r>
              <a:rPr lang="en-US" altLang="zh-CN" sz="2000" dirty="0"/>
              <a:t>SELECT A, SUM(c) FROM (R1 UNION ALL ... </a:t>
            </a:r>
            <a:r>
              <a:rPr lang="en-US" altLang="zh-CN" sz="2000" dirty="0" err="1"/>
              <a:t>Rn</a:t>
            </a:r>
            <a:r>
              <a:rPr lang="en-US" altLang="zh-CN" sz="2000" dirty="0"/>
              <a:t>) GROUP BY AR1,…RN</a:t>
            </a:r>
            <a:r>
              <a:rPr lang="zh-CN" altLang="en-US" sz="2000" dirty="0"/>
              <a:t>是</a:t>
            </a:r>
            <a:r>
              <a:rPr lang="en-US" altLang="zh-CN" sz="2000" dirty="0"/>
              <a:t>T</a:t>
            </a:r>
            <a:r>
              <a:rPr lang="zh-CN" altLang="en-US" sz="2000" dirty="0"/>
              <a:t>的分区计算出的结果集。越大的表有越多的分区，越多的分区可以越好的支持并发。</a:t>
            </a:r>
          </a:p>
          <a:p>
            <a:r>
              <a:rPr lang="zh-CN" altLang="en-US" sz="2000" dirty="0"/>
              <a:t>然后再将请求切分，发送到每个分区的叶子</a:t>
            </a:r>
            <a:r>
              <a:rPr lang="en-US" altLang="zh-CN" sz="2000" dirty="0"/>
              <a:t>Server</a:t>
            </a:r>
            <a:r>
              <a:rPr lang="zh-CN" altLang="en-US" sz="2000" dirty="0"/>
              <a:t>上面去</a:t>
            </a:r>
            <a:r>
              <a:rPr lang="en-US" altLang="zh-CN" sz="2000" dirty="0"/>
              <a:t>,</a:t>
            </a:r>
            <a:r>
              <a:rPr lang="zh-CN" altLang="en-US" sz="2000" dirty="0"/>
              <a:t>对于每个</a:t>
            </a:r>
            <a:r>
              <a:rPr lang="en-US" altLang="zh-CN" sz="2000" dirty="0"/>
              <a:t>Server</a:t>
            </a:r>
          </a:p>
          <a:p>
            <a:r>
              <a:rPr lang="en-US" altLang="zh-CN" sz="2000" dirty="0"/>
              <a:t> </a:t>
            </a:r>
            <a:r>
              <a:rPr lang="en-US" altLang="zh-CN" sz="2000" dirty="0" err="1"/>
              <a:t>Ri</a:t>
            </a:r>
            <a:r>
              <a:rPr lang="en-US" altLang="zh-CN" sz="2000" dirty="0"/>
              <a:t> = SELECT A, COUNT(B) AS c FROM Ti GROUP BY A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35433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6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ffectLst/>
              </a:rPr>
              <a:t>Dremel</a:t>
            </a:r>
            <a:r>
              <a:rPr lang="zh-CN" altLang="en-US" b="1" dirty="0">
                <a:effectLst/>
              </a:rPr>
              <a:t>和</a:t>
            </a:r>
            <a:r>
              <a:rPr lang="en-US" altLang="zh-CN" b="1" dirty="0" err="1">
                <a:effectLst/>
              </a:rPr>
              <a:t>MapReduce</a:t>
            </a:r>
            <a:r>
              <a:rPr lang="zh-CN" altLang="en-US" b="1" dirty="0">
                <a:effectLst/>
              </a:rPr>
              <a:t>的对比测试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MR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Dremel</a:t>
            </a:r>
            <a:r>
              <a:rPr lang="zh-CN" altLang="en-US" sz="1800" dirty="0"/>
              <a:t>最大的区别在于行存和列存。如果不能击败</a:t>
            </a:r>
            <a:r>
              <a:rPr lang="en-US" altLang="zh-CN" sz="1800" dirty="0" err="1"/>
              <a:t>MapReduce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Remel</a:t>
            </a:r>
            <a:r>
              <a:rPr lang="zh-CN" altLang="en-US" sz="1800" dirty="0"/>
              <a:t>就没有意义了。使用最常见的</a:t>
            </a:r>
            <a:r>
              <a:rPr lang="en-US" altLang="zh-CN" sz="1800" dirty="0" err="1"/>
              <a:t>WordCount</a:t>
            </a:r>
            <a:r>
              <a:rPr lang="zh-CN" altLang="en-US" sz="1800" dirty="0"/>
              <a:t>测试，计算这个数据中</a:t>
            </a:r>
            <a:r>
              <a:rPr lang="en-US" altLang="zh-CN" sz="1800" dirty="0"/>
              <a:t>Word</a:t>
            </a:r>
            <a:r>
              <a:rPr lang="zh-CN" altLang="en-US" sz="1800" dirty="0"/>
              <a:t>的个数。</a:t>
            </a:r>
          </a:p>
          <a:p>
            <a:r>
              <a:rPr lang="en-US" altLang="zh-CN" sz="1800" dirty="0"/>
              <a:t>Q1: SELECT SUM(</a:t>
            </a:r>
            <a:r>
              <a:rPr lang="en-US" altLang="zh-CN" sz="1800" dirty="0" err="1"/>
              <a:t>CountWords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txtField</a:t>
            </a:r>
            <a:r>
              <a:rPr lang="en-US" altLang="zh-CN" sz="1800" dirty="0"/>
              <a:t>)) / COUNT(*) FROM T1</a:t>
            </a:r>
            <a:endParaRPr lang="en-US" altLang="zh-CN" sz="1800" u="sng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3662"/>
            <a:ext cx="34956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11560" y="4419601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上图是测试的结果。使用了两个</a:t>
            </a:r>
            <a:r>
              <a:rPr lang="en-US" altLang="zh-CN" dirty="0"/>
              <a:t>MR</a:t>
            </a:r>
            <a:r>
              <a:rPr lang="zh-CN" altLang="en-US" dirty="0"/>
              <a:t>任务。这两个任务和</a:t>
            </a:r>
            <a:r>
              <a:rPr lang="en-US" altLang="zh-CN" dirty="0" err="1"/>
              <a:t>Dremel</a:t>
            </a:r>
            <a:r>
              <a:rPr lang="zh-CN" altLang="en-US" dirty="0"/>
              <a:t>一样都运行在</a:t>
            </a:r>
            <a:r>
              <a:rPr lang="en-US" altLang="zh-CN" dirty="0"/>
              <a:t>3000</a:t>
            </a:r>
            <a:r>
              <a:rPr lang="zh-CN" altLang="en-US" dirty="0"/>
              <a:t>个节点上面。如果使用列存，</a:t>
            </a:r>
            <a:r>
              <a:rPr lang="en-US" altLang="zh-CN" dirty="0" err="1"/>
              <a:t>Dremel</a:t>
            </a:r>
            <a:r>
              <a:rPr lang="zh-CN" altLang="en-US" dirty="0"/>
              <a:t>的按列读的</a:t>
            </a:r>
            <a:r>
              <a:rPr lang="en-US" altLang="zh-CN" dirty="0"/>
              <a:t>MR</a:t>
            </a:r>
            <a:r>
              <a:rPr lang="zh-CN" altLang="en-US" dirty="0"/>
              <a:t>只需要读</a:t>
            </a:r>
            <a:r>
              <a:rPr lang="en-US" altLang="zh-CN" dirty="0"/>
              <a:t>0.5TB</a:t>
            </a:r>
            <a:r>
              <a:rPr lang="zh-CN" altLang="en-US" dirty="0"/>
              <a:t>的数据，而按行存需要读</a:t>
            </a:r>
            <a:r>
              <a:rPr lang="en-US" altLang="zh-CN" dirty="0"/>
              <a:t>87TB</a:t>
            </a:r>
            <a:r>
              <a:rPr lang="zh-CN" altLang="en-US" dirty="0"/>
              <a:t>。 </a:t>
            </a:r>
            <a:r>
              <a:rPr lang="en-US" altLang="zh-CN" dirty="0"/>
              <a:t>MR</a:t>
            </a:r>
            <a:r>
              <a:rPr lang="zh-CN" altLang="en-US" dirty="0"/>
              <a:t>提供了一个方便有效的途经来讲按行数据转换成按列的数据。</a:t>
            </a:r>
            <a:r>
              <a:rPr lang="en-US" altLang="zh-CN" dirty="0" err="1"/>
              <a:t>Dremel</a:t>
            </a:r>
            <a:r>
              <a:rPr lang="zh-CN" altLang="en-US" dirty="0"/>
              <a:t>可以方便的导入</a:t>
            </a:r>
            <a:r>
              <a:rPr lang="en-US" altLang="zh-CN" dirty="0" err="1"/>
              <a:t>MapReduce</a:t>
            </a:r>
            <a:r>
              <a:rPr lang="zh-CN" altLang="en-US" dirty="0"/>
              <a:t>的处理结果。</a:t>
            </a:r>
          </a:p>
        </p:txBody>
      </p:sp>
    </p:spTree>
    <p:extLst>
      <p:ext uri="{BB962C8B-B14F-4D97-AF65-F5344CB8AC3E}">
        <p14:creationId xmlns:p14="http://schemas.microsoft.com/office/powerpoint/2010/main" val="13918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ffectLst/>
              </a:rPr>
              <a:t>Dremel</a:t>
            </a:r>
            <a:r>
              <a:rPr lang="zh-CN" altLang="en-US" b="1" dirty="0">
                <a:effectLst/>
              </a:rPr>
              <a:t>与</a:t>
            </a:r>
            <a:r>
              <a:rPr lang="en-US" altLang="zh-CN" b="1" dirty="0" err="1">
                <a:effectLst/>
              </a:rPr>
              <a:t>Hadoop</a:t>
            </a:r>
            <a:endParaRPr lang="en-US" altLang="zh-CN" b="1" dirty="0">
              <a:effectLst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Dremel</a:t>
            </a:r>
            <a:r>
              <a:rPr lang="zh-CN" altLang="en-US" sz="1800" dirty="0"/>
              <a:t>的公开论文里面已经说的很明白，</a:t>
            </a:r>
            <a:r>
              <a:rPr lang="en-US" altLang="zh-CN" sz="1800" dirty="0" err="1"/>
              <a:t>Dremel</a:t>
            </a:r>
            <a:r>
              <a:rPr lang="zh-CN" altLang="en-US" sz="1800" dirty="0"/>
              <a:t>不是用来替代</a:t>
            </a:r>
            <a:r>
              <a:rPr lang="en-US" altLang="zh-CN" sz="1800" dirty="0" err="1"/>
              <a:t>MapReduce</a:t>
            </a:r>
            <a:r>
              <a:rPr lang="zh-CN" altLang="en-US" sz="1800" dirty="0"/>
              <a:t>，而是和其更好的结合。</a:t>
            </a:r>
            <a:r>
              <a:rPr lang="en-US" altLang="zh-CN" sz="1800" dirty="0" err="1"/>
              <a:t>Hadoop</a:t>
            </a:r>
            <a:r>
              <a:rPr lang="zh-CN" altLang="en-US" sz="1800" dirty="0"/>
              <a:t>的</a:t>
            </a:r>
            <a:r>
              <a:rPr lang="en-US" altLang="zh-CN" sz="1800" dirty="0"/>
              <a:t>Hive</a:t>
            </a:r>
            <a:r>
              <a:rPr lang="zh-CN" altLang="en-US" sz="1800" dirty="0"/>
              <a:t>，</a:t>
            </a:r>
            <a:r>
              <a:rPr lang="en-US" altLang="zh-CN" sz="1800" dirty="0"/>
              <a:t>Pig</a:t>
            </a:r>
            <a:r>
              <a:rPr lang="zh-CN" altLang="en-US" sz="1800" dirty="0"/>
              <a:t>无法提供及时的查询，而</a:t>
            </a:r>
            <a:r>
              <a:rPr lang="en-US" altLang="zh-CN" sz="1800" dirty="0" err="1"/>
              <a:t>Dremel</a:t>
            </a:r>
            <a:r>
              <a:rPr lang="zh-CN" altLang="en-US" sz="1800" dirty="0"/>
              <a:t>的快速查询技术可以给</a:t>
            </a:r>
            <a:r>
              <a:rPr lang="en-US" altLang="zh-CN" sz="1800" dirty="0" err="1"/>
              <a:t>Hadoop</a:t>
            </a:r>
            <a:r>
              <a:rPr lang="zh-CN" altLang="en-US" sz="1800" dirty="0"/>
              <a:t>提供有力的补充。同时</a:t>
            </a:r>
            <a:r>
              <a:rPr lang="en-US" altLang="zh-CN" sz="1800" dirty="0" err="1"/>
              <a:t>Dremel</a:t>
            </a:r>
            <a:r>
              <a:rPr lang="zh-CN" altLang="en-US" sz="1800" dirty="0"/>
              <a:t>可以用来分析</a:t>
            </a:r>
            <a:r>
              <a:rPr lang="en-US" altLang="zh-CN" sz="1800" dirty="0" err="1"/>
              <a:t>MapReduce</a:t>
            </a:r>
            <a:r>
              <a:rPr lang="zh-CN" altLang="en-US" sz="1800" dirty="0"/>
              <a:t>的结果集，只需要将</a:t>
            </a:r>
            <a:r>
              <a:rPr lang="en-US" altLang="zh-CN" sz="1800" dirty="0" err="1"/>
              <a:t>MapReduce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OutputFormat</a:t>
            </a:r>
            <a:r>
              <a:rPr lang="zh-CN" altLang="en-US" sz="1800" dirty="0"/>
              <a:t>修改为</a:t>
            </a:r>
            <a:r>
              <a:rPr lang="en-US" altLang="zh-CN" sz="1800" dirty="0" err="1"/>
              <a:t>Dremel</a:t>
            </a:r>
            <a:r>
              <a:rPr lang="zh-CN" altLang="en-US" sz="1800" dirty="0"/>
              <a:t>的格式，就可以几乎不引入额外开销，将数据导入</a:t>
            </a:r>
            <a:r>
              <a:rPr lang="en-US" altLang="zh-CN" sz="1800" dirty="0" err="1"/>
              <a:t>Dremel</a:t>
            </a:r>
            <a:r>
              <a:rPr lang="zh-CN" altLang="en-US" sz="1800" dirty="0"/>
              <a:t>。使用</a:t>
            </a:r>
            <a:r>
              <a:rPr lang="en-US" altLang="zh-CN" sz="1800" dirty="0" err="1"/>
              <a:t>Dremel</a:t>
            </a:r>
            <a:r>
              <a:rPr lang="zh-CN" altLang="en-US" sz="1800" dirty="0"/>
              <a:t>来开发数据分析模型，</a:t>
            </a:r>
            <a:r>
              <a:rPr lang="en-US" altLang="zh-CN" sz="1800" dirty="0" err="1"/>
              <a:t>MapReduce</a:t>
            </a:r>
            <a:r>
              <a:rPr lang="zh-CN" altLang="en-US" sz="1800" dirty="0"/>
              <a:t>来执行数据分析模型。</a:t>
            </a:r>
            <a:endParaRPr lang="en-US" altLang="zh-CN" sz="1800" u="sng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ffectLst/>
              </a:rPr>
              <a:t>Dremel</a:t>
            </a:r>
            <a:r>
              <a:rPr lang="zh-CN" altLang="en-US" b="1" dirty="0">
                <a:effectLst/>
              </a:rPr>
              <a:t>的开</a:t>
            </a:r>
            <a:r>
              <a:rPr lang="zh-CN" altLang="en-US" b="1" dirty="0" smtClean="0">
                <a:effectLst/>
              </a:rPr>
              <a:t>源实现极其应用</a:t>
            </a:r>
            <a:endParaRPr lang="zh-CN" altLang="en-US" b="1" dirty="0">
              <a:effectLst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Dremel</a:t>
            </a:r>
            <a:r>
              <a:rPr lang="zh-CN" altLang="en-US" sz="1800" dirty="0"/>
              <a:t>现在还没有一个可以运行的开源实现，不过我们看到很多努力。一个是</a:t>
            </a:r>
            <a:r>
              <a:rPr lang="en-US" altLang="zh-CN" sz="1800" dirty="0"/>
              <a:t>Apache</a:t>
            </a:r>
            <a:r>
              <a:rPr lang="zh-CN" altLang="en-US" sz="1800" dirty="0"/>
              <a:t>的</a:t>
            </a:r>
            <a:r>
              <a:rPr lang="en-US" altLang="zh-CN" sz="1800" dirty="0"/>
              <a:t>Drill</a:t>
            </a:r>
            <a:r>
              <a:rPr lang="zh-CN" altLang="en-US" sz="1800" dirty="0"/>
              <a:t>，一个是</a:t>
            </a:r>
            <a:r>
              <a:rPr lang="en-US" altLang="zh-CN" sz="1800" dirty="0" err="1"/>
              <a:t>OpenDremel</a:t>
            </a:r>
            <a:r>
              <a:rPr lang="en-US" altLang="zh-CN" sz="1800" dirty="0"/>
              <a:t>/</a:t>
            </a:r>
            <a:r>
              <a:rPr lang="en-US" altLang="zh-CN" sz="1800" dirty="0" err="1"/>
              <a:t>Dazo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u="sng" dirty="0"/>
          </a:p>
          <a:p>
            <a:r>
              <a:rPr lang="zh-CN" altLang="en-US" sz="1800" dirty="0"/>
              <a:t>时至今日，谷</a:t>
            </a:r>
            <a:r>
              <a:rPr lang="zh-CN" altLang="en-US" sz="1800" dirty="0" smtClean="0"/>
              <a:t>歌提供</a:t>
            </a:r>
            <a:r>
              <a:rPr lang="zh-CN" altLang="en-US" sz="1800" dirty="0"/>
              <a:t>其他多种能在同样的基础设施上运行的设施，包括</a:t>
            </a:r>
            <a:r>
              <a:rPr lang="en-US" altLang="zh-CN" sz="1800" dirty="0" err="1"/>
              <a:t>BigQuery</a:t>
            </a:r>
            <a:r>
              <a:rPr lang="zh-CN" altLang="en-US" sz="1800" dirty="0"/>
              <a:t>和</a:t>
            </a:r>
            <a:r>
              <a:rPr lang="en-US" altLang="zh-CN" sz="1800" dirty="0"/>
              <a:t>Google Compute Engine</a:t>
            </a:r>
            <a:r>
              <a:rPr lang="zh-CN" altLang="en-US" sz="1800" dirty="0"/>
              <a:t>等</a:t>
            </a:r>
            <a:endParaRPr lang="en-US" altLang="zh-CN" sz="1800" u="sng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未来展望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尽管当前大数据技术的核心依然是</a:t>
            </a:r>
            <a:r>
              <a:rPr lang="en-US" altLang="zh-CN" dirty="0" err="1"/>
              <a:t>Hadoop</a:t>
            </a:r>
            <a:r>
              <a:rPr lang="zh-CN" altLang="en-US" dirty="0"/>
              <a:t>，但谷歌却已经为我们展现了许多更先进的大数据技术。谷歌开发这些技术的本意并不是要立刻抛弃掉</a:t>
            </a:r>
            <a:r>
              <a:rPr lang="en-US" altLang="zh-CN" dirty="0" err="1"/>
              <a:t>MapReduce</a:t>
            </a:r>
            <a:r>
              <a:rPr lang="zh-CN" altLang="en-US" dirty="0"/>
              <a:t>，但毫无疑问这是未来大数据技术的趋势。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6000" dirty="0" smtClean="0"/>
              <a:t>谢谢</a:t>
            </a:r>
            <a:endParaRPr lang="zh-CN" altLang="en-US" sz="6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大</a:t>
            </a:r>
            <a:r>
              <a:rPr lang="zh-CN" altLang="en-US" dirty="0"/>
              <a:t>数据</a:t>
            </a:r>
            <a:r>
              <a:rPr lang="zh-CN" altLang="en-US" dirty="0" smtClean="0"/>
              <a:t>产生背景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大数据是指庞大的数据集， 它们有着比以往更大的容量</a:t>
            </a:r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volume</a:t>
            </a:r>
            <a:r>
              <a:rPr lang="zh-CN" altLang="en-US" sz="1800" dirty="0"/>
              <a:t>，按数量级）、更高的多样性（</a:t>
            </a:r>
            <a:r>
              <a:rPr lang="en-US" altLang="zh-CN" sz="1800" dirty="0"/>
              <a:t>variety</a:t>
            </a:r>
            <a:r>
              <a:rPr lang="zh-CN" altLang="en-US" sz="1800" dirty="0"/>
              <a:t>）和复杂性，</a:t>
            </a:r>
          </a:p>
          <a:p>
            <a:r>
              <a:rPr lang="zh-CN" altLang="en-US" sz="1800" dirty="0"/>
              <a:t>以及更快的生成速度（</a:t>
            </a:r>
            <a:r>
              <a:rPr lang="en-US" altLang="zh-CN" sz="1800" dirty="0"/>
              <a:t>velocity</a:t>
            </a:r>
            <a:r>
              <a:rPr lang="zh-CN" altLang="en-US" sz="1800" dirty="0"/>
              <a:t>）。这三个关键特性有时被称</a:t>
            </a:r>
          </a:p>
          <a:p>
            <a:r>
              <a:rPr lang="zh-CN" altLang="en-US" sz="1800" dirty="0"/>
              <a:t>为大数据的三个 </a:t>
            </a:r>
            <a:r>
              <a:rPr lang="en-US" altLang="zh-CN" sz="1800" dirty="0"/>
              <a:t>V</a:t>
            </a:r>
            <a:r>
              <a:rPr lang="zh-CN" altLang="en-US" sz="1800" dirty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2796"/>
              </a:lnSpc>
            </a:pPr>
            <a:r>
              <a:rPr lang="zh-CN" altLang="en-US" dirty="0"/>
              <a:t>什么应用适合大数据产品方案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大数据是指庞大的数据集， 它们有着比以往更大的容量</a:t>
            </a:r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volume</a:t>
            </a:r>
            <a:r>
              <a:rPr lang="zh-CN" altLang="en-US" sz="1800" dirty="0"/>
              <a:t>，按数量级）、更高的多样性（</a:t>
            </a:r>
            <a:r>
              <a:rPr lang="en-US" altLang="zh-CN" sz="1800" dirty="0"/>
              <a:t>variety</a:t>
            </a:r>
            <a:r>
              <a:rPr lang="zh-CN" altLang="en-US" sz="1800" dirty="0"/>
              <a:t>）和复杂性，</a:t>
            </a:r>
          </a:p>
          <a:p>
            <a:r>
              <a:rPr lang="zh-CN" altLang="en-US" sz="1800" dirty="0"/>
              <a:t>以及更快的生成速度（</a:t>
            </a:r>
            <a:r>
              <a:rPr lang="en-US" altLang="zh-CN" sz="1800" dirty="0"/>
              <a:t>velocity</a:t>
            </a:r>
            <a:r>
              <a:rPr lang="zh-CN" altLang="en-US" sz="1800" dirty="0"/>
              <a:t>）。这三个关键特性有时被称</a:t>
            </a:r>
          </a:p>
          <a:p>
            <a:r>
              <a:rPr lang="zh-CN" altLang="en-US" sz="1800" dirty="0"/>
              <a:t>为大数据的三个 </a:t>
            </a:r>
            <a:r>
              <a:rPr lang="en-US" altLang="zh-CN" sz="1800" dirty="0"/>
              <a:t>V</a:t>
            </a:r>
            <a:r>
              <a:rPr lang="zh-CN" altLang="en-US" sz="1800" dirty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pic>
        <p:nvPicPr>
          <p:cNvPr id="22" name="图片 2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8" y="1268760"/>
            <a:ext cx="6696744" cy="50703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48264" y="1196752"/>
            <a:ext cx="1872208" cy="357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480"/>
              </a:lnSpc>
              <a:tabLst>
                <a:tab pos="762000" algn="l"/>
                <a:tab pos="1092200" algn="l"/>
                <a:tab pos="5930900" algn="l"/>
                <a:tab pos="6007100" algn="l"/>
                <a:tab pos="6019800" algn="l"/>
                <a:tab pos="6045200" algn="l"/>
              </a:tabLst>
              <a:defRPr/>
            </a:pPr>
            <a:r>
              <a:rPr lang="zh-CN" altLang="en-US" dirty="0"/>
              <a:t>			</a:t>
            </a:r>
            <a:r>
              <a:rPr lang="zh-CN" altLang="en-US" dirty="0">
                <a:solidFill>
                  <a:srgbClr val="0860A8"/>
                </a:solidFill>
                <a:latin typeface="Times New Roman"/>
              </a:rPr>
              <a:t>支持非结构化数据</a:t>
            </a:r>
          </a:p>
          <a:p>
            <a:pPr lvl="0">
              <a:lnSpc>
                <a:spcPts val="1000"/>
              </a:lnSpc>
              <a:tabLst>
                <a:tab pos="762000" algn="l"/>
                <a:tab pos="1092200" algn="l"/>
                <a:tab pos="5930900" algn="l"/>
                <a:tab pos="6007100" algn="l"/>
                <a:tab pos="6019800" algn="l"/>
                <a:tab pos="6045200" algn="l"/>
              </a:tabLst>
              <a:defRPr/>
            </a:pPr>
            <a:endParaRPr lang="zh-CN" altLang="en-US" dirty="0" smtClean="0">
              <a:solidFill>
                <a:srgbClr val="0860A8"/>
              </a:solidFill>
              <a:latin typeface="Times New Roman"/>
            </a:endParaRPr>
          </a:p>
          <a:p>
            <a:pPr lvl="0">
              <a:lnSpc>
                <a:spcPts val="1635"/>
              </a:lnSpc>
              <a:tabLst>
                <a:tab pos="762000" algn="l"/>
                <a:tab pos="1092200" algn="l"/>
                <a:tab pos="5930900" algn="l"/>
                <a:tab pos="6007100" algn="l"/>
                <a:tab pos="6019800" algn="l"/>
                <a:tab pos="6045200" algn="l"/>
              </a:tabLst>
              <a:defRPr/>
            </a:pPr>
            <a:r>
              <a:rPr lang="zh-CN" altLang="en-US" dirty="0" smtClean="0">
                <a:solidFill>
                  <a:srgbClr val="0860A8"/>
                </a:solidFill>
                <a:latin typeface="Times New Roman"/>
              </a:rPr>
              <a:t>			支持</a:t>
            </a:r>
            <a:r>
              <a:rPr lang="zh-CN" altLang="en-US" dirty="0">
                <a:solidFill>
                  <a:srgbClr val="0860A8"/>
                </a:solidFill>
                <a:latin typeface="Times New Roman"/>
              </a:rPr>
              <a:t>结构化数据</a:t>
            </a:r>
          </a:p>
          <a:p>
            <a:pPr lvl="0">
              <a:lnSpc>
                <a:spcPts val="1000"/>
              </a:lnSpc>
              <a:tabLst>
                <a:tab pos="762000" algn="l"/>
                <a:tab pos="1092200" algn="l"/>
                <a:tab pos="5930900" algn="l"/>
                <a:tab pos="6007100" algn="l"/>
                <a:tab pos="6019800" algn="l"/>
                <a:tab pos="6045200" algn="l"/>
              </a:tabLst>
              <a:defRPr/>
            </a:pPr>
            <a:endParaRPr lang="zh-CN" altLang="en-US" dirty="0">
              <a:solidFill>
                <a:srgbClr val="0860A8"/>
              </a:solidFill>
              <a:latin typeface="Times New Roman"/>
            </a:endParaRPr>
          </a:p>
          <a:p>
            <a:pPr lvl="0">
              <a:lnSpc>
                <a:spcPts val="1841"/>
              </a:lnSpc>
              <a:tabLst>
                <a:tab pos="762000" algn="l"/>
                <a:tab pos="1092200" algn="l"/>
                <a:tab pos="5930900" algn="l"/>
                <a:tab pos="6007100" algn="l"/>
                <a:tab pos="6019800" algn="l"/>
                <a:tab pos="6045200" algn="l"/>
              </a:tabLst>
              <a:defRPr/>
            </a:pPr>
            <a:r>
              <a:rPr lang="zh-CN" altLang="en-US" dirty="0">
                <a:solidFill>
                  <a:srgbClr val="0860A8"/>
                </a:solidFill>
                <a:latin typeface="Times New Roman"/>
              </a:rPr>
              <a:t>			</a:t>
            </a:r>
            <a:r>
              <a:rPr lang="zh-CN" altLang="en-US" dirty="0" smtClean="0">
                <a:solidFill>
                  <a:srgbClr val="0860A8"/>
                </a:solidFill>
                <a:latin typeface="Times New Roman"/>
              </a:rPr>
              <a:t>支持</a:t>
            </a:r>
            <a:r>
              <a:rPr lang="zh-CN" altLang="en-US" dirty="0">
                <a:solidFill>
                  <a:srgbClr val="0860A8"/>
                </a:solidFill>
                <a:latin typeface="Times New Roman"/>
              </a:rPr>
              <a:t>万级每秒查询</a:t>
            </a:r>
          </a:p>
          <a:p>
            <a:pPr lvl="0">
              <a:lnSpc>
                <a:spcPts val="1000"/>
              </a:lnSpc>
              <a:tabLst>
                <a:tab pos="762000" algn="l"/>
                <a:tab pos="1092200" algn="l"/>
                <a:tab pos="5930900" algn="l"/>
                <a:tab pos="6007100" algn="l"/>
                <a:tab pos="6019800" algn="l"/>
                <a:tab pos="6045200" algn="l"/>
              </a:tabLst>
              <a:defRPr/>
            </a:pPr>
            <a:endParaRPr lang="zh-CN" altLang="en-US" dirty="0">
              <a:solidFill>
                <a:srgbClr val="0860A8"/>
              </a:solidFill>
              <a:latin typeface="Times New Roman"/>
            </a:endParaRPr>
          </a:p>
          <a:p>
            <a:pPr lvl="0">
              <a:lnSpc>
                <a:spcPts val="1703"/>
              </a:lnSpc>
              <a:tabLst>
                <a:tab pos="762000" algn="l"/>
                <a:tab pos="1092200" algn="l"/>
                <a:tab pos="5930900" algn="l"/>
                <a:tab pos="6007100" algn="l"/>
                <a:tab pos="6019800" algn="l"/>
                <a:tab pos="6045200" algn="l"/>
              </a:tabLst>
              <a:defRPr/>
            </a:pPr>
            <a:r>
              <a:rPr lang="zh-CN" altLang="en-US" dirty="0" smtClean="0">
                <a:solidFill>
                  <a:srgbClr val="0860A8"/>
                </a:solidFill>
                <a:latin typeface="Times New Roman"/>
              </a:rPr>
              <a:t>支持</a:t>
            </a:r>
            <a:r>
              <a:rPr lang="zh-CN" altLang="en-US" dirty="0">
                <a:solidFill>
                  <a:srgbClr val="0860A8"/>
                </a:solidFill>
                <a:latin typeface="Times New Roman"/>
              </a:rPr>
              <a:t>高可靠性系统</a:t>
            </a:r>
          </a:p>
          <a:p>
            <a:pPr lvl="0">
              <a:lnSpc>
                <a:spcPts val="1000"/>
              </a:lnSpc>
              <a:tabLst>
                <a:tab pos="762000" algn="l"/>
                <a:tab pos="1092200" algn="l"/>
                <a:tab pos="5930900" algn="l"/>
                <a:tab pos="6007100" algn="l"/>
                <a:tab pos="6019800" algn="l"/>
                <a:tab pos="6045200" algn="l"/>
              </a:tabLst>
              <a:defRPr/>
            </a:pPr>
            <a:endParaRPr lang="zh-CN" altLang="en-US" dirty="0">
              <a:solidFill>
                <a:srgbClr val="0860A8"/>
              </a:solidFill>
              <a:latin typeface="Times New Roman"/>
            </a:endParaRPr>
          </a:p>
          <a:p>
            <a:pPr lvl="0">
              <a:lnSpc>
                <a:spcPts val="1515"/>
              </a:lnSpc>
              <a:tabLst>
                <a:tab pos="762000" algn="l"/>
                <a:tab pos="1092200" algn="l"/>
                <a:tab pos="5930900" algn="l"/>
                <a:tab pos="6007100" algn="l"/>
                <a:tab pos="6019800" algn="l"/>
                <a:tab pos="6045200" algn="l"/>
              </a:tabLst>
              <a:defRPr/>
            </a:pPr>
            <a:r>
              <a:rPr lang="zh-CN" altLang="en-US" dirty="0">
                <a:solidFill>
                  <a:srgbClr val="0860A8"/>
                </a:solidFill>
                <a:latin typeface="Times New Roman"/>
              </a:rPr>
              <a:t>			支持高效率统计分析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7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796"/>
              </a:lnSpc>
            </a:pPr>
            <a:r>
              <a:rPr lang="zh-CN" altLang="en-US" dirty="0" smtClean="0">
                <a:solidFill>
                  <a:srgbClr val="0860A8"/>
                </a:solidFill>
                <a:latin typeface="Times New Roman"/>
              </a:rPr>
              <a:t>各种现有大数据平台工具</a:t>
            </a:r>
            <a:endParaRPr lang="zh-CN" altLang="en-US" dirty="0">
              <a:solidFill>
                <a:srgbClr val="0860A8"/>
              </a:solidFill>
              <a:latin typeface="Times New Roman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21512" y="764704"/>
            <a:ext cx="1998960" cy="28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480"/>
              </a:lnSpc>
              <a:tabLst>
                <a:tab pos="762000" algn="l"/>
                <a:tab pos="1092200" algn="l"/>
                <a:tab pos="5930900" algn="l"/>
                <a:tab pos="6007100" algn="l"/>
                <a:tab pos="6019800" algn="l"/>
                <a:tab pos="6045200" algn="l"/>
              </a:tabLst>
              <a:defRPr/>
            </a:pPr>
            <a:r>
              <a:rPr lang="zh-CN" altLang="en-US" dirty="0"/>
              <a:t>	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" y="1201563"/>
            <a:ext cx="42195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89" y="1201563"/>
            <a:ext cx="40767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87" y="1700808"/>
            <a:ext cx="476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42" y="760388"/>
            <a:ext cx="47815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49" y="4545805"/>
            <a:ext cx="53625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2431033"/>
            <a:ext cx="51149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87" y="1201563"/>
            <a:ext cx="4876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18867"/>
            <a:ext cx="43434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05" y="3573016"/>
            <a:ext cx="44767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1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大数据软件平台大致分类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以基于</a:t>
            </a:r>
            <a:r>
              <a:rPr lang="en-US" altLang="zh-CN" dirty="0" err="1"/>
              <a:t>hadoop</a:t>
            </a:r>
            <a:r>
              <a:rPr lang="zh-CN" altLang="en-US" dirty="0"/>
              <a:t>为主的大多数企业</a:t>
            </a:r>
            <a:endParaRPr lang="en-US" altLang="zh-CN" dirty="0"/>
          </a:p>
          <a:p>
            <a:r>
              <a:rPr lang="zh-CN" altLang="en-US" dirty="0"/>
              <a:t>少量开源</a:t>
            </a:r>
            <a:r>
              <a:rPr lang="en-US" altLang="zh-CN" dirty="0" err="1"/>
              <a:t>nosql</a:t>
            </a:r>
            <a:r>
              <a:rPr lang="en-US" altLang="zh-CN" dirty="0"/>
              <a:t> </a:t>
            </a:r>
            <a:r>
              <a:rPr lang="zh-CN" altLang="en-US" dirty="0"/>
              <a:t>数据库集群解决方案</a:t>
            </a:r>
            <a:endParaRPr lang="en-US" altLang="zh-CN" dirty="0"/>
          </a:p>
          <a:p>
            <a:r>
              <a:rPr lang="zh-CN" altLang="en-US" dirty="0"/>
              <a:t>谷歌已经走在世界前列</a:t>
            </a:r>
          </a:p>
        </p:txBody>
      </p:sp>
    </p:spTree>
    <p:extLst>
      <p:ext uri="{BB962C8B-B14F-4D97-AF65-F5344CB8AC3E}">
        <p14:creationId xmlns:p14="http://schemas.microsoft.com/office/powerpoint/2010/main" val="29907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4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pPr algn="ctr"/>
            <a:r>
              <a:rPr lang="zh-CN" altLang="en-US" dirty="0"/>
              <a:t>英特尔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发行版</a:t>
            </a:r>
          </a:p>
        </p:txBody>
      </p:sp>
      <p:sp>
        <p:nvSpPr>
          <p:cNvPr id="23" name="内容占位符 5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/>
          <a:lstStyle/>
          <a:p>
            <a:r>
              <a:rPr lang="zh-CN" altLang="en-US" sz="1800" dirty="0"/>
              <a:t>分布式文件系统（</a:t>
            </a:r>
            <a:r>
              <a:rPr lang="en-US" altLang="zh-CN" sz="1800" dirty="0" smtClean="0"/>
              <a:t>HDFS)</a:t>
            </a:r>
          </a:p>
          <a:p>
            <a:r>
              <a:rPr lang="zh-CN" altLang="en-US" sz="1800" dirty="0"/>
              <a:t>分布式数据库（</a:t>
            </a:r>
            <a:r>
              <a:rPr lang="en-US" altLang="zh-CN" sz="1800" dirty="0" err="1" smtClean="0"/>
              <a:t>Hbase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/>
              <a:t>分布式计算框架（</a:t>
            </a:r>
            <a:r>
              <a:rPr lang="en-US" altLang="zh-CN" sz="1800" dirty="0" err="1" smtClean="0"/>
              <a:t>MapReduce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/>
              <a:t>分布式数据仓库（</a:t>
            </a:r>
            <a:r>
              <a:rPr lang="en-US" altLang="zh-CN" sz="1800" dirty="0" smtClean="0"/>
              <a:t>Hive)</a:t>
            </a:r>
          </a:p>
          <a:p>
            <a:r>
              <a:rPr lang="zh-CN" altLang="en-US" sz="1800" dirty="0"/>
              <a:t>分布式数据处理（</a:t>
            </a:r>
            <a:r>
              <a:rPr lang="en-US" altLang="zh-CN" sz="1800" dirty="0"/>
              <a:t>Pig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/>
              <a:t>分布式数据分析（</a:t>
            </a:r>
            <a:r>
              <a:rPr lang="en-US" altLang="zh-CN" sz="1800" dirty="0" smtClean="0"/>
              <a:t>Mahout)</a:t>
            </a:r>
          </a:p>
          <a:p>
            <a:r>
              <a:rPr lang="zh-CN" altLang="en-US" sz="1800" dirty="0"/>
              <a:t>分布式协作服务（</a:t>
            </a:r>
            <a:r>
              <a:rPr lang="en-US" altLang="zh-CN" sz="1800" dirty="0" err="1" smtClean="0"/>
              <a:t>ZooKeeper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/>
              <a:t>分布式日志收集（</a:t>
            </a:r>
            <a:r>
              <a:rPr lang="en-US" altLang="zh-CN" sz="1800" dirty="0"/>
              <a:t>Flume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/>
              <a:t>关系数据</a:t>
            </a:r>
            <a:r>
              <a:rPr lang="en-US" altLang="zh-CN" sz="1800" dirty="0"/>
              <a:t>ETL</a:t>
            </a:r>
            <a:r>
              <a:rPr lang="zh-CN" altLang="en-US" sz="1800" dirty="0"/>
              <a:t>（</a:t>
            </a:r>
            <a:r>
              <a:rPr lang="en-US" altLang="zh-CN" sz="1800" dirty="0" err="1" smtClean="0"/>
              <a:t>Sqoop</a:t>
            </a:r>
            <a:r>
              <a:rPr lang="en-US" altLang="zh-CN" sz="1800" dirty="0" smtClean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24" name="日期占位符 6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</p:spPr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25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6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139" y="1831876"/>
            <a:ext cx="49244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7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4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pPr algn="ctr"/>
            <a:r>
              <a:rPr lang="zh-CN" altLang="en-US" dirty="0"/>
              <a:t>英特尔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发行版</a:t>
            </a:r>
          </a:p>
        </p:txBody>
      </p:sp>
      <p:sp>
        <p:nvSpPr>
          <p:cNvPr id="23" name="内容占位符 5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/>
          <a:lstStyle/>
          <a:p>
            <a:r>
              <a:rPr lang="zh-CN" altLang="en-US" sz="1800" dirty="0"/>
              <a:t>分布式文件系统（</a:t>
            </a:r>
            <a:r>
              <a:rPr lang="en-US" altLang="zh-CN" sz="1800" dirty="0" smtClean="0"/>
              <a:t>HDFS)</a:t>
            </a:r>
          </a:p>
          <a:p>
            <a:endParaRPr lang="en-US" altLang="zh-CN" sz="1800" dirty="0"/>
          </a:p>
          <a:p>
            <a:r>
              <a:rPr lang="zh-CN" altLang="en-US" sz="1800" dirty="0" smtClean="0"/>
              <a:t>可</a:t>
            </a:r>
            <a:r>
              <a:rPr lang="zh-CN" altLang="en-US" sz="1800" dirty="0"/>
              <a:t>自我修复的高带宽集群文件存储系统</a:t>
            </a:r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高可扩展性，无需停机无缝动态扩容</a:t>
            </a:r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高容错性，数据自动复制和校验</a:t>
            </a:r>
          </a:p>
          <a:p>
            <a:r>
              <a:rPr lang="en-US" altLang="zh-CN" sz="1800" dirty="0"/>
              <a:t>• </a:t>
            </a:r>
            <a:r>
              <a:rPr lang="zh-CN" altLang="en-US" sz="1800" dirty="0"/>
              <a:t>改进的可靠性和扩展性</a:t>
            </a:r>
            <a:endParaRPr lang="zh-CN" altLang="en-US" sz="1800" dirty="0" smtClean="0"/>
          </a:p>
        </p:txBody>
      </p:sp>
      <p:sp>
        <p:nvSpPr>
          <p:cNvPr id="24" name="日期占位符 6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</p:spPr>
        <p:txBody>
          <a:bodyPr/>
          <a:lstStyle/>
          <a:p>
            <a:fld id="{CA7B82B1-48F5-4250-B558-52EACC2F93B2}" type="datetime1">
              <a:rPr lang="zh-CN" altLang="en-US" smtClean="0"/>
              <a:t>2012-09-14</a:t>
            </a:fld>
            <a:endParaRPr lang="zh-CN" altLang="en-US"/>
          </a:p>
        </p:txBody>
      </p:sp>
      <p:sp>
        <p:nvSpPr>
          <p:cNvPr id="25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6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3550270"/>
            <a:ext cx="75819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0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370</TotalTime>
  <Words>2493</Words>
  <Application>Microsoft Office PowerPoint</Application>
  <PresentationFormat>全屏显示(4:3)</PresentationFormat>
  <Paragraphs>318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跋涉</vt:lpstr>
      <vt:lpstr>                大数据计算调研</vt:lpstr>
      <vt:lpstr>提纲</vt:lpstr>
      <vt:lpstr>                    海量数据的时代正在到来 </vt:lpstr>
      <vt:lpstr>大数据产生背景</vt:lpstr>
      <vt:lpstr>什么应用适合大数据产品方案</vt:lpstr>
      <vt:lpstr>各种现有大数据平台工具</vt:lpstr>
      <vt:lpstr>大数据软件平台大致分类</vt:lpstr>
      <vt:lpstr>英特尔Hadoop 发行版</vt:lpstr>
      <vt:lpstr>英特尔Hadoop 发行版</vt:lpstr>
      <vt:lpstr>英特尔Hadoop 发行版</vt:lpstr>
      <vt:lpstr>英特尔Hadoop 发行版</vt:lpstr>
      <vt:lpstr>英特尔Hadoop 发行版</vt:lpstr>
      <vt:lpstr>英特尔Hadoop 发行版</vt:lpstr>
      <vt:lpstr>英特尔Hadoop 发行版</vt:lpstr>
      <vt:lpstr>Oracle Big Data Appliance</vt:lpstr>
      <vt:lpstr>Oracle Big Data Appliance</vt:lpstr>
      <vt:lpstr>Greenplum Data Computing Appliance</vt:lpstr>
      <vt:lpstr>Greenplum HD — 针对非结构化数据的企业级 Hadoop 平台</vt:lpstr>
      <vt:lpstr>IBM  InfoSphere大数据分析平台</vt:lpstr>
      <vt:lpstr>基于Hadoop的BigInsights</vt:lpstr>
      <vt:lpstr>InfoSphere Streams</vt:lpstr>
      <vt:lpstr>微软的大数据战略</vt:lpstr>
      <vt:lpstr>微软的大数据战略</vt:lpstr>
      <vt:lpstr>Google大数据</vt:lpstr>
      <vt:lpstr>谷歌Dremel即时数据分析解决方案</vt:lpstr>
      <vt:lpstr>Google Dremel数据模型</vt:lpstr>
      <vt:lpstr>Google Dremel数据模型</vt:lpstr>
      <vt:lpstr>Google Dremel数据模型</vt:lpstr>
      <vt:lpstr>Google Dremel数据模型</vt:lpstr>
      <vt:lpstr>Google Dremel查询方式</vt:lpstr>
      <vt:lpstr>Dremel和MapReduce的对比测试</vt:lpstr>
      <vt:lpstr>Dremel与Hadoop</vt:lpstr>
      <vt:lpstr>Dremel的开源实现极其应用</vt:lpstr>
      <vt:lpstr>未来展望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Data A Global Distributed Dataspace</dc:title>
  <cp:lastModifiedBy>lenovo</cp:lastModifiedBy>
  <cp:revision>153</cp:revision>
  <dcterms:modified xsi:type="dcterms:W3CDTF">2012-09-13T17:52:43Z</dcterms:modified>
</cp:coreProperties>
</file>