
<file path=[Content_Types].xml><?xml version="1.0" encoding="utf-8"?>
<Types xmlns="http://schemas.openxmlformats.org/package/2006/content-types">
  <Override PartName="/_rels/.rels" ContentType="application/vnd.openxmlformats-package.relationships+xml"/>
  <Override PartName="/ppt/notesSlides/_rels/notesSlide2.xml.rels" ContentType="application/vnd.openxmlformats-package.relationships+xml"/>
  <Override PartName="/ppt/notesSlides/_rels/notesSlide23.xml.rels" ContentType="application/vnd.openxmlformats-package.relationships+xml"/>
  <Override PartName="/ppt/notesSlides/_rels/notesSlide22.xml.rels" ContentType="application/vnd.openxmlformats-package.relationships+xml"/>
  <Override PartName="/ppt/notesSlides/_rels/notesSlide13.xml.rels" ContentType="application/vnd.openxmlformats-package.relationships+xml"/>
  <Override PartName="/ppt/notesSlides/notesSlide22.xml" ContentType="application/vnd.openxmlformats-officedocument.presentationml.notesSlide+xml"/>
  <Override PartName="/ppt/notesSlides/notesSlide2.xml" ContentType="application/vnd.openxmlformats-officedocument.presentationml.notesSlide+xml"/>
  <Override PartName="/ppt/notesSlides/notesSlide13.xml" ContentType="application/vnd.openxmlformats-officedocument.presentationml.notesSlide+xml"/>
  <Override PartName="/ppt/notesSlides/notesSlide23.xml" ContentType="application/vnd.openxmlformats-officedocument.presentationml.notesSlide+xml"/>
  <Override PartName="/ppt/_rels/presentation.xml.rels" ContentType="application/vnd.openxmlformats-package.relationships+xml"/>
  <Override PartName="/ppt/media/image10.png" ContentType="image/png"/>
  <Override PartName="/ppt/media/image14.png" ContentType="image/png"/>
  <Override PartName="/ppt/media/image4.png" ContentType="image/png"/>
  <Override PartName="/ppt/media/image8.png" ContentType="image/png"/>
  <Override PartName="/ppt/media/image1.jpeg" ContentType="image/jpeg"/>
  <Override PartName="/ppt/media/image13.png" ContentType="image/png"/>
  <Override PartName="/ppt/media/image3.png" ContentType="image/png"/>
  <Override PartName="/ppt/media/image7.png" ContentType="image/png"/>
  <Override PartName="/ppt/media/image12.png" ContentType="image/png"/>
  <Override PartName="/ppt/media/image2.png" ContentType="image/png"/>
  <Override PartName="/ppt/media/image6.png" ContentType="image/png"/>
  <Override PartName="/ppt/media/image11.png" ContentType="image/png"/>
  <Override PartName="/ppt/media/image15.png" ContentType="image/png"/>
  <Override PartName="/ppt/media/image5.png" ContentType="image/png"/>
  <Override PartName="/ppt/media/image9.png" ContentType="image/png"/>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slide2.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_rels/slide5.xml.rels" ContentType="application/vnd.openxmlformats-package.relationships+xml"/>
  <Override PartName="/ppt/slides/_rels/slide13.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6.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5.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9.xml.rels" ContentType="application/vnd.openxmlformats-package.relationships+xml"/>
  <Override PartName="/ppt/slides/_rels/slide22.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 name="PlaceHolder 1"/>
          <p:cNvSpPr>
            <a:spLocks noGrp="1"/>
          </p:cNvSpPr>
          <p:nvPr>
            <p:ph type="body"/>
          </p:nvPr>
        </p:nvSpPr>
        <p:spPr>
          <a:xfrm>
            <a:off x="777240" y="4777560"/>
            <a:ext cx="6217560" cy="4525920"/>
          </a:xfrm>
          <a:prstGeom prst="rect">
            <a:avLst/>
          </a:prstGeom>
        </p:spPr>
        <p:txBody>
          <a:bodyPr bIns="0" lIns="0" rIns="0" tIns="0" wrap="none"/>
          <a:p>
            <a:r>
              <a:rPr lang="en-US"/>
              <a:t>Click to edit the notes format</a:t>
            </a:r>
            <a:endParaRPr/>
          </a:p>
        </p:txBody>
      </p:sp>
      <p:sp>
        <p:nvSpPr>
          <p:cNvPr id="38" name="PlaceHolder 2"/>
          <p:cNvSpPr>
            <a:spLocks noGrp="1"/>
          </p:cNvSpPr>
          <p:nvPr>
            <p:ph type="hdr"/>
          </p:nvPr>
        </p:nvSpPr>
        <p:spPr>
          <a:xfrm>
            <a:off x="0" y="0"/>
            <a:ext cx="3372840" cy="502560"/>
          </a:xfrm>
          <a:prstGeom prst="rect">
            <a:avLst/>
          </a:prstGeom>
        </p:spPr>
        <p:txBody>
          <a:bodyPr bIns="0" lIns="0" rIns="0" tIns="0" wrap="none"/>
          <a:p>
            <a:r>
              <a:rPr lang="en-US"/>
              <a:t>&lt;header&gt;</a:t>
            </a:r>
            <a:endParaRPr/>
          </a:p>
        </p:txBody>
      </p:sp>
      <p:sp>
        <p:nvSpPr>
          <p:cNvPr id="39" name="PlaceHolder 3"/>
          <p:cNvSpPr>
            <a:spLocks noGrp="1"/>
          </p:cNvSpPr>
          <p:nvPr>
            <p:ph type="dt"/>
          </p:nvPr>
        </p:nvSpPr>
        <p:spPr>
          <a:xfrm>
            <a:off x="4399200" y="0"/>
            <a:ext cx="3372840" cy="502560"/>
          </a:xfrm>
          <a:prstGeom prst="rect">
            <a:avLst/>
          </a:prstGeom>
        </p:spPr>
        <p:txBody>
          <a:bodyPr bIns="0" lIns="0" rIns="0" tIns="0" wrap="none"/>
          <a:p>
            <a:pPr algn="r"/>
            <a:r>
              <a:rPr lang="en-US"/>
              <a:t>&lt;date/time&gt;</a:t>
            </a:r>
            <a:endParaRPr/>
          </a:p>
        </p:txBody>
      </p:sp>
      <p:sp>
        <p:nvSpPr>
          <p:cNvPr id="40" name="PlaceHolder 4"/>
          <p:cNvSpPr>
            <a:spLocks noGrp="1"/>
          </p:cNvSpPr>
          <p:nvPr>
            <p:ph type="ftr"/>
          </p:nvPr>
        </p:nvSpPr>
        <p:spPr>
          <a:xfrm>
            <a:off x="0" y="9555480"/>
            <a:ext cx="3372840" cy="502560"/>
          </a:xfrm>
          <a:prstGeom prst="rect">
            <a:avLst/>
          </a:prstGeom>
        </p:spPr>
        <p:txBody>
          <a:bodyPr anchor="b" bIns="0" lIns="0" rIns="0" tIns="0" wrap="none"/>
          <a:p>
            <a:r>
              <a:rPr lang="en-US"/>
              <a:t>&lt;footer&gt;</a:t>
            </a:r>
            <a:endParaRPr/>
          </a:p>
        </p:txBody>
      </p:sp>
      <p:sp>
        <p:nvSpPr>
          <p:cNvPr id="41" name="PlaceHolder 5"/>
          <p:cNvSpPr>
            <a:spLocks noGrp="1"/>
          </p:cNvSpPr>
          <p:nvPr>
            <p:ph type="sldNum"/>
          </p:nvPr>
        </p:nvSpPr>
        <p:spPr>
          <a:xfrm>
            <a:off x="4399200" y="9555480"/>
            <a:ext cx="3372840" cy="502560"/>
          </a:xfrm>
          <a:prstGeom prst="rect">
            <a:avLst/>
          </a:prstGeom>
        </p:spPr>
        <p:txBody>
          <a:bodyPr anchor="b" bIns="0" lIns="0" rIns="0" tIns="0" wrap="none"/>
          <a:p>
            <a:pPr algn="r"/>
            <a:fld id="{D1B131B1-7171-41F1-B101-41D1F1016181}"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74" name="TextShape 2"/>
          <p:cNvSpPr txBox="1"/>
          <p:nvPr/>
        </p:nvSpPr>
        <p:spPr>
          <a:xfrm>
            <a:off x="0" y="0"/>
            <a:ext cx="-11796840" cy="-11796840"/>
          </a:xfrm>
          <a:prstGeom prst="rect">
            <a:avLst/>
          </a:prstGeom>
        </p:spPr>
        <p:txBody>
          <a:bodyPr bIns="45000" lIns="90000" rIns="90000" tIns="45000"/>
          <a:p>
            <a:pPr>
              <a:lnSpc>
                <a:spcPct val="100000"/>
              </a:lnSpc>
            </a:pPr>
            <a:fld id="{E1C15161-3181-4191-9191-D151F1517161}" type="slidenum">
              <a:rPr lang="en-US">
                <a:solidFill>
                  <a:srgbClr val="000000"/>
                </a:solidFill>
                <a:latin typeface="+mn-lt"/>
                <a:ea typeface="+mn-ea"/>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72" name="TextShape 2"/>
          <p:cNvSpPr txBox="1"/>
          <p:nvPr/>
        </p:nvSpPr>
        <p:spPr>
          <a:xfrm>
            <a:off x="0" y="0"/>
            <a:ext cx="-11796840" cy="-11796840"/>
          </a:xfrm>
          <a:prstGeom prst="rect">
            <a:avLst/>
          </a:prstGeom>
        </p:spPr>
        <p:txBody>
          <a:bodyPr bIns="45000" lIns="90000" rIns="90000" tIns="45000"/>
          <a:p>
            <a:pPr>
              <a:lnSpc>
                <a:spcPct val="100000"/>
              </a:lnSpc>
            </a:pPr>
            <a:fld id="{C1E1E101-A1B1-41C1-B1A1-C151B1411161}" type="slidenum">
              <a:rPr lang="en-US">
                <a:solidFill>
                  <a:srgbClr val="000000"/>
                </a:solidFill>
                <a:latin typeface="+mn-lt"/>
                <a:ea typeface="+mn-ea"/>
              </a:rPr>
              <a:t>&lt;number&gt;</a:t>
            </a:fld>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76" name="TextShape 2"/>
          <p:cNvSpPr txBox="1"/>
          <p:nvPr/>
        </p:nvSpPr>
        <p:spPr>
          <a:xfrm>
            <a:off x="0" y="0"/>
            <a:ext cx="-11796840" cy="-11796840"/>
          </a:xfrm>
          <a:prstGeom prst="rect">
            <a:avLst/>
          </a:prstGeom>
        </p:spPr>
        <p:txBody>
          <a:bodyPr bIns="45000" lIns="90000" rIns="90000" tIns="45000"/>
          <a:p>
            <a:pPr>
              <a:lnSpc>
                <a:spcPct val="100000"/>
              </a:lnSpc>
            </a:pPr>
            <a:fld id="{817151B1-9131-41F1-B1F1-815151917181}" type="slidenum">
              <a:rPr lang="en-US">
                <a:solidFill>
                  <a:srgbClr val="000000"/>
                </a:solidFill>
                <a:latin typeface="+mn-lt"/>
                <a:ea typeface="+mn-ea"/>
              </a:rPr>
              <a:t>&lt;number&gt;</a:t>
            </a:fld>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78" name="TextShape 2"/>
          <p:cNvSpPr txBox="1"/>
          <p:nvPr/>
        </p:nvSpPr>
        <p:spPr>
          <a:xfrm>
            <a:off x="0" y="0"/>
            <a:ext cx="-11796840" cy="-11796840"/>
          </a:xfrm>
          <a:prstGeom prst="rect">
            <a:avLst/>
          </a:prstGeom>
        </p:spPr>
        <p:txBody>
          <a:bodyPr bIns="45000" lIns="90000" rIns="90000" tIns="45000"/>
          <a:p>
            <a:pPr>
              <a:lnSpc>
                <a:spcPct val="100000"/>
              </a:lnSpc>
            </a:pPr>
            <a:fld id="{0111C101-9171-4191-81C1-61E161E1C1A1}" type="slidenum">
              <a:rPr lang="en-US">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503280"/>
            <a:ext cx="7313400" cy="868320"/>
          </a:xfrm>
          <a:prstGeom prst="rect">
            <a:avLst/>
          </a:prstGeom>
        </p:spPr>
        <p:txBody>
          <a:bodyPr anchor="ctr" bIns="0" lIns="0" rIns="0" tIns="0" wrap="none"/>
          <a:p>
            <a:endParaRPr/>
          </a:p>
        </p:txBody>
      </p:sp>
      <p:sp>
        <p:nvSpPr>
          <p:cNvPr id="27" name="PlaceHolder 2"/>
          <p:cNvSpPr>
            <a:spLocks noGrp="1"/>
          </p:cNvSpPr>
          <p:nvPr>
            <p:ph type="body"/>
          </p:nvPr>
        </p:nvSpPr>
        <p:spPr>
          <a:xfrm>
            <a:off x="914400" y="1735200"/>
            <a:ext cx="7313400" cy="1934280"/>
          </a:xfrm>
          <a:prstGeom prst="rect">
            <a:avLst/>
          </a:prstGeom>
        </p:spPr>
        <p:txBody>
          <a:bodyPr bIns="0" lIns="0" rIns="0" tIns="0" wrap="none"/>
          <a:p>
            <a:endParaRPr/>
          </a:p>
        </p:txBody>
      </p:sp>
      <p:sp>
        <p:nvSpPr>
          <p:cNvPr id="28" name="PlaceHolder 3"/>
          <p:cNvSpPr>
            <a:spLocks noGrp="1"/>
          </p:cNvSpPr>
          <p:nvPr>
            <p:ph type="body"/>
          </p:nvPr>
        </p:nvSpPr>
        <p:spPr>
          <a:xfrm>
            <a:off x="914400" y="3853440"/>
            <a:ext cx="7313400" cy="193428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503280"/>
            <a:ext cx="7313400" cy="868320"/>
          </a:xfrm>
          <a:prstGeom prst="rect">
            <a:avLst/>
          </a:prstGeom>
        </p:spPr>
        <p:txBody>
          <a:bodyPr anchor="ctr" bIns="0" lIns="0" rIns="0" tIns="0" wrap="none"/>
          <a:p>
            <a:endParaRPr/>
          </a:p>
        </p:txBody>
      </p:sp>
      <p:sp>
        <p:nvSpPr>
          <p:cNvPr id="30" name="PlaceHolder 2"/>
          <p:cNvSpPr>
            <a:spLocks noGrp="1"/>
          </p:cNvSpPr>
          <p:nvPr>
            <p:ph type="body"/>
          </p:nvPr>
        </p:nvSpPr>
        <p:spPr>
          <a:xfrm>
            <a:off x="914400" y="1735200"/>
            <a:ext cx="3568680" cy="1934280"/>
          </a:xfrm>
          <a:prstGeom prst="rect">
            <a:avLst/>
          </a:prstGeom>
        </p:spPr>
        <p:txBody>
          <a:bodyPr bIns="0" lIns="0" rIns="0" tIns="0" wrap="none"/>
          <a:p>
            <a:endParaRPr/>
          </a:p>
        </p:txBody>
      </p:sp>
      <p:sp>
        <p:nvSpPr>
          <p:cNvPr id="31" name="PlaceHolder 3"/>
          <p:cNvSpPr>
            <a:spLocks noGrp="1"/>
          </p:cNvSpPr>
          <p:nvPr>
            <p:ph type="body"/>
          </p:nvPr>
        </p:nvSpPr>
        <p:spPr>
          <a:xfrm>
            <a:off x="4661640" y="1735200"/>
            <a:ext cx="3568680" cy="1934280"/>
          </a:xfrm>
          <a:prstGeom prst="rect">
            <a:avLst/>
          </a:prstGeom>
        </p:spPr>
        <p:txBody>
          <a:bodyPr bIns="0" lIns="0" rIns="0" tIns="0" wrap="none"/>
          <a:p>
            <a:endParaRPr/>
          </a:p>
        </p:txBody>
      </p:sp>
      <p:sp>
        <p:nvSpPr>
          <p:cNvPr id="32" name="PlaceHolder 4"/>
          <p:cNvSpPr>
            <a:spLocks noGrp="1"/>
          </p:cNvSpPr>
          <p:nvPr>
            <p:ph type="body"/>
          </p:nvPr>
        </p:nvSpPr>
        <p:spPr>
          <a:xfrm>
            <a:off x="4661640" y="3853440"/>
            <a:ext cx="3568680" cy="1934280"/>
          </a:xfrm>
          <a:prstGeom prst="rect">
            <a:avLst/>
          </a:prstGeom>
        </p:spPr>
        <p:txBody>
          <a:bodyPr bIns="0" lIns="0" rIns="0" tIns="0" wrap="none"/>
          <a:p>
            <a:endParaRPr/>
          </a:p>
        </p:txBody>
      </p:sp>
      <p:sp>
        <p:nvSpPr>
          <p:cNvPr id="33" name="PlaceHolder 5"/>
          <p:cNvSpPr>
            <a:spLocks noGrp="1"/>
          </p:cNvSpPr>
          <p:nvPr>
            <p:ph type="body"/>
          </p:nvPr>
        </p:nvSpPr>
        <p:spPr>
          <a:xfrm>
            <a:off x="914400" y="3853440"/>
            <a:ext cx="3568680" cy="193428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503280"/>
            <a:ext cx="7313400" cy="868320"/>
          </a:xfrm>
          <a:prstGeom prst="rect">
            <a:avLst/>
          </a:prstGeom>
        </p:spPr>
        <p:txBody>
          <a:bodyPr anchor="ctr" bIns="0" lIns="0" rIns="0" tIns="0" wrap="none"/>
          <a:p>
            <a:endParaRPr/>
          </a:p>
        </p:txBody>
      </p:sp>
      <p:sp>
        <p:nvSpPr>
          <p:cNvPr id="35" name="PlaceHolder 2"/>
          <p:cNvSpPr>
            <a:spLocks noGrp="1"/>
          </p:cNvSpPr>
          <p:nvPr>
            <p:ph type="body"/>
          </p:nvPr>
        </p:nvSpPr>
        <p:spPr>
          <a:xfrm>
            <a:off x="914400" y="1735200"/>
            <a:ext cx="3568680" cy="1934280"/>
          </a:xfrm>
          <a:prstGeom prst="rect">
            <a:avLst/>
          </a:prstGeom>
        </p:spPr>
        <p:txBody>
          <a:bodyPr bIns="0" lIns="0" rIns="0" tIns="0" wrap="none"/>
          <a:p>
            <a:endParaRPr/>
          </a:p>
        </p:txBody>
      </p:sp>
      <p:sp>
        <p:nvSpPr>
          <p:cNvPr id="36" name="PlaceHolder 3"/>
          <p:cNvSpPr>
            <a:spLocks noGrp="1"/>
          </p:cNvSpPr>
          <p:nvPr>
            <p:ph type="body"/>
          </p:nvPr>
        </p:nvSpPr>
        <p:spPr>
          <a:xfrm>
            <a:off x="4661640" y="1735200"/>
            <a:ext cx="3568680" cy="1934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503280"/>
            <a:ext cx="7313400" cy="868320"/>
          </a:xfrm>
          <a:prstGeom prst="rect">
            <a:avLst/>
          </a:prstGeom>
        </p:spPr>
        <p:txBody>
          <a:bodyPr anchor="ctr" bIns="0" lIns="0" rIns="0" tIns="0" wrap="none"/>
          <a:p>
            <a:endParaRPr/>
          </a:p>
        </p:txBody>
      </p:sp>
      <p:sp>
        <p:nvSpPr>
          <p:cNvPr id="6" name="PlaceHolder 2"/>
          <p:cNvSpPr>
            <a:spLocks noGrp="1"/>
          </p:cNvSpPr>
          <p:nvPr>
            <p:ph type="subTitle"/>
          </p:nvPr>
        </p:nvSpPr>
        <p:spPr>
          <a:xfrm>
            <a:off x="914400" y="1735200"/>
            <a:ext cx="7313400" cy="405612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503280"/>
            <a:ext cx="7313400" cy="868320"/>
          </a:xfrm>
          <a:prstGeom prst="rect">
            <a:avLst/>
          </a:prstGeom>
        </p:spPr>
        <p:txBody>
          <a:bodyPr anchor="ctr" bIns="0" lIns="0" rIns="0" tIns="0" wrap="none"/>
          <a:p>
            <a:endParaRPr/>
          </a:p>
        </p:txBody>
      </p:sp>
      <p:sp>
        <p:nvSpPr>
          <p:cNvPr id="8" name="PlaceHolder 2"/>
          <p:cNvSpPr>
            <a:spLocks noGrp="1"/>
          </p:cNvSpPr>
          <p:nvPr>
            <p:ph type="body"/>
          </p:nvPr>
        </p:nvSpPr>
        <p:spPr>
          <a:xfrm>
            <a:off x="914400" y="1735200"/>
            <a:ext cx="7313400" cy="405576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503280"/>
            <a:ext cx="7313400" cy="868320"/>
          </a:xfrm>
          <a:prstGeom prst="rect">
            <a:avLst/>
          </a:prstGeom>
        </p:spPr>
        <p:txBody>
          <a:bodyPr anchor="ctr" bIns="0" lIns="0" rIns="0" tIns="0" wrap="none"/>
          <a:p>
            <a:endParaRPr/>
          </a:p>
        </p:txBody>
      </p:sp>
      <p:sp>
        <p:nvSpPr>
          <p:cNvPr id="10" name="PlaceHolder 2"/>
          <p:cNvSpPr>
            <a:spLocks noGrp="1"/>
          </p:cNvSpPr>
          <p:nvPr>
            <p:ph type="body"/>
          </p:nvPr>
        </p:nvSpPr>
        <p:spPr>
          <a:xfrm>
            <a:off x="914400" y="1735200"/>
            <a:ext cx="3568680" cy="4055760"/>
          </a:xfrm>
          <a:prstGeom prst="rect">
            <a:avLst/>
          </a:prstGeom>
        </p:spPr>
        <p:txBody>
          <a:bodyPr bIns="0" lIns="0" rIns="0" tIns="0" wrap="none"/>
          <a:p>
            <a:endParaRPr/>
          </a:p>
        </p:txBody>
      </p:sp>
      <p:sp>
        <p:nvSpPr>
          <p:cNvPr id="11" name="PlaceHolder 3"/>
          <p:cNvSpPr>
            <a:spLocks noGrp="1"/>
          </p:cNvSpPr>
          <p:nvPr>
            <p:ph type="body"/>
          </p:nvPr>
        </p:nvSpPr>
        <p:spPr>
          <a:xfrm>
            <a:off x="4661640" y="1735200"/>
            <a:ext cx="3568680" cy="405576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503280"/>
            <a:ext cx="7313400" cy="86832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14400" y="503280"/>
            <a:ext cx="7313400" cy="528768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503280"/>
            <a:ext cx="7313400" cy="868320"/>
          </a:xfrm>
          <a:prstGeom prst="rect">
            <a:avLst/>
          </a:prstGeom>
        </p:spPr>
        <p:txBody>
          <a:bodyPr anchor="ctr" bIns="0" lIns="0" rIns="0" tIns="0" wrap="none"/>
          <a:p>
            <a:endParaRPr/>
          </a:p>
        </p:txBody>
      </p:sp>
      <p:sp>
        <p:nvSpPr>
          <p:cNvPr id="15" name="PlaceHolder 2"/>
          <p:cNvSpPr>
            <a:spLocks noGrp="1"/>
          </p:cNvSpPr>
          <p:nvPr>
            <p:ph type="body"/>
          </p:nvPr>
        </p:nvSpPr>
        <p:spPr>
          <a:xfrm>
            <a:off x="914400" y="1735200"/>
            <a:ext cx="3568680" cy="1934280"/>
          </a:xfrm>
          <a:prstGeom prst="rect">
            <a:avLst/>
          </a:prstGeom>
        </p:spPr>
        <p:txBody>
          <a:bodyPr bIns="0" lIns="0" rIns="0" tIns="0" wrap="none"/>
          <a:p>
            <a:endParaRPr/>
          </a:p>
        </p:txBody>
      </p:sp>
      <p:sp>
        <p:nvSpPr>
          <p:cNvPr id="16" name="PlaceHolder 3"/>
          <p:cNvSpPr>
            <a:spLocks noGrp="1"/>
          </p:cNvSpPr>
          <p:nvPr>
            <p:ph type="body"/>
          </p:nvPr>
        </p:nvSpPr>
        <p:spPr>
          <a:xfrm>
            <a:off x="914400" y="3853440"/>
            <a:ext cx="3568680" cy="1934280"/>
          </a:xfrm>
          <a:prstGeom prst="rect">
            <a:avLst/>
          </a:prstGeom>
        </p:spPr>
        <p:txBody>
          <a:bodyPr bIns="0" lIns="0" rIns="0" tIns="0" wrap="none"/>
          <a:p>
            <a:endParaRPr/>
          </a:p>
        </p:txBody>
      </p:sp>
      <p:sp>
        <p:nvSpPr>
          <p:cNvPr id="17" name="PlaceHolder 4"/>
          <p:cNvSpPr>
            <a:spLocks noGrp="1"/>
          </p:cNvSpPr>
          <p:nvPr>
            <p:ph type="body"/>
          </p:nvPr>
        </p:nvSpPr>
        <p:spPr>
          <a:xfrm>
            <a:off x="4661640" y="1735200"/>
            <a:ext cx="3568680" cy="405576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503280"/>
            <a:ext cx="7313400" cy="868320"/>
          </a:xfrm>
          <a:prstGeom prst="rect">
            <a:avLst/>
          </a:prstGeom>
        </p:spPr>
        <p:txBody>
          <a:bodyPr anchor="ctr" bIns="0" lIns="0" rIns="0" tIns="0" wrap="none"/>
          <a:p>
            <a:endParaRPr/>
          </a:p>
        </p:txBody>
      </p:sp>
      <p:sp>
        <p:nvSpPr>
          <p:cNvPr id="19" name="PlaceHolder 2"/>
          <p:cNvSpPr>
            <a:spLocks noGrp="1"/>
          </p:cNvSpPr>
          <p:nvPr>
            <p:ph type="body"/>
          </p:nvPr>
        </p:nvSpPr>
        <p:spPr>
          <a:xfrm>
            <a:off x="914400" y="1735200"/>
            <a:ext cx="3568680" cy="4055760"/>
          </a:xfrm>
          <a:prstGeom prst="rect">
            <a:avLst/>
          </a:prstGeom>
        </p:spPr>
        <p:txBody>
          <a:bodyPr bIns="0" lIns="0" rIns="0" tIns="0" wrap="none"/>
          <a:p>
            <a:endParaRPr/>
          </a:p>
        </p:txBody>
      </p:sp>
      <p:sp>
        <p:nvSpPr>
          <p:cNvPr id="20" name="PlaceHolder 3"/>
          <p:cNvSpPr>
            <a:spLocks noGrp="1"/>
          </p:cNvSpPr>
          <p:nvPr>
            <p:ph type="body"/>
          </p:nvPr>
        </p:nvSpPr>
        <p:spPr>
          <a:xfrm>
            <a:off x="4661640" y="1735200"/>
            <a:ext cx="3568680" cy="1934280"/>
          </a:xfrm>
          <a:prstGeom prst="rect">
            <a:avLst/>
          </a:prstGeom>
        </p:spPr>
        <p:txBody>
          <a:bodyPr bIns="0" lIns="0" rIns="0" tIns="0" wrap="none"/>
          <a:p>
            <a:endParaRPr/>
          </a:p>
        </p:txBody>
      </p:sp>
      <p:sp>
        <p:nvSpPr>
          <p:cNvPr id="21" name="PlaceHolder 4"/>
          <p:cNvSpPr>
            <a:spLocks noGrp="1"/>
          </p:cNvSpPr>
          <p:nvPr>
            <p:ph type="body"/>
          </p:nvPr>
        </p:nvSpPr>
        <p:spPr>
          <a:xfrm>
            <a:off x="4661640" y="3853440"/>
            <a:ext cx="3568680" cy="193428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503280"/>
            <a:ext cx="7313400" cy="868320"/>
          </a:xfrm>
          <a:prstGeom prst="rect">
            <a:avLst/>
          </a:prstGeom>
        </p:spPr>
        <p:txBody>
          <a:bodyPr anchor="ctr" bIns="0" lIns="0" rIns="0" tIns="0" wrap="none"/>
          <a:p>
            <a:endParaRPr/>
          </a:p>
        </p:txBody>
      </p:sp>
      <p:sp>
        <p:nvSpPr>
          <p:cNvPr id="23" name="PlaceHolder 2"/>
          <p:cNvSpPr>
            <a:spLocks noGrp="1"/>
          </p:cNvSpPr>
          <p:nvPr>
            <p:ph type="body"/>
          </p:nvPr>
        </p:nvSpPr>
        <p:spPr>
          <a:xfrm>
            <a:off x="914400" y="1735200"/>
            <a:ext cx="3568680" cy="1934280"/>
          </a:xfrm>
          <a:prstGeom prst="rect">
            <a:avLst/>
          </a:prstGeom>
        </p:spPr>
        <p:txBody>
          <a:bodyPr bIns="0" lIns="0" rIns="0" tIns="0" wrap="none"/>
          <a:p>
            <a:endParaRPr/>
          </a:p>
        </p:txBody>
      </p:sp>
      <p:sp>
        <p:nvSpPr>
          <p:cNvPr id="24" name="PlaceHolder 3"/>
          <p:cNvSpPr>
            <a:spLocks noGrp="1"/>
          </p:cNvSpPr>
          <p:nvPr>
            <p:ph type="body"/>
          </p:nvPr>
        </p:nvSpPr>
        <p:spPr>
          <a:xfrm>
            <a:off x="4661640" y="1735200"/>
            <a:ext cx="3568680" cy="1934280"/>
          </a:xfrm>
          <a:prstGeom prst="rect">
            <a:avLst/>
          </a:prstGeom>
        </p:spPr>
        <p:txBody>
          <a:bodyPr bIns="0" lIns="0" rIns="0" tIns="0" wrap="none"/>
          <a:p>
            <a:endParaRPr/>
          </a:p>
        </p:txBody>
      </p:sp>
      <p:sp>
        <p:nvSpPr>
          <p:cNvPr id="25" name="PlaceHolder 4"/>
          <p:cNvSpPr>
            <a:spLocks noGrp="1"/>
          </p:cNvSpPr>
          <p:nvPr>
            <p:ph type="body"/>
          </p:nvPr>
        </p:nvSpPr>
        <p:spPr>
          <a:xfrm>
            <a:off x="914400" y="3853440"/>
            <a:ext cx="7313040" cy="193428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slideLayout" Target="../slideLayouts/slideLayout1.xml"/><Relationship Id="rId9" Type="http://schemas.openxmlformats.org/officeDocument/2006/relationships/slideLayout" Target="../slideLayouts/slideLayout2.xml"/><Relationship Id="rId10" Type="http://schemas.openxmlformats.org/officeDocument/2006/relationships/slideLayout" Target="../slideLayouts/slideLayout3.xml"/><Relationship Id="rId11" Type="http://schemas.openxmlformats.org/officeDocument/2006/relationships/slideLayout" Target="../slideLayouts/slideLayout4.xml"/><Relationship Id="rId12" Type="http://schemas.openxmlformats.org/officeDocument/2006/relationships/slideLayout" Target="../slideLayouts/slideLayout5.xml"/><Relationship Id="rId13" Type="http://schemas.openxmlformats.org/officeDocument/2006/relationships/slideLayout" Target="../slideLayouts/slideLayout6.xml"/><Relationship Id="rId14" Type="http://schemas.openxmlformats.org/officeDocument/2006/relationships/slideLayout" Target="../slideLayouts/slideLayout7.xml"/><Relationship Id="rId15" Type="http://schemas.openxmlformats.org/officeDocument/2006/relationships/slideLayout" Target="../slideLayouts/slideLayout8.xml"/><Relationship Id="rId16" Type="http://schemas.openxmlformats.org/officeDocument/2006/relationships/slideLayout" Target="../slideLayouts/slideLayout9.xml"/><Relationship Id="rId17" Type="http://schemas.openxmlformats.org/officeDocument/2006/relationships/slideLayout" Target="../slideLayouts/slideLayout10.xml"/><Relationship Id="rId18" Type="http://schemas.openxmlformats.org/officeDocument/2006/relationships/slideLayout" Target="../slideLayouts/slideLayout11.xml"/><Relationship Id="rId19"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914400" y="503280"/>
            <a:ext cx="7313400" cy="867960"/>
          </a:xfrm>
          <a:prstGeom prst="rect">
            <a:avLst/>
          </a:prstGeom>
        </p:spPr>
        <p:txBody>
          <a:bodyPr anchor="ctr"/>
          <a:p>
            <a:pPr algn="ctr">
              <a:lnSpc>
                <a:spcPct val="100000"/>
              </a:lnSpc>
            </a:pPr>
            <a:r>
              <a:rPr lang="en-US" sz="4600">
                <a:solidFill>
                  <a:srgbClr val="000000"/>
                </a:solidFill>
                <a:latin typeface="Goudy Old Style"/>
              </a:rPr>
              <a:t>Click to edit the title text format</a:t>
            </a:r>
            <a:r>
              <a:rPr lang="en-US" sz="4600">
                <a:solidFill>
                  <a:srgbClr val="000000"/>
                </a:solidFill>
                <a:latin typeface="Goudy Old Style"/>
              </a:rPr>
              <a:t>单击此处编辑母版标题样式</a:t>
            </a:r>
            <a:endParaRPr/>
          </a:p>
        </p:txBody>
      </p:sp>
      <p:sp>
        <p:nvSpPr>
          <p:cNvPr id="1" name="PlaceHolder 2"/>
          <p:cNvSpPr>
            <a:spLocks noGrp="1"/>
          </p:cNvSpPr>
          <p:nvPr>
            <p:ph type="body"/>
          </p:nvPr>
        </p:nvSpPr>
        <p:spPr>
          <a:xfrm>
            <a:off x="914400" y="1735200"/>
            <a:ext cx="7313400" cy="4055760"/>
          </a:xfrm>
          <a:prstGeom prst="rect">
            <a:avLst/>
          </a:prstGeom>
        </p:spPr>
        <p:txBody>
          <a:bodyPr/>
          <a:p>
            <a:pPr>
              <a:buSzPct val="45000"/>
              <a:buFont typeface="StarSymbol"/>
              <a:buChar char=""/>
            </a:pPr>
            <a:r>
              <a:rPr lang="en-US" sz="2400">
                <a:solidFill>
                  <a:srgbClr val="000000"/>
                </a:solidFill>
                <a:latin typeface="Goudy Old Style"/>
              </a:rPr>
              <a:t>Click to edit the outline text format</a:t>
            </a:r>
            <a:endParaRPr/>
          </a:p>
          <a:p>
            <a:pPr lvl="1">
              <a:buSzPct val="75000"/>
              <a:buFont typeface="StarSymbol"/>
              <a:buChar char=""/>
            </a:pPr>
            <a:r>
              <a:rPr lang="en-US" sz="2400">
                <a:solidFill>
                  <a:srgbClr val="000000"/>
                </a:solidFill>
                <a:latin typeface="Goudy Old Style"/>
              </a:rPr>
              <a:t>Second Outline Level</a:t>
            </a:r>
            <a:endParaRPr/>
          </a:p>
          <a:p>
            <a:pPr lvl="2">
              <a:buSzPct val="45000"/>
              <a:buFont typeface="StarSymbol"/>
              <a:buChar char=""/>
            </a:pPr>
            <a:r>
              <a:rPr lang="en-US" sz="2400">
                <a:solidFill>
                  <a:srgbClr val="000000"/>
                </a:solidFill>
                <a:latin typeface="Goudy Old Style"/>
              </a:rPr>
              <a:t>Third Outline Level</a:t>
            </a:r>
            <a:endParaRPr/>
          </a:p>
          <a:p>
            <a:pPr lvl="3">
              <a:buSzPct val="75000"/>
              <a:buFont typeface="StarSymbol"/>
              <a:buChar char=""/>
            </a:pPr>
            <a:r>
              <a:rPr lang="en-US" sz="2400">
                <a:solidFill>
                  <a:srgbClr val="000000"/>
                </a:solidFill>
                <a:latin typeface="Goudy Old Style"/>
              </a:rPr>
              <a:t>Fourth Outline Level</a:t>
            </a:r>
            <a:endParaRPr/>
          </a:p>
          <a:p>
            <a:pPr lvl="4">
              <a:buSzPct val="45000"/>
              <a:buFont typeface="StarSymbol"/>
              <a:buChar char=""/>
            </a:pPr>
            <a:r>
              <a:rPr lang="en-US" sz="2400">
                <a:solidFill>
                  <a:srgbClr val="000000"/>
                </a:solidFill>
                <a:latin typeface="Goudy Old Style"/>
              </a:rPr>
              <a:t>Fifth Outline Level</a:t>
            </a:r>
            <a:endParaRPr/>
          </a:p>
          <a:p>
            <a:pPr lvl="5">
              <a:buSzPct val="45000"/>
              <a:buFont typeface="StarSymbol"/>
              <a:buChar char=""/>
            </a:pPr>
            <a:r>
              <a:rPr lang="en-US" sz="2400">
                <a:solidFill>
                  <a:srgbClr val="000000"/>
                </a:solidFill>
                <a:latin typeface="Goudy Old Style"/>
              </a:rPr>
              <a:t>Sixth Outline Level</a:t>
            </a:r>
            <a:endParaRPr/>
          </a:p>
          <a:p>
            <a:pPr>
              <a:lnSpc>
                <a:spcPct val="100000"/>
              </a:lnSpc>
              <a:buBlip>
                <a:blip r:embed="rId3"/>
              </a:buBlip>
            </a:pPr>
            <a:r>
              <a:rPr lang="en-US" sz="2400">
                <a:solidFill>
                  <a:srgbClr val="000000"/>
                </a:solidFill>
                <a:latin typeface="Goudy Old Style"/>
              </a:rPr>
              <a:t>Seventh Outline Level</a:t>
            </a:r>
            <a:r>
              <a:rPr lang="en-US" sz="2400">
                <a:solidFill>
                  <a:srgbClr val="000000"/>
                </a:solidFill>
                <a:latin typeface="Goudy Old Style"/>
              </a:rPr>
              <a:t>单击此处编辑母版文本样式</a:t>
            </a:r>
            <a:endParaRPr/>
          </a:p>
          <a:p>
            <a:pPr lvl="1">
              <a:lnSpc>
                <a:spcPct val="100000"/>
              </a:lnSpc>
              <a:buBlip>
                <a:blip r:embed="rId4"/>
              </a:buBlip>
            </a:pPr>
            <a:r>
              <a:rPr lang="en-US" sz="2200">
                <a:solidFill>
                  <a:srgbClr val="000000"/>
                </a:solidFill>
                <a:latin typeface="Goudy Old Style"/>
              </a:rPr>
              <a:t>二级</a:t>
            </a:r>
            <a:endParaRPr/>
          </a:p>
          <a:p>
            <a:pPr lvl="1">
              <a:buBlip>
                <a:blip r:embed="rId5"/>
              </a:buBlip>
            </a:pPr>
            <a:r>
              <a:rPr lang="en-US" sz="2000">
                <a:solidFill>
                  <a:srgbClr val="000000"/>
                </a:solidFill>
                <a:latin typeface="Goudy Old Style"/>
              </a:rPr>
              <a:t>三级</a:t>
            </a:r>
            <a:endParaRPr/>
          </a:p>
          <a:p>
            <a:pPr lvl="2">
              <a:buBlip>
                <a:blip r:embed="rId6"/>
              </a:buBlip>
            </a:pPr>
            <a:r>
              <a:rPr lang="en-US">
                <a:solidFill>
                  <a:srgbClr val="000000"/>
                </a:solidFill>
                <a:latin typeface="Goudy Old Style"/>
              </a:rPr>
              <a:t>四级</a:t>
            </a:r>
            <a:endParaRPr/>
          </a:p>
          <a:p>
            <a:pPr lvl="3">
              <a:buBlip>
                <a:blip r:embed="rId7"/>
              </a:buBlip>
            </a:pPr>
            <a:r>
              <a:rPr lang="en-US">
                <a:solidFill>
                  <a:srgbClr val="000000"/>
                </a:solidFill>
                <a:latin typeface="Goudy Old Style"/>
              </a:rPr>
              <a:t>五级</a:t>
            </a:r>
            <a:endParaRPr/>
          </a:p>
        </p:txBody>
      </p:sp>
      <p:sp>
        <p:nvSpPr>
          <p:cNvPr id="2" name="PlaceHolder 3"/>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Goudy Old Style"/>
              </a:rPr>
              <a:t>11/3/13</a:t>
            </a:r>
            <a:endParaRPr/>
          </a:p>
        </p:txBody>
      </p:sp>
      <p:sp>
        <p:nvSpPr>
          <p:cNvPr id="3" name="PlaceHolder 4"/>
          <p:cNvSpPr>
            <a:spLocks noGrp="1"/>
          </p:cNvSpPr>
          <p:nvPr>
            <p:ph type="ftr"/>
          </p:nvPr>
        </p:nvSpPr>
        <p:spPr>
          <a:xfrm>
            <a:off x="0" y="0"/>
            <a:ext cx="-11796840" cy="-11796840"/>
          </a:xfrm>
          <a:prstGeom prst="rect">
            <a:avLst/>
          </a:prstGeom>
        </p:spPr>
        <p:txBody>
          <a:bodyPr bIns="45000" lIns="90000" rIns="90000" tIns="45000"/>
          <a:p>
            <a:endParaRPr/>
          </a:p>
        </p:txBody>
      </p:sp>
      <p:sp>
        <p:nvSpPr>
          <p:cNvPr id="4" name="PlaceHolder 5"/>
          <p:cNvSpPr>
            <a:spLocks noGrp="1"/>
          </p:cNvSpPr>
          <p:nvPr>
            <p:ph type="sldNum"/>
          </p:nvPr>
        </p:nvSpPr>
        <p:spPr>
          <a:xfrm>
            <a:off x="0" y="0"/>
            <a:ext cx="-11796840" cy="-11796840"/>
          </a:xfrm>
          <a:prstGeom prst="rect">
            <a:avLst/>
          </a:prstGeom>
        </p:spPr>
        <p:txBody>
          <a:bodyPr bIns="45000" lIns="90000" rIns="90000" tIns="45000"/>
          <a:p>
            <a:pPr>
              <a:lnSpc>
                <a:spcPct val="100000"/>
              </a:lnSpc>
            </a:pPr>
            <a:fld id="{51812181-B151-4171-9151-B171E12121D1}" type="slidenum">
              <a:rPr lang="en-US">
                <a:solidFill>
                  <a:srgbClr val="000000"/>
                </a:solidFill>
                <a:latin typeface="Goudy Old Style"/>
              </a:rPr>
              <a:t>&lt;number&gt;</a:t>
            </a:fld>
            <a:endParaRPr/>
          </a:p>
        </p:txBody>
      </p:sp>
    </p:spTree>
  </p:cSld>
  <p:clrMap accent1="accent1" accent2="accent2" accent3="accent3" accent4="accent4" accent5="accent5" accent6="accent6" bg1="lt1" bg2="lt2" folHlink="folHlink" hlink="hlink" tx1="dk1" tx2="dk2"/>
  <p:sldLayoutIdLst>
    <p:sldLayoutId id="2147483649"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0" r:id="rId19"/>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xml"/><Relationship Id="rId5"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xml"/><Relationship Id="rId5"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 name="TextShape 1"/>
          <p:cNvSpPr txBox="1"/>
          <p:nvPr/>
        </p:nvSpPr>
        <p:spPr>
          <a:xfrm>
            <a:off x="824760" y="2325600"/>
            <a:ext cx="7313400" cy="1064520"/>
          </a:xfrm>
          <a:prstGeom prst="rect">
            <a:avLst/>
          </a:prstGeom>
        </p:spPr>
        <p:txBody>
          <a:bodyPr anchor="ctr" bIns="0" lIns="0" rIns="0" tIns="0" wrap="none"/>
          <a:p>
            <a:r>
              <a:rPr lang="en-US" sz="3600"/>
              <a:t>Survey of fuzzy/uncertain data modeling and analysis</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 name="TextShape 1"/>
          <p:cNvSpPr txBox="1"/>
          <p:nvPr/>
        </p:nvSpPr>
        <p:spPr>
          <a:xfrm>
            <a:off x="914400" y="1735200"/>
            <a:ext cx="7313400" cy="4055760"/>
          </a:xfrm>
          <a:prstGeom prst="rect">
            <a:avLst/>
          </a:prstGeom>
        </p:spPr>
        <p:txBody>
          <a:bodyPr/>
          <a:p>
            <a:pPr>
              <a:lnSpc>
                <a:spcPct val="100000"/>
              </a:lnSpc>
            </a:pPr>
            <a:r>
              <a:rPr lang="en-US" sz="2400">
                <a:solidFill>
                  <a:srgbClr val="000000"/>
                </a:solidFill>
                <a:latin typeface="Goudy Old Style"/>
              </a:rPr>
              <a:t>Title: </a:t>
            </a:r>
            <a:r>
              <a:rPr b="1" lang="en-US" sz="2400">
                <a:solidFill>
                  <a:srgbClr val="ff0000"/>
                </a:solidFill>
                <a:latin typeface="Goudy Old Style"/>
              </a:rPr>
              <a:t>Straccia. "A minimal deductive system for general fuzzy RDF." Web Reasoning and Rule Systems. Springer Berlin Heidelberg, 2009. 166-181.</a:t>
            </a:r>
            <a:endParaRPr/>
          </a:p>
          <a:p>
            <a:r>
              <a:rPr lang="en-US" sz="2400">
                <a:solidFill>
                  <a:srgbClr val="000000"/>
                </a:solidFill>
                <a:latin typeface="Goudy Old Style"/>
              </a:rPr>
              <a:t>Main ideas:</a:t>
            </a:r>
            <a:r>
              <a:rPr b="1" lang="en-US" sz="2400">
                <a:solidFill>
                  <a:srgbClr val="ff0000"/>
                </a:solidFill>
                <a:latin typeface="Goudy Old Style"/>
              </a:rPr>
              <a:t>we provide a deductive system for a salient fragment of fuzzy RDF. And show its applications in computing the top-k answers of the union of conjunctive queries</a:t>
            </a:r>
            <a:endParaRPr/>
          </a:p>
        </p:txBody>
      </p:sp>
    </p:spTree>
  </p:cSld>
  <p:timing>
    <p:tnLst>
      <p:par>
        <p:cTn dur="indefinite" id="29" nodeType="tmRoot" restart="never">
          <p:childTnLst>
            <p:seq>
              <p:cTn id="30" nodeType="mainSeq">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 name="TextShape 1"/>
          <p:cNvSpPr txBox="1"/>
          <p:nvPr/>
        </p:nvSpPr>
        <p:spPr>
          <a:xfrm>
            <a:off x="914400" y="1735200"/>
            <a:ext cx="7313400" cy="4055760"/>
          </a:xfrm>
          <a:prstGeom prst="rect">
            <a:avLst/>
          </a:prstGeom>
        </p:spPr>
        <p:txBody>
          <a:bodyPr/>
          <a:p>
            <a:pPr>
              <a:lnSpc>
                <a:spcPct val="100000"/>
              </a:lnSpc>
            </a:pPr>
            <a:r>
              <a:rPr lang="en-US" sz="2400">
                <a:solidFill>
                  <a:srgbClr val="000000"/>
                </a:solidFill>
                <a:latin typeface="Goudy Old Style"/>
              </a:rPr>
              <a:t>Title: </a:t>
            </a:r>
            <a:r>
              <a:rPr b="1" lang="en-US" sz="2400">
                <a:solidFill>
                  <a:srgbClr val="ff0000"/>
                </a:solidFill>
                <a:latin typeface="Goudy Old Style"/>
              </a:rPr>
              <a:t>Straccia. et al. "A General Framework for Representing and Reasoning with Annotated Semantic Web Data." AAAI. 2010.</a:t>
            </a:r>
            <a:endParaRPr/>
          </a:p>
          <a:p>
            <a:r>
              <a:rPr lang="en-US" sz="2400">
                <a:solidFill>
                  <a:srgbClr val="000000"/>
                </a:solidFill>
                <a:latin typeface="Goudy Old Style"/>
              </a:rPr>
              <a:t>Main ideas:</a:t>
            </a:r>
            <a:r>
              <a:rPr b="1" lang="en-US">
                <a:solidFill>
                  <a:srgbClr val="ff0000"/>
                </a:solidFill>
              </a:rPr>
              <a:t>extend the OWL web ontology language, with fuzzy set theory, in order to be able to capture, represent and reason with such type of information.</a:t>
            </a:r>
            <a:endParaRPr/>
          </a:p>
        </p:txBody>
      </p:sp>
    </p:spTree>
  </p:cSld>
  <p:timing>
    <p:tnLst>
      <p:par>
        <p:cTn dur="indefinite" id="31" nodeType="tmRoot" restart="never">
          <p:childTnLst>
            <p:seq>
              <p:cTn id="32" nodeType="mainSeq">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 name="TextShape 1"/>
          <p:cNvSpPr txBox="1"/>
          <p:nvPr/>
        </p:nvSpPr>
        <p:spPr>
          <a:xfrm>
            <a:off x="914400" y="1735200"/>
            <a:ext cx="7313400" cy="4055760"/>
          </a:xfrm>
          <a:prstGeom prst="rect">
            <a:avLst/>
          </a:prstGeom>
        </p:spPr>
        <p:txBody>
          <a:bodyPr/>
          <a:p>
            <a:pPr>
              <a:lnSpc>
                <a:spcPct val="100000"/>
              </a:lnSpc>
            </a:pPr>
            <a:r>
              <a:rPr lang="en-US" sz="2400">
                <a:solidFill>
                  <a:srgbClr val="000000"/>
                </a:solidFill>
                <a:latin typeface="Goudy Old Style"/>
              </a:rPr>
              <a:t>Title: </a:t>
            </a:r>
            <a:r>
              <a:rPr b="1" lang="en-US" sz="2400">
                <a:solidFill>
                  <a:srgbClr val="ff0000"/>
                </a:solidFill>
                <a:latin typeface="Goudy Old Style"/>
              </a:rPr>
              <a:t>Joshi,  "Ontology based fuzzy classification of web documents for semantic information retrieval." Contemporary Computing (IC3), 2013 Sixth International Conference on. IEEE, 2013.</a:t>
            </a:r>
            <a:endParaRPr/>
          </a:p>
          <a:p>
            <a:r>
              <a:rPr lang="en-US" sz="2400">
                <a:solidFill>
                  <a:srgbClr val="000000"/>
                </a:solidFill>
                <a:latin typeface="Goudy Old Style"/>
              </a:rPr>
              <a:t>Main ideas:</a:t>
            </a:r>
            <a:r>
              <a:rPr b="1" lang="en-US" sz="2400">
                <a:solidFill>
                  <a:srgbClr val="ff0000"/>
                </a:solidFill>
                <a:latin typeface="Goudy Old Style"/>
              </a:rPr>
              <a:t>presents an approach of finding relevant documents by using the semantic similarity, fuzzy concept and query expansion technique.</a:t>
            </a:r>
            <a:endParaRPr/>
          </a:p>
        </p:txBody>
      </p:sp>
    </p:spTree>
  </p:cSld>
  <p:timing>
    <p:tnLst>
      <p:par>
        <p:cTn dur="indefinite" id="33" nodeType="tmRoot" restart="never">
          <p:childTnLst>
            <p:seq>
              <p:cTn id="34" nodeType="mainSeq">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 name="TextShape 1"/>
          <p:cNvSpPr txBox="1"/>
          <p:nvPr/>
        </p:nvSpPr>
        <p:spPr>
          <a:xfrm>
            <a:off x="914400" y="503280"/>
            <a:ext cx="7313400" cy="867960"/>
          </a:xfrm>
          <a:prstGeom prst="rect">
            <a:avLst/>
          </a:prstGeom>
        </p:spPr>
        <p:txBody>
          <a:bodyPr anchor="ctr"/>
          <a:p>
            <a:pPr algn="ctr">
              <a:lnSpc>
                <a:spcPct val="100000"/>
              </a:lnSpc>
            </a:pPr>
            <a:r>
              <a:rPr lang="en-US" sz="4600">
                <a:solidFill>
                  <a:srgbClr val="000000"/>
                </a:solidFill>
                <a:latin typeface="Goudy Old Style"/>
              </a:rPr>
              <a:t>Outline</a:t>
            </a:r>
            <a:endParaRPr/>
          </a:p>
        </p:txBody>
      </p:sp>
      <p:sp>
        <p:nvSpPr>
          <p:cNvPr id="56" name="TextShape 2"/>
          <p:cNvSpPr txBox="1"/>
          <p:nvPr/>
        </p:nvSpPr>
        <p:spPr>
          <a:xfrm>
            <a:off x="641880" y="822960"/>
            <a:ext cx="7313400" cy="4055760"/>
          </a:xfrm>
          <a:prstGeom prst="rect">
            <a:avLst/>
          </a:prstGeom>
        </p:spPr>
        <p:txBody>
          <a:bodyPr/>
          <a:p>
            <a:pPr>
              <a:lnSpc>
                <a:spcPct val="100000"/>
              </a:lnSpc>
            </a:pPr>
            <a:endParaRPr/>
          </a:p>
          <a:p>
            <a:pPr>
              <a:lnSpc>
                <a:spcPct val="100000"/>
              </a:lnSpc>
            </a:pPr>
            <a:endParaRPr/>
          </a:p>
          <a:p>
            <a:pPr>
              <a:lnSpc>
                <a:spcPct val="100000"/>
              </a:lnSpc>
              <a:buBlip>
                <a:blip r:embed="rId1"/>
              </a:buBlip>
            </a:pPr>
            <a:r>
              <a:rPr lang="en-US" sz="2400">
                <a:solidFill>
                  <a:srgbClr val="000000"/>
                </a:solidFill>
                <a:latin typeface="Goudy Old Style"/>
              </a:rPr>
              <a:t>Modeling and reasoning for fuzzy data</a:t>
            </a:r>
            <a:endParaRPr/>
          </a:p>
          <a:p>
            <a:pPr>
              <a:lnSpc>
                <a:spcPct val="100000"/>
              </a:lnSpc>
              <a:buBlip>
                <a:blip r:embed="rId2"/>
              </a:buBlip>
            </a:pPr>
            <a:r>
              <a:rPr lang="en-US" sz="2400">
                <a:solidFill>
                  <a:srgbClr val="dd4814"/>
                </a:solidFill>
                <a:latin typeface="Goudy Old Style"/>
              </a:rPr>
              <a:t>Analysis and applications for uncertain data</a:t>
            </a:r>
            <a:endParaRPr/>
          </a:p>
          <a:p>
            <a:pPr>
              <a:lnSpc>
                <a:spcPct val="100000"/>
              </a:lnSpc>
              <a:buBlip>
                <a:blip r:embed="rId3"/>
              </a:buBlip>
            </a:pPr>
            <a:r>
              <a:rPr lang="en-US" sz="2400">
                <a:solidFill>
                  <a:srgbClr val="000000"/>
                </a:solidFill>
                <a:latin typeface="Goudy Old Style"/>
              </a:rPr>
              <a:t>Use cases of Uncertainty Representation and Reasoning</a:t>
            </a:r>
            <a:endParaRPr/>
          </a:p>
        </p:txBody>
      </p:sp>
    </p:spTree>
  </p:cSld>
  <p:timing>
    <p:tnLst>
      <p:par>
        <p:cTn dur="indefinite" id="35" nodeType="tmRoot" restart="never">
          <p:childTnLst>
            <p:seq>
              <p:cTn dur="indefinite" id="36" nodeType="mainSeq">
                <p:childTnLst>
                  <p:par>
                    <p:cTn fill="hold" id="37">
                      <p:stCondLst>
                        <p:cond delay="indefinite"/>
                      </p:stCondLst>
                      <p:childTnLst>
                        <p:par>
                          <p:cTn fill="hold" id="38">
                            <p:stCondLst>
                              <p:cond delay="0"/>
                            </p:stCondLst>
                            <p:childTnLst>
                              <p:par>
                                <p:cTn fill="hold" id="39" nodeType="clickEffect" presetClass="entr" presetID="26">
                                  <p:stCondLst>
                                    <p:cond delay="0"/>
                                  </p:stCondLst>
                                  <p:childTnLst>
                                    <p:set>
                                      <p:cBhvr>
                                        <p:cTn dur="1" fill="hold" id="40">
                                          <p:stCondLst>
                                            <p:cond delay="0"/>
                                          </p:stCondLst>
                                        </p:cTn>
                                        <p:tgtEl>
                                          <p:spTgt spid="56">
                                            <p:txEl>
                                              <p:pRg end="1" st="0"/>
                                            </p:txEl>
                                          </p:spTgt>
                                        </p:tgtEl>
                                        <p:attrNameLst>
                                          <p:attrName>style.visibility</p:attrName>
                                        </p:attrNameLst>
                                      </p:cBhvr>
                                      <p:to>
                                        <p:strVal val="visible"/>
                                      </p:to>
                                    </p:set>
                                    <p:animEffect filter="wipe(down)" transition="out">
                                      <p:cBhvr additive="repl">
                                        <p:cTn dur="579" fill="freeze" id="41">
                                          <p:stCondLst>
                                            <p:cond delay="0"/>
                                          </p:stCondLst>
                                        </p:cTn>
                                        <p:tgtEl>
                                          <p:spTgt spid="56">
                                            <p:txEl>
                                              <p:pRg end="1" st="0"/>
                                            </p:txEl>
                                          </p:spTgt>
                                        </p:tgtEl>
                                      </p:cBhvr>
                                    </p:animEffect>
                                    <p:anim calcmode="lin" valueType="num">
                                      <p:cBhvr additive="repl">
                                        <p:cTn dur="1822" fill="freeze" id="42">
                                          <p:stCondLst>
                                            <p:cond delay="0"/>
                                          </p:stCondLst>
                                        </p:cTn>
                                        <p:tgtEl>
                                          <p:spTgt spid="56">
                                            <p:txEl>
                                              <p:pRg end="1" st="0"/>
                                            </p:txEl>
                                          </p:spTgt>
                                        </p:tgtEl>
                                        <p:attrNameLst>
                                          <p:attrName>ppt_x</p:attrName>
                                        </p:attrNameLst>
                                      </p:cBhvr>
                                      <p:tavLst>
                                        <p:tav tm="0">
                                          <p:val>
                                            <p:strVal val="#ppt_x-0.25"/>
                                          </p:val>
                                        </p:tav>
                                        <p:tav tm="100000">
                                          <p:val>
                                            <p:strVal val="#ppt_x"/>
                                          </p:val>
                                        </p:tav>
                                      </p:tavLst>
                                    </p:anim>
                                    <p:anim calcmode="lin" valueType="num">
                                      <p:cBhvr additive="repl">
                                        <p:cTn dur="664" fill="freeze" id="43">
                                          <p:stCondLst>
                                            <p:cond delay="0"/>
                                          </p:stCondLst>
                                        </p:cTn>
                                        <p:tgtEl>
                                          <p:spTgt spid="56">
                                            <p:txEl>
                                              <p:pRg end="1" st="0"/>
                                            </p:txEl>
                                          </p:spTgt>
                                        </p:tgtEl>
                                        <p:attrNameLst>
                                          <p:attrName>ppt_y</p:attrName>
                                        </p:attrNameLst>
                                      </p:cBhvr>
                                      <p:tavLst>
                                        <p:tav tm="0">
                                          <p:val/>
                                        </p:tav>
                                        <p:tav tm="100000">
                                          <p:val/>
                                        </p:tav>
                                      </p:tavLst>
                                    </p:anim>
                                    <p:anim calcmode="lin" valueType="num">
                                      <p:cBhvr additive="repl">
                                        <p:cTn dur="664" fill="freeze" id="44">
                                          <p:stCondLst>
                                            <p:cond delay="664"/>
                                          </p:stCondLst>
                                        </p:cTn>
                                        <p:tgtEl>
                                          <p:spTgt spid="56">
                                            <p:txEl>
                                              <p:pRg end="1" st="0"/>
                                            </p:txEl>
                                          </p:spTgt>
                                        </p:tgtEl>
                                        <p:attrNameLst>
                                          <p:attrName>ppt_y</p:attrName>
                                        </p:attrNameLst>
                                      </p:cBhvr>
                                      <p:tavLst>
                                        <p:tav tm="0">
                                          <p:val/>
                                        </p:tav>
                                        <p:tav tm="100000">
                                          <p:val/>
                                        </p:tav>
                                      </p:tavLst>
                                    </p:anim>
                                    <p:anim calcmode="lin" valueType="num">
                                      <p:cBhvr additive="repl">
                                        <p:cTn dur="332" fill="freeze" id="45">
                                          <p:stCondLst>
                                            <p:cond delay="1324"/>
                                          </p:stCondLst>
                                        </p:cTn>
                                        <p:tgtEl>
                                          <p:spTgt spid="56">
                                            <p:txEl>
                                              <p:pRg end="1" st="0"/>
                                            </p:txEl>
                                          </p:spTgt>
                                        </p:tgtEl>
                                        <p:attrNameLst>
                                          <p:attrName>ppt_y</p:attrName>
                                        </p:attrNameLst>
                                      </p:cBhvr>
                                      <p:tavLst>
                                        <p:tav tm="0">
                                          <p:val/>
                                        </p:tav>
                                        <p:tav tm="100000">
                                          <p:val/>
                                        </p:tav>
                                      </p:tavLst>
                                    </p:anim>
                                    <p:anim calcmode="lin" valueType="num">
                                      <p:cBhvr additive="repl">
                                        <p:cTn dur="164" fill="freeze" id="46">
                                          <p:stCondLst>
                                            <p:cond delay="1655"/>
                                          </p:stCondLst>
                                        </p:cTn>
                                        <p:tgtEl>
                                          <p:spTgt spid="56">
                                            <p:txEl>
                                              <p:pRg end="1" st="0"/>
                                            </p:txEl>
                                          </p:spTgt>
                                        </p:tgtEl>
                                        <p:attrNameLst>
                                          <p:attrName>ppt_y</p:attrName>
                                        </p:attrNameLst>
                                      </p:cBhvr>
                                      <p:tavLst>
                                        <p:tav tm="0">
                                          <p:val/>
                                        </p:tav>
                                        <p:tav tm="100000">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57" name="TextShape 1"/>
          <p:cNvSpPr txBox="1"/>
          <p:nvPr/>
        </p:nvSpPr>
        <p:spPr>
          <a:xfrm>
            <a:off x="548640" y="822960"/>
            <a:ext cx="7313400" cy="6035040"/>
          </a:xfrm>
          <a:prstGeom prst="rect">
            <a:avLst/>
          </a:prstGeom>
        </p:spPr>
        <p:txBody>
          <a:bodyPr/>
          <a:p>
            <a:pPr>
              <a:lnSpc>
                <a:spcPct val="100000"/>
              </a:lnSpc>
            </a:pPr>
            <a:r>
              <a:rPr lang="en-US" sz="2400">
                <a:solidFill>
                  <a:srgbClr val="000000"/>
                </a:solidFill>
                <a:latin typeface="Goudy Old Style"/>
              </a:rPr>
              <a:t>Title: </a:t>
            </a:r>
            <a:r>
              <a:rPr b="1" lang="en-US" sz="2400">
                <a:solidFill>
                  <a:srgbClr val="ff0000"/>
                </a:solidFill>
                <a:latin typeface="Goudy Old Style"/>
              </a:rPr>
              <a:t>Liu, Chang, et al. "Large scale fuzzy pD* reasoning using mapreduce." The Semantic Web–ISWC 2011. Springer Berlin Heidelberg, 2011. 405-420.</a:t>
            </a:r>
            <a:endParaRPr/>
          </a:p>
          <a:p>
            <a:r>
              <a:rPr lang="en-US" sz="2400">
                <a:solidFill>
                  <a:srgbClr val="000000"/>
                </a:solidFill>
                <a:latin typeface="Goudy Old Style"/>
              </a:rPr>
              <a:t>Main ideas</a:t>
            </a:r>
            <a:r>
              <a:rPr lang="en-US" sz="2400">
                <a:solidFill>
                  <a:srgbClr val="000000"/>
                </a:solidFill>
                <a:latin typeface="Goudy Old Style"/>
              </a:rPr>
              <a:t>:</a:t>
            </a:r>
            <a:r>
              <a:rPr b="1" lang="en-US" sz="2400">
                <a:solidFill>
                  <a:srgbClr val="ff0000"/>
                </a:solidFill>
                <a:latin typeface="Goudy Old Style"/>
              </a:rPr>
              <a:t>apply MapReduce to complete </a:t>
            </a:r>
            <a:r>
              <a:rPr b="1" lang="en-US" sz="2400">
                <a:solidFill>
                  <a:srgbClr val="ff0000"/>
                </a:solidFill>
                <a:latin typeface="Goudy Old Style"/>
              </a:rPr>
              <a:t>scalable reasoning on top of semantic data under fuzzy pD∗ semantics</a:t>
            </a:r>
            <a:endParaRPr/>
          </a:p>
          <a:p>
            <a:r>
              <a:rPr lang="en-US"/>
              <a:t>Datasets:</a:t>
            </a:r>
            <a:r>
              <a:rPr b="1" lang="en-US">
                <a:solidFill>
                  <a:srgbClr val="ff0000"/>
                </a:solidFill>
              </a:rPr>
              <a:t>fuzzy ontology(fpdLUBM)+FLUBM</a:t>
            </a:r>
            <a:endParaRPr/>
          </a:p>
          <a:p>
            <a:r>
              <a:rPr lang="en-US"/>
              <a:t>Experiments:</a:t>
            </a:r>
            <a:endParaRPr/>
          </a:p>
          <a:p>
            <a:r>
              <a:rPr b="1" lang="en-US">
                <a:solidFill>
                  <a:srgbClr val="ff0000"/>
                </a:solidFill>
              </a:rPr>
              <a:t>1.comparison with WebPIE</a:t>
            </a:r>
            <a:endParaRPr/>
          </a:p>
          <a:p>
            <a:r>
              <a:rPr b="1" lang="en-US">
                <a:solidFill>
                  <a:srgbClr val="ff0000"/>
                </a:solidFill>
              </a:rPr>
              <a:t>2.Scalability(speedup+sizeup)</a:t>
            </a:r>
            <a:endParaRPr/>
          </a:p>
        </p:txBody>
      </p:sp>
    </p:spTree>
  </p:cSld>
  <p:timing>
    <p:tnLst>
      <p:par>
        <p:cTn dur="indefinite" id="47" nodeType="tmRoot" restart="never">
          <p:childTnLst>
            <p:seq>
              <p:cTn id="48" nodeType="mainSeq">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 name="TextShape 1"/>
          <p:cNvSpPr txBox="1"/>
          <p:nvPr/>
        </p:nvSpPr>
        <p:spPr>
          <a:xfrm>
            <a:off x="548640" y="822960"/>
            <a:ext cx="7313400" cy="6035040"/>
          </a:xfrm>
          <a:prstGeom prst="rect">
            <a:avLst/>
          </a:prstGeom>
        </p:spPr>
        <p:txBody>
          <a:bodyPr/>
          <a:p>
            <a:pPr>
              <a:lnSpc>
                <a:spcPct val="100000"/>
              </a:lnSpc>
            </a:pPr>
            <a:r>
              <a:rPr lang="en-US" sz="2400">
                <a:solidFill>
                  <a:srgbClr val="000000"/>
                </a:solidFill>
                <a:latin typeface="Goudy Old Style"/>
              </a:rPr>
              <a:t>Title: </a:t>
            </a:r>
            <a:r>
              <a:rPr b="1" lang="en-US" sz="2400">
                <a:solidFill>
                  <a:srgbClr val="ff0000"/>
                </a:solidFill>
                <a:latin typeface="Goudy Old Style"/>
              </a:rPr>
              <a:t>Afrati, Foto N., et al. "Fuzzy joins using MapReduce." Data Engineering (ICDE), 2012 IEEE 28th International Conference on. IEEE, 2012.</a:t>
            </a:r>
            <a:endParaRPr/>
          </a:p>
          <a:p>
            <a:r>
              <a:rPr lang="en-US" sz="2400">
                <a:solidFill>
                  <a:srgbClr val="000000"/>
                </a:solidFill>
                <a:latin typeface="Goudy Old Style"/>
              </a:rPr>
              <a:t>Main ideas</a:t>
            </a:r>
            <a:r>
              <a:rPr lang="en-US" sz="2400">
                <a:solidFill>
                  <a:srgbClr val="000000"/>
                </a:solidFill>
                <a:latin typeface="Goudy Old Style"/>
              </a:rPr>
              <a:t>:</a:t>
            </a:r>
            <a:r>
              <a:rPr b="1" lang="en-US" sz="2400">
                <a:solidFill>
                  <a:srgbClr val="ff0000"/>
                </a:solidFill>
                <a:latin typeface="Goudy Old Style"/>
              </a:rPr>
              <a:t>proposes and evaluates several algorithms for finding all pairs of elements from an input set that meet a similarity threshold.</a:t>
            </a:r>
            <a:endParaRPr/>
          </a:p>
          <a:p>
            <a:r>
              <a:rPr lang="en-US"/>
              <a:t>Costmodel:</a:t>
            </a:r>
            <a:r>
              <a:rPr b="1" lang="en-US">
                <a:solidFill>
                  <a:srgbClr val="ff0000"/>
                </a:solidFill>
              </a:rPr>
              <a:t>Mappers+Reducers+Communication cost</a:t>
            </a:r>
            <a:endParaRPr/>
          </a:p>
        </p:txBody>
      </p:sp>
    </p:spTree>
  </p:cSld>
  <p:timing>
    <p:tnLst>
      <p:par>
        <p:cTn dur="indefinite" id="49" nodeType="tmRoot" restart="never">
          <p:childTnLst>
            <p:seq>
              <p:cTn id="50" nodeType="mainSeq">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 name="TextShape 1"/>
          <p:cNvSpPr txBox="1"/>
          <p:nvPr/>
        </p:nvSpPr>
        <p:spPr>
          <a:xfrm>
            <a:off x="548640" y="822960"/>
            <a:ext cx="7313400" cy="6035040"/>
          </a:xfrm>
          <a:prstGeom prst="rect">
            <a:avLst/>
          </a:prstGeom>
        </p:spPr>
        <p:txBody>
          <a:bodyPr/>
          <a:p>
            <a:pPr>
              <a:lnSpc>
                <a:spcPct val="100000"/>
              </a:lnSpc>
            </a:pPr>
            <a:r>
              <a:rPr lang="en-US" sz="2400">
                <a:solidFill>
                  <a:srgbClr val="000000"/>
                </a:solidFill>
                <a:latin typeface="Goudy Old Style"/>
              </a:rPr>
              <a:t>Title: </a:t>
            </a:r>
            <a:r>
              <a:rPr b="1" lang="en-US" sz="2400">
                <a:solidFill>
                  <a:srgbClr val="ff0000"/>
                </a:solidFill>
                <a:latin typeface="Goudy Old Style"/>
              </a:rPr>
              <a:t>Calders. "Efficient pattern mining of uncertain data with sampling." Advances in Knowledge Discovery and Data Mining. Springer Berlin Heidelberg, 2010. 480-487.</a:t>
            </a:r>
            <a:endParaRPr/>
          </a:p>
          <a:p>
            <a:r>
              <a:rPr lang="en-US" sz="2400">
                <a:solidFill>
                  <a:srgbClr val="000000"/>
                </a:solidFill>
                <a:latin typeface="Goudy Old Style"/>
              </a:rPr>
              <a:t>Main ideas</a:t>
            </a:r>
            <a:r>
              <a:rPr lang="en-US" sz="2400">
                <a:solidFill>
                  <a:srgbClr val="000000"/>
                </a:solidFill>
                <a:latin typeface="Goudy Old Style"/>
              </a:rPr>
              <a:t>:</a:t>
            </a:r>
            <a:r>
              <a:rPr b="1" lang="en-US" sz="2400">
                <a:solidFill>
                  <a:srgbClr val="ff0000"/>
                </a:solidFill>
                <a:latin typeface="Goudy Old Style"/>
              </a:rPr>
              <a:t>propose an approach based on sampling by instantiating “possible worlds” of the uncertain data, on which we subsequently run optimized frequent itemset mining algorithms.</a:t>
            </a:r>
            <a:endParaRPr/>
          </a:p>
          <a:p>
            <a:endParaRPr/>
          </a:p>
        </p:txBody>
      </p:sp>
    </p:spTree>
  </p:cSld>
  <p:timing>
    <p:tnLst>
      <p:par>
        <p:cTn dur="indefinite" id="51" nodeType="tmRoot" restart="never">
          <p:childTnLst>
            <p:seq>
              <p:cTn id="52" nodeType="mainSeq">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 name="TextShape 1"/>
          <p:cNvSpPr txBox="1"/>
          <p:nvPr/>
        </p:nvSpPr>
        <p:spPr>
          <a:xfrm>
            <a:off x="548640" y="822960"/>
            <a:ext cx="7313400" cy="6858000"/>
          </a:xfrm>
          <a:prstGeom prst="rect">
            <a:avLst/>
          </a:prstGeom>
        </p:spPr>
        <p:txBody>
          <a:bodyPr/>
          <a:p>
            <a:pPr>
              <a:lnSpc>
                <a:spcPct val="100000"/>
              </a:lnSpc>
            </a:pPr>
            <a:r>
              <a:rPr lang="en-US" sz="2400">
                <a:solidFill>
                  <a:srgbClr val="000000"/>
                </a:solidFill>
                <a:latin typeface="Goudy Old Style"/>
              </a:rPr>
              <a:t>Title: </a:t>
            </a:r>
            <a:r>
              <a:rPr b="1" lang="en-US" sz="2400">
                <a:solidFill>
                  <a:srgbClr val="ff0000"/>
                </a:solidFill>
                <a:latin typeface="Goudy Old Style"/>
              </a:rPr>
              <a:t>Tsang, Smith, et al. "Decision trees for uncertain data." Knowledge and Data Engineering, IEEE Transactions on 23.1 (2011): 64-78.</a:t>
            </a:r>
            <a:endParaRPr/>
          </a:p>
          <a:p>
            <a:r>
              <a:rPr lang="en-US" sz="2400">
                <a:solidFill>
                  <a:srgbClr val="000000"/>
                </a:solidFill>
                <a:latin typeface="Goudy Old Style"/>
              </a:rPr>
              <a:t>Main ideas</a:t>
            </a:r>
            <a:r>
              <a:rPr lang="en-US" sz="2400">
                <a:solidFill>
                  <a:srgbClr val="000000"/>
                </a:solidFill>
                <a:latin typeface="Goudy Old Style"/>
              </a:rPr>
              <a:t>:</a:t>
            </a:r>
            <a:r>
              <a:rPr b="1" lang="en-US" sz="2400">
                <a:solidFill>
                  <a:srgbClr val="ff0000"/>
                </a:solidFill>
                <a:latin typeface="Goudy Old Style"/>
              </a:rPr>
              <a:t>extend classical decision tree building algorithms to handle data tuples with uncertain values.</a:t>
            </a:r>
            <a:endParaRPr/>
          </a:p>
          <a:p>
            <a:r>
              <a:rPr lang="en-US"/>
              <a:t>Datasets:</a:t>
            </a:r>
            <a:r>
              <a:rPr b="1" lang="en-US">
                <a:solidFill>
                  <a:srgbClr val="ff0000"/>
                </a:solidFill>
              </a:rPr>
              <a:t>UCI Machine Learning Repository</a:t>
            </a:r>
            <a:endParaRPr/>
          </a:p>
          <a:p>
            <a:endParaRPr/>
          </a:p>
        </p:txBody>
      </p:sp>
    </p:spTree>
  </p:cSld>
  <p:timing>
    <p:tnLst>
      <p:par>
        <p:cTn dur="indefinite" id="53" nodeType="tmRoot" restart="never">
          <p:childTnLst>
            <p:seq>
              <p:cTn id="54" nodeType="mainSeq">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 name="TextShape 1"/>
          <p:cNvSpPr txBox="1"/>
          <p:nvPr/>
        </p:nvSpPr>
        <p:spPr>
          <a:xfrm>
            <a:off x="548640" y="822960"/>
            <a:ext cx="7313400" cy="6858000"/>
          </a:xfrm>
          <a:prstGeom prst="rect">
            <a:avLst/>
          </a:prstGeom>
        </p:spPr>
        <p:txBody>
          <a:bodyPr/>
          <a:p>
            <a:pPr>
              <a:lnSpc>
                <a:spcPct val="100000"/>
              </a:lnSpc>
            </a:pPr>
            <a:r>
              <a:rPr lang="en-US" sz="2400">
                <a:solidFill>
                  <a:srgbClr val="000000"/>
                </a:solidFill>
                <a:latin typeface="Goudy Old Style"/>
              </a:rPr>
              <a:t>Title: </a:t>
            </a:r>
            <a:r>
              <a:rPr b="1" lang="en-US" sz="2400">
                <a:solidFill>
                  <a:srgbClr val="ff0000"/>
                </a:solidFill>
                <a:latin typeface="Goudy Old Style"/>
              </a:rPr>
              <a:t>Tsang, Smith, et al. "Decision trees for uncertain data." Knowledge and Data Engineering, IEEE Transactions on 23.1 (2011): 64-78.</a:t>
            </a:r>
            <a:endParaRPr/>
          </a:p>
          <a:p>
            <a:r>
              <a:rPr lang="en-US" sz="2400">
                <a:solidFill>
                  <a:srgbClr val="000000"/>
                </a:solidFill>
                <a:latin typeface="Goudy Old Style"/>
              </a:rPr>
              <a:t>Main ideas</a:t>
            </a:r>
            <a:r>
              <a:rPr lang="en-US" sz="2400">
                <a:solidFill>
                  <a:srgbClr val="000000"/>
                </a:solidFill>
                <a:latin typeface="Goudy Old Style"/>
              </a:rPr>
              <a:t>:</a:t>
            </a:r>
            <a:r>
              <a:rPr b="1" lang="en-US" sz="2400">
                <a:solidFill>
                  <a:srgbClr val="ff0000"/>
                </a:solidFill>
                <a:latin typeface="Goudy Old Style"/>
              </a:rPr>
              <a:t>extend classical decision tree building algorithms to handle data tuples with uncertain values.</a:t>
            </a:r>
            <a:endParaRPr/>
          </a:p>
          <a:p>
            <a:r>
              <a:rPr lang="en-US"/>
              <a:t>Datasets:</a:t>
            </a:r>
            <a:r>
              <a:rPr b="1" lang="en-US">
                <a:solidFill>
                  <a:srgbClr val="ff0000"/>
                </a:solidFill>
              </a:rPr>
              <a:t>UCI Machine Learning Repository</a:t>
            </a:r>
            <a:endParaRPr/>
          </a:p>
          <a:p>
            <a:endParaRPr/>
          </a:p>
        </p:txBody>
      </p:sp>
    </p:spTree>
  </p:cSld>
  <p:timing>
    <p:tnLst>
      <p:par>
        <p:cTn dur="indefinite" id="55" nodeType="tmRoot" restart="never">
          <p:childTnLst>
            <p:seq>
              <p:cTn id="56" nodeType="mainSeq">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62" name="TextShape 1"/>
          <p:cNvSpPr txBox="1"/>
          <p:nvPr/>
        </p:nvSpPr>
        <p:spPr>
          <a:xfrm>
            <a:off x="1800" y="0"/>
            <a:ext cx="9507960" cy="6858000"/>
          </a:xfrm>
          <a:prstGeom prst="rect">
            <a:avLst/>
          </a:prstGeom>
        </p:spPr>
        <p:txBody>
          <a:bodyPr/>
          <a:p>
            <a:r>
              <a:rPr lang="en-US"/>
              <a:t>Title:</a:t>
            </a:r>
            <a:r>
              <a:rPr b="1" lang="en-US">
                <a:solidFill>
                  <a:srgbClr val="ff0000"/>
                </a:solidFill>
              </a:rPr>
              <a:t> Aggarwal"A survey of uncertain data algorithms and applications." Knowledge and Data Engineering, IEEE Transactions on 21.5 (2009): 609-623.</a:t>
            </a:r>
            <a:endParaRPr/>
          </a:p>
          <a:p>
            <a:r>
              <a:rPr lang="en-US"/>
              <a:t>Main ideas:</a:t>
            </a:r>
            <a:r>
              <a:rPr b="1" lang="en-US">
                <a:solidFill>
                  <a:srgbClr val="ff0000"/>
                </a:solidFill>
              </a:rPr>
              <a:t>provide a survey of uncertain data mining and management applications.</a:t>
            </a:r>
            <a:endParaRPr/>
          </a:p>
          <a:p>
            <a:r>
              <a:rPr lang="en-US"/>
              <a:t>Applications:</a:t>
            </a:r>
            <a:endParaRPr/>
          </a:p>
          <a:p>
            <a:r>
              <a:rPr b="1" lang="en-US">
                <a:solidFill>
                  <a:srgbClr val="ff0000"/>
                </a:solidFill>
              </a:rPr>
              <a:t>Query Processing of Uncertain Data</a:t>
            </a:r>
            <a:endParaRPr/>
          </a:p>
          <a:p>
            <a:r>
              <a:rPr b="1" lang="en-US">
                <a:solidFill>
                  <a:srgbClr val="ff0000"/>
                </a:solidFill>
              </a:rPr>
              <a:t>indexing of Uncertain Data</a:t>
            </a:r>
            <a:endParaRPr/>
          </a:p>
          <a:p>
            <a:r>
              <a:rPr b="1" lang="en-US">
                <a:solidFill>
                  <a:srgbClr val="ff0000"/>
                </a:solidFill>
              </a:rPr>
              <a:t>joining processing of Uncertain Data</a:t>
            </a:r>
            <a:endParaRPr/>
          </a:p>
          <a:p>
            <a:r>
              <a:rPr b="1" lang="en-US">
                <a:solidFill>
                  <a:srgbClr val="ff0000"/>
                </a:solidFill>
              </a:rPr>
              <a:t>Data Integration with Uncertain </a:t>
            </a:r>
            <a:endParaRPr/>
          </a:p>
          <a:p>
            <a:r>
              <a:rPr b="1" lang="en-US">
                <a:solidFill>
                  <a:srgbClr val="ff0000"/>
                </a:solidFill>
              </a:rPr>
              <a:t>Probabilist skylines on Uncertain Data</a:t>
            </a:r>
            <a:endParaRPr/>
          </a:p>
          <a:p>
            <a:r>
              <a:rPr lang="en-US"/>
              <a:t>Algorithms:</a:t>
            </a:r>
            <a:endParaRPr/>
          </a:p>
          <a:p>
            <a:r>
              <a:rPr b="1" lang="en-US">
                <a:solidFill>
                  <a:srgbClr val="ff0000"/>
                </a:solidFill>
              </a:rPr>
              <a:t>Clustering Uncertain Data</a:t>
            </a:r>
            <a:r>
              <a:rPr b="1" lang="en-US">
                <a:solidFill>
                  <a:srgbClr val="ff0000"/>
                </a:solidFill>
              </a:rPr>
              <a:t>、</a:t>
            </a:r>
            <a:r>
              <a:rPr b="1" lang="en-US">
                <a:solidFill>
                  <a:srgbClr val="ff0000"/>
                </a:solidFill>
              </a:rPr>
              <a:t>Classification of Uncertain Data</a:t>
            </a:r>
            <a:r>
              <a:rPr b="1" lang="en-US">
                <a:solidFill>
                  <a:srgbClr val="ff0000"/>
                </a:solidFill>
              </a:rPr>
              <a:t>、</a:t>
            </a:r>
            <a:r>
              <a:rPr b="1" lang="en-US">
                <a:solidFill>
                  <a:srgbClr val="ff0000"/>
                </a:solidFill>
              </a:rPr>
              <a:t>Frequent Pattern Mining</a:t>
            </a:r>
            <a:r>
              <a:rPr b="1" lang="en-US">
                <a:solidFill>
                  <a:srgbClr val="ff0000"/>
                </a:solidFill>
              </a:rPr>
              <a:t>、</a:t>
            </a:r>
            <a:r>
              <a:rPr b="1" lang="en-US">
                <a:solidFill>
                  <a:srgbClr val="ff0000"/>
                </a:solidFill>
              </a:rPr>
              <a:t>Outlier Detection with Uncertain Data</a:t>
            </a:r>
            <a:r>
              <a:rPr b="1" lang="en-US">
                <a:solidFill>
                  <a:srgbClr val="ff0000"/>
                </a:solidFill>
              </a:rPr>
              <a:t>、</a:t>
            </a:r>
            <a:r>
              <a:rPr b="1" lang="en-US">
                <a:solidFill>
                  <a:srgbClr val="ff0000"/>
                </a:solidFill>
              </a:rPr>
              <a:t>General Approaches to Mining Uncertain Data</a:t>
            </a:r>
            <a:endParaRPr/>
          </a:p>
        </p:txBody>
      </p:sp>
    </p:spTree>
  </p:cSld>
  <p:timing>
    <p:tnLst>
      <p:par>
        <p:cTn dur="indefinite" id="57" nodeType="tmRoot" restart="never">
          <p:childTnLst>
            <p:seq>
              <p:cTn id="58" nodeType="mainSeq">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TextShape 1"/>
          <p:cNvSpPr txBox="1"/>
          <p:nvPr/>
        </p:nvSpPr>
        <p:spPr>
          <a:xfrm>
            <a:off x="914400" y="503280"/>
            <a:ext cx="7313400" cy="867960"/>
          </a:xfrm>
          <a:prstGeom prst="rect">
            <a:avLst/>
          </a:prstGeom>
        </p:spPr>
        <p:txBody>
          <a:bodyPr anchor="ctr"/>
          <a:p>
            <a:pPr algn="ctr">
              <a:lnSpc>
                <a:spcPct val="100000"/>
              </a:lnSpc>
            </a:pPr>
            <a:r>
              <a:rPr lang="en-US" sz="4600">
                <a:solidFill>
                  <a:srgbClr val="000000"/>
                </a:solidFill>
                <a:latin typeface="Goudy Old Style"/>
              </a:rPr>
              <a:t>Outline</a:t>
            </a:r>
            <a:endParaRPr/>
          </a:p>
        </p:txBody>
      </p:sp>
      <p:sp>
        <p:nvSpPr>
          <p:cNvPr id="44" name="TextShape 2"/>
          <p:cNvSpPr txBox="1"/>
          <p:nvPr/>
        </p:nvSpPr>
        <p:spPr>
          <a:xfrm>
            <a:off x="641880" y="822960"/>
            <a:ext cx="7313400" cy="4055760"/>
          </a:xfrm>
          <a:prstGeom prst="rect">
            <a:avLst/>
          </a:prstGeom>
        </p:spPr>
        <p:txBody>
          <a:bodyPr/>
          <a:p>
            <a:pPr>
              <a:lnSpc>
                <a:spcPct val="100000"/>
              </a:lnSpc>
            </a:pPr>
            <a:endParaRPr/>
          </a:p>
          <a:p>
            <a:pPr>
              <a:lnSpc>
                <a:spcPct val="100000"/>
              </a:lnSpc>
            </a:pPr>
            <a:endParaRPr/>
          </a:p>
          <a:p>
            <a:pPr>
              <a:lnSpc>
                <a:spcPct val="100000"/>
              </a:lnSpc>
              <a:buBlip>
                <a:blip r:embed="rId1"/>
              </a:buBlip>
            </a:pPr>
            <a:r>
              <a:rPr lang="en-US" sz="2400">
                <a:solidFill>
                  <a:srgbClr val="ff3333"/>
                </a:solidFill>
                <a:latin typeface="Goudy Old Style"/>
              </a:rPr>
              <a:t>Modeling and reasoning for fuzzy data</a:t>
            </a:r>
            <a:endParaRPr/>
          </a:p>
          <a:p>
            <a:pPr>
              <a:lnSpc>
                <a:spcPct val="100000"/>
              </a:lnSpc>
              <a:buBlip>
                <a:blip r:embed="rId2"/>
              </a:buBlip>
            </a:pPr>
            <a:r>
              <a:rPr lang="en-US" sz="2400">
                <a:solidFill>
                  <a:srgbClr val="000000"/>
                </a:solidFill>
                <a:latin typeface="Goudy Old Style"/>
              </a:rPr>
              <a:t>Analysis and applications for uncertain data</a:t>
            </a:r>
            <a:endParaRPr/>
          </a:p>
          <a:p>
            <a:pPr>
              <a:lnSpc>
                <a:spcPct val="100000"/>
              </a:lnSpc>
              <a:buBlip>
                <a:blip r:embed="rId3"/>
              </a:buBlip>
            </a:pPr>
            <a:r>
              <a:rPr lang="en-US" sz="2400">
                <a:solidFill>
                  <a:srgbClr val="000000"/>
                </a:solidFill>
                <a:latin typeface="Goudy Old Style"/>
              </a:rPr>
              <a:t>Use cases of Uncertainty Representation and Reasoning</a:t>
            </a:r>
            <a:endParaRPr/>
          </a:p>
        </p:txBody>
      </p:sp>
    </p:spTree>
  </p:cSld>
  <p:timing>
    <p:tnLst>
      <p:par>
        <p:cTn dur="indefinite" id="3" nodeType="tmRoot" restart="never">
          <p:childTnLst>
            <p:seq>
              <p:cTn dur="indefinite" id="4" nodeType="mainSeq">
                <p:childTnLst>
                  <p:par>
                    <p:cTn fill="hold" id="5">
                      <p:stCondLst>
                        <p:cond delay="indefinite"/>
                      </p:stCondLst>
                      <p:childTnLst>
                        <p:par>
                          <p:cTn fill="hold" id="6">
                            <p:stCondLst>
                              <p:cond delay="0"/>
                            </p:stCondLst>
                            <p:childTnLst>
                              <p:par>
                                <p:cTn fill="hold" id="7" nodeType="clickEffect" presetClass="entr" presetID="26">
                                  <p:stCondLst>
                                    <p:cond delay="0"/>
                                  </p:stCondLst>
                                  <p:childTnLst>
                                    <p:set>
                                      <p:cBhvr>
                                        <p:cTn dur="1" fill="hold" id="8">
                                          <p:stCondLst>
                                            <p:cond delay="0"/>
                                          </p:stCondLst>
                                        </p:cTn>
                                        <p:tgtEl>
                                          <p:spTgt spid="44">
                                            <p:txEl>
                                              <p:pRg end="1" st="0"/>
                                            </p:txEl>
                                          </p:spTgt>
                                        </p:tgtEl>
                                        <p:attrNameLst>
                                          <p:attrName>style.visibility</p:attrName>
                                        </p:attrNameLst>
                                      </p:cBhvr>
                                      <p:to>
                                        <p:strVal val="visible"/>
                                      </p:to>
                                    </p:set>
                                    <p:animEffect filter="wipe(down)" transition="out">
                                      <p:cBhvr additive="repl">
                                        <p:cTn dur="579" fill="freeze" id="9">
                                          <p:stCondLst>
                                            <p:cond delay="0"/>
                                          </p:stCondLst>
                                        </p:cTn>
                                        <p:tgtEl>
                                          <p:spTgt spid="44">
                                            <p:txEl>
                                              <p:pRg end="1" st="0"/>
                                            </p:txEl>
                                          </p:spTgt>
                                        </p:tgtEl>
                                      </p:cBhvr>
                                    </p:animEffect>
                                    <p:anim calcmode="lin" valueType="num">
                                      <p:cBhvr additive="repl">
                                        <p:cTn dur="1822" fill="freeze" id="10">
                                          <p:stCondLst>
                                            <p:cond delay="0"/>
                                          </p:stCondLst>
                                        </p:cTn>
                                        <p:tgtEl>
                                          <p:spTgt spid="44">
                                            <p:txEl>
                                              <p:pRg end="1" st="0"/>
                                            </p:txEl>
                                          </p:spTgt>
                                        </p:tgtEl>
                                        <p:attrNameLst>
                                          <p:attrName>ppt_x</p:attrName>
                                        </p:attrNameLst>
                                      </p:cBhvr>
                                      <p:tavLst>
                                        <p:tav tm="0">
                                          <p:val>
                                            <p:strVal val="#ppt_x-0.25"/>
                                          </p:val>
                                        </p:tav>
                                        <p:tav tm="100000">
                                          <p:val>
                                            <p:strVal val="#ppt_x"/>
                                          </p:val>
                                        </p:tav>
                                      </p:tavLst>
                                    </p:anim>
                                    <p:anim calcmode="lin" valueType="num">
                                      <p:cBhvr additive="repl">
                                        <p:cTn dur="664" fill="freeze" id="11">
                                          <p:stCondLst>
                                            <p:cond delay="0"/>
                                          </p:stCondLst>
                                        </p:cTn>
                                        <p:tgtEl>
                                          <p:spTgt spid="44">
                                            <p:txEl>
                                              <p:pRg end="1" st="0"/>
                                            </p:txEl>
                                          </p:spTgt>
                                        </p:tgtEl>
                                        <p:attrNameLst>
                                          <p:attrName>ppt_y</p:attrName>
                                        </p:attrNameLst>
                                      </p:cBhvr>
                                      <p:tavLst>
                                        <p:tav tm="0">
                                          <p:val/>
                                        </p:tav>
                                        <p:tav tm="100000">
                                          <p:val/>
                                        </p:tav>
                                      </p:tavLst>
                                    </p:anim>
                                    <p:anim calcmode="lin" valueType="num">
                                      <p:cBhvr additive="repl">
                                        <p:cTn dur="664" fill="freeze" id="12">
                                          <p:stCondLst>
                                            <p:cond delay="664"/>
                                          </p:stCondLst>
                                        </p:cTn>
                                        <p:tgtEl>
                                          <p:spTgt spid="44">
                                            <p:txEl>
                                              <p:pRg end="1" st="0"/>
                                            </p:txEl>
                                          </p:spTgt>
                                        </p:tgtEl>
                                        <p:attrNameLst>
                                          <p:attrName>ppt_y</p:attrName>
                                        </p:attrNameLst>
                                      </p:cBhvr>
                                      <p:tavLst>
                                        <p:tav tm="0">
                                          <p:val/>
                                        </p:tav>
                                        <p:tav tm="100000">
                                          <p:val/>
                                        </p:tav>
                                      </p:tavLst>
                                    </p:anim>
                                    <p:anim calcmode="lin" valueType="num">
                                      <p:cBhvr additive="repl">
                                        <p:cTn dur="332" fill="freeze" id="13">
                                          <p:stCondLst>
                                            <p:cond delay="1324"/>
                                          </p:stCondLst>
                                        </p:cTn>
                                        <p:tgtEl>
                                          <p:spTgt spid="44">
                                            <p:txEl>
                                              <p:pRg end="1" st="0"/>
                                            </p:txEl>
                                          </p:spTgt>
                                        </p:tgtEl>
                                        <p:attrNameLst>
                                          <p:attrName>ppt_y</p:attrName>
                                        </p:attrNameLst>
                                      </p:cBhvr>
                                      <p:tavLst>
                                        <p:tav tm="0">
                                          <p:val/>
                                        </p:tav>
                                        <p:tav tm="100000">
                                          <p:val/>
                                        </p:tav>
                                      </p:tavLst>
                                    </p:anim>
                                    <p:anim calcmode="lin" valueType="num">
                                      <p:cBhvr additive="repl">
                                        <p:cTn dur="164" fill="freeze" id="14">
                                          <p:stCondLst>
                                            <p:cond delay="1655"/>
                                          </p:stCondLst>
                                        </p:cTn>
                                        <p:tgtEl>
                                          <p:spTgt spid="44">
                                            <p:txEl>
                                              <p:pRg end="1" st="0"/>
                                            </p:txEl>
                                          </p:spTgt>
                                        </p:tgtEl>
                                        <p:attrNameLst>
                                          <p:attrName>ppt_y</p:attrName>
                                        </p:attrNameLst>
                                      </p:cBhvr>
                                      <p:tavLst>
                                        <p:tav tm="0">
                                          <p:val/>
                                        </p:tav>
                                        <p:tav tm="100000">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 name="TextShape 1"/>
          <p:cNvSpPr txBox="1"/>
          <p:nvPr/>
        </p:nvSpPr>
        <p:spPr>
          <a:xfrm>
            <a:off x="548640" y="822960"/>
            <a:ext cx="7313400" cy="6035040"/>
          </a:xfrm>
          <a:prstGeom prst="rect">
            <a:avLst/>
          </a:prstGeom>
        </p:spPr>
        <p:txBody>
          <a:bodyPr/>
          <a:p>
            <a:pPr>
              <a:lnSpc>
                <a:spcPct val="100000"/>
              </a:lnSpc>
            </a:pPr>
            <a:r>
              <a:rPr lang="en-US" sz="2400">
                <a:solidFill>
                  <a:srgbClr val="000000"/>
                </a:solidFill>
                <a:latin typeface="Goudy Old Style"/>
              </a:rPr>
              <a:t>Title: </a:t>
            </a:r>
            <a:r>
              <a:rPr b="1" lang="en-US" sz="2400">
                <a:solidFill>
                  <a:srgbClr val="ff0000"/>
                </a:solidFill>
                <a:latin typeface="Goudy Old Style"/>
              </a:rPr>
              <a:t>Leung. "Mining of frequent itemsets from streams of uncertain data." Data Engineering, 2009. ICDE'09. IEEE 25th International Conference on. IEEE, 2009.</a:t>
            </a:r>
            <a:endParaRPr/>
          </a:p>
          <a:p>
            <a:r>
              <a:rPr lang="en-US" sz="2400">
                <a:solidFill>
                  <a:srgbClr val="000000"/>
                </a:solidFill>
                <a:latin typeface="Goudy Old Style"/>
              </a:rPr>
              <a:t>Main ideas</a:t>
            </a:r>
            <a:r>
              <a:rPr lang="en-US" sz="2400">
                <a:solidFill>
                  <a:srgbClr val="000000"/>
                </a:solidFill>
                <a:latin typeface="Goudy Old Style"/>
              </a:rPr>
              <a:t>:</a:t>
            </a:r>
            <a:r>
              <a:rPr b="1" lang="en-US" sz="2400">
                <a:solidFill>
                  <a:srgbClr val="ff0000"/>
                </a:solidFill>
                <a:latin typeface="Goudy Old Style"/>
              </a:rPr>
              <a:t>propose two tree-based mining algorithms to efficiently find frequent item sets from streams of uncertain data, where each item in the transactions in the streams is associated with an existential probability</a:t>
            </a:r>
            <a:endParaRPr/>
          </a:p>
          <a:p>
            <a:endParaRPr/>
          </a:p>
        </p:txBody>
      </p:sp>
    </p:spTree>
  </p:cSld>
  <p:timing>
    <p:tnLst>
      <p:par>
        <p:cTn dur="indefinite" id="59" nodeType="tmRoot" restart="never">
          <p:childTnLst>
            <p:seq>
              <p:cTn id="60" nodeType="mainSeq">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 name="TextShape 1"/>
          <p:cNvSpPr txBox="1"/>
          <p:nvPr/>
        </p:nvSpPr>
        <p:spPr>
          <a:xfrm>
            <a:off x="548640" y="822960"/>
            <a:ext cx="7313400" cy="6035040"/>
          </a:xfrm>
          <a:prstGeom prst="rect">
            <a:avLst/>
          </a:prstGeom>
        </p:spPr>
        <p:txBody>
          <a:bodyPr/>
          <a:p>
            <a:pPr>
              <a:lnSpc>
                <a:spcPct val="100000"/>
              </a:lnSpc>
            </a:pPr>
            <a:r>
              <a:rPr lang="en-US" sz="2400">
                <a:solidFill>
                  <a:srgbClr val="000000"/>
                </a:solidFill>
                <a:latin typeface="Goudy Old Style"/>
              </a:rPr>
              <a:t>Title: </a:t>
            </a:r>
            <a:r>
              <a:rPr b="1" lang="en-US" sz="2400">
                <a:solidFill>
                  <a:srgbClr val="ff0000"/>
                </a:solidFill>
                <a:latin typeface="Goudy Old Style"/>
              </a:rPr>
              <a:t>Aggarwal, Charu C., et al. "Frequent pattern mining with uncertain data." Proceedings of the 15th ACM SIGKDD international conference on Knowledge discovery and data mining. ACM, 2009.</a:t>
            </a:r>
            <a:endParaRPr/>
          </a:p>
          <a:p>
            <a:r>
              <a:rPr lang="en-US" sz="2400">
                <a:solidFill>
                  <a:srgbClr val="000000"/>
                </a:solidFill>
                <a:latin typeface="Goudy Old Style"/>
              </a:rPr>
              <a:t>Main ideas</a:t>
            </a:r>
            <a:r>
              <a:rPr lang="en-US" sz="2400">
                <a:solidFill>
                  <a:srgbClr val="000000"/>
                </a:solidFill>
                <a:latin typeface="Goudy Old Style"/>
              </a:rPr>
              <a:t>:</a:t>
            </a:r>
            <a:r>
              <a:rPr b="1" lang="en-US" sz="2400">
                <a:solidFill>
                  <a:srgbClr val="ff0000"/>
                </a:solidFill>
                <a:latin typeface="Goudy Old Style"/>
              </a:rPr>
              <a:t>study the problem of frequent pattern mining with uncertain data, and show how broad classes of algorithms can be extended to the uncertain data setting.</a:t>
            </a:r>
            <a:endParaRPr/>
          </a:p>
          <a:p>
            <a:endParaRPr/>
          </a:p>
        </p:txBody>
      </p:sp>
    </p:spTree>
  </p:cSld>
  <p:timing>
    <p:tnLst>
      <p:par>
        <p:cTn dur="indefinite" id="61" nodeType="tmRoot" restart="never">
          <p:childTnLst>
            <p:seq>
              <p:cTn id="62" nodeType="mainSeq">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 name="TextShape 1"/>
          <p:cNvSpPr txBox="1"/>
          <p:nvPr/>
        </p:nvSpPr>
        <p:spPr>
          <a:xfrm>
            <a:off x="914400" y="503280"/>
            <a:ext cx="7313400" cy="867960"/>
          </a:xfrm>
          <a:prstGeom prst="rect">
            <a:avLst/>
          </a:prstGeom>
        </p:spPr>
        <p:txBody>
          <a:bodyPr anchor="ctr"/>
          <a:p>
            <a:pPr algn="ctr">
              <a:lnSpc>
                <a:spcPct val="100000"/>
              </a:lnSpc>
            </a:pPr>
            <a:r>
              <a:rPr lang="en-US" sz="4600">
                <a:solidFill>
                  <a:srgbClr val="000000"/>
                </a:solidFill>
                <a:latin typeface="Goudy Old Style"/>
              </a:rPr>
              <a:t>Outline</a:t>
            </a:r>
            <a:endParaRPr/>
          </a:p>
        </p:txBody>
      </p:sp>
      <p:sp>
        <p:nvSpPr>
          <p:cNvPr id="66" name="TextShape 2"/>
          <p:cNvSpPr txBox="1"/>
          <p:nvPr/>
        </p:nvSpPr>
        <p:spPr>
          <a:xfrm>
            <a:off x="641880" y="822960"/>
            <a:ext cx="7313400" cy="4055760"/>
          </a:xfrm>
          <a:prstGeom prst="rect">
            <a:avLst/>
          </a:prstGeom>
        </p:spPr>
        <p:txBody>
          <a:bodyPr/>
          <a:p>
            <a:pPr>
              <a:lnSpc>
                <a:spcPct val="100000"/>
              </a:lnSpc>
            </a:pPr>
            <a:endParaRPr/>
          </a:p>
          <a:p>
            <a:pPr>
              <a:lnSpc>
                <a:spcPct val="100000"/>
              </a:lnSpc>
            </a:pPr>
            <a:endParaRPr/>
          </a:p>
          <a:p>
            <a:pPr>
              <a:lnSpc>
                <a:spcPct val="100000"/>
              </a:lnSpc>
              <a:buBlip>
                <a:blip r:embed="rId1"/>
              </a:buBlip>
            </a:pPr>
            <a:r>
              <a:rPr lang="en-US" sz="2400">
                <a:solidFill>
                  <a:srgbClr val="000000"/>
                </a:solidFill>
                <a:latin typeface="Goudy Old Style"/>
              </a:rPr>
              <a:t>Modeling and reasoning for fuzzy data</a:t>
            </a:r>
            <a:endParaRPr/>
          </a:p>
          <a:p>
            <a:pPr>
              <a:lnSpc>
                <a:spcPct val="100000"/>
              </a:lnSpc>
              <a:buBlip>
                <a:blip r:embed="rId2"/>
              </a:buBlip>
            </a:pPr>
            <a:r>
              <a:rPr lang="en-US" sz="2400">
                <a:solidFill>
                  <a:srgbClr val="000000"/>
                </a:solidFill>
                <a:latin typeface="Goudy Old Style"/>
              </a:rPr>
              <a:t>Analysis and applications for uncertain data</a:t>
            </a:r>
            <a:endParaRPr/>
          </a:p>
          <a:p>
            <a:pPr>
              <a:lnSpc>
                <a:spcPct val="100000"/>
              </a:lnSpc>
              <a:buBlip>
                <a:blip r:embed="rId3"/>
              </a:buBlip>
            </a:pPr>
            <a:r>
              <a:rPr lang="en-US" sz="2400">
                <a:solidFill>
                  <a:srgbClr val="dc2300"/>
                </a:solidFill>
                <a:latin typeface="Goudy Old Style"/>
              </a:rPr>
              <a:t>Use cases of Uncertainty Representation and Reasoning</a:t>
            </a:r>
            <a:endParaRPr/>
          </a:p>
        </p:txBody>
      </p:sp>
    </p:spTree>
  </p:cSld>
  <p:timing>
    <p:tnLst>
      <p:par>
        <p:cTn dur="indefinite" id="63" nodeType="tmRoot" restart="never">
          <p:childTnLst>
            <p:seq>
              <p:cTn dur="indefinite" id="64" nodeType="mainSeq">
                <p:childTnLst>
                  <p:par>
                    <p:cTn fill="hold" id="65">
                      <p:stCondLst>
                        <p:cond delay="indefinite"/>
                      </p:stCondLst>
                      <p:childTnLst>
                        <p:par>
                          <p:cTn fill="hold" id="66">
                            <p:stCondLst>
                              <p:cond delay="0"/>
                            </p:stCondLst>
                            <p:childTnLst>
                              <p:par>
                                <p:cTn fill="hold" id="67" nodeType="clickEffect" presetClass="entr" presetID="26">
                                  <p:stCondLst>
                                    <p:cond delay="0"/>
                                  </p:stCondLst>
                                  <p:childTnLst>
                                    <p:set>
                                      <p:cBhvr>
                                        <p:cTn dur="1" fill="hold" id="68">
                                          <p:stCondLst>
                                            <p:cond delay="0"/>
                                          </p:stCondLst>
                                        </p:cTn>
                                        <p:tgtEl>
                                          <p:spTgt spid="66">
                                            <p:txEl>
                                              <p:pRg end="1" st="0"/>
                                            </p:txEl>
                                          </p:spTgt>
                                        </p:tgtEl>
                                        <p:attrNameLst>
                                          <p:attrName>style.visibility</p:attrName>
                                        </p:attrNameLst>
                                      </p:cBhvr>
                                      <p:to>
                                        <p:strVal val="visible"/>
                                      </p:to>
                                    </p:set>
                                    <p:animEffect filter="wipe(down)" transition="out">
                                      <p:cBhvr additive="repl">
                                        <p:cTn dur="579" fill="freeze" id="69">
                                          <p:stCondLst>
                                            <p:cond delay="0"/>
                                          </p:stCondLst>
                                        </p:cTn>
                                        <p:tgtEl>
                                          <p:spTgt spid="66">
                                            <p:txEl>
                                              <p:pRg end="1" st="0"/>
                                            </p:txEl>
                                          </p:spTgt>
                                        </p:tgtEl>
                                      </p:cBhvr>
                                    </p:animEffect>
                                    <p:anim calcmode="lin" valueType="num">
                                      <p:cBhvr additive="repl">
                                        <p:cTn dur="1822" fill="freeze" id="70">
                                          <p:stCondLst>
                                            <p:cond delay="0"/>
                                          </p:stCondLst>
                                        </p:cTn>
                                        <p:tgtEl>
                                          <p:spTgt spid="66">
                                            <p:txEl>
                                              <p:pRg end="1" st="0"/>
                                            </p:txEl>
                                          </p:spTgt>
                                        </p:tgtEl>
                                        <p:attrNameLst>
                                          <p:attrName>ppt_x</p:attrName>
                                        </p:attrNameLst>
                                      </p:cBhvr>
                                      <p:tavLst>
                                        <p:tav tm="0">
                                          <p:val>
                                            <p:strVal val="#ppt_x-0.25"/>
                                          </p:val>
                                        </p:tav>
                                        <p:tav tm="100000">
                                          <p:val>
                                            <p:strVal val="#ppt_x"/>
                                          </p:val>
                                        </p:tav>
                                      </p:tavLst>
                                    </p:anim>
                                    <p:anim calcmode="lin" valueType="num">
                                      <p:cBhvr additive="repl">
                                        <p:cTn dur="664" fill="freeze" id="71">
                                          <p:stCondLst>
                                            <p:cond delay="0"/>
                                          </p:stCondLst>
                                        </p:cTn>
                                        <p:tgtEl>
                                          <p:spTgt spid="66">
                                            <p:txEl>
                                              <p:pRg end="1" st="0"/>
                                            </p:txEl>
                                          </p:spTgt>
                                        </p:tgtEl>
                                        <p:attrNameLst>
                                          <p:attrName>ppt_y</p:attrName>
                                        </p:attrNameLst>
                                      </p:cBhvr>
                                      <p:tavLst>
                                        <p:tav tm="0">
                                          <p:val/>
                                        </p:tav>
                                        <p:tav tm="100000">
                                          <p:val/>
                                        </p:tav>
                                      </p:tavLst>
                                    </p:anim>
                                    <p:anim calcmode="lin" valueType="num">
                                      <p:cBhvr additive="repl">
                                        <p:cTn dur="664" fill="freeze" id="72">
                                          <p:stCondLst>
                                            <p:cond delay="664"/>
                                          </p:stCondLst>
                                        </p:cTn>
                                        <p:tgtEl>
                                          <p:spTgt spid="66">
                                            <p:txEl>
                                              <p:pRg end="1" st="0"/>
                                            </p:txEl>
                                          </p:spTgt>
                                        </p:tgtEl>
                                        <p:attrNameLst>
                                          <p:attrName>ppt_y</p:attrName>
                                        </p:attrNameLst>
                                      </p:cBhvr>
                                      <p:tavLst>
                                        <p:tav tm="0">
                                          <p:val/>
                                        </p:tav>
                                        <p:tav tm="100000">
                                          <p:val/>
                                        </p:tav>
                                      </p:tavLst>
                                    </p:anim>
                                    <p:anim calcmode="lin" valueType="num">
                                      <p:cBhvr additive="repl">
                                        <p:cTn dur="332" fill="freeze" id="73">
                                          <p:stCondLst>
                                            <p:cond delay="1324"/>
                                          </p:stCondLst>
                                        </p:cTn>
                                        <p:tgtEl>
                                          <p:spTgt spid="66">
                                            <p:txEl>
                                              <p:pRg end="1" st="0"/>
                                            </p:txEl>
                                          </p:spTgt>
                                        </p:tgtEl>
                                        <p:attrNameLst>
                                          <p:attrName>ppt_y</p:attrName>
                                        </p:attrNameLst>
                                      </p:cBhvr>
                                      <p:tavLst>
                                        <p:tav tm="0">
                                          <p:val/>
                                        </p:tav>
                                        <p:tav tm="100000">
                                          <p:val/>
                                        </p:tav>
                                      </p:tavLst>
                                    </p:anim>
                                    <p:anim calcmode="lin" valueType="num">
                                      <p:cBhvr additive="repl">
                                        <p:cTn dur="164" fill="freeze" id="74">
                                          <p:stCondLst>
                                            <p:cond delay="1655"/>
                                          </p:stCondLst>
                                        </p:cTn>
                                        <p:tgtEl>
                                          <p:spTgt spid="66">
                                            <p:txEl>
                                              <p:pRg end="1" st="0"/>
                                            </p:txEl>
                                          </p:spTgt>
                                        </p:tgtEl>
                                        <p:attrNameLst>
                                          <p:attrName>ppt_y</p:attrName>
                                        </p:attrNameLst>
                                      </p:cBhvr>
                                      <p:tavLst>
                                        <p:tav tm="0">
                                          <p:val/>
                                        </p:tav>
                                        <p:tav tm="100000">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 name="TextShape 1"/>
          <p:cNvSpPr txBox="1"/>
          <p:nvPr/>
        </p:nvSpPr>
        <p:spPr>
          <a:xfrm>
            <a:off x="457200" y="914400"/>
            <a:ext cx="7313400" cy="4055760"/>
          </a:xfrm>
          <a:prstGeom prst="rect">
            <a:avLst/>
          </a:prstGeom>
        </p:spPr>
        <p:txBody>
          <a:bodyPr/>
          <a:p>
            <a:pPr>
              <a:buSzPct val="45000"/>
              <a:buFont typeface="StarSymbol"/>
              <a:buChar char=""/>
            </a:pPr>
            <a:r>
              <a:rPr lang="en-US"/>
              <a:t>Applications:</a:t>
            </a:r>
            <a:endParaRPr/>
          </a:p>
          <a:p>
            <a:pPr lvl="1">
              <a:buSzPct val="75000"/>
              <a:buFont typeface="StarSymbol"/>
              <a:buChar char=""/>
            </a:pPr>
            <a:r>
              <a:rPr lang="en-US"/>
              <a:t>Ontology-Based Reasoning and Retrieval from Large-Scale Databases</a:t>
            </a:r>
            <a:endParaRPr/>
          </a:p>
          <a:p>
            <a:pPr lvl="1">
              <a:buSzPct val="75000"/>
              <a:buFont typeface="StarSymbol"/>
              <a:buChar char=""/>
            </a:pPr>
            <a:r>
              <a:rPr lang="en-US"/>
              <a:t> </a:t>
            </a:r>
            <a:r>
              <a:rPr lang="en-US"/>
              <a:t>Recommendation</a:t>
            </a:r>
            <a:endParaRPr/>
          </a:p>
          <a:p>
            <a:pPr lvl="1">
              <a:buSzPct val="75000"/>
              <a:buFont typeface="StarSymbol"/>
              <a:buChar char=""/>
            </a:pPr>
            <a:r>
              <a:rPr lang="en-US"/>
              <a:t>Extraction / Annotation</a:t>
            </a:r>
            <a:endParaRPr/>
          </a:p>
          <a:p>
            <a:pPr lvl="1">
              <a:buSzPct val="75000"/>
              <a:buFont typeface="StarSymbol"/>
              <a:buChar char=""/>
            </a:pPr>
            <a:r>
              <a:rPr lang="en-US"/>
              <a:t>User Preference Modeling for Top-K Answers</a:t>
            </a:r>
            <a:endParaRPr/>
          </a:p>
          <a:p>
            <a:pPr lvl="1">
              <a:buSzPct val="75000"/>
              <a:buFont typeface="StarSymbol"/>
              <a:buChar char=""/>
            </a:pPr>
            <a:r>
              <a:rPr lang="en-US"/>
              <a:t>Healthcare and Life Sciences</a:t>
            </a:r>
            <a:endParaRPr/>
          </a:p>
          <a:p>
            <a:pPr lvl="1">
              <a:buSzPct val="75000"/>
              <a:buFont typeface="StarSymbol"/>
              <a:buChar char=""/>
            </a:pPr>
            <a:r>
              <a:rPr lang="en-US"/>
              <a:t>Document Clustering and Classification</a:t>
            </a:r>
            <a:endParaRPr/>
          </a:p>
          <a:p>
            <a:pPr lvl="1">
              <a:buSzPct val="75000"/>
              <a:buFont typeface="StarSymbol"/>
              <a:buChar char=""/>
            </a:pPr>
            <a:r>
              <a:rPr lang="en-US"/>
              <a:t>...</a:t>
            </a:r>
            <a:endParaRPr/>
          </a:p>
        </p:txBody>
      </p:sp>
    </p:spTree>
  </p:cSld>
  <p:timing>
    <p:tnLst>
      <p:par>
        <p:cTn dur="indefinite" id="75" nodeType="tmRoot" restart="never">
          <p:childTnLst>
            <p:seq>
              <p:cTn dur="indefinite" id="76" nodeType="mainSeq">
                <p:childTnLst>
                  <p:par>
                    <p:cTn fill="hold" id="77">
                      <p:stCondLst>
                        <p:cond delay="indefinite"/>
                      </p:stCondLst>
                      <p:childTnLst>
                        <p:par>
                          <p:cTn fill="hold" id="78">
                            <p:stCondLst>
                              <p:cond delay="0"/>
                            </p:stCondLst>
                            <p:childTnLst>
                              <p:par>
                                <p:cTn fill="hold" id="79" nodeType="clickEffect" presetClass="entr" presetID="26">
                                  <p:stCondLst>
                                    <p:cond delay="0"/>
                                  </p:stCondLst>
                                  <p:childTnLst>
                                    <p:set>
                                      <p:cBhvr>
                                        <p:cTn dur="1" fill="hold" id="80">
                                          <p:stCondLst>
                                            <p:cond delay="0"/>
                                          </p:stCondLst>
                                        </p:cTn>
                                        <p:tgtEl>
                                          <p:spTgt spid="67">
                                            <p:txEl>
                                              <p:pRg end="14" st="0"/>
                                            </p:txEl>
                                          </p:spTgt>
                                        </p:tgtEl>
                                        <p:attrNameLst>
                                          <p:attrName>style.visibility</p:attrName>
                                        </p:attrNameLst>
                                      </p:cBhvr>
                                      <p:to>
                                        <p:strVal val="visible"/>
                                      </p:to>
                                    </p:set>
                                    <p:animEffect filter="wipe(down)" transition="out">
                                      <p:cBhvr additive="repl">
                                        <p:cTn dur="579" fill="freeze" id="81">
                                          <p:stCondLst>
                                            <p:cond delay="0"/>
                                          </p:stCondLst>
                                        </p:cTn>
                                        <p:tgtEl>
                                          <p:spTgt spid="67">
                                            <p:txEl>
                                              <p:pRg end="14" st="0"/>
                                            </p:txEl>
                                          </p:spTgt>
                                        </p:tgtEl>
                                      </p:cBhvr>
                                    </p:animEffect>
                                    <p:anim calcmode="lin" valueType="num">
                                      <p:cBhvr additive="repl">
                                        <p:cTn dur="1822" fill="freeze" id="82">
                                          <p:stCondLst>
                                            <p:cond delay="0"/>
                                          </p:stCondLst>
                                        </p:cTn>
                                        <p:tgtEl>
                                          <p:spTgt spid="67">
                                            <p:txEl>
                                              <p:pRg end="14" st="0"/>
                                            </p:txEl>
                                          </p:spTgt>
                                        </p:tgtEl>
                                        <p:attrNameLst>
                                          <p:attrName>ppt_x</p:attrName>
                                        </p:attrNameLst>
                                      </p:cBhvr>
                                      <p:tavLst>
                                        <p:tav tm="0">
                                          <p:val>
                                            <p:strVal val="#ppt_x-0.25"/>
                                          </p:val>
                                        </p:tav>
                                        <p:tav tm="100000">
                                          <p:val>
                                            <p:strVal val="#ppt_x"/>
                                          </p:val>
                                        </p:tav>
                                      </p:tavLst>
                                    </p:anim>
                                    <p:anim calcmode="lin" valueType="num">
                                      <p:cBhvr additive="repl">
                                        <p:cTn dur="664" fill="freeze" id="83">
                                          <p:stCondLst>
                                            <p:cond delay="0"/>
                                          </p:stCondLst>
                                        </p:cTn>
                                        <p:tgtEl>
                                          <p:spTgt spid="67">
                                            <p:txEl>
                                              <p:pRg end="14" st="0"/>
                                            </p:txEl>
                                          </p:spTgt>
                                        </p:tgtEl>
                                        <p:attrNameLst>
                                          <p:attrName>ppt_y</p:attrName>
                                        </p:attrNameLst>
                                      </p:cBhvr>
                                      <p:tavLst>
                                        <p:tav tm="0">
                                          <p:val/>
                                        </p:tav>
                                        <p:tav tm="100000">
                                          <p:val/>
                                        </p:tav>
                                      </p:tavLst>
                                    </p:anim>
                                    <p:anim calcmode="lin" valueType="num">
                                      <p:cBhvr additive="repl">
                                        <p:cTn dur="664" fill="freeze" id="84">
                                          <p:stCondLst>
                                            <p:cond delay="664"/>
                                          </p:stCondLst>
                                        </p:cTn>
                                        <p:tgtEl>
                                          <p:spTgt spid="67">
                                            <p:txEl>
                                              <p:pRg end="14" st="0"/>
                                            </p:txEl>
                                          </p:spTgt>
                                        </p:tgtEl>
                                        <p:attrNameLst>
                                          <p:attrName>ppt_y</p:attrName>
                                        </p:attrNameLst>
                                      </p:cBhvr>
                                      <p:tavLst>
                                        <p:tav tm="0">
                                          <p:val/>
                                        </p:tav>
                                        <p:tav tm="100000">
                                          <p:val/>
                                        </p:tav>
                                      </p:tavLst>
                                    </p:anim>
                                    <p:anim calcmode="lin" valueType="num">
                                      <p:cBhvr additive="repl">
                                        <p:cTn dur="332" fill="freeze" id="85">
                                          <p:stCondLst>
                                            <p:cond delay="1324"/>
                                          </p:stCondLst>
                                        </p:cTn>
                                        <p:tgtEl>
                                          <p:spTgt spid="67">
                                            <p:txEl>
                                              <p:pRg end="14" st="0"/>
                                            </p:txEl>
                                          </p:spTgt>
                                        </p:tgtEl>
                                        <p:attrNameLst>
                                          <p:attrName>ppt_y</p:attrName>
                                        </p:attrNameLst>
                                      </p:cBhvr>
                                      <p:tavLst>
                                        <p:tav tm="0">
                                          <p:val/>
                                        </p:tav>
                                        <p:tav tm="100000">
                                          <p:val/>
                                        </p:tav>
                                      </p:tavLst>
                                    </p:anim>
                                    <p:anim calcmode="lin" valueType="num">
                                      <p:cBhvr additive="repl">
                                        <p:cTn dur="164" fill="freeze" id="86">
                                          <p:stCondLst>
                                            <p:cond delay="1655"/>
                                          </p:stCondLst>
                                        </p:cTn>
                                        <p:tgtEl>
                                          <p:spTgt spid="67">
                                            <p:txEl>
                                              <p:pRg end="14" st="0"/>
                                            </p:txEl>
                                          </p:spTgt>
                                        </p:tgtEl>
                                        <p:attrNameLst>
                                          <p:attrName>ppt_y</p:attrName>
                                        </p:attrNameLst>
                                      </p:cBhvr>
                                      <p:tavLst>
                                        <p:tav tm="0">
                                          <p:val/>
                                        </p:tav>
                                        <p:tav tm="100000">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68" name="TextShape 1"/>
          <p:cNvSpPr txBox="1"/>
          <p:nvPr/>
        </p:nvSpPr>
        <p:spPr>
          <a:xfrm>
            <a:off x="914400" y="1735200"/>
            <a:ext cx="7313400" cy="4055760"/>
          </a:xfrm>
          <a:prstGeom prst="rect">
            <a:avLst/>
          </a:prstGeom>
        </p:spPr>
        <p:txBody>
          <a:bodyPr/>
          <a:p>
            <a:pPr>
              <a:lnSpc>
                <a:spcPct val="100000"/>
              </a:lnSpc>
            </a:pPr>
            <a:r>
              <a:rPr lang="en-US" sz="2400">
                <a:solidFill>
                  <a:srgbClr val="000000"/>
                </a:solidFill>
                <a:latin typeface="Goudy Old Style"/>
              </a:rPr>
              <a:t>Title: </a:t>
            </a:r>
            <a:r>
              <a:rPr b="1" lang="en-US" sz="2400">
                <a:solidFill>
                  <a:srgbClr val="ff0000"/>
                </a:solidFill>
                <a:latin typeface="Goudy Old Style"/>
              </a:rPr>
              <a:t>Pan, Jeff Z., et al. "Scalable querying services over fuzzy ontologies." Proceedings of the 17th international conference on World Wide Web. ACM, 2008.</a:t>
            </a:r>
            <a:endParaRPr/>
          </a:p>
          <a:p>
            <a:r>
              <a:rPr lang="en-US" sz="2400">
                <a:solidFill>
                  <a:srgbClr val="000000"/>
                </a:solidFill>
                <a:latin typeface="Goudy Old Style"/>
              </a:rPr>
              <a:t>Main ideas:</a:t>
            </a:r>
            <a:r>
              <a:rPr b="1" lang="en-US" sz="2400">
                <a:solidFill>
                  <a:srgbClr val="ff0000"/>
                </a:solidFill>
                <a:latin typeface="Goudy Old Style"/>
              </a:rPr>
              <a:t>propose a framework of fuzzy query languages for fuzzy ontologies, and present query answering algorithms for these query languages over fuzzy DL-Lite ontologies.</a:t>
            </a:r>
            <a:endParaRPr/>
          </a:p>
        </p:txBody>
      </p:sp>
    </p:spTree>
  </p:cSld>
  <p:timing>
    <p:tnLst>
      <p:par>
        <p:cTn dur="indefinite" id="87" nodeType="tmRoot" restart="never">
          <p:childTnLst>
            <p:seq>
              <p:cTn id="88" nodeType="mainSeq">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 name="TextShape 1"/>
          <p:cNvSpPr txBox="1"/>
          <p:nvPr/>
        </p:nvSpPr>
        <p:spPr>
          <a:xfrm>
            <a:off x="914400" y="1735200"/>
            <a:ext cx="7313400" cy="4055760"/>
          </a:xfrm>
          <a:prstGeom prst="rect">
            <a:avLst/>
          </a:prstGeom>
        </p:spPr>
        <p:txBody>
          <a:bodyPr/>
          <a:p>
            <a:pPr>
              <a:lnSpc>
                <a:spcPct val="100000"/>
              </a:lnSpc>
            </a:pPr>
            <a:r>
              <a:rPr lang="en-US" sz="2400">
                <a:solidFill>
                  <a:srgbClr val="000000"/>
                </a:solidFill>
                <a:latin typeface="Goudy Old Style"/>
              </a:rPr>
              <a:t>Title: </a:t>
            </a:r>
            <a:r>
              <a:rPr b="1" lang="en-US" sz="2400">
                <a:solidFill>
                  <a:srgbClr val="ff0000"/>
                </a:solidFill>
                <a:latin typeface="Goudy Old Style"/>
              </a:rPr>
              <a:t>Trappey. "A fuzzy ontological knowledge document clustering methodology." Systems, Man, and Cybernetics, Part B: Cybernetics, IEEE Transactions on 39.3 (2009): 806-814.</a:t>
            </a:r>
            <a:endParaRPr/>
          </a:p>
          <a:p>
            <a:r>
              <a:rPr lang="en-US" sz="2400">
                <a:solidFill>
                  <a:srgbClr val="000000"/>
                </a:solidFill>
                <a:latin typeface="Goudy Old Style"/>
              </a:rPr>
              <a:t>Main ideas:</a:t>
            </a:r>
            <a:r>
              <a:rPr b="1" lang="en-US" sz="2400">
                <a:solidFill>
                  <a:srgbClr val="ff0000"/>
                </a:solidFill>
                <a:latin typeface="Goudy Old Style"/>
              </a:rPr>
              <a:t>presents a novel hierarchical clustering approach for knowledge document self-organization, particularly for patent analysis.</a:t>
            </a:r>
            <a:endParaRPr/>
          </a:p>
        </p:txBody>
      </p:sp>
    </p:spTree>
  </p:cSld>
  <p:timing>
    <p:tnLst>
      <p:par>
        <p:cTn dur="indefinite" id="89" nodeType="tmRoot" restart="never">
          <p:childTnLst>
            <p:seq>
              <p:cTn id="90" nodeType="mainSeq">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 name="TextShape 1"/>
          <p:cNvSpPr txBox="1"/>
          <p:nvPr/>
        </p:nvSpPr>
        <p:spPr>
          <a:xfrm>
            <a:off x="914400" y="1735200"/>
            <a:ext cx="7313400" cy="4055760"/>
          </a:xfrm>
          <a:prstGeom prst="rect">
            <a:avLst/>
          </a:prstGeom>
        </p:spPr>
        <p:txBody>
          <a:bodyPr/>
          <a:p>
            <a:pPr>
              <a:lnSpc>
                <a:spcPct val="100000"/>
              </a:lnSpc>
            </a:pPr>
            <a:r>
              <a:rPr lang="en-US" sz="2400">
                <a:solidFill>
                  <a:srgbClr val="000000"/>
                </a:solidFill>
                <a:latin typeface="Goudy Old Style"/>
              </a:rPr>
              <a:t>Title: </a:t>
            </a:r>
            <a:r>
              <a:rPr b="1" lang="en-US" sz="2400">
                <a:solidFill>
                  <a:srgbClr val="ff0000"/>
                </a:solidFill>
                <a:latin typeface="Goudy Old Style"/>
              </a:rPr>
              <a:t>Joshi,  "Ontology based fuzzy classification of web documents for semantic information retrieval." Contemporary Computing (IC3), 2013 Sixth International Conference on. IEEE, 2013.</a:t>
            </a:r>
            <a:endParaRPr/>
          </a:p>
          <a:p>
            <a:r>
              <a:rPr lang="en-US" sz="2400">
                <a:solidFill>
                  <a:srgbClr val="000000"/>
                </a:solidFill>
                <a:latin typeface="Goudy Old Style"/>
              </a:rPr>
              <a:t>Main ideas:</a:t>
            </a:r>
            <a:r>
              <a:rPr b="1" lang="en-US" sz="2400">
                <a:solidFill>
                  <a:srgbClr val="ff0000"/>
                </a:solidFill>
                <a:latin typeface="Goudy Old Style"/>
              </a:rPr>
              <a:t>presents an approach of finding relevant documents by using the semantic similarity, fuzzy concept and query expansion technique.</a:t>
            </a:r>
            <a:endParaRPr/>
          </a:p>
        </p:txBody>
      </p:sp>
    </p:spTree>
  </p:cSld>
  <p:timing>
    <p:tnLst>
      <p:par>
        <p:cTn dur="indefinite" id="91" nodeType="tmRoot" restart="never">
          <p:childTnLst>
            <p:seq>
              <p:cTn id="92" nodeType="mainSeq">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 name="TextShape 1"/>
          <p:cNvSpPr txBox="1"/>
          <p:nvPr/>
        </p:nvSpPr>
        <p:spPr>
          <a:xfrm>
            <a:off x="914400" y="1735200"/>
            <a:ext cx="7313400" cy="4055760"/>
          </a:xfrm>
          <a:prstGeom prst="rect">
            <a:avLst/>
          </a:prstGeom>
        </p:spPr>
        <p:txBody>
          <a:bodyPr/>
          <a:p>
            <a:pPr>
              <a:lnSpc>
                <a:spcPct val="100000"/>
              </a:lnSpc>
            </a:pPr>
            <a:r>
              <a:rPr lang="en-US" sz="2400">
                <a:solidFill>
                  <a:srgbClr val="000000"/>
                </a:solidFill>
                <a:latin typeface="Goudy Old Style"/>
              </a:rPr>
              <a:t>Title: </a:t>
            </a:r>
            <a:r>
              <a:rPr b="1" lang="en-US" sz="2400">
                <a:solidFill>
                  <a:srgbClr val="ff0000"/>
                </a:solidFill>
                <a:latin typeface="Goudy Old Style"/>
              </a:rPr>
              <a:t>Stoilos, Giorgos, et al. "Fuzzy OWL: Uncertainty and the Semantic Web." OWLED. 2005.</a:t>
            </a:r>
            <a:endParaRPr/>
          </a:p>
          <a:p>
            <a:r>
              <a:rPr lang="en-US" sz="2400">
                <a:solidFill>
                  <a:srgbClr val="000000"/>
                </a:solidFill>
                <a:latin typeface="Goudy Old Style"/>
              </a:rPr>
              <a:t>Main ideas:</a:t>
            </a:r>
            <a:r>
              <a:rPr b="1" lang="en-US">
                <a:solidFill>
                  <a:srgbClr val="ff0000"/>
                </a:solidFill>
              </a:rPr>
              <a:t>extend the OWL web ontology language, with fuzzy set theory, in order to be able to capture, represent and reason with such type of information.</a:t>
            </a:r>
            <a:endParaRPr/>
          </a:p>
        </p:txBody>
      </p:sp>
    </p:spTree>
  </p:cSld>
  <p:timing>
    <p:tnLst>
      <p:par>
        <p:cTn dur="indefinite" id="15" nodeType="tmRoot" restart="never">
          <p:childTnLst>
            <p:seq>
              <p:cTn id="16" nodeType="mainSeq">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TextShape 1"/>
          <p:cNvSpPr txBox="1"/>
          <p:nvPr/>
        </p:nvSpPr>
        <p:spPr>
          <a:xfrm>
            <a:off x="914400" y="1735200"/>
            <a:ext cx="7313400" cy="4757040"/>
          </a:xfrm>
          <a:prstGeom prst="rect">
            <a:avLst/>
          </a:prstGeom>
        </p:spPr>
        <p:txBody>
          <a:bodyPr/>
          <a:p>
            <a:pPr>
              <a:lnSpc>
                <a:spcPct val="100000"/>
              </a:lnSpc>
            </a:pPr>
            <a:r>
              <a:rPr lang="en-US" sz="2400">
                <a:solidFill>
                  <a:srgbClr val="000000"/>
                </a:solidFill>
                <a:latin typeface="Goudy Old Style"/>
              </a:rPr>
              <a:t>Title: </a:t>
            </a:r>
            <a:r>
              <a:rPr b="1" lang="en-US" sz="2400">
                <a:solidFill>
                  <a:srgbClr val="ff0000"/>
                </a:solidFill>
                <a:latin typeface="Goudy Old Style"/>
              </a:rPr>
              <a:t>Manolis, Nikos, and Yannis Tzitzikas. "Interactive exploration of fuzzy RDF knowledge bases." The Semantic Web: Research and Applications. Springer Berlin Heidelberg, 2011. </a:t>
            </a:r>
            <a:endParaRPr/>
          </a:p>
          <a:p>
            <a:r>
              <a:rPr lang="en-US" sz="2400">
                <a:solidFill>
                  <a:srgbClr val="000000"/>
                </a:solidFill>
                <a:latin typeface="Goudy Old Style"/>
              </a:rPr>
              <a:t>Main ideas:</a:t>
            </a:r>
            <a:r>
              <a:rPr b="1" lang="en-US" sz="2400">
                <a:solidFill>
                  <a:srgbClr val="ff0000"/>
                </a:solidFill>
                <a:latin typeface="Goudy Old Style"/>
              </a:rPr>
              <a:t>consider Fuzzy RDF as the representation framework for such “weighted” descriptions and associations, and propose a novel model for browsing and exploring such sources, which allows formulating complex queries gradually and through plain clicks.</a:t>
            </a:r>
            <a:endParaRPr/>
          </a:p>
        </p:txBody>
      </p:sp>
    </p:spTree>
  </p:cSld>
  <p:timing>
    <p:tnLst>
      <p:par>
        <p:cTn dur="indefinite" id="17" nodeType="tmRoot" restart="never">
          <p:childTnLst>
            <p:seq>
              <p:cTn id="18" nodeType="mainSeq">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 name="TextShape 1"/>
          <p:cNvSpPr txBox="1"/>
          <p:nvPr/>
        </p:nvSpPr>
        <p:spPr>
          <a:xfrm>
            <a:off x="914400" y="1735200"/>
            <a:ext cx="7313400" cy="4055760"/>
          </a:xfrm>
          <a:prstGeom prst="rect">
            <a:avLst/>
          </a:prstGeom>
        </p:spPr>
        <p:txBody>
          <a:bodyPr/>
          <a:p>
            <a:pPr>
              <a:lnSpc>
                <a:spcPct val="100000"/>
              </a:lnSpc>
            </a:pPr>
            <a:r>
              <a:rPr lang="en-US" sz="2400">
                <a:solidFill>
                  <a:srgbClr val="000000"/>
                </a:solidFill>
                <a:latin typeface="Goudy Old Style"/>
              </a:rPr>
              <a:t>Title: </a:t>
            </a:r>
            <a:r>
              <a:rPr b="1" lang="en-US" sz="2400">
                <a:solidFill>
                  <a:srgbClr val="ff0000"/>
                </a:solidFill>
                <a:latin typeface="Goudy Old Style"/>
              </a:rPr>
              <a:t>Ghorbe "Fuzzy ontologies building method: Fuzzy OntoMethodology." Fuzzy Information Processing Society (NAFIPS), 2010.</a:t>
            </a:r>
            <a:endParaRPr/>
          </a:p>
          <a:p>
            <a:r>
              <a:rPr lang="en-US" sz="2400">
                <a:solidFill>
                  <a:srgbClr val="000000"/>
                </a:solidFill>
                <a:latin typeface="Goudy Old Style"/>
              </a:rPr>
              <a:t>Main ideas:</a:t>
            </a:r>
            <a:r>
              <a:rPr b="1" lang="en-US" sz="2400">
                <a:solidFill>
                  <a:srgbClr val="ff0000"/>
                </a:solidFill>
                <a:latin typeface="Goudy Old Style"/>
              </a:rPr>
              <a:t>describe</a:t>
            </a:r>
            <a:r>
              <a:rPr lang="en-US" sz="2400">
                <a:solidFill>
                  <a:srgbClr val="000000"/>
                </a:solidFill>
                <a:latin typeface="Goudy Old Style"/>
              </a:rPr>
              <a:t> </a:t>
            </a:r>
            <a:r>
              <a:rPr b="1" lang="en-US" sz="2400">
                <a:solidFill>
                  <a:srgbClr val="ff0000"/>
                </a:solidFill>
                <a:latin typeface="Goudy Old Style"/>
              </a:rPr>
              <a:t>a fuzzy extension of classic Ontologies and present the problems relative of fuzzy ontology building</a:t>
            </a:r>
            <a:endParaRPr/>
          </a:p>
        </p:txBody>
      </p:sp>
    </p:spTree>
  </p:cSld>
  <p:timing>
    <p:tnLst>
      <p:par>
        <p:cTn dur="indefinite" id="19" nodeType="tmRoot" restart="never">
          <p:childTnLst>
            <p:seq>
              <p:cTn id="20" nodeType="mainSeq">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 name="TextShape 1"/>
          <p:cNvSpPr txBox="1"/>
          <p:nvPr/>
        </p:nvSpPr>
        <p:spPr>
          <a:xfrm>
            <a:off x="914400" y="1735200"/>
            <a:ext cx="7313400" cy="4055760"/>
          </a:xfrm>
          <a:prstGeom prst="rect">
            <a:avLst/>
          </a:prstGeom>
        </p:spPr>
        <p:txBody>
          <a:bodyPr/>
          <a:p>
            <a:pPr>
              <a:lnSpc>
                <a:spcPct val="100000"/>
              </a:lnSpc>
            </a:pPr>
            <a:r>
              <a:rPr lang="en-US" sz="2400">
                <a:solidFill>
                  <a:srgbClr val="000000"/>
                </a:solidFill>
                <a:latin typeface="Goudy Old Style"/>
              </a:rPr>
              <a:t>Title: </a:t>
            </a:r>
            <a:r>
              <a:rPr b="1" lang="en-US" sz="2400">
                <a:solidFill>
                  <a:srgbClr val="ff0000"/>
                </a:solidFill>
                <a:latin typeface="Goudy Old Style"/>
              </a:rPr>
              <a:t>Mazzieri, "A fuzzy semantics for the resource description framework." Uncertainty Reasoning for the Semantic Web I. Springer Berlin Heidelberg, 2008. 244-261.</a:t>
            </a:r>
            <a:endParaRPr/>
          </a:p>
          <a:p>
            <a:r>
              <a:rPr lang="en-US" sz="2400">
                <a:solidFill>
                  <a:srgbClr val="000000"/>
                </a:solidFill>
                <a:latin typeface="Goudy Old Style"/>
              </a:rPr>
              <a:t>Main ideas:</a:t>
            </a:r>
            <a:r>
              <a:rPr b="1" lang="en-US" sz="2400">
                <a:solidFill>
                  <a:srgbClr val="ff0000"/>
                </a:solidFill>
                <a:latin typeface="Goudy Old Style"/>
              </a:rPr>
              <a:t>show how the interpretation of an RDF graph (or an RDF Schema ontology) can be a matter of values, addressing a common problem in real-life knowledge management.</a:t>
            </a:r>
            <a:endParaRPr/>
          </a:p>
        </p:txBody>
      </p:sp>
    </p:spTree>
  </p:cSld>
  <p:timing>
    <p:tnLst>
      <p:par>
        <p:cTn dur="indefinite" id="21" nodeType="tmRoot" restart="never">
          <p:childTnLst>
            <p:seq>
              <p:cTn id="22" nodeType="mainSeq">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TextShape 1"/>
          <p:cNvSpPr txBox="1"/>
          <p:nvPr/>
        </p:nvSpPr>
        <p:spPr>
          <a:xfrm>
            <a:off x="914400" y="1735200"/>
            <a:ext cx="7313400" cy="4939920"/>
          </a:xfrm>
          <a:prstGeom prst="rect">
            <a:avLst/>
          </a:prstGeom>
        </p:spPr>
        <p:txBody>
          <a:bodyPr/>
          <a:p>
            <a:pPr>
              <a:lnSpc>
                <a:spcPct val="100000"/>
              </a:lnSpc>
            </a:pPr>
            <a:r>
              <a:rPr lang="en-US" sz="2400">
                <a:solidFill>
                  <a:srgbClr val="000000"/>
                </a:solidFill>
                <a:latin typeface="Goudy Old Style"/>
              </a:rPr>
              <a:t>Title: </a:t>
            </a:r>
            <a:r>
              <a:rPr b="1" lang="en-US" sz="2400">
                <a:solidFill>
                  <a:srgbClr val="ff0000"/>
                </a:solidFill>
                <a:latin typeface="Goudy Old Style"/>
              </a:rPr>
              <a:t>Udrea, Octavian, Diego Reforgiato Recupero "Annotated rdf." ACM Transactions on Computational Logic (TOCL) 11.2 (2010): 10.</a:t>
            </a:r>
            <a:endParaRPr/>
          </a:p>
          <a:p>
            <a:r>
              <a:rPr lang="en-US" sz="2400">
                <a:solidFill>
                  <a:srgbClr val="000000"/>
                </a:solidFill>
                <a:latin typeface="Goudy Old Style"/>
              </a:rPr>
              <a:t>Main ideas:</a:t>
            </a:r>
            <a:r>
              <a:rPr b="1" lang="en-US" sz="2400">
                <a:solidFill>
                  <a:srgbClr val="ff0000"/>
                </a:solidFill>
                <a:latin typeface="Goudy Old Style"/>
              </a:rPr>
              <a:t>propose </a:t>
            </a:r>
            <a:r>
              <a:rPr b="1" lang="en-US" sz="2400">
                <a:solidFill>
                  <a:srgbClr val="ff0000"/>
                </a:solidFill>
                <a:latin typeface="Goudy Old Style"/>
              </a:rPr>
              <a:t>a formal declarative semantics (model theory) for annotated RDF and develop algorithms to check consistency of aRDF theories and to answer queries to aRDF theories. It also shows that annotated RDF supports users who need to think about the uncertainty, temporal aspects, and provenance of the RDF triples in an RDF database</a:t>
            </a:r>
            <a:endParaRPr/>
          </a:p>
        </p:txBody>
      </p:sp>
    </p:spTree>
  </p:cSld>
  <p:timing>
    <p:tnLst>
      <p:par>
        <p:cTn dur="indefinite" id="23" nodeType="tmRoot" restart="never">
          <p:childTnLst>
            <p:seq>
              <p:cTn id="24" nodeType="mainSeq">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 name="TextShape 1"/>
          <p:cNvSpPr txBox="1"/>
          <p:nvPr/>
        </p:nvSpPr>
        <p:spPr>
          <a:xfrm>
            <a:off x="914400" y="1735200"/>
            <a:ext cx="7313400" cy="5305680"/>
          </a:xfrm>
          <a:prstGeom prst="rect">
            <a:avLst/>
          </a:prstGeom>
        </p:spPr>
        <p:txBody>
          <a:bodyPr/>
          <a:p>
            <a:pPr>
              <a:lnSpc>
                <a:spcPct val="100000"/>
              </a:lnSpc>
            </a:pPr>
            <a:r>
              <a:rPr lang="en-US" sz="2400">
                <a:solidFill>
                  <a:srgbClr val="000000"/>
                </a:solidFill>
                <a:latin typeface="Goudy Old Style"/>
              </a:rPr>
              <a:t>Title: </a:t>
            </a:r>
            <a:r>
              <a:rPr b="1" lang="en-US" sz="2400">
                <a:solidFill>
                  <a:srgbClr val="ff0000"/>
                </a:solidFill>
                <a:latin typeface="Goudy Old Style"/>
              </a:rPr>
              <a:t>Ding, Zhongli"BayesOWL: Uncertainty modeling in semantic web ontologies." Soft Computing in Ontologies and Semantic Web. Springer Berlin Heidelberg, 2006. 3-29.</a:t>
            </a:r>
            <a:endParaRPr/>
          </a:p>
          <a:p>
            <a:r>
              <a:rPr lang="en-US" sz="2400">
                <a:solidFill>
                  <a:srgbClr val="000000"/>
                </a:solidFill>
                <a:latin typeface="Goudy Old Style"/>
              </a:rPr>
              <a:t>Main ideas:</a:t>
            </a:r>
            <a:r>
              <a:rPr b="1" lang="en-US" sz="2400">
                <a:solidFill>
                  <a:srgbClr val="ff0000"/>
                </a:solidFill>
                <a:latin typeface="Goudy Old Style"/>
              </a:rPr>
              <a:t>develop a framework which augments and supplements the semantic web ontology language OWL for representing and reasoning with uncertainty based on Bayesian networks,and its application in ontology mapping</a:t>
            </a:r>
            <a:endParaRPr/>
          </a:p>
        </p:txBody>
      </p:sp>
    </p:spTree>
  </p:cSld>
  <p:timing>
    <p:tnLst>
      <p:par>
        <p:cTn dur="indefinite" id="25" nodeType="tmRoot" restart="never">
          <p:childTnLst>
            <p:seq>
              <p:cTn id="26" nodeType="mainSeq">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TextShape 1"/>
          <p:cNvSpPr txBox="1"/>
          <p:nvPr/>
        </p:nvSpPr>
        <p:spPr>
          <a:xfrm>
            <a:off x="914400" y="1735200"/>
            <a:ext cx="7313400" cy="4055760"/>
          </a:xfrm>
          <a:prstGeom prst="rect">
            <a:avLst/>
          </a:prstGeom>
        </p:spPr>
        <p:txBody>
          <a:bodyPr/>
          <a:p>
            <a:pPr>
              <a:lnSpc>
                <a:spcPct val="100000"/>
              </a:lnSpc>
            </a:pPr>
            <a:r>
              <a:rPr lang="en-US" sz="2400">
                <a:solidFill>
                  <a:srgbClr val="000000"/>
                </a:solidFill>
                <a:latin typeface="Goudy Old Style"/>
              </a:rPr>
              <a:t>Title: </a:t>
            </a:r>
            <a:r>
              <a:rPr b="1" lang="en-US" sz="2400">
                <a:solidFill>
                  <a:srgbClr val="ff0000"/>
                </a:solidFill>
                <a:latin typeface="Goudy Old Style"/>
              </a:rPr>
              <a:t>Liu, Chang, et al. "Fuzzy reasoning over RDF data using OWL vocabulary." Proceedings of the 2011 IEEE/WIC/ACM International Conferences on Web Intelligence and Intelligent Agent , 2011.</a:t>
            </a:r>
            <a:endParaRPr/>
          </a:p>
          <a:p>
            <a:r>
              <a:rPr lang="en-US" sz="2400">
                <a:solidFill>
                  <a:srgbClr val="000000"/>
                </a:solidFill>
                <a:latin typeface="Goudy Old Style"/>
              </a:rPr>
              <a:t>Main ideas:</a:t>
            </a:r>
            <a:r>
              <a:rPr b="1" lang="en-US" sz="2400">
                <a:solidFill>
                  <a:srgbClr val="ff0000"/>
                </a:solidFill>
                <a:latin typeface="Goudy Old Style"/>
              </a:rPr>
              <a:t>propose fuzzy pD∗ semantics which generalizes pD∗ semantics to reason over fuzzy RDF data using OWL vocabulary.</a:t>
            </a:r>
            <a:endParaRPr/>
          </a:p>
        </p:txBody>
      </p:sp>
    </p:spTree>
  </p:cSld>
  <p:timing>
    <p:tnLst>
      <p:par>
        <p:cTn dur="indefinite" id="27" nodeType="tmRoot" restart="never">
          <p:childTnLst>
            <p:seq>
              <p:cTn id="28"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