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914400" y="1735200"/>
            <a:ext cx="7312320" cy="405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Title: A Vision for data science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Conference/Journal: nature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Author: Chris A. Mattmann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Time: 2013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2288160" y="457200"/>
            <a:ext cx="7312320" cy="86688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en-US" sz="4600">
                <a:solidFill>
                  <a:srgbClr val="ff0000"/>
                </a:solidFill>
                <a:latin typeface="Goudy Old Style"/>
              </a:rPr>
              <a:t>Basic view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70" name="CustomShape 2"/>
          <p:cNvSpPr/>
          <p:nvPr/>
        </p:nvSpPr>
        <p:spPr>
          <a:xfrm>
            <a:off x="367920" y="1280160"/>
            <a:ext cx="8683920" cy="405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   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In big data,  funding agencies pay too much attention on the challenges of storing and handling vast data streams. They should also focus on developing shared tools for optimizing discovery.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>
                  <p:par>
                    <p:cTn fill="freeze" id="5">
                      <p:stCondLst>
                        <p:cond delay="indefinite"/>
                      </p:stCondLst>
                      <p:childTnLst>
                        <p:par>
                          <p:cTn fill="freeze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95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9"/>
                                        <p:tgtEl>
                                          <p:spTgt spid="70">
                                            <p:txEl>
                                              <p:pRg end="195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10"/>
                                        <p:tgtEl>
                                          <p:spTgt spid="70">
                                            <p:txEl>
                                              <p:pRg end="195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11"/>
                                        <p:tgtEl>
                                          <p:spTgt spid="70">
                                            <p:txEl>
                                              <p:pRg end="195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914400" y="503280"/>
            <a:ext cx="7312320" cy="86688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en-US" sz="4600">
                <a:solidFill>
                  <a:srgbClr val="ff0000"/>
                </a:solidFill>
                <a:latin typeface="Goudy Old Style"/>
              </a:rPr>
              <a:t>Research domains and goal</a:t>
            </a:r>
            <a:endParaRPr/>
          </a:p>
        </p:txBody>
      </p:sp>
      <p:sp>
        <p:nvSpPr>
          <p:cNvPr id="72" name="CustomShape 2"/>
          <p:cNvSpPr/>
          <p:nvPr/>
        </p:nvSpPr>
        <p:spPr>
          <a:xfrm>
            <a:off x="548640" y="1888560"/>
            <a:ext cx="8046000" cy="405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Goal: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	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Rather than finding one system that can ‘do it all’ for any data set, his team aims to define a set of architectural patterns and collaboration models that can be adapted to a range of projects.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Four necessary advancements: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	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1)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	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Algorithm integration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	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2)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	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software development and archiving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	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3)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	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multiple formats processing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	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4)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	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train a new breed of res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	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earchers.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2" nodeType="tmRoot" restart="never">
          <p:childTnLst>
            <p:seq>
              <p:cTn dur="indefinite" id="13" nodeType="mainSeq">
                <p:childTnLst>
                  <p:par>
                    <p:cTn fill="hold" id="14">
                      <p:stCondLst>
                        <p:cond delay="indefinite"/>
                      </p:stCondLst>
                      <p:childTnLst>
                        <p:par>
                          <p:cTn fill="hold" id="15">
                            <p:stCondLst>
                              <p:cond delay="0"/>
                            </p:stCondLst>
                            <p:childTnLst>
                              <p:par>
                                <p:cTn fill="hold" id="16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01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18"/>
                                        <p:tgtEl>
                                          <p:spTgt spid="72">
                                            <p:txEl>
                                              <p:pRg end="201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19"/>
                                        <p:tgtEl>
                                          <p:spTgt spid="72">
                                            <p:txEl>
                                              <p:pRg end="201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20"/>
                                        <p:tgtEl>
                                          <p:spTgt spid="72">
                                            <p:txEl>
                                              <p:pRg end="201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69" st="3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25"/>
                                        <p:tgtEl>
                                          <p:spTgt spid="72">
                                            <p:txEl>
                                              <p:pRg end="369" st="3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26"/>
                                        <p:tgtEl>
                                          <p:spTgt spid="72">
                                            <p:txEl>
                                              <p:pRg end="369" st="3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27"/>
                                        <p:tgtEl>
                                          <p:spTgt spid="72">
                                            <p:txEl>
                                              <p:pRg end="369" st="3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id="30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69" st="3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32"/>
                                        <p:tgtEl>
                                          <p:spTgt spid="72">
                                            <p:txEl>
                                              <p:pRg end="369" st="3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33"/>
                                        <p:tgtEl>
                                          <p:spTgt spid="72">
                                            <p:txEl>
                                              <p:pRg end="369" st="3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34"/>
                                        <p:tgtEl>
                                          <p:spTgt spid="72">
                                            <p:txEl>
                                              <p:pRg end="369" st="3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914400" y="503280"/>
            <a:ext cx="7312320" cy="86688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en-US" sz="4600">
                <a:solidFill>
                  <a:srgbClr val="ff0000"/>
                </a:solidFill>
                <a:latin typeface="Goudy Old Style"/>
              </a:rPr>
              <a:t>Algorithm integration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914400" y="1735200"/>
            <a:ext cx="7312320" cy="4054680"/>
          </a:xfrm>
          <a:prstGeom prst="rect">
            <a:avLst/>
          </a:prstGeom>
        </p:spPr>
      </p:sp>
      <p:sp>
        <p:nvSpPr>
          <p:cNvPr id="75" name="CustomShape 3"/>
          <p:cNvSpPr/>
          <p:nvPr/>
        </p:nvSpPr>
        <p:spPr>
          <a:xfrm>
            <a:off x="914760" y="1735200"/>
            <a:ext cx="7312320" cy="4054680"/>
          </a:xfrm>
          <a:prstGeom prst="rect">
            <a:avLst/>
          </a:prstGeom>
        </p:spPr>
      </p:sp>
      <p:sp>
        <p:nvSpPr>
          <p:cNvPr id="76" name="CustomShape 4"/>
          <p:cNvSpPr/>
          <p:nvPr/>
        </p:nvSpPr>
        <p:spPr>
          <a:xfrm>
            <a:off x="368280" y="1280160"/>
            <a:ext cx="8683920" cy="405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7" name="CustomShape 5"/>
          <p:cNvSpPr/>
          <p:nvPr/>
        </p:nvSpPr>
        <p:spPr>
          <a:xfrm>
            <a:off x="368280" y="1280160"/>
            <a:ext cx="8683920" cy="4845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Definition: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	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Methods for integrating diverse algorithms seamlessly into big-data architectures need to be found.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Why?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	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In many scientific domains related to big data computing, specialized languages have to be rewritten in a standard programming language to run on an existed big data computing infrastructure.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	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Rewriting increases the barriers to communication between scientists and computer engineers. Rewriting can also introduce costly errors.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5" nodeType="tmRoot" restart="never">
          <p:childTnLst>
            <p:seq>
              <p:cTn id="3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34040" y="503280"/>
            <a:ext cx="7312320" cy="86688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en-US" sz="4600">
                <a:solidFill>
                  <a:srgbClr val="ff0000"/>
                </a:solidFill>
                <a:latin typeface="Goudy Old Style"/>
              </a:rPr>
              <a:t>Solution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914400" y="1735200"/>
            <a:ext cx="7312320" cy="4054680"/>
          </a:xfrm>
          <a:prstGeom prst="rect">
            <a:avLst/>
          </a:prstGeom>
        </p:spPr>
      </p:sp>
      <p:sp>
        <p:nvSpPr>
          <p:cNvPr id="80" name="CustomShape 3"/>
          <p:cNvSpPr/>
          <p:nvPr/>
        </p:nvSpPr>
        <p:spPr>
          <a:xfrm>
            <a:off x="274320" y="1280160"/>
            <a:ext cx="8226720" cy="4479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	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Computer engineers should trust scientists to produce executable algorithms, which can be plugged into a larger processing framework.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	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The skill is in tying the input and output files and relevant parameters unobtrusively into the big data network, so that the algorithm can run seamlessly within it.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	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With a modular approach, development can proceed quickly in parallel — we constructed our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snow-science computing facility this way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in less than a month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7" nodeType="tmRoot" restart="never">
          <p:childTnLst>
            <p:seq>
              <p:cTn id="3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-1371600" y="503280"/>
            <a:ext cx="10789560" cy="8668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0000"/>
                </a:solidFill>
                <a:latin typeface="Goudy Old Style"/>
              </a:rPr>
              <a:t>       </a:t>
            </a:r>
            <a:r>
              <a:rPr lang="en-US" sz="4600">
                <a:solidFill>
                  <a:srgbClr val="ff0000"/>
                </a:solidFill>
                <a:latin typeface="Goudy Old Style"/>
              </a:rPr>
              <a:t>Development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0000"/>
                </a:solidFill>
                <a:latin typeface="Goudy Old Style"/>
              </a:rPr>
              <a:t>      </a:t>
            </a:r>
            <a:r>
              <a:rPr lang="en-US" sz="4600">
                <a:solidFill>
                  <a:srgbClr val="ff0000"/>
                </a:solidFill>
                <a:latin typeface="Goudy Old Style"/>
              </a:rPr>
              <a:t>and stewardship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914400" y="1735200"/>
            <a:ext cx="7312320" cy="4054680"/>
          </a:xfrm>
          <a:prstGeom prst="rect">
            <a:avLst/>
          </a:prstGeom>
        </p:spPr>
      </p:sp>
      <p:sp>
        <p:nvSpPr>
          <p:cNvPr id="83" name="CustomShape 3"/>
          <p:cNvSpPr/>
          <p:nvPr/>
        </p:nvSpPr>
        <p:spPr>
          <a:xfrm>
            <a:off x="274320" y="1705680"/>
            <a:ext cx="8686440" cy="4054680"/>
          </a:xfrm>
          <a:prstGeom prst="rect">
            <a:avLst/>
          </a:prstGeom>
        </p:spPr>
      </p:sp>
      <p:sp>
        <p:nvSpPr>
          <p:cNvPr id="84" name="CustomShape 4"/>
          <p:cNvSpPr/>
          <p:nvPr/>
        </p:nvSpPr>
        <p:spPr>
          <a:xfrm>
            <a:off x="368640" y="1280160"/>
            <a:ext cx="8683920" cy="4845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	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Today, different big-data computing tasks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are usually undertaken by different teams.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1)Big research teams (such as NASA):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	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Building specific</a:t>
            </a:r>
            <a:r>
              <a:rPr lang="en-US" sz="2400">
                <a:solidFill>
                  <a:srgbClr val="ff0000"/>
                </a:solidFill>
                <a:latin typeface="Goudy Old Style"/>
              </a:rPr>
              <a:t> long-standing archives or data grids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— systems such as the NASA Earth science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Distributed Active Archive Centers or the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International Virtual Observatory Alliance in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astronomy — </a:t>
            </a:r>
            <a:r>
              <a:rPr lang="en-US" sz="2400">
                <a:solidFill>
                  <a:srgbClr val="ff0000"/>
                </a:solidFill>
                <a:latin typeface="Goudy Old Style"/>
              </a:rPr>
              <a:t>that disseminate, preserve and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Goudy Old Style"/>
              </a:rPr>
              <a:t>steward data.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2)Small science-computing facilities: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	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Mainly focus on the development, integration and updating of science algorithms based on open-source softwares such as Hadoop and Tika.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9" nodeType="tmRoot" restart="never">
          <p:childTnLst>
            <p:seq>
              <p:cTn id="4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914400" y="503280"/>
            <a:ext cx="7312320" cy="8668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0000"/>
                </a:solidFill>
                <a:latin typeface="Goudy Old Style"/>
              </a:rPr>
              <a:t>Development trend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0000"/>
                </a:solidFill>
                <a:latin typeface="Goudy Old Style"/>
              </a:rPr>
              <a:t> 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914400" y="1735200"/>
            <a:ext cx="7312320" cy="4054680"/>
          </a:xfrm>
          <a:prstGeom prst="rect">
            <a:avLst/>
          </a:prstGeom>
        </p:spPr>
      </p:sp>
      <p:sp>
        <p:nvSpPr>
          <p:cNvPr id="87" name="CustomShape 3"/>
          <p:cNvSpPr/>
          <p:nvPr/>
        </p:nvSpPr>
        <p:spPr>
          <a:xfrm>
            <a:off x="369000" y="1280160"/>
            <a:ext cx="8683920" cy="4845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Trend: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	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Archives and science-computing facilities must merge.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Reasons: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1)their needs are complementary and overlapping.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	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For example, the workflow processing and file and resource management.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2)Storage and computation cost fall.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41" nodeType="tmRoot" restart="never">
          <p:childTnLst>
            <p:seq>
              <p:cTn id="4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-1371600" y="503280"/>
            <a:ext cx="10789560" cy="8668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0000"/>
                </a:solidFill>
                <a:latin typeface="Goudy Old Style"/>
              </a:rPr>
              <a:t>  </a:t>
            </a:r>
            <a:r>
              <a:rPr lang="en-US" sz="4600">
                <a:solidFill>
                  <a:srgbClr val="ff0000"/>
                </a:solidFill>
                <a:latin typeface="Goudy Old Style"/>
              </a:rPr>
              <a:t>Multiple formats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914400" y="1735200"/>
            <a:ext cx="7312320" cy="4054680"/>
          </a:xfrm>
          <a:prstGeom prst="rect">
            <a:avLst/>
          </a:prstGeom>
        </p:spPr>
      </p:sp>
      <p:sp>
        <p:nvSpPr>
          <p:cNvPr id="90" name="CustomShape 3"/>
          <p:cNvSpPr/>
          <p:nvPr/>
        </p:nvSpPr>
        <p:spPr>
          <a:xfrm>
            <a:off x="274320" y="1705680"/>
            <a:ext cx="8686440" cy="4054680"/>
          </a:xfrm>
          <a:prstGeom prst="rect">
            <a:avLst/>
          </a:prstGeom>
        </p:spPr>
      </p:sp>
      <p:sp>
        <p:nvSpPr>
          <p:cNvPr id="91" name="CustomShape 4"/>
          <p:cNvSpPr/>
          <p:nvPr/>
        </p:nvSpPr>
        <p:spPr>
          <a:xfrm>
            <a:off x="368640" y="1280160"/>
            <a:ext cx="8683920" cy="4845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	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Some big-data fields are switching to formats like these that have better support.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	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We need a toolkit of automatic ways to boil file formats down to their essence, and more formats that are amenable to those approaches.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	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We need flexible systems that can perform multiple functions and deal with diverse data. Encouraging efforts are under way, including with Apache OODT and Apache Tika.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43" nodeType="tmRoot" restart="never">
          <p:childTnLst>
            <p:seq>
              <p:cTn id="4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-1371600" y="503280"/>
            <a:ext cx="10789560" cy="8668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0000"/>
                </a:solidFill>
                <a:latin typeface="Goudy Old Style"/>
              </a:rPr>
              <a:t>  </a:t>
            </a:r>
            <a:r>
              <a:rPr lang="en-US" sz="4600">
                <a:solidFill>
                  <a:srgbClr val="ff0000"/>
                </a:solidFill>
                <a:latin typeface="Goudy Old Style"/>
              </a:rPr>
              <a:t>People power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914400" y="1735200"/>
            <a:ext cx="7312320" cy="4054680"/>
          </a:xfrm>
          <a:prstGeom prst="rect">
            <a:avLst/>
          </a:prstGeom>
        </p:spPr>
      </p:sp>
      <p:sp>
        <p:nvSpPr>
          <p:cNvPr id="94" name="CustomShape 3"/>
          <p:cNvSpPr/>
          <p:nvPr/>
        </p:nvSpPr>
        <p:spPr>
          <a:xfrm>
            <a:off x="274320" y="1705680"/>
            <a:ext cx="8686440" cy="4054680"/>
          </a:xfrm>
          <a:prstGeom prst="rect">
            <a:avLst/>
          </a:prstGeom>
        </p:spPr>
      </p:sp>
      <p:sp>
        <p:nvSpPr>
          <p:cNvPr id="95" name="CustomShape 4"/>
          <p:cNvSpPr/>
          <p:nvPr/>
        </p:nvSpPr>
        <p:spPr>
          <a:xfrm>
            <a:off x="368640" y="1280160"/>
            <a:ext cx="8683920" cy="4845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	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To solve big-data challenges, researchers need skills in </a:t>
            </a:r>
            <a:r>
              <a:rPr lang="en-US" sz="2400">
                <a:solidFill>
                  <a:srgbClr val="ff0000"/>
                </a:solidFill>
                <a:latin typeface="Goudy Old Style"/>
              </a:rPr>
              <a:t>both science and computing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— a combination that is still all too rare. A new breed of ‘data scientist’ is necessary.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45" nodeType="tmRoot" restart="never">
          <p:childTnLst>
            <p:seq>
              <p:cTn id="4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