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256" r:id="rId2"/>
    <p:sldId id="257" r:id="rId3"/>
    <p:sldId id="258" r:id="rId4"/>
    <p:sldId id="262" r:id="rId5"/>
    <p:sldId id="263" r:id="rId6"/>
    <p:sldId id="297" r:id="rId7"/>
    <p:sldId id="259" r:id="rId8"/>
    <p:sldId id="266" r:id="rId9"/>
    <p:sldId id="291" r:id="rId10"/>
    <p:sldId id="264" r:id="rId11"/>
    <p:sldId id="265" r:id="rId12"/>
    <p:sldId id="267" r:id="rId13"/>
    <p:sldId id="268" r:id="rId14"/>
    <p:sldId id="270" r:id="rId15"/>
    <p:sldId id="269" r:id="rId16"/>
    <p:sldId id="272" r:id="rId17"/>
    <p:sldId id="273" r:id="rId18"/>
    <p:sldId id="274" r:id="rId19"/>
    <p:sldId id="276" r:id="rId20"/>
    <p:sldId id="292" r:id="rId21"/>
    <p:sldId id="278" r:id="rId22"/>
    <p:sldId id="279" r:id="rId23"/>
    <p:sldId id="280" r:id="rId24"/>
    <p:sldId id="293" r:id="rId25"/>
    <p:sldId id="282" r:id="rId26"/>
    <p:sldId id="283" r:id="rId27"/>
    <p:sldId id="294" r:id="rId28"/>
    <p:sldId id="260" r:id="rId29"/>
    <p:sldId id="261" r:id="rId30"/>
    <p:sldId id="284" r:id="rId31"/>
    <p:sldId id="285" r:id="rId32"/>
    <p:sldId id="286" r:id="rId33"/>
    <p:sldId id="287" r:id="rId34"/>
    <p:sldId id="288" r:id="rId35"/>
    <p:sldId id="295" r:id="rId36"/>
    <p:sldId id="296" r:id="rId37"/>
    <p:sldId id="289" r:id="rId38"/>
    <p:sldId id="290" r:id="rId39"/>
    <p:sldId id="29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021" autoAdjust="0"/>
  </p:normalViewPr>
  <p:slideViewPr>
    <p:cSldViewPr>
      <p:cViewPr varScale="1">
        <p:scale>
          <a:sx n="111" d="100"/>
          <a:sy n="111" d="100"/>
        </p:scale>
        <p:origin x="1584" y="90"/>
      </p:cViewPr>
      <p:guideLst>
        <p:guide orient="horz" pos="2160"/>
        <p:guide pos="2880"/>
      </p:guideLst>
    </p:cSldViewPr>
  </p:slideViewPr>
  <p:outlineViewPr>
    <p:cViewPr>
      <p:scale>
        <a:sx n="33" d="100"/>
        <a:sy n="33" d="100"/>
      </p:scale>
      <p:origin x="0" y="-235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20CB1F0-0C53-41B2-ACEB-5177A5A04B98}" type="datetimeFigureOut">
              <a:rPr lang="zh-CN" altLang="en-US" smtClean="0"/>
              <a:t>2013/11/4</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幻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5219017F-0534-49B5-B075-9B506E16BE2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F20CB1F0-0C53-41B2-ACEB-5177A5A04B98}" type="datetimeFigureOut">
              <a:rPr lang="zh-CN" altLang="en-US" smtClean="0"/>
              <a:t>2013/11/4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219017F-0534-49B5-B075-9B506E16BE2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F20CB1F0-0C53-41B2-ACEB-5177A5A04B98}" type="datetimeFigureOut">
              <a:rPr lang="zh-CN" altLang="en-US" smtClean="0"/>
              <a:t>2013/11/4</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5989638" y="144462"/>
            <a:ext cx="533400" cy="244476"/>
          </a:xfrm>
        </p:spPr>
        <p:txBody>
          <a:bodyPr/>
          <a:lstStyle/>
          <a:p>
            <a:fld id="{5219017F-0534-49B5-B075-9B506E16BE2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F20CB1F0-0C53-41B2-ACEB-5177A5A04B98}" type="datetimeFigureOut">
              <a:rPr lang="zh-CN" altLang="en-US" smtClean="0"/>
              <a:t>2013/11/4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5219017F-0534-49B5-B075-9B506E16BE2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F20CB1F0-0C53-41B2-ACEB-5177A5A04B98}" type="datetimeFigureOut">
              <a:rPr lang="zh-CN" altLang="en-US" smtClean="0"/>
              <a:t>2013/11/4</a:t>
            </a:fld>
            <a:endParaRPr lang="zh-CN" altLang="en-US"/>
          </a:p>
        </p:txBody>
      </p:sp>
      <p:sp>
        <p:nvSpPr>
          <p:cNvPr id="13" name="幻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219017F-0534-49B5-B075-9B506E16BE2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fld id="{F20CB1F0-0C53-41B2-ACEB-5177A5A04B98}" type="datetimeFigureOut">
              <a:rPr lang="zh-CN" altLang="en-US" smtClean="0"/>
              <a:t>2013/11/4</a:t>
            </a:fld>
            <a:endParaRPr lang="zh-CN" altLang="en-US"/>
          </a:p>
        </p:txBody>
      </p:sp>
      <p:sp>
        <p:nvSpPr>
          <p:cNvPr id="10" name="幻灯片编号占位符 9"/>
          <p:cNvSpPr>
            <a:spLocks noGrp="1"/>
          </p:cNvSpPr>
          <p:nvPr>
            <p:ph type="sldNum" sz="quarter" idx="16"/>
          </p:nvPr>
        </p:nvSpPr>
        <p:spPr/>
        <p:txBody>
          <a:bodyPr rtlCol="0"/>
          <a:lstStyle/>
          <a:p>
            <a:fld id="{5219017F-0534-49B5-B075-9B506E16BE2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fld id="{F20CB1F0-0C53-41B2-ACEB-5177A5A04B98}" type="datetimeFigureOut">
              <a:rPr lang="zh-CN" altLang="en-US" smtClean="0"/>
              <a:t>2013/11/4</a:t>
            </a:fld>
            <a:endParaRPr lang="zh-CN" altLang="en-US"/>
          </a:p>
        </p:txBody>
      </p:sp>
      <p:sp>
        <p:nvSpPr>
          <p:cNvPr id="12" name="幻灯片编号占位符 11"/>
          <p:cNvSpPr>
            <a:spLocks noGrp="1"/>
          </p:cNvSpPr>
          <p:nvPr>
            <p:ph type="sldNum" sz="quarter" idx="16"/>
          </p:nvPr>
        </p:nvSpPr>
        <p:spPr/>
        <p:txBody>
          <a:bodyPr rtlCol="0"/>
          <a:lstStyle/>
          <a:p>
            <a:fld id="{5219017F-0534-49B5-B075-9B506E16BE2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20CB1F0-0C53-41B2-ACEB-5177A5A04B98}" type="datetimeFigureOut">
              <a:rPr lang="zh-CN" altLang="en-US" smtClean="0"/>
              <a:t>2013/11/4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5219017F-0534-49B5-B075-9B506E16BE2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0CB1F0-0C53-41B2-ACEB-5177A5A04B98}" type="datetimeFigureOut">
              <a:rPr lang="zh-CN" altLang="en-US" smtClean="0"/>
              <a:t>2013/11/4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5219017F-0534-49B5-B075-9B506E16BE2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F20CB1F0-0C53-41B2-ACEB-5177A5A04B98}" type="datetimeFigureOut">
              <a:rPr lang="zh-CN" altLang="en-US" smtClean="0"/>
              <a:t>2013/11/4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5219017F-0534-49B5-B075-9B506E16BE2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F20CB1F0-0C53-41B2-ACEB-5177A5A04B98}" type="datetimeFigureOut">
              <a:rPr lang="zh-CN" altLang="en-US" smtClean="0"/>
              <a:t>2013/11/4</a:t>
            </a:fld>
            <a:endParaRPr lang="zh-CN" altLang="en-US"/>
          </a:p>
        </p:txBody>
      </p:sp>
      <p:sp>
        <p:nvSpPr>
          <p:cNvPr id="13" name="幻灯片编号占位符 12"/>
          <p:cNvSpPr>
            <a:spLocks noGrp="1"/>
          </p:cNvSpPr>
          <p:nvPr>
            <p:ph type="sldNum" sz="quarter" idx="11"/>
          </p:nvPr>
        </p:nvSpPr>
        <p:spPr>
          <a:xfrm>
            <a:off x="0" y="4667249"/>
            <a:ext cx="1447800" cy="663578"/>
          </a:xfrm>
        </p:spPr>
        <p:txBody>
          <a:bodyPr rtlCol="0"/>
          <a:lstStyle>
            <a:lvl1pPr>
              <a:defRPr sz="2800"/>
            </a:lvl1pPr>
          </a:lstStyle>
          <a:p>
            <a:fld id="{5219017F-0534-49B5-B075-9B506E16BE2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20CB1F0-0C53-41B2-ACEB-5177A5A04B98}" type="datetimeFigureOut">
              <a:rPr lang="zh-CN" altLang="en-US" smtClean="0"/>
              <a:t>2013/11/4</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219017F-0534-49B5-B075-9B506E16BE2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4038600"/>
            <a:ext cx="7219528" cy="1828800"/>
          </a:xfrm>
        </p:spPr>
        <p:txBody>
          <a:bodyPr>
            <a:normAutofit fontScale="90000"/>
          </a:bodyPr>
          <a:lstStyle/>
          <a:p>
            <a:r>
              <a:rPr lang="en-US" altLang="zh-CN" sz="6600" dirty="0" smtClean="0"/>
              <a:t>A Distributed Graph Engine for web scale RDF data</a:t>
            </a:r>
            <a:endParaRPr lang="zh-CN" altLang="en-US" sz="6600" dirty="0"/>
          </a:p>
        </p:txBody>
      </p:sp>
      <p:sp>
        <p:nvSpPr>
          <p:cNvPr id="3" name="副标题 2"/>
          <p:cNvSpPr>
            <a:spLocks noGrp="1"/>
          </p:cNvSpPr>
          <p:nvPr>
            <p:ph type="subTitle" idx="1"/>
          </p:nvPr>
        </p:nvSpPr>
        <p:spPr/>
        <p:txBody>
          <a:bodyPr>
            <a:normAutofit fontScale="77500" lnSpcReduction="20000"/>
          </a:bodyPr>
          <a:lstStyle/>
          <a:p>
            <a:r>
              <a:rPr lang="en-US" altLang="zh-CN" dirty="0" err="1" smtClean="0"/>
              <a:t>Peiqin</a:t>
            </a:r>
            <a:r>
              <a:rPr lang="en-US" altLang="zh-CN" dirty="0" smtClean="0"/>
              <a:t> </a:t>
            </a:r>
            <a:r>
              <a:rPr lang="en-US" altLang="zh-CN" dirty="0" err="1" smtClean="0"/>
              <a:t>Gu</a:t>
            </a:r>
            <a:endParaRPr lang="en-US" altLang="zh-CN" dirty="0" smtClean="0"/>
          </a:p>
          <a:p>
            <a:r>
              <a:rPr lang="en-US" altLang="zh-CN" dirty="0" smtClean="0"/>
              <a:t>10/28/2013</a:t>
            </a:r>
            <a:endParaRPr lang="zh-CN" altLang="en-US" dirty="0"/>
          </a:p>
        </p:txBody>
      </p:sp>
    </p:spTree>
    <p:extLst>
      <p:ext uri="{BB962C8B-B14F-4D97-AF65-F5344CB8AC3E}">
        <p14:creationId xmlns:p14="http://schemas.microsoft.com/office/powerpoint/2010/main" val="418082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Solutions</a:t>
            </a:r>
            <a:endParaRPr lang="zh-CN" altLang="en-US" dirty="0"/>
          </a:p>
        </p:txBody>
      </p:sp>
      <p:sp>
        <p:nvSpPr>
          <p:cNvPr id="3" name="内容占位符 2"/>
          <p:cNvSpPr>
            <a:spLocks noGrp="1"/>
          </p:cNvSpPr>
          <p:nvPr>
            <p:ph sz="quarter" idx="1"/>
          </p:nvPr>
        </p:nvSpPr>
        <p:spPr/>
        <p:txBody>
          <a:bodyPr/>
          <a:lstStyle/>
          <a:p>
            <a:r>
              <a:rPr lang="en-US" altLang="zh-CN" dirty="0" err="1"/>
              <a:t>Trinity.RDF</a:t>
            </a:r>
            <a:r>
              <a:rPr lang="en-US" altLang="zh-CN" dirty="0"/>
              <a:t> models RDF data as an in-memory graph.</a:t>
            </a:r>
          </a:p>
          <a:p>
            <a:pPr lvl="1"/>
            <a:r>
              <a:rPr lang="en-US" altLang="zh-CN" dirty="0" smtClean="0"/>
              <a:t>Entities as graph nodes, and relationships as graph edges</a:t>
            </a:r>
            <a:endParaRPr lang="en-US" altLang="zh-CN" dirty="0"/>
          </a:p>
          <a:p>
            <a:pPr lvl="1"/>
            <a:r>
              <a:rPr lang="en-US" altLang="zh-CN" dirty="0" smtClean="0"/>
              <a:t>Supports fast random accesses on the graph</a:t>
            </a:r>
          </a:p>
          <a:p>
            <a:pPr lvl="1"/>
            <a:r>
              <a:rPr lang="en-US" altLang="zh-CN" dirty="0" smtClean="0"/>
              <a:t>In order to process SPARQL queries efficiently, need to address the issues of how to reduce the number of join operations, and how to reduce the size of intermediary results.</a:t>
            </a:r>
          </a:p>
        </p:txBody>
      </p:sp>
    </p:spTree>
    <p:extLst>
      <p:ext uri="{BB962C8B-B14F-4D97-AF65-F5344CB8AC3E}">
        <p14:creationId xmlns:p14="http://schemas.microsoft.com/office/powerpoint/2010/main" val="1518742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Solutions</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smtClean="0"/>
              <a:t>Decompose a SPARQL query into a set of triple patterns, and conduct a sequence of graph explorations to generate bindings for each of the triple pattern.</a:t>
            </a:r>
          </a:p>
          <a:p>
            <a:pPr lvl="1"/>
            <a:r>
              <a:rPr lang="en-US" altLang="zh-CN" dirty="0" smtClean="0"/>
              <a:t>The exploration-based approach uses the binding information of the explored sub-graphs to prune candidate matches in a greedy manner. </a:t>
            </a:r>
          </a:p>
          <a:p>
            <a:r>
              <a:rPr lang="en-US" altLang="zh-CN" dirty="0" smtClean="0"/>
              <a:t>Enable graph analytics</a:t>
            </a:r>
          </a:p>
          <a:p>
            <a:pPr lvl="1"/>
            <a:r>
              <a:rPr lang="en-US" altLang="zh-CN" dirty="0" smtClean="0"/>
              <a:t>Random walks, regular expression queries, reachability queries, distance oracles, community searches</a:t>
            </a:r>
          </a:p>
          <a:p>
            <a:pPr lvl="1"/>
            <a:r>
              <a:rPr lang="en-US" altLang="zh-CN" dirty="0" smtClean="0"/>
              <a:t>Large scale vertex-based analytical tasks on graph platforms such as </a:t>
            </a:r>
            <a:r>
              <a:rPr lang="en-US" altLang="zh-CN" dirty="0" err="1" smtClean="0"/>
              <a:t>Pregel</a:t>
            </a:r>
            <a:r>
              <a:rPr lang="en-US" altLang="zh-CN" dirty="0" smtClean="0"/>
              <a:t> can be easily supported.</a:t>
            </a:r>
            <a:endParaRPr lang="zh-CN" altLang="en-US" dirty="0"/>
          </a:p>
        </p:txBody>
      </p:sp>
    </p:spTree>
    <p:extLst>
      <p:ext uri="{BB962C8B-B14F-4D97-AF65-F5344CB8AC3E}">
        <p14:creationId xmlns:p14="http://schemas.microsoft.com/office/powerpoint/2010/main" val="1372185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Join vs. Graph Exploration</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RDF dataset</a:t>
            </a:r>
          </a:p>
          <a:p>
            <a:pPr lvl="1"/>
            <a:r>
              <a:rPr lang="en-US" altLang="zh-CN" dirty="0" smtClean="0">
                <a:solidFill>
                  <a:schemeClr val="bg1">
                    <a:lumMod val="50000"/>
                  </a:schemeClr>
                </a:solidFill>
              </a:rPr>
              <a:t>(Titanic, </a:t>
            </a:r>
            <a:r>
              <a:rPr lang="en-US" altLang="zh-CN" dirty="0" err="1" smtClean="0">
                <a:solidFill>
                  <a:schemeClr val="bg1">
                    <a:lumMod val="50000"/>
                  </a:schemeClr>
                </a:solidFill>
              </a:rPr>
              <a:t>has_award</a:t>
            </a:r>
            <a:r>
              <a:rPr lang="en-US" altLang="zh-CN" dirty="0" smtClean="0">
                <a:solidFill>
                  <a:schemeClr val="bg1">
                    <a:lumMod val="50000"/>
                  </a:schemeClr>
                </a:solidFill>
              </a:rPr>
              <a:t>, </a:t>
            </a:r>
            <a:r>
              <a:rPr lang="en-US" altLang="zh-CN" dirty="0" err="1" smtClean="0">
                <a:solidFill>
                  <a:schemeClr val="bg1">
                    <a:lumMod val="50000"/>
                  </a:schemeClr>
                </a:solidFill>
              </a:rPr>
              <a:t>Best_Picture</a:t>
            </a:r>
            <a:r>
              <a:rPr lang="en-US" altLang="zh-CN" dirty="0" smtClean="0">
                <a:solidFill>
                  <a:schemeClr val="bg1">
                    <a:lumMod val="50000"/>
                  </a:schemeClr>
                </a:solidFill>
              </a:rPr>
              <a:t>)</a:t>
            </a:r>
          </a:p>
          <a:p>
            <a:pPr lvl="1"/>
            <a:r>
              <a:rPr lang="en-US" altLang="zh-CN" dirty="0" smtClean="0">
                <a:solidFill>
                  <a:schemeClr val="bg1">
                    <a:lumMod val="50000"/>
                  </a:schemeClr>
                </a:solidFill>
              </a:rPr>
              <a:t>(Titanic, casts, </a:t>
            </a:r>
            <a:r>
              <a:rPr lang="en-US" altLang="zh-CN" dirty="0" err="1" smtClean="0">
                <a:solidFill>
                  <a:schemeClr val="bg1">
                    <a:lumMod val="50000"/>
                  </a:schemeClr>
                </a:solidFill>
              </a:rPr>
              <a:t>L_Dicaprio</a:t>
            </a:r>
            <a:r>
              <a:rPr lang="en-US" altLang="zh-CN" dirty="0" smtClean="0">
                <a:solidFill>
                  <a:schemeClr val="bg1">
                    <a:lumMod val="50000"/>
                  </a:schemeClr>
                </a:solidFill>
              </a:rPr>
              <a:t>)</a:t>
            </a:r>
          </a:p>
          <a:p>
            <a:pPr lvl="1"/>
            <a:r>
              <a:rPr lang="en-US" altLang="zh-CN" dirty="0" smtClean="0">
                <a:solidFill>
                  <a:schemeClr val="bg1">
                    <a:lumMod val="50000"/>
                  </a:schemeClr>
                </a:solidFill>
              </a:rPr>
              <a:t>(</a:t>
            </a:r>
            <a:r>
              <a:rPr lang="en-US" altLang="zh-CN" dirty="0" err="1" smtClean="0">
                <a:solidFill>
                  <a:schemeClr val="bg1">
                    <a:lumMod val="50000"/>
                  </a:schemeClr>
                </a:solidFill>
              </a:rPr>
              <a:t>J_Cameron</a:t>
            </a:r>
            <a:r>
              <a:rPr lang="en-US" altLang="zh-CN" dirty="0" smtClean="0">
                <a:solidFill>
                  <a:schemeClr val="bg1">
                    <a:lumMod val="50000"/>
                  </a:schemeClr>
                </a:solidFill>
              </a:rPr>
              <a:t>, directs, Titanic)</a:t>
            </a:r>
          </a:p>
          <a:p>
            <a:pPr lvl="1"/>
            <a:r>
              <a:rPr lang="en-US" altLang="zh-CN" dirty="0" smtClean="0">
                <a:solidFill>
                  <a:schemeClr val="bg1">
                    <a:lumMod val="50000"/>
                  </a:schemeClr>
                </a:solidFill>
              </a:rPr>
              <a:t>(</a:t>
            </a:r>
            <a:r>
              <a:rPr lang="en-US" altLang="zh-CN" dirty="0" err="1" smtClean="0">
                <a:solidFill>
                  <a:schemeClr val="bg1">
                    <a:lumMod val="50000"/>
                  </a:schemeClr>
                </a:solidFill>
              </a:rPr>
              <a:t>J_Cameron</a:t>
            </a:r>
            <a:r>
              <a:rPr lang="en-US" altLang="zh-CN" dirty="0" smtClean="0">
                <a:solidFill>
                  <a:schemeClr val="bg1">
                    <a:lumMod val="50000"/>
                  </a:schemeClr>
                </a:solidFill>
              </a:rPr>
              <a:t>, wins, </a:t>
            </a:r>
            <a:r>
              <a:rPr lang="en-US" altLang="zh-CN" dirty="0" err="1" smtClean="0">
                <a:solidFill>
                  <a:schemeClr val="bg1">
                    <a:lumMod val="50000"/>
                  </a:schemeClr>
                </a:solidFill>
              </a:rPr>
              <a:t>Oscar_Award</a:t>
            </a:r>
            <a:r>
              <a:rPr lang="en-US" altLang="zh-CN" dirty="0" smtClean="0">
                <a:solidFill>
                  <a:schemeClr val="bg1">
                    <a:lumMod val="50000"/>
                  </a:schemeClr>
                </a:solidFill>
              </a:rPr>
              <a:t>)</a:t>
            </a:r>
          </a:p>
          <a:p>
            <a:r>
              <a:rPr lang="en-US" altLang="zh-CN" dirty="0" smtClean="0"/>
              <a:t>The core syntax of SPARQL is a conjunctive set of triple patterns called a </a:t>
            </a:r>
            <a:r>
              <a:rPr lang="en-US" altLang="zh-CN" i="1" dirty="0" smtClean="0"/>
              <a:t>basic graph pattern</a:t>
            </a:r>
            <a:r>
              <a:rPr lang="en-US" altLang="zh-CN" dirty="0" smtClean="0"/>
              <a:t>. Thus, SPARQL query processing is essentially a </a:t>
            </a:r>
            <a:r>
              <a:rPr lang="en-US" altLang="zh-CN" dirty="0" err="1" smtClean="0"/>
              <a:t>subgraph</a:t>
            </a:r>
            <a:r>
              <a:rPr lang="en-US" altLang="zh-CN" dirty="0" smtClean="0"/>
              <a:t> matching problem.</a:t>
            </a:r>
            <a:endParaRPr lang="zh-CN" altLang="en-US" dirty="0"/>
          </a:p>
        </p:txBody>
      </p:sp>
    </p:spTree>
    <p:extLst>
      <p:ext uri="{BB962C8B-B14F-4D97-AF65-F5344CB8AC3E}">
        <p14:creationId xmlns:p14="http://schemas.microsoft.com/office/powerpoint/2010/main" val="411859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SPARQL query: Retrieve the cast of an award-winning movie directed by an award-wining director</a:t>
            </a:r>
          </a:p>
          <a:p>
            <a:pPr lvl="1"/>
            <a:r>
              <a:rPr lang="en-US" altLang="zh-CN" dirty="0" smtClean="0">
                <a:solidFill>
                  <a:schemeClr val="bg1">
                    <a:lumMod val="50000"/>
                  </a:schemeClr>
                </a:solidFill>
              </a:rPr>
              <a:t>SELECT </a:t>
            </a:r>
            <a:r>
              <a:rPr lang="en-US" altLang="zh-CN" dirty="0" smtClean="0">
                <a:solidFill>
                  <a:schemeClr val="bg1">
                    <a:lumMod val="50000"/>
                  </a:schemeClr>
                </a:solidFill>
              </a:rPr>
              <a:t>?movie, ?actor WHERE {</a:t>
            </a:r>
          </a:p>
          <a:p>
            <a:pPr indent="0">
              <a:buNone/>
            </a:pPr>
            <a:r>
              <a:rPr lang="en-US" altLang="zh-CN" dirty="0" smtClean="0">
                <a:solidFill>
                  <a:schemeClr val="bg1">
                    <a:lumMod val="50000"/>
                  </a:schemeClr>
                </a:solidFill>
              </a:rPr>
              <a:t>                   ?director wins ?award .</a:t>
            </a:r>
          </a:p>
          <a:p>
            <a:pPr indent="0">
              <a:buNone/>
            </a:pPr>
            <a:r>
              <a:rPr lang="en-US" altLang="zh-CN" dirty="0">
                <a:solidFill>
                  <a:schemeClr val="bg1">
                    <a:lumMod val="50000"/>
                  </a:schemeClr>
                </a:solidFill>
              </a:rPr>
              <a:t>	</a:t>
            </a:r>
            <a:r>
              <a:rPr lang="en-US" altLang="zh-CN" dirty="0" smtClean="0">
                <a:solidFill>
                  <a:schemeClr val="bg1">
                    <a:lumMod val="50000"/>
                  </a:schemeClr>
                </a:solidFill>
              </a:rPr>
              <a:t>  </a:t>
            </a:r>
            <a:r>
              <a:rPr lang="en-US" altLang="zh-CN" dirty="0" smtClean="0">
                <a:solidFill>
                  <a:schemeClr val="bg1">
                    <a:lumMod val="50000"/>
                  </a:schemeClr>
                </a:solidFill>
              </a:rPr>
              <a:t>	?</a:t>
            </a:r>
            <a:r>
              <a:rPr lang="en-US" altLang="zh-CN" dirty="0" smtClean="0">
                <a:solidFill>
                  <a:schemeClr val="bg1">
                    <a:lumMod val="50000"/>
                  </a:schemeClr>
                </a:solidFill>
              </a:rPr>
              <a:t>director directs ?movie .</a:t>
            </a:r>
          </a:p>
          <a:p>
            <a:pPr indent="0">
              <a:buNone/>
            </a:pPr>
            <a:r>
              <a:rPr lang="en-US" altLang="zh-CN" dirty="0">
                <a:solidFill>
                  <a:schemeClr val="bg1">
                    <a:lumMod val="50000"/>
                  </a:schemeClr>
                </a:solidFill>
              </a:rPr>
              <a:t>	</a:t>
            </a:r>
            <a:r>
              <a:rPr lang="en-US" altLang="zh-CN" dirty="0" smtClean="0">
                <a:solidFill>
                  <a:schemeClr val="bg1">
                    <a:lumMod val="50000"/>
                  </a:schemeClr>
                </a:solidFill>
              </a:rPr>
              <a:t>  </a:t>
            </a:r>
            <a:r>
              <a:rPr lang="en-US" altLang="zh-CN" dirty="0" smtClean="0">
                <a:solidFill>
                  <a:schemeClr val="bg1">
                    <a:lumMod val="50000"/>
                  </a:schemeClr>
                </a:solidFill>
              </a:rPr>
              <a:t>	?</a:t>
            </a:r>
            <a:r>
              <a:rPr lang="en-US" altLang="zh-CN" dirty="0" smtClean="0">
                <a:solidFill>
                  <a:schemeClr val="bg1">
                    <a:lumMod val="50000"/>
                  </a:schemeClr>
                </a:solidFill>
              </a:rPr>
              <a:t>movie </a:t>
            </a:r>
            <a:r>
              <a:rPr lang="en-US" altLang="zh-CN" dirty="0" err="1" smtClean="0">
                <a:solidFill>
                  <a:schemeClr val="bg1">
                    <a:lumMod val="50000"/>
                  </a:schemeClr>
                </a:solidFill>
              </a:rPr>
              <a:t>has_award</a:t>
            </a:r>
            <a:r>
              <a:rPr lang="en-US" altLang="zh-CN" dirty="0" smtClean="0">
                <a:solidFill>
                  <a:schemeClr val="bg1">
                    <a:lumMod val="50000"/>
                  </a:schemeClr>
                </a:solidFill>
              </a:rPr>
              <a:t> ?</a:t>
            </a:r>
            <a:r>
              <a:rPr lang="en-US" altLang="zh-CN" dirty="0" err="1" smtClean="0">
                <a:solidFill>
                  <a:schemeClr val="bg1">
                    <a:lumMod val="50000"/>
                  </a:schemeClr>
                </a:solidFill>
              </a:rPr>
              <a:t>movie_award</a:t>
            </a:r>
            <a:r>
              <a:rPr lang="en-US" altLang="zh-CN" dirty="0" smtClean="0">
                <a:solidFill>
                  <a:schemeClr val="bg1">
                    <a:lumMod val="50000"/>
                  </a:schemeClr>
                </a:solidFill>
              </a:rPr>
              <a:t> .</a:t>
            </a:r>
          </a:p>
          <a:p>
            <a:pPr indent="0">
              <a:buNone/>
            </a:pPr>
            <a:r>
              <a:rPr lang="en-US" altLang="zh-CN" dirty="0">
                <a:solidFill>
                  <a:schemeClr val="bg1">
                    <a:lumMod val="50000"/>
                  </a:schemeClr>
                </a:solidFill>
              </a:rPr>
              <a:t>	</a:t>
            </a:r>
            <a:r>
              <a:rPr lang="en-US" altLang="zh-CN" dirty="0" smtClean="0">
                <a:solidFill>
                  <a:schemeClr val="bg1">
                    <a:lumMod val="50000"/>
                  </a:schemeClr>
                </a:solidFill>
              </a:rPr>
              <a:t>  </a:t>
            </a:r>
            <a:r>
              <a:rPr lang="en-US" altLang="zh-CN" dirty="0" smtClean="0">
                <a:solidFill>
                  <a:schemeClr val="bg1">
                    <a:lumMod val="50000"/>
                  </a:schemeClr>
                </a:solidFill>
              </a:rPr>
              <a:t>	?</a:t>
            </a:r>
            <a:r>
              <a:rPr lang="en-US" altLang="zh-CN" dirty="0" smtClean="0">
                <a:solidFill>
                  <a:schemeClr val="bg1">
                    <a:lumMod val="50000"/>
                  </a:schemeClr>
                </a:solidFill>
              </a:rPr>
              <a:t>movie casts ?actor .</a:t>
            </a:r>
          </a:p>
          <a:p>
            <a:pPr indent="0">
              <a:buNone/>
            </a:pPr>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152521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17" y="494396"/>
            <a:ext cx="8104762" cy="295238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88" y="3861048"/>
            <a:ext cx="7847620" cy="2333333"/>
          </a:xfrm>
          <a:prstGeom prst="rect">
            <a:avLst/>
          </a:prstGeom>
        </p:spPr>
      </p:pic>
      <p:sp>
        <p:nvSpPr>
          <p:cNvPr id="4" name="文本框 3"/>
          <p:cNvSpPr txBox="1"/>
          <p:nvPr/>
        </p:nvSpPr>
        <p:spPr>
          <a:xfrm>
            <a:off x="2411760" y="6237312"/>
            <a:ext cx="4320480" cy="369332"/>
          </a:xfrm>
          <a:prstGeom prst="rect">
            <a:avLst/>
          </a:prstGeom>
          <a:noFill/>
        </p:spPr>
        <p:txBody>
          <a:bodyPr wrap="square" rtlCol="0">
            <a:spAutoFit/>
          </a:bodyPr>
          <a:lstStyle/>
          <a:p>
            <a:r>
              <a:rPr lang="en-US" altLang="zh-CN" dirty="0" smtClean="0"/>
              <a:t>A example RDF graph and the base tables</a:t>
            </a:r>
            <a:endParaRPr lang="zh-CN" altLang="en-US" dirty="0"/>
          </a:p>
        </p:txBody>
      </p:sp>
    </p:spTree>
    <p:extLst>
      <p:ext uri="{BB962C8B-B14F-4D97-AF65-F5344CB8AC3E}">
        <p14:creationId xmlns:p14="http://schemas.microsoft.com/office/powerpoint/2010/main" val="3437886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Join operations</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SPARQL query processing consists of two phases</a:t>
            </a:r>
          </a:p>
          <a:p>
            <a:pPr lvl="1"/>
            <a:r>
              <a:rPr lang="en-US" altLang="zh-CN" b="1" dirty="0" smtClean="0"/>
              <a:t>Scan phase</a:t>
            </a:r>
            <a:r>
              <a:rPr lang="en-US" altLang="zh-CN" dirty="0" smtClean="0"/>
              <a:t>: decomposes a SPARQL query into a set of triple patterns. For each triple pattern, we can scan tables or indices to generate bindings.</a:t>
            </a:r>
          </a:p>
          <a:p>
            <a:pPr lvl="1"/>
            <a:r>
              <a:rPr lang="en-US" altLang="zh-CN" b="1" dirty="0" smtClean="0"/>
              <a:t>Join phase</a:t>
            </a:r>
            <a:r>
              <a:rPr lang="en-US" altLang="zh-CN" dirty="0" smtClean="0"/>
              <a:t>: the base tables are joined to produce the final answer to the query</a:t>
            </a:r>
            <a:r>
              <a:rPr lang="en-US" altLang="zh-CN" dirty="0" smtClean="0"/>
              <a:t>.</a:t>
            </a:r>
          </a:p>
          <a:p>
            <a:r>
              <a:rPr lang="en-US" altLang="zh-CN" dirty="0" smtClean="0"/>
              <a:t>Limitations of join operations</a:t>
            </a:r>
          </a:p>
          <a:p>
            <a:pPr lvl="1"/>
            <a:r>
              <a:rPr lang="en-US" altLang="zh-CN" dirty="0"/>
              <a:t>It uses many costly join operations;</a:t>
            </a:r>
          </a:p>
          <a:p>
            <a:pPr lvl="1"/>
            <a:r>
              <a:rPr lang="en-US" altLang="zh-CN" dirty="0"/>
              <a:t>The scan-join process produces large redundant intermediary results;</a:t>
            </a:r>
            <a:endParaRPr lang="zh-CN" altLang="en-US" dirty="0"/>
          </a:p>
          <a:p>
            <a:pPr lvl="1"/>
            <a:endParaRPr lang="zh-CN" altLang="en-US" dirty="0"/>
          </a:p>
        </p:txBody>
      </p:sp>
    </p:spTree>
    <p:extLst>
      <p:ext uri="{BB962C8B-B14F-4D97-AF65-F5344CB8AC3E}">
        <p14:creationId xmlns:p14="http://schemas.microsoft.com/office/powerpoint/2010/main" val="334780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explorations</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smtClean="0"/>
              <a:t>Graph exploration can be implemented more efficiently than join, by pruning the unnecessary intermediate </a:t>
            </a:r>
            <a:r>
              <a:rPr lang="en-US" altLang="zh-CN" dirty="0" smtClean="0"/>
              <a:t>results.</a:t>
            </a:r>
          </a:p>
          <a:p>
            <a:pPr lvl="1"/>
            <a:r>
              <a:rPr lang="en-US" altLang="zh-CN" dirty="0" smtClean="0"/>
              <a:t>However</a:t>
            </a:r>
            <a:r>
              <a:rPr lang="en-US" altLang="zh-CN" dirty="0" smtClean="0"/>
              <a:t>, if the RDF graph is managed by relational tables, triple stores, or disk-based key-value stores, then </a:t>
            </a:r>
            <a:r>
              <a:rPr lang="en-US" altLang="zh-CN" dirty="0" smtClean="0"/>
              <a:t>they </a:t>
            </a:r>
            <a:r>
              <a:rPr lang="en-US" altLang="zh-CN" dirty="0" smtClean="0"/>
              <a:t>need to use join operations. With an index, it usually requires an O(log N) operation. If use native graph, it will perform the same operation in O(1) time.</a:t>
            </a:r>
          </a:p>
          <a:p>
            <a:r>
              <a:rPr lang="en-US" altLang="zh-CN" dirty="0" err="1" smtClean="0"/>
              <a:t>Trinity.RDF</a:t>
            </a:r>
            <a:r>
              <a:rPr lang="en-US" altLang="zh-CN" dirty="0" smtClean="0"/>
              <a:t> can explore as many as 2.3 million nodes on a graph distributed over an 8-server cluster within one tenth of a </a:t>
            </a:r>
            <a:r>
              <a:rPr lang="en-US" altLang="zh-CN" dirty="0" smtClean="0"/>
              <a:t>second.</a:t>
            </a:r>
          </a:p>
          <a:p>
            <a:pPr lvl="1"/>
            <a:r>
              <a:rPr lang="en-US" altLang="zh-CN" dirty="0" smtClean="0"/>
              <a:t>However</a:t>
            </a:r>
            <a:r>
              <a:rPr lang="en-US" altLang="zh-CN" dirty="0" smtClean="0"/>
              <a:t>, the order of exploration is important.</a:t>
            </a:r>
          </a:p>
        </p:txBody>
      </p:sp>
    </p:spTree>
    <p:extLst>
      <p:ext uri="{BB962C8B-B14F-4D97-AF65-F5344CB8AC3E}">
        <p14:creationId xmlns:p14="http://schemas.microsoft.com/office/powerpoint/2010/main" val="271836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System architecture</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Trinity.RDF</a:t>
            </a:r>
            <a:r>
              <a:rPr kumimoji="1" lang="en-US" altLang="zh-CN" dirty="0" smtClean="0"/>
              <a:t> is based on Trinity, which is a distributed in-memory key-value store.</a:t>
            </a:r>
          </a:p>
          <a:p>
            <a:r>
              <a:rPr kumimoji="1" lang="en-US" altLang="zh-CN" dirty="0" smtClean="0"/>
              <a:t>It randomly partitions an RDF graph across a cluster of commodity machines by hashing on the nodes. Each machine holds a disjoint part of the graph.</a:t>
            </a:r>
          </a:p>
          <a:p>
            <a:r>
              <a:rPr kumimoji="1" lang="en-US" altLang="zh-CN" dirty="0" smtClean="0"/>
              <a:t>Given a SPARQL query, </a:t>
            </a:r>
            <a:r>
              <a:rPr kumimoji="1" lang="en-US" altLang="zh-CN" dirty="0" smtClean="0"/>
              <a:t>they</a:t>
            </a:r>
            <a:r>
              <a:rPr kumimoji="1" lang="en-US" altLang="zh-CN" dirty="0" smtClean="0"/>
              <a:t> </a:t>
            </a:r>
            <a:r>
              <a:rPr kumimoji="1" lang="en-US" altLang="zh-CN" dirty="0" smtClean="0"/>
              <a:t>perform search in parallel on each machine. </a:t>
            </a:r>
            <a:endParaRPr kumimoji="1" lang="zh-CN" altLang="en-US" dirty="0"/>
          </a:p>
        </p:txBody>
      </p:sp>
    </p:spTree>
    <p:extLst>
      <p:ext uri="{BB962C8B-B14F-4D97-AF65-F5344CB8AC3E}">
        <p14:creationId xmlns:p14="http://schemas.microsoft.com/office/powerpoint/2010/main" val="987614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Trinity.RDF</a:t>
            </a:r>
            <a:r>
              <a:rPr kumimoji="1" lang="en-US" altLang="zh-CN" dirty="0" smtClean="0"/>
              <a:t> Framework</a:t>
            </a:r>
            <a:endParaRPr kumimoji="1" lang="zh-CN" altLang="en-US" dirty="0"/>
          </a:p>
        </p:txBody>
      </p:sp>
      <p:sp>
        <p:nvSpPr>
          <p:cNvPr id="3" name="内容占位符 2"/>
          <p:cNvSpPr>
            <a:spLocks noGrp="1"/>
          </p:cNvSpPr>
          <p:nvPr>
            <p:ph sz="quarter" idx="1"/>
          </p:nvPr>
        </p:nvSpPr>
        <p:spPr>
          <a:xfrm>
            <a:off x="612648" y="1600200"/>
            <a:ext cx="8153400" cy="2399686"/>
          </a:xfrm>
        </p:spPr>
        <p:txBody>
          <a:bodyPr>
            <a:normAutofit fontScale="70000" lnSpcReduction="20000"/>
          </a:bodyPr>
          <a:lstStyle/>
          <a:p>
            <a:r>
              <a:rPr kumimoji="1" lang="en-US" altLang="zh-CN" dirty="0" smtClean="0"/>
              <a:t>A user submits his query to a proxy. </a:t>
            </a:r>
          </a:p>
          <a:p>
            <a:r>
              <a:rPr kumimoji="1" lang="en-US" altLang="zh-CN" dirty="0" smtClean="0"/>
              <a:t>The proxy generates a query plan and delivers the plan to all the Trinity machines, which hold the RDF data. </a:t>
            </a:r>
          </a:p>
          <a:p>
            <a:r>
              <a:rPr kumimoji="1" lang="en-US" altLang="zh-CN" dirty="0" smtClean="0"/>
              <a:t>Each machine executes the query plan under the coordination of the proxy.  </a:t>
            </a:r>
          </a:p>
          <a:p>
            <a:r>
              <a:rPr kumimoji="1" lang="en-US" altLang="zh-CN" dirty="0" smtClean="0"/>
              <a:t>When the bindings for all the variables are resolved, all Trinity machines send back the bindings (answers) to the proxy where the final result is assembled and sent back to the user.</a:t>
            </a:r>
            <a:endParaRPr kumimoji="1" lang="zh-CN" altLang="en-US" dirty="0"/>
          </a:p>
        </p:txBody>
      </p:sp>
      <p:pic>
        <p:nvPicPr>
          <p:cNvPr id="4" name="内容占位符 3" descr="p265-zeng.jpg"/>
          <p:cNvPicPr>
            <a:picLocks noChangeAspect="1"/>
          </p:cNvPicPr>
          <p:nvPr/>
        </p:nvPicPr>
        <p:blipFill>
          <a:blip r:embed="rId2">
            <a:extLst>
              <a:ext uri="{28A0092B-C50C-407E-A947-70E740481C1C}">
                <a14:useLocalDpi xmlns:a14="http://schemas.microsoft.com/office/drawing/2010/main" val="0"/>
              </a:ext>
            </a:extLst>
          </a:blip>
          <a:srcRect l="-29365" r="-29365"/>
          <a:stretch>
            <a:fillRect/>
          </a:stretch>
        </p:blipFill>
        <p:spPr>
          <a:xfrm>
            <a:off x="1763688" y="3933056"/>
            <a:ext cx="5040560" cy="2779374"/>
          </a:xfrm>
          <a:prstGeom prst="rect">
            <a:avLst/>
          </a:prstGeom>
        </p:spPr>
      </p:pic>
    </p:spTree>
    <p:extLst>
      <p:ext uri="{BB962C8B-B14F-4D97-AF65-F5344CB8AC3E}">
        <p14:creationId xmlns:p14="http://schemas.microsoft.com/office/powerpoint/2010/main" val="3087315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Trinity.RDF</a:t>
            </a:r>
            <a:r>
              <a:rPr kumimoji="1" lang="en-US" altLang="zh-CN" dirty="0" smtClean="0"/>
              <a:t> Framework</a:t>
            </a:r>
            <a:endParaRPr kumimoji="1" lang="zh-CN" altLang="en-US" dirty="0"/>
          </a:p>
        </p:txBody>
      </p:sp>
      <p:sp>
        <p:nvSpPr>
          <p:cNvPr id="3" name="内容占位符 2"/>
          <p:cNvSpPr>
            <a:spLocks noGrp="1"/>
          </p:cNvSpPr>
          <p:nvPr>
            <p:ph sz="quarter" idx="1"/>
          </p:nvPr>
        </p:nvSpPr>
        <p:spPr/>
        <p:txBody>
          <a:bodyPr>
            <a:normAutofit/>
          </a:bodyPr>
          <a:lstStyle/>
          <a:p>
            <a:r>
              <a:rPr kumimoji="1" lang="en-US" altLang="zh-CN" dirty="0" smtClean="0"/>
              <a:t>Message </a:t>
            </a:r>
            <a:r>
              <a:rPr kumimoji="1" lang="en-US" altLang="zh-CN" dirty="0" smtClean="0"/>
              <a:t>passing mechanism</a:t>
            </a:r>
          </a:p>
          <a:p>
            <a:pPr lvl="1"/>
            <a:r>
              <a:rPr kumimoji="1" lang="en-US" altLang="zh-CN" dirty="0" smtClean="0"/>
              <a:t>Allow inter-machine </a:t>
            </a:r>
          </a:p>
          <a:p>
            <a:r>
              <a:rPr kumimoji="1" lang="en-US" altLang="zh-CN" dirty="0"/>
              <a:t>S</a:t>
            </a:r>
            <a:r>
              <a:rPr kumimoji="1" lang="en-US" altLang="zh-CN" dirty="0" smtClean="0"/>
              <a:t>tring </a:t>
            </a:r>
            <a:r>
              <a:rPr kumimoji="1" lang="en-US" altLang="zh-CN" dirty="0" smtClean="0"/>
              <a:t>indexing </a:t>
            </a:r>
            <a:r>
              <a:rPr kumimoji="1" lang="en-US" altLang="zh-CN" dirty="0" smtClean="0"/>
              <a:t>server</a:t>
            </a:r>
            <a:endParaRPr kumimoji="1" lang="en-US" altLang="zh-CN" dirty="0" smtClean="0"/>
          </a:p>
          <a:p>
            <a:pPr lvl="1"/>
            <a:r>
              <a:rPr kumimoji="1" lang="en-US" altLang="zh-CN" dirty="0" smtClean="0"/>
              <a:t>literal-to-id mapping</a:t>
            </a:r>
          </a:p>
          <a:p>
            <a:pPr lvl="2"/>
            <a:r>
              <a:rPr kumimoji="1" lang="en-US" altLang="zh-CN" dirty="0" smtClean="0"/>
              <a:t>translates </a:t>
            </a:r>
            <a:r>
              <a:rPr kumimoji="1" lang="en-US" altLang="zh-CN" dirty="0" smtClean="0"/>
              <a:t>literals in a SPARQL query into </a:t>
            </a:r>
            <a:r>
              <a:rPr kumimoji="1" lang="en-US" altLang="zh-CN" dirty="0" smtClean="0"/>
              <a:t>ids</a:t>
            </a:r>
          </a:p>
          <a:p>
            <a:pPr lvl="1"/>
            <a:r>
              <a:rPr kumimoji="1" lang="en-US" altLang="zh-CN" dirty="0" smtClean="0"/>
              <a:t>id-to-literal mapping</a:t>
            </a:r>
          </a:p>
          <a:p>
            <a:pPr lvl="2"/>
            <a:r>
              <a:rPr kumimoji="1" lang="en-US" altLang="zh-CN" dirty="0" smtClean="0"/>
              <a:t>maps </a:t>
            </a:r>
            <a:r>
              <a:rPr kumimoji="1" lang="en-US" altLang="zh-CN" dirty="0" smtClean="0"/>
              <a:t>ids in the output back to literals for the user.</a:t>
            </a:r>
          </a:p>
        </p:txBody>
      </p:sp>
    </p:spTree>
    <p:extLst>
      <p:ext uri="{BB962C8B-B14F-4D97-AF65-F5344CB8AC3E}">
        <p14:creationId xmlns:p14="http://schemas.microsoft.com/office/powerpoint/2010/main" val="3622723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Paper Info</a:t>
            </a:r>
            <a:endParaRPr lang="zh-CN" altLang="en-US" dirty="0"/>
          </a:p>
        </p:txBody>
      </p:sp>
      <p:sp>
        <p:nvSpPr>
          <p:cNvPr id="3" name="内容占位符 2"/>
          <p:cNvSpPr>
            <a:spLocks noGrp="1"/>
          </p:cNvSpPr>
          <p:nvPr>
            <p:ph sz="quarter" idx="1"/>
          </p:nvPr>
        </p:nvSpPr>
        <p:spPr/>
        <p:txBody>
          <a:bodyPr/>
          <a:lstStyle/>
          <a:p>
            <a:pPr marL="342900" indent="-342900">
              <a:buFont typeface="Wingdings" panose="05000000000000000000" pitchFamily="2" charset="2"/>
              <a:buChar char="l"/>
            </a:pPr>
            <a:r>
              <a:rPr lang="en-US" altLang="zh-CN" b="1" dirty="0" smtClean="0"/>
              <a:t>A Distributed Graph Engine for Web Scale RDF Data</a:t>
            </a:r>
          </a:p>
          <a:p>
            <a:pPr marL="800100" lvl="1" indent="-342900">
              <a:buFont typeface="Wingdings" panose="05000000000000000000" pitchFamily="2" charset="2"/>
              <a:buChar char="l"/>
            </a:pPr>
            <a:r>
              <a:rPr lang="en-US" altLang="zh-CN" dirty="0" smtClean="0"/>
              <a:t>UCLA, Columbia University, Microsoft Research Asia, </a:t>
            </a:r>
            <a:r>
              <a:rPr lang="en-US" altLang="zh-CN" dirty="0" err="1" smtClean="0"/>
              <a:t>Renmin</a:t>
            </a:r>
            <a:r>
              <a:rPr lang="en-US" altLang="zh-CN" dirty="0" smtClean="0"/>
              <a:t> University of China</a:t>
            </a:r>
          </a:p>
          <a:p>
            <a:pPr marL="800100" lvl="1" indent="-342900">
              <a:buFont typeface="Wingdings" panose="05000000000000000000" pitchFamily="2" charset="2"/>
              <a:buChar char="l"/>
            </a:pPr>
            <a:r>
              <a:rPr lang="en-US" altLang="zh-CN" dirty="0" smtClean="0"/>
              <a:t>VLDB 2013</a:t>
            </a:r>
          </a:p>
          <a:p>
            <a:pPr marL="800100" lvl="1" indent="-342900">
              <a:buFont typeface="Wingdings" panose="05000000000000000000" pitchFamily="2" charset="2"/>
              <a:buChar char="l"/>
            </a:pPr>
            <a:r>
              <a:rPr lang="en-US" altLang="zh-CN" dirty="0" smtClean="0"/>
              <a:t>12 pages</a:t>
            </a:r>
            <a:endParaRPr lang="zh-CN" altLang="en-US" dirty="0"/>
          </a:p>
        </p:txBody>
      </p:sp>
    </p:spTree>
    <p:extLst>
      <p:ext uri="{BB962C8B-B14F-4D97-AF65-F5344CB8AC3E}">
        <p14:creationId xmlns:p14="http://schemas.microsoft.com/office/powerpoint/2010/main" val="288418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Graph Partitioning</a:t>
            </a:r>
            <a:endParaRPr lang="zh-CN" altLang="en-US" dirty="0"/>
          </a:p>
        </p:txBody>
      </p:sp>
    </p:spTree>
    <p:extLst>
      <p:ext uri="{BB962C8B-B14F-4D97-AF65-F5344CB8AC3E}">
        <p14:creationId xmlns:p14="http://schemas.microsoft.com/office/powerpoint/2010/main" val="285938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a:t>
            </a:r>
            <a:r>
              <a:rPr kumimoji="1" lang="en-US" altLang="zh-CN" dirty="0" smtClean="0"/>
              <a:t>model (1)</a:t>
            </a:r>
            <a:endParaRPr kumimoji="1" lang="zh-CN" altLang="en-US" dirty="0"/>
          </a:p>
        </p:txBody>
      </p:sp>
      <p:sp>
        <p:nvSpPr>
          <p:cNvPr id="3" name="内容占位符 2"/>
          <p:cNvSpPr>
            <a:spLocks noGrp="1"/>
          </p:cNvSpPr>
          <p:nvPr>
            <p:ph sz="quarter" idx="1"/>
          </p:nvPr>
        </p:nvSpPr>
        <p:spPr>
          <a:xfrm>
            <a:off x="612648" y="1600200"/>
            <a:ext cx="8153400" cy="1900808"/>
          </a:xfrm>
        </p:spPr>
        <p:txBody>
          <a:bodyPr>
            <a:normAutofit/>
          </a:bodyPr>
          <a:lstStyle/>
          <a:p>
            <a:r>
              <a:rPr kumimoji="1" lang="en-US" altLang="zh-CN" dirty="0" smtClean="0">
                <a:solidFill>
                  <a:srgbClr val="FF0000"/>
                </a:solidFill>
              </a:rPr>
              <a:t>(</a:t>
            </a:r>
            <a:r>
              <a:rPr kumimoji="1" lang="en-US" altLang="zh-CN" dirty="0" smtClean="0">
                <a:solidFill>
                  <a:srgbClr val="FF0000"/>
                </a:solidFill>
              </a:rPr>
              <a:t>node-id, &lt;in-adjacency-list, out-adjacency-list</a:t>
            </a:r>
            <a:r>
              <a:rPr kumimoji="1" lang="en-US" altLang="zh-CN" dirty="0" smtClean="0">
                <a:solidFill>
                  <a:srgbClr val="FF0000"/>
                </a:solidFill>
              </a:rPr>
              <a:t>&gt;)</a:t>
            </a:r>
            <a:endParaRPr kumimoji="1" lang="en-US" altLang="zh-CN" dirty="0" smtClean="0">
              <a:solidFill>
                <a:srgbClr val="FF0000"/>
              </a:solidFill>
            </a:endParaRPr>
          </a:p>
          <a:p>
            <a:pPr lvl="1"/>
            <a:r>
              <a:rPr kumimoji="1" lang="en-US" altLang="zh-CN" dirty="0" smtClean="0"/>
              <a:t>Each element in the adjacency lists is a (predicate, node-id) pair, which records the id of the neighbor, and the predicate on the edge.</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573016"/>
            <a:ext cx="4392616" cy="2852936"/>
          </a:xfrm>
          <a:prstGeom prst="rect">
            <a:avLst/>
          </a:prstGeom>
        </p:spPr>
      </p:pic>
    </p:spTree>
    <p:extLst>
      <p:ext uri="{BB962C8B-B14F-4D97-AF65-F5344CB8AC3E}">
        <p14:creationId xmlns:p14="http://schemas.microsoft.com/office/powerpoint/2010/main" val="2914686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model (2)</a:t>
            </a:r>
            <a:endParaRPr kumimoji="1" lang="zh-CN" altLang="en-US" dirty="0"/>
          </a:p>
        </p:txBody>
      </p:sp>
      <p:sp>
        <p:nvSpPr>
          <p:cNvPr id="3" name="内容占位符 2"/>
          <p:cNvSpPr>
            <a:spLocks noGrp="1"/>
          </p:cNvSpPr>
          <p:nvPr>
            <p:ph sz="quarter" idx="1"/>
          </p:nvPr>
        </p:nvSpPr>
        <p:spPr>
          <a:xfrm>
            <a:off x="612648" y="1600200"/>
            <a:ext cx="8153400" cy="2116832"/>
          </a:xfrm>
        </p:spPr>
        <p:txBody>
          <a:bodyPr>
            <a:normAutofit fontScale="77500" lnSpcReduction="20000"/>
          </a:bodyPr>
          <a:lstStyle/>
          <a:p>
            <a:r>
              <a:rPr kumimoji="1" lang="en-US" altLang="zh-CN" dirty="0">
                <a:solidFill>
                  <a:srgbClr val="FF0000"/>
                </a:solidFill>
              </a:rPr>
              <a:t>(node-id, &lt;in</a:t>
            </a:r>
            <a:r>
              <a:rPr kumimoji="1" lang="en-US" altLang="zh-CN" baseline="-25000" dirty="0">
                <a:solidFill>
                  <a:srgbClr val="FF0000"/>
                </a:solidFill>
              </a:rPr>
              <a:t>1</a:t>
            </a:r>
            <a:r>
              <a:rPr kumimoji="1" lang="en-US" altLang="zh-CN" dirty="0">
                <a:solidFill>
                  <a:srgbClr val="FF0000"/>
                </a:solidFill>
              </a:rPr>
              <a:t>, …, in</a:t>
            </a:r>
            <a:r>
              <a:rPr kumimoji="1" lang="en-US" altLang="zh-CN" baseline="-25000" dirty="0">
                <a:solidFill>
                  <a:srgbClr val="FF0000"/>
                </a:solidFill>
              </a:rPr>
              <a:t>k</a:t>
            </a:r>
            <a:r>
              <a:rPr kumimoji="1" lang="en-US" altLang="zh-CN" dirty="0">
                <a:solidFill>
                  <a:srgbClr val="FF0000"/>
                </a:solidFill>
              </a:rPr>
              <a:t>, out</a:t>
            </a:r>
            <a:r>
              <a:rPr kumimoji="1" lang="en-US" altLang="zh-CN" baseline="-25000" dirty="0">
                <a:solidFill>
                  <a:srgbClr val="FF0000"/>
                </a:solidFill>
              </a:rPr>
              <a:t>1</a:t>
            </a:r>
            <a:r>
              <a:rPr kumimoji="1" lang="en-US" altLang="zh-CN" dirty="0">
                <a:solidFill>
                  <a:srgbClr val="FF0000"/>
                </a:solidFill>
              </a:rPr>
              <a:t>, …, </a:t>
            </a:r>
            <a:r>
              <a:rPr kumimoji="1" lang="en-US" altLang="zh-CN" dirty="0" err="1">
                <a:solidFill>
                  <a:srgbClr val="FF0000"/>
                </a:solidFill>
              </a:rPr>
              <a:t>out</a:t>
            </a:r>
            <a:r>
              <a:rPr kumimoji="1" lang="en-US" altLang="zh-CN" baseline="-25000" dirty="0" err="1">
                <a:solidFill>
                  <a:srgbClr val="FF0000"/>
                </a:solidFill>
              </a:rPr>
              <a:t>k</a:t>
            </a:r>
            <a:r>
              <a:rPr kumimoji="1" lang="en-US" altLang="zh-CN" dirty="0">
                <a:solidFill>
                  <a:srgbClr val="FF0000"/>
                </a:solidFill>
              </a:rPr>
              <a:t>&gt;)</a:t>
            </a:r>
          </a:p>
          <a:p>
            <a:pPr lvl="1"/>
            <a:r>
              <a:rPr kumimoji="1" lang="en-US" altLang="zh-CN" dirty="0"/>
              <a:t>The key-value pair (in, in-adjacency-list) and the nodes in in-adjacency-list are stored on the same machine. That is, we partition the adjacency lists by machine.</a:t>
            </a:r>
          </a:p>
          <a:p>
            <a:pPr lvl="1"/>
            <a:r>
              <a:rPr kumimoji="1" lang="en-US" altLang="zh-CN" dirty="0" smtClean="0"/>
              <a:t>Real-life </a:t>
            </a:r>
            <a:r>
              <a:rPr kumimoji="1" lang="en-US" altLang="zh-CN" dirty="0" smtClean="0"/>
              <a:t>RDF graphs follow the power law distribution. In </a:t>
            </a:r>
            <a:r>
              <a:rPr kumimoji="1" lang="en-US" altLang="zh-CN" dirty="0" err="1" smtClean="0"/>
              <a:t>DBpedia</a:t>
            </a:r>
            <a:r>
              <a:rPr kumimoji="1" lang="en-US" altLang="zh-CN" dirty="0" smtClean="0"/>
              <a:t>, over 90% nodes have less than 5 neighbors, while some top nodes have more than 100,000 neighbors</a:t>
            </a:r>
            <a:r>
              <a:rPr kumimoji="1" lang="en-US" altLang="zh-CN" dirty="0" smtClean="0"/>
              <a:t>.</a:t>
            </a:r>
            <a:endParaRPr kumimoji="1"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573016"/>
            <a:ext cx="4032448" cy="3147016"/>
          </a:xfrm>
          <a:prstGeom prst="rect">
            <a:avLst/>
          </a:prstGeom>
        </p:spPr>
      </p:pic>
    </p:spTree>
    <p:extLst>
      <p:ext uri="{BB962C8B-B14F-4D97-AF65-F5344CB8AC3E}">
        <p14:creationId xmlns:p14="http://schemas.microsoft.com/office/powerpoint/2010/main" val="3720950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Partitioning strategy</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For nodes with few neighbors, model (2) is more costly than model (1), so they use a threshold </a:t>
            </a:r>
            <a:r>
              <a:rPr kumimoji="1" lang="en-US" altLang="zh-CN" i="1" dirty="0" smtClean="0"/>
              <a:t>t</a:t>
            </a:r>
            <a:r>
              <a:rPr kumimoji="1" lang="en-US" altLang="zh-CN" dirty="0" smtClean="0"/>
              <a:t> to decide which model to use.</a:t>
            </a:r>
          </a:p>
          <a:p>
            <a:r>
              <a:rPr kumimoji="1" lang="en-US" altLang="zh-CN" dirty="0" smtClean="0"/>
              <a:t>If a node has more than </a:t>
            </a:r>
            <a:r>
              <a:rPr kumimoji="1" lang="en-US" altLang="zh-CN" i="1" dirty="0" smtClean="0"/>
              <a:t>t</a:t>
            </a:r>
            <a:r>
              <a:rPr kumimoji="1" lang="en-US" altLang="zh-CN" dirty="0" smtClean="0"/>
              <a:t> neighbors, they use model (2) to map it to the key-value store; otherwise, they use model (1).</a:t>
            </a:r>
            <a:endParaRPr kumimoji="1" lang="zh-CN" altLang="en-US" dirty="0"/>
          </a:p>
        </p:txBody>
      </p:sp>
    </p:spTree>
    <p:extLst>
      <p:ext uri="{BB962C8B-B14F-4D97-AF65-F5344CB8AC3E}">
        <p14:creationId xmlns:p14="http://schemas.microsoft.com/office/powerpoint/2010/main" val="24831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Indexing</a:t>
            </a:r>
            <a:endParaRPr lang="zh-CN" altLang="en-US" dirty="0"/>
          </a:p>
        </p:txBody>
      </p:sp>
    </p:spTree>
    <p:extLst>
      <p:ext uri="{BB962C8B-B14F-4D97-AF65-F5344CB8AC3E}">
        <p14:creationId xmlns:p14="http://schemas.microsoft.com/office/powerpoint/2010/main" val="107890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Indexing Predicates</a:t>
            </a:r>
            <a:endParaRPr kumimoji="1" lang="zh-CN" altLang="en-US" dirty="0"/>
          </a:p>
        </p:txBody>
      </p:sp>
      <p:sp>
        <p:nvSpPr>
          <p:cNvPr id="3" name="内容占位符 2"/>
          <p:cNvSpPr>
            <a:spLocks noGrp="1"/>
          </p:cNvSpPr>
          <p:nvPr>
            <p:ph sz="quarter" idx="1"/>
          </p:nvPr>
        </p:nvSpPr>
        <p:spPr/>
        <p:txBody>
          <a:bodyPr>
            <a:normAutofit lnSpcReduction="10000"/>
          </a:bodyPr>
          <a:lstStyle/>
          <a:p>
            <a:r>
              <a:rPr kumimoji="1" lang="en-US" altLang="zh-CN" dirty="0" smtClean="0"/>
              <a:t>Local predicate indexing for each node </a:t>
            </a:r>
            <a:r>
              <a:rPr kumimoji="1" lang="en-US" altLang="zh-CN" i="1" dirty="0" smtClean="0"/>
              <a:t>x</a:t>
            </a:r>
          </a:p>
          <a:p>
            <a:pPr lvl="1"/>
            <a:r>
              <a:rPr kumimoji="1" lang="en-US" altLang="zh-CN" dirty="0" smtClean="0"/>
              <a:t>Sort all (predicate, node-id) pairs in x’s adjacency lists first by predicate then by node-id. 	</a:t>
            </a:r>
          </a:p>
          <a:p>
            <a:pPr lvl="1"/>
            <a:r>
              <a:rPr kumimoji="1" lang="en-US" altLang="zh-CN" dirty="0" smtClean="0"/>
              <a:t>Corresponds to SPO or OPS index</a:t>
            </a:r>
          </a:p>
          <a:p>
            <a:r>
              <a:rPr kumimoji="1" lang="en-US" altLang="zh-CN" dirty="0" smtClean="0"/>
              <a:t>Global predicate indexing</a:t>
            </a:r>
          </a:p>
          <a:p>
            <a:pPr lvl="1"/>
            <a:r>
              <a:rPr kumimoji="1" lang="en-US" altLang="zh-CN" dirty="0" smtClean="0"/>
              <a:t>Enables to find all nodes that have incoming or outgoing neighbors labeled by a given predicate.</a:t>
            </a:r>
          </a:p>
          <a:p>
            <a:pPr lvl="1"/>
            <a:r>
              <a:rPr kumimoji="1" lang="en-US" altLang="zh-CN" dirty="0" smtClean="0"/>
              <a:t>PSO or POS index</a:t>
            </a:r>
          </a:p>
          <a:p>
            <a:pPr lvl="1"/>
            <a:r>
              <a:rPr kumimoji="1" lang="en-US" altLang="zh-CN" dirty="0" smtClean="0"/>
              <a:t>For each predicate, machine </a:t>
            </a:r>
            <a:r>
              <a:rPr kumimoji="1" lang="en-US" altLang="zh-CN" i="1" dirty="0" err="1"/>
              <a:t>i</a:t>
            </a:r>
            <a:r>
              <a:rPr kumimoji="1" lang="en-US" altLang="zh-CN" dirty="0" smtClean="0"/>
              <a:t> stores a key-value pair</a:t>
            </a:r>
            <a:endParaRPr kumimoji="1" lang="en-US" altLang="zh-CN" dirty="0"/>
          </a:p>
          <a:p>
            <a:pPr lvl="2"/>
            <a:r>
              <a:rPr kumimoji="1" lang="en-US" altLang="zh-CN" dirty="0" smtClean="0"/>
              <a:t>(predicate, &lt;subject-</a:t>
            </a:r>
            <a:r>
              <a:rPr kumimoji="1" lang="en-US" altLang="zh-CN" dirty="0" err="1" smtClean="0"/>
              <a:t>list</a:t>
            </a:r>
            <a:r>
              <a:rPr kumimoji="1" lang="en-US" altLang="zh-CN" baseline="-25000" dirty="0" err="1" smtClean="0"/>
              <a:t>i</a:t>
            </a:r>
            <a:r>
              <a:rPr kumimoji="1" lang="en-US" altLang="zh-CN" dirty="0" smtClean="0"/>
              <a:t>, object-</a:t>
            </a:r>
            <a:r>
              <a:rPr kumimoji="1" lang="en-US" altLang="zh-CN" dirty="0" err="1" smtClean="0"/>
              <a:t>list</a:t>
            </a:r>
            <a:r>
              <a:rPr kumimoji="1" lang="en-US" altLang="zh-CN" baseline="-25000" dirty="0" err="1" smtClean="0"/>
              <a:t>i</a:t>
            </a:r>
            <a:r>
              <a:rPr kumimoji="1" lang="en-US" altLang="zh-CN" dirty="0" smtClean="0"/>
              <a:t>&gt;)</a:t>
            </a:r>
          </a:p>
          <a:p>
            <a:pPr lvl="1"/>
            <a:endParaRPr kumimoji="1" lang="zh-CN" altLang="en-US" dirty="0"/>
          </a:p>
        </p:txBody>
      </p:sp>
    </p:spTree>
    <p:extLst>
      <p:ext uri="{BB962C8B-B14F-4D97-AF65-F5344CB8AC3E}">
        <p14:creationId xmlns:p14="http://schemas.microsoft.com/office/powerpoint/2010/main" val="3237862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Basic Graph Operators</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kumimoji="1" lang="en-US" altLang="zh-CN" u="sng" dirty="0" err="1" smtClean="0"/>
              <a:t>LoadNodes</a:t>
            </a:r>
            <a:r>
              <a:rPr kumimoji="1" lang="en-US" altLang="zh-CN" u="sng" dirty="0" smtClean="0"/>
              <a:t>(predicate, </a:t>
            </a:r>
            <a:r>
              <a:rPr kumimoji="1" lang="en-US" altLang="zh-CN" u="sng" dirty="0" err="1" smtClean="0"/>
              <a:t>dir</a:t>
            </a:r>
            <a:r>
              <a:rPr kumimoji="1" lang="en-US" altLang="zh-CN" u="sng" dirty="0" smtClean="0"/>
              <a:t>)</a:t>
            </a:r>
          </a:p>
          <a:p>
            <a:pPr lvl="1"/>
            <a:r>
              <a:rPr kumimoji="1" lang="en-US" altLang="zh-CN" dirty="0" smtClean="0"/>
              <a:t>Return nodes that have an incoming or outgoing edge labeled as predicate.</a:t>
            </a:r>
          </a:p>
          <a:p>
            <a:r>
              <a:rPr kumimoji="1" lang="en-US" altLang="zh-CN" u="sng" dirty="0" err="1" smtClean="0"/>
              <a:t>LoadNeighborsOnMachine</a:t>
            </a:r>
            <a:r>
              <a:rPr kumimoji="1" lang="en-US" altLang="zh-CN" u="sng" dirty="0" smtClean="0"/>
              <a:t>(node, </a:t>
            </a:r>
            <a:r>
              <a:rPr kumimoji="1" lang="en-US" altLang="zh-CN" u="sng" dirty="0" err="1" smtClean="0"/>
              <a:t>dir</a:t>
            </a:r>
            <a:r>
              <a:rPr kumimoji="1" lang="en-US" altLang="zh-CN" u="sng" dirty="0" smtClean="0"/>
              <a:t>, </a:t>
            </a:r>
            <a:r>
              <a:rPr kumimoji="1" lang="en-US" altLang="zh-CN" u="sng" dirty="0" err="1" smtClean="0"/>
              <a:t>i</a:t>
            </a:r>
            <a:r>
              <a:rPr kumimoji="1" lang="en-US" altLang="zh-CN" u="sng" dirty="0" smtClean="0"/>
              <a:t>)</a:t>
            </a:r>
          </a:p>
          <a:p>
            <a:pPr lvl="1"/>
            <a:r>
              <a:rPr kumimoji="1" lang="en-US" altLang="zh-CN" dirty="0" smtClean="0"/>
              <a:t>For a given node, return its incoming or outgoing neighbors that reside on machine </a:t>
            </a:r>
            <a:r>
              <a:rPr kumimoji="1" lang="en-US" altLang="zh-CN" dirty="0" err="1" smtClean="0"/>
              <a:t>i</a:t>
            </a:r>
            <a:r>
              <a:rPr kumimoji="1" lang="en-US" altLang="zh-CN" dirty="0" smtClean="0"/>
              <a:t>.</a:t>
            </a:r>
          </a:p>
          <a:p>
            <a:r>
              <a:rPr kumimoji="1" lang="en-US" altLang="zh-CN" u="sng" dirty="0" err="1" smtClean="0"/>
              <a:t>SelectByPredicate</a:t>
            </a:r>
            <a:r>
              <a:rPr kumimoji="1" lang="en-US" altLang="zh-CN" u="sng" dirty="0" smtClean="0"/>
              <a:t>(</a:t>
            </a:r>
            <a:r>
              <a:rPr kumimoji="1" lang="en-US" altLang="zh-CN" u="sng" dirty="0" err="1" smtClean="0"/>
              <a:t>nid</a:t>
            </a:r>
            <a:r>
              <a:rPr kumimoji="1" lang="en-US" altLang="zh-CN" u="sng" dirty="0" smtClean="0"/>
              <a:t>, predicate)</a:t>
            </a:r>
          </a:p>
          <a:p>
            <a:pPr lvl="1"/>
            <a:r>
              <a:rPr kumimoji="1" lang="en-US" altLang="zh-CN" dirty="0" smtClean="0"/>
              <a:t>From a given partial adjacency list specified by </a:t>
            </a:r>
            <a:r>
              <a:rPr kumimoji="1" lang="en-US" altLang="zh-CN" dirty="0" err="1" smtClean="0"/>
              <a:t>nid</a:t>
            </a:r>
            <a:r>
              <a:rPr kumimoji="1" lang="en-US" altLang="zh-CN" dirty="0" smtClean="0"/>
              <a:t>, return nodes that are labeled with the given predicate</a:t>
            </a:r>
            <a:r>
              <a:rPr kumimoji="1" lang="en-US" altLang="zh-CN" dirty="0" smtClean="0"/>
              <a:t>.</a:t>
            </a:r>
            <a:br>
              <a:rPr kumimoji="1" lang="en-US" altLang="zh-CN" dirty="0" smtClean="0"/>
            </a:br>
            <a:endParaRPr kumimoji="1" lang="en-US" altLang="zh-CN" dirty="0" smtClean="0"/>
          </a:p>
          <a:p>
            <a:r>
              <a:rPr kumimoji="1" lang="en-US" altLang="zh-CN" i="1" dirty="0" err="1"/>
              <a:t>d</a:t>
            </a:r>
            <a:r>
              <a:rPr kumimoji="1" lang="en-US" altLang="zh-CN" i="1" dirty="0" err="1" smtClean="0"/>
              <a:t>ir</a:t>
            </a:r>
            <a:r>
              <a:rPr kumimoji="1" lang="en-US" altLang="zh-CN" dirty="0" smtClean="0"/>
              <a:t> is a parameter that specifies whether the predicate is an incoming or an outgoing edge.</a:t>
            </a:r>
            <a:endParaRPr kumimoji="1" lang="zh-CN" altLang="en-US" dirty="0"/>
          </a:p>
        </p:txBody>
      </p:sp>
    </p:spTree>
    <p:extLst>
      <p:ext uri="{BB962C8B-B14F-4D97-AF65-F5344CB8AC3E}">
        <p14:creationId xmlns:p14="http://schemas.microsoft.com/office/powerpoint/2010/main" val="3343137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Query Processing</a:t>
            </a:r>
            <a:endParaRPr lang="zh-CN" altLang="en-US" dirty="0"/>
          </a:p>
        </p:txBody>
      </p:sp>
    </p:spTree>
    <p:extLst>
      <p:ext uri="{BB962C8B-B14F-4D97-AF65-F5344CB8AC3E}">
        <p14:creationId xmlns:p14="http://schemas.microsoft.com/office/powerpoint/2010/main" val="1496146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 Processing</a:t>
            </a:r>
            <a:endParaRPr lang="zh-CN" altLang="en-US" dirty="0"/>
          </a:p>
        </p:txBody>
      </p:sp>
      <p:sp>
        <p:nvSpPr>
          <p:cNvPr id="3" name="内容占位符 2"/>
          <p:cNvSpPr>
            <a:spLocks noGrp="1"/>
          </p:cNvSpPr>
          <p:nvPr>
            <p:ph sz="quarter" idx="1"/>
          </p:nvPr>
        </p:nvSpPr>
        <p:spPr/>
        <p:txBody>
          <a:bodyPr/>
          <a:lstStyle/>
          <a:p>
            <a:r>
              <a:rPr lang="en-US" altLang="zh-CN" dirty="0" smtClean="0"/>
              <a:t>They represent a SPARQL query Q by a query graph G.</a:t>
            </a:r>
          </a:p>
          <a:p>
            <a:r>
              <a:rPr lang="en-US" altLang="zh-CN" dirty="0" smtClean="0"/>
              <a:t>They first decompose Q into an ordered sequence of triple patterns: </a:t>
            </a:r>
            <a:r>
              <a:rPr lang="en-US" altLang="zh-CN" i="1" dirty="0" smtClean="0"/>
              <a:t>q</a:t>
            </a:r>
            <a:r>
              <a:rPr lang="en-US" altLang="zh-CN" i="1" baseline="-25000" dirty="0" smtClean="0"/>
              <a:t>1</a:t>
            </a:r>
            <a:r>
              <a:rPr lang="en-US" altLang="zh-CN" i="1" dirty="0" smtClean="0"/>
              <a:t>, …, q</a:t>
            </a:r>
            <a:r>
              <a:rPr lang="en-US" altLang="zh-CN" i="1" baseline="-25000" dirty="0" smtClean="0"/>
              <a:t>n</a:t>
            </a:r>
            <a:r>
              <a:rPr lang="en-US" altLang="zh-CN" dirty="0" smtClean="0"/>
              <a:t>. Then they find matches for each q</a:t>
            </a:r>
            <a:r>
              <a:rPr lang="en-US" altLang="zh-CN" baseline="-25000" dirty="0" smtClean="0"/>
              <a:t>i</a:t>
            </a:r>
            <a:r>
              <a:rPr lang="en-US" altLang="zh-CN" dirty="0" smtClean="0"/>
              <a:t>, and from each match, they explore the graph to find matches for q</a:t>
            </a:r>
            <a:r>
              <a:rPr lang="en-US" altLang="zh-CN" baseline="-25000" dirty="0" smtClean="0"/>
              <a:t>i+1</a:t>
            </a:r>
            <a:r>
              <a:rPr lang="en-US" altLang="zh-CN" dirty="0" smtClean="0"/>
              <a:t>.</a:t>
            </a:r>
          </a:p>
          <a:p>
            <a:pPr marL="0" indent="0">
              <a:buNone/>
            </a:pPr>
            <a:endParaRPr lang="zh-CN" altLang="en-US" dirty="0"/>
          </a:p>
        </p:txBody>
      </p:sp>
    </p:spTree>
    <p:extLst>
      <p:ext uri="{BB962C8B-B14F-4D97-AF65-F5344CB8AC3E}">
        <p14:creationId xmlns:p14="http://schemas.microsoft.com/office/powerpoint/2010/main" val="1376459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Single Triple Pattern Matching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lnSpcReduction="10000"/>
              </a:bodyPr>
              <a:lstStyle/>
              <a:p>
                <a:r>
                  <a:rPr lang="en-US" altLang="zh-CN" dirty="0" smtClean="0"/>
                  <a:t>Definition</a:t>
                </a:r>
              </a:p>
              <a:p>
                <a:pPr lvl="1"/>
                <a:r>
                  <a:rPr lang="en-US" altLang="zh-CN" dirty="0" smtClean="0"/>
                  <a:t>For a triple pattern q, the goal is to find all its matches </a:t>
                </a:r>
                <a:r>
                  <a:rPr lang="en-US" altLang="zh-CN" i="1" dirty="0" smtClean="0"/>
                  <a:t>R(q)</a:t>
                </a:r>
                <a:r>
                  <a:rPr lang="en-US" altLang="zh-CN" dirty="0" smtClean="0"/>
                  <a:t>. Let</a:t>
                </a:r>
                <a:r>
                  <a:rPr lang="en-US" altLang="zh-CN" i="1" dirty="0" smtClean="0"/>
                  <a:t> P </a:t>
                </a:r>
                <a:r>
                  <a:rPr lang="en-US" altLang="zh-CN" dirty="0" smtClean="0"/>
                  <a:t>denote the predicate in </a:t>
                </a:r>
                <a:r>
                  <a:rPr lang="en-US" altLang="zh-CN" i="1" dirty="0" smtClean="0"/>
                  <a:t>q</a:t>
                </a:r>
                <a:r>
                  <a:rPr lang="en-US" altLang="zh-CN" dirty="0" smtClean="0"/>
                  <a:t>, </a:t>
                </a:r>
                <a:r>
                  <a:rPr lang="en-US" altLang="zh-CN" i="1" dirty="0" smtClean="0"/>
                  <a:t>V</a:t>
                </a:r>
                <a:r>
                  <a:rPr lang="en-US" altLang="zh-CN" dirty="0" smtClean="0"/>
                  <a:t> denote the variables in </a:t>
                </a:r>
                <a:r>
                  <a:rPr lang="en-US" altLang="zh-CN" i="1" dirty="0" smtClean="0"/>
                  <a:t>q</a:t>
                </a:r>
                <a:r>
                  <a:rPr lang="en-US" altLang="zh-CN" dirty="0" smtClean="0"/>
                  <a:t>, and B(V) denote the binding of V.</a:t>
                </a:r>
              </a:p>
              <a:p>
                <a:r>
                  <a:rPr lang="en-US" altLang="zh-CN" dirty="0" smtClean="0"/>
                  <a:t>Two matches</a:t>
                </a:r>
              </a:p>
              <a:p>
                <a:pPr lvl="1"/>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𝑞</m:t>
                        </m:r>
                      </m:e>
                    </m:acc>
                  </m:oMath>
                </a14:m>
                <a:r>
                  <a:rPr lang="en-US" altLang="zh-CN" dirty="0" smtClean="0"/>
                  <a:t>: Subject </a:t>
                </a:r>
                <a:r>
                  <a:rPr lang="en-US" altLang="zh-CN" dirty="0" smtClean="0"/>
                  <a:t>to </a:t>
                </a:r>
                <a:r>
                  <a:rPr lang="en-US" altLang="zh-CN" dirty="0" smtClean="0"/>
                  <a:t>object</a:t>
                </a:r>
                <a:endParaRPr lang="en-US" altLang="zh-CN" dirty="0" smtClean="0"/>
              </a:p>
              <a:p>
                <a:pPr lvl="2"/>
                <a:r>
                  <a:rPr lang="en-US" altLang="zh-CN" dirty="0" smtClean="0"/>
                  <a:t>First find matches for the subject in q, and then for each match, find matches for the object in q.</a:t>
                </a:r>
              </a:p>
              <a:p>
                <a:pPr lvl="1"/>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𝑞</m:t>
                        </m:r>
                      </m:e>
                    </m:acc>
                  </m:oMath>
                </a14:m>
                <a:r>
                  <a:rPr lang="en-US" altLang="zh-CN" dirty="0" smtClean="0"/>
                  <a:t>: Object </a:t>
                </a:r>
                <a:r>
                  <a:rPr lang="en-US" altLang="zh-CN" dirty="0" smtClean="0"/>
                  <a:t>to subject</a:t>
                </a:r>
              </a:p>
              <a:p>
                <a:pPr lvl="2"/>
                <a:r>
                  <a:rPr lang="en-US" altLang="zh-CN" dirty="0" smtClean="0"/>
                  <a:t>First find matches for object in q, and then for each match, find matches for the subject in q.</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449" t="-2442" r="-1122" b="-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145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Motivation</a:t>
            </a:r>
            <a:endParaRPr lang="zh-CN" altLang="en-US" dirty="0"/>
          </a:p>
        </p:txBody>
      </p:sp>
      <p:sp>
        <p:nvSpPr>
          <p:cNvPr id="5" name="内容占位符 4"/>
          <p:cNvSpPr>
            <a:spLocks noGrp="1"/>
          </p:cNvSpPr>
          <p:nvPr>
            <p:ph sz="quarter" idx="1"/>
          </p:nvPr>
        </p:nvSpPr>
        <p:spPr/>
        <p:txBody>
          <a:bodyPr>
            <a:normAutofit lnSpcReduction="10000"/>
          </a:bodyPr>
          <a:lstStyle/>
          <a:p>
            <a:r>
              <a:rPr lang="en-US" altLang="zh-CN" dirty="0" smtClean="0"/>
              <a:t>Much work has been devoted to supporting RDF data, but the </a:t>
            </a:r>
            <a:r>
              <a:rPr lang="en-US" altLang="zh-CN" dirty="0" smtClean="0"/>
              <a:t>state-of-the-art </a:t>
            </a:r>
            <a:r>
              <a:rPr lang="en-US" altLang="zh-CN" dirty="0" smtClean="0"/>
              <a:t>systems and methods still </a:t>
            </a:r>
            <a:r>
              <a:rPr lang="en-US" altLang="zh-CN" dirty="0" smtClean="0">
                <a:solidFill>
                  <a:srgbClr val="FF0000"/>
                </a:solidFill>
              </a:rPr>
              <a:t>cannot handle web scale RDF data effectively</a:t>
            </a:r>
            <a:r>
              <a:rPr lang="en-US" altLang="zh-CN" dirty="0" smtClean="0"/>
              <a:t>.</a:t>
            </a:r>
          </a:p>
          <a:p>
            <a:endParaRPr lang="en-US" altLang="zh-CN" dirty="0" smtClean="0"/>
          </a:p>
          <a:p>
            <a:r>
              <a:rPr lang="en-US" altLang="zh-CN" dirty="0" smtClean="0">
                <a:solidFill>
                  <a:srgbClr val="FF0000"/>
                </a:solidFill>
              </a:rPr>
              <a:t>Many useful and general purpose graph-based operations (e.g. random walk, reachability, community discovery) on RDF data are not supported</a:t>
            </a:r>
            <a:r>
              <a:rPr lang="en-US" altLang="zh-CN" dirty="0" smtClean="0"/>
              <a:t>, as most existing systems store and index data in particular ways to maximize SPARQL query processing.</a:t>
            </a:r>
            <a:endParaRPr lang="zh-CN" altLang="en-US" dirty="0"/>
          </a:p>
        </p:txBody>
      </p:sp>
    </p:spTree>
    <p:extLst>
      <p:ext uri="{BB962C8B-B14F-4D97-AF65-F5344CB8AC3E}">
        <p14:creationId xmlns:p14="http://schemas.microsoft.com/office/powerpoint/2010/main" val="1869053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Multiple Pattern Matching</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r>
              <a:rPr kumimoji="1" lang="en-US" altLang="zh-CN" dirty="0" smtClean="0"/>
              <a:t>Background</a:t>
            </a:r>
          </a:p>
          <a:p>
            <a:pPr lvl="1"/>
            <a:r>
              <a:rPr kumimoji="1" lang="en-US" altLang="zh-CN" dirty="0" smtClean="0"/>
              <a:t>A query consists of multiple triple patterns.</a:t>
            </a:r>
          </a:p>
          <a:p>
            <a:pPr lvl="1"/>
            <a:r>
              <a:rPr kumimoji="1" lang="en-US" altLang="zh-CN" dirty="0" smtClean="0"/>
              <a:t>Instead </a:t>
            </a:r>
            <a:r>
              <a:rPr kumimoji="1" lang="en-US" altLang="zh-CN" dirty="0" smtClean="0"/>
              <a:t>of matching single patterns independently, they </a:t>
            </a:r>
            <a:r>
              <a:rPr kumimoji="1" lang="en-US" altLang="zh-CN" dirty="0" smtClean="0">
                <a:solidFill>
                  <a:srgbClr val="FF0000"/>
                </a:solidFill>
              </a:rPr>
              <a:t>treat the query as a sequence of patterns</a:t>
            </a:r>
            <a:r>
              <a:rPr kumimoji="1" lang="en-US" altLang="zh-CN" dirty="0" smtClean="0"/>
              <a:t>. The matching of the current pattern is based on the matches of previous patterns. </a:t>
            </a:r>
          </a:p>
          <a:p>
            <a:r>
              <a:rPr kumimoji="1" lang="en-US" altLang="zh-CN" dirty="0" smtClean="0"/>
              <a:t>Mechanisms</a:t>
            </a:r>
          </a:p>
          <a:p>
            <a:pPr lvl="1"/>
            <a:r>
              <a:rPr kumimoji="1" lang="en-US" altLang="zh-CN" u="sng" dirty="0" smtClean="0"/>
              <a:t>Exploration plan optimization</a:t>
            </a:r>
          </a:p>
          <a:p>
            <a:pPr lvl="1"/>
            <a:r>
              <a:rPr kumimoji="1" lang="en-US" altLang="zh-CN" dirty="0" smtClean="0"/>
              <a:t>Prune intermediate </a:t>
            </a:r>
            <a:r>
              <a:rPr kumimoji="1" lang="en-US" altLang="zh-CN" dirty="0" smtClean="0"/>
              <a:t>results</a:t>
            </a:r>
            <a:endParaRPr kumimoji="1" lang="en-US" altLang="zh-CN" dirty="0" smtClean="0"/>
          </a:p>
          <a:p>
            <a:pPr lvl="2"/>
            <a:r>
              <a:rPr kumimoji="1" lang="en-US" altLang="zh-CN" dirty="0" smtClean="0"/>
              <a:t>A binding is pruned if it cannot reach any bound target, or it cannot be reached from any bound source</a:t>
            </a:r>
          </a:p>
        </p:txBody>
      </p:sp>
    </p:spTree>
    <p:extLst>
      <p:ext uri="{BB962C8B-B14F-4D97-AF65-F5344CB8AC3E}">
        <p14:creationId xmlns:p14="http://schemas.microsoft.com/office/powerpoint/2010/main" val="2563441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Exploration Plan Optimization</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kumimoji="1" lang="en-US" altLang="zh-CN" dirty="0" smtClean="0"/>
                  <a:t>Cost-based approach</a:t>
                </a:r>
              </a:p>
              <a:p>
                <a:r>
                  <a:rPr kumimoji="1" lang="en-US" altLang="zh-CN" dirty="0" smtClean="0"/>
                  <a:t>Define an exploration plan as a graph traversal plan, denote it as a sequence &lt;</a:t>
                </a:r>
                <a:r>
                  <a:rPr kumimoji="1" lang="en-US" altLang="zh-CN" i="1" dirty="0" smtClean="0"/>
                  <a:t>e</a:t>
                </a:r>
                <a:r>
                  <a:rPr kumimoji="1" lang="en-US" altLang="zh-CN" i="1" baseline="-25000" dirty="0" smtClean="0"/>
                  <a:t>1</a:t>
                </a:r>
                <a:r>
                  <a:rPr kumimoji="1" lang="en-US" altLang="zh-CN" i="1" dirty="0" smtClean="0"/>
                  <a:t>, …, e</a:t>
                </a:r>
                <a:r>
                  <a:rPr kumimoji="1" lang="en-US" altLang="zh-CN" i="1" baseline="-25000" dirty="0" smtClean="0"/>
                  <a:t>n</a:t>
                </a:r>
                <a:r>
                  <a:rPr kumimoji="1" lang="en-US" altLang="zh-CN" dirty="0" smtClean="0"/>
                  <a:t>&gt;, where each </a:t>
                </a:r>
                <a:r>
                  <a:rPr kumimoji="1" lang="en-US" altLang="zh-CN" i="1" dirty="0" err="1" smtClean="0"/>
                  <a:t>e</a:t>
                </a:r>
                <a:r>
                  <a:rPr kumimoji="1" lang="en-US" altLang="zh-CN" i="1" baseline="-25000" dirty="0" err="1" smtClean="0"/>
                  <a:t>i</a:t>
                </a:r>
                <a:r>
                  <a:rPr kumimoji="1" lang="en-US" altLang="zh-CN" dirty="0"/>
                  <a:t> </a:t>
                </a:r>
                <a:r>
                  <a:rPr kumimoji="1" lang="en-US" altLang="zh-CN" dirty="0" smtClean="0"/>
                  <a:t>denotes a directed exploration of a predicate </a:t>
                </a:r>
                <a:r>
                  <a:rPr kumimoji="1" lang="en-US" altLang="zh-CN" i="1" dirty="0" smtClean="0"/>
                  <a:t>q</a:t>
                </a:r>
                <a:r>
                  <a:rPr kumimoji="1" lang="en-US" altLang="zh-CN" i="1" baseline="-25000" dirty="0" smtClean="0"/>
                  <a:t>i</a:t>
                </a:r>
                <a:r>
                  <a:rPr kumimoji="1" lang="en-US" altLang="zh-CN" dirty="0" smtClean="0"/>
                  <a:t> in the query graph, that is</a:t>
                </a:r>
                <a:r>
                  <a:rPr kumimoji="1" lang="en-US" altLang="zh-CN" dirty="0" smtClean="0"/>
                  <a:t>,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𝑞</m:t>
                            </m:r>
                          </m:e>
                          <m:sub>
                            <m:r>
                              <a:rPr kumimoji="1" lang="en-US" altLang="zh-CN" b="0" i="1" smtClean="0">
                                <a:latin typeface="Cambria Math" panose="02040503050406030204" pitchFamily="18" charset="0"/>
                              </a:rPr>
                              <m:t>𝑖</m:t>
                            </m:r>
                          </m:sub>
                        </m:sSub>
                      </m:e>
                    </m:acc>
                  </m:oMath>
                </a14:m>
                <a:r>
                  <a:rPr kumimoji="1" lang="en-US" altLang="zh-CN" dirty="0" smtClean="0"/>
                  <a:t>, </a:t>
                </a:r>
                <a:r>
                  <a:rPr kumimoji="1" lang="en-US" altLang="zh-CN" dirty="0" smtClean="0"/>
                  <a:t>or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𝑞</m:t>
                            </m:r>
                          </m:e>
                          <m:sub>
                            <m:r>
                              <a:rPr kumimoji="1" lang="en-US" altLang="zh-CN" b="0" i="1" smtClean="0">
                                <a:latin typeface="Cambria Math" panose="02040503050406030204" pitchFamily="18" charset="0"/>
                              </a:rPr>
                              <m:t>𝑖</m:t>
                            </m:r>
                          </m:sub>
                        </m:sSub>
                      </m:e>
                    </m:acc>
                  </m:oMath>
                </a14:m>
                <a:r>
                  <a:rPr kumimoji="1" lang="en-US" altLang="zh-CN" dirty="0" smtClean="0"/>
                  <a:t>.</a:t>
                </a:r>
                <a:endParaRPr kumimoji="1" lang="en-US" altLang="zh-CN" dirty="0" smtClean="0"/>
              </a:p>
              <a:p>
                <a:r>
                  <a:rPr kumimoji="1" lang="en-US" altLang="zh-CN" dirty="0" smtClean="0"/>
                  <a:t>For a query graph, they find exploration plans for its </a:t>
                </a:r>
                <a:r>
                  <a:rPr kumimoji="1" lang="en-US" altLang="zh-CN" dirty="0" smtClean="0"/>
                  <a:t>sub graphs</a:t>
                </a:r>
                <a:r>
                  <a:rPr kumimoji="1" lang="en-US" altLang="zh-CN" dirty="0" smtClean="0"/>
                  <a:t>, and expand/combine the plans until they derive the plan for the entire query graph.</a:t>
                </a:r>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449" t="-1357" r="-36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7976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dirty="0"/>
          </a:p>
        </p:txBody>
      </p:sp>
      <p:sp>
        <p:nvSpPr>
          <p:cNvPr id="3" name="标题 2"/>
          <p:cNvSpPr>
            <a:spLocks noGrp="1"/>
          </p:cNvSpPr>
          <p:nvPr>
            <p:ph type="title"/>
          </p:nvPr>
        </p:nvSpPr>
        <p:spPr/>
        <p:txBody>
          <a:bodyPr/>
          <a:lstStyle/>
          <a:p>
            <a:r>
              <a:rPr kumimoji="1" lang="en-US" altLang="zh-CN" dirty="0" smtClean="0"/>
              <a:t>Results</a:t>
            </a:r>
            <a:endParaRPr kumimoji="1" lang="zh-CN" altLang="en-US" dirty="0"/>
          </a:p>
        </p:txBody>
      </p:sp>
    </p:spTree>
    <p:extLst>
      <p:ext uri="{BB962C8B-B14F-4D97-AF65-F5344CB8AC3E}">
        <p14:creationId xmlns:p14="http://schemas.microsoft.com/office/powerpoint/2010/main" val="152944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sp>
        <p:nvSpPr>
          <p:cNvPr id="3" name="内容占位符 2"/>
          <p:cNvSpPr>
            <a:spLocks noGrp="1"/>
          </p:cNvSpPr>
          <p:nvPr>
            <p:ph sz="quarter" idx="1"/>
          </p:nvPr>
        </p:nvSpPr>
        <p:spPr>
          <a:xfrm>
            <a:off x="612648" y="1600200"/>
            <a:ext cx="8153400" cy="3052936"/>
          </a:xfrm>
        </p:spPr>
        <p:txBody>
          <a:bodyPr>
            <a:normAutofit fontScale="77500" lnSpcReduction="20000"/>
          </a:bodyPr>
          <a:lstStyle/>
          <a:p>
            <a:r>
              <a:rPr kumimoji="1" lang="en-US" altLang="zh-CN" dirty="0" smtClean="0"/>
              <a:t>Compare Trinity RDF with </a:t>
            </a:r>
          </a:p>
          <a:p>
            <a:pPr lvl="1"/>
            <a:r>
              <a:rPr kumimoji="1" lang="en-US" altLang="zh-CN" dirty="0" smtClean="0"/>
              <a:t>centralized RDF-3X and </a:t>
            </a:r>
            <a:r>
              <a:rPr kumimoji="1" lang="en-US" altLang="zh-CN" dirty="0" err="1" smtClean="0"/>
              <a:t>BitMat</a:t>
            </a:r>
            <a:endParaRPr kumimoji="1" lang="en-US" altLang="zh-CN" dirty="0" smtClean="0"/>
          </a:p>
          <a:p>
            <a:pPr lvl="1"/>
            <a:r>
              <a:rPr kumimoji="1" lang="en-US" altLang="zh-CN" dirty="0" smtClean="0"/>
              <a:t>Distributed MapReduce-RDF-3X</a:t>
            </a:r>
          </a:p>
          <a:p>
            <a:r>
              <a:rPr kumimoji="1" lang="en-US" altLang="zh-CN" dirty="0" smtClean="0"/>
              <a:t>Datasets</a:t>
            </a:r>
          </a:p>
          <a:p>
            <a:pPr lvl="1"/>
            <a:r>
              <a:rPr kumimoji="1" lang="en-US" altLang="zh-CN" dirty="0" smtClean="0"/>
              <a:t>Real-life dataset</a:t>
            </a:r>
          </a:p>
          <a:p>
            <a:pPr lvl="2"/>
            <a:r>
              <a:rPr kumimoji="1" lang="en-US" altLang="zh-CN" dirty="0" smtClean="0"/>
              <a:t>Billion Triple Challenge 2010 dataset</a:t>
            </a:r>
          </a:p>
          <a:p>
            <a:pPr lvl="2"/>
            <a:r>
              <a:rPr kumimoji="1" lang="en-US" altLang="zh-CN" dirty="0" err="1" smtClean="0"/>
              <a:t>DBPedia’s</a:t>
            </a:r>
            <a:r>
              <a:rPr kumimoji="1" lang="en-US" altLang="zh-CN" dirty="0" smtClean="0"/>
              <a:t> SPARQL Benchmark (DBPSB)</a:t>
            </a:r>
          </a:p>
          <a:p>
            <a:pPr lvl="1"/>
            <a:r>
              <a:rPr kumimoji="1" lang="en-US" altLang="zh-CN" dirty="0" smtClean="0"/>
              <a:t>Synthetic dataset</a:t>
            </a:r>
          </a:p>
          <a:p>
            <a:pPr lvl="2"/>
            <a:r>
              <a:rPr kumimoji="1" lang="en-US" altLang="zh-CN" dirty="0" smtClean="0"/>
              <a:t>Lehigh University Benchmark (LUBM)</a:t>
            </a:r>
          </a:p>
          <a:p>
            <a:pPr marL="365760" lvl="1" indent="0">
              <a:buNone/>
            </a:pPr>
            <a:endParaRPr kumimoji="1" lang="en-US" altLang="zh-CN" dirty="0" smtClean="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437112"/>
            <a:ext cx="6048672" cy="2288687"/>
          </a:xfrm>
          <a:prstGeom prst="rect">
            <a:avLst/>
          </a:prstGeom>
        </p:spPr>
      </p:pic>
    </p:spTree>
    <p:extLst>
      <p:ext uri="{BB962C8B-B14F-4D97-AF65-F5344CB8AC3E}">
        <p14:creationId xmlns:p14="http://schemas.microsoft.com/office/powerpoint/2010/main" val="227780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Results</a:t>
            </a:r>
            <a:endParaRPr kumimoji="1" lang="zh-CN" altLang="en-US" dirty="0"/>
          </a:p>
        </p:txBody>
      </p:sp>
      <p:sp>
        <p:nvSpPr>
          <p:cNvPr id="3" name="内容占位符 2"/>
          <p:cNvSpPr>
            <a:spLocks noGrp="1"/>
          </p:cNvSpPr>
          <p:nvPr>
            <p:ph sz="quarter" idx="1"/>
          </p:nvPr>
        </p:nvSpPr>
        <p:spPr>
          <a:xfrm>
            <a:off x="612648" y="1600200"/>
            <a:ext cx="8153400" cy="3340968"/>
          </a:xfrm>
        </p:spPr>
        <p:txBody>
          <a:bodyPr>
            <a:normAutofit fontScale="92500" lnSpcReduction="10000"/>
          </a:bodyPr>
          <a:lstStyle/>
          <a:p>
            <a:r>
              <a:rPr kumimoji="1" lang="en-US" altLang="zh-CN" dirty="0" err="1" smtClean="0"/>
              <a:t>Trinity.RDF</a:t>
            </a:r>
            <a:r>
              <a:rPr kumimoji="1" lang="en-US" altLang="zh-CN" dirty="0" smtClean="0"/>
              <a:t> </a:t>
            </a:r>
            <a:r>
              <a:rPr kumimoji="1" lang="en-US" altLang="zh-CN" dirty="0" err="1" smtClean="0"/>
              <a:t>outperformas</a:t>
            </a:r>
            <a:r>
              <a:rPr kumimoji="1" lang="en-US" altLang="zh-CN" dirty="0" smtClean="0"/>
              <a:t> RDF-3X and </a:t>
            </a:r>
            <a:r>
              <a:rPr kumimoji="1" lang="en-US" altLang="zh-CN" dirty="0" err="1" smtClean="0"/>
              <a:t>BitMat</a:t>
            </a:r>
            <a:r>
              <a:rPr kumimoji="1" lang="en-US" altLang="zh-CN" dirty="0" smtClean="0"/>
              <a:t>.</a:t>
            </a:r>
          </a:p>
          <a:p>
            <a:pPr lvl="1"/>
            <a:r>
              <a:rPr kumimoji="1" lang="en-US" altLang="zh-CN" dirty="0" smtClean="0"/>
              <a:t>In-memory architecture</a:t>
            </a:r>
          </a:p>
          <a:p>
            <a:pPr lvl="1"/>
            <a:r>
              <a:rPr kumimoji="1" lang="en-US" altLang="zh-CN" dirty="0" smtClean="0"/>
              <a:t>Graph exploration itself is more efficient than </a:t>
            </a:r>
            <a:r>
              <a:rPr kumimoji="1" lang="en-US" altLang="zh-CN" dirty="0" smtClean="0"/>
              <a:t>join</a:t>
            </a:r>
          </a:p>
          <a:p>
            <a:r>
              <a:rPr kumimoji="1" lang="en-US" altLang="zh-CN" dirty="0" err="1" smtClean="0"/>
              <a:t>Trinity.RDF</a:t>
            </a:r>
            <a:r>
              <a:rPr kumimoji="1" lang="en-US" altLang="zh-CN" dirty="0" smtClean="0"/>
              <a:t> gives surprisingly competitive performance compared to MapReduce-RDF-3X</a:t>
            </a:r>
          </a:p>
          <a:p>
            <a:pPr lvl="1"/>
            <a:r>
              <a:rPr kumimoji="1" lang="en-US" altLang="zh-CN" dirty="0" smtClean="0"/>
              <a:t>For some queries, e.g. L4-6, </a:t>
            </a:r>
            <a:r>
              <a:rPr kumimoji="1" lang="en-US" altLang="zh-CN" dirty="0" err="1" smtClean="0"/>
              <a:t>Trinity.RDF</a:t>
            </a:r>
            <a:r>
              <a:rPr kumimoji="1" lang="en-US" altLang="zh-CN" dirty="0" smtClean="0"/>
              <a:t> is faster</a:t>
            </a:r>
          </a:p>
          <a:p>
            <a:pPr lvl="1"/>
            <a:r>
              <a:rPr kumimoji="1" lang="en-US" altLang="zh-CN" dirty="0" smtClean="0"/>
              <a:t>These results become more remarkable because all the LUBM queries are with simple structures</a:t>
            </a:r>
            <a:endParaRPr kumimoji="1" lang="en-US" altLang="zh-CN" dirty="0" smtClean="0"/>
          </a:p>
          <a:p>
            <a:pPr lvl="1"/>
            <a:endParaRPr kumimoji="1"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223" y="5012779"/>
            <a:ext cx="5810250" cy="1152525"/>
          </a:xfrm>
          <a:prstGeom prst="rect">
            <a:avLst/>
          </a:prstGeom>
        </p:spPr>
      </p:pic>
      <p:sp>
        <p:nvSpPr>
          <p:cNvPr id="5" name="文本框 4"/>
          <p:cNvSpPr txBox="1"/>
          <p:nvPr/>
        </p:nvSpPr>
        <p:spPr>
          <a:xfrm>
            <a:off x="1750358" y="6165304"/>
            <a:ext cx="5112568" cy="369332"/>
          </a:xfrm>
          <a:prstGeom prst="rect">
            <a:avLst/>
          </a:prstGeom>
          <a:noFill/>
        </p:spPr>
        <p:txBody>
          <a:bodyPr wrap="square" rtlCol="0">
            <a:spAutoFit/>
          </a:bodyPr>
          <a:lstStyle/>
          <a:p>
            <a:pPr algn="ctr"/>
            <a:r>
              <a:rPr lang="en-US" altLang="zh-CN" dirty="0" smtClean="0"/>
              <a:t>Statistics of queries used in experiments</a:t>
            </a:r>
            <a:endParaRPr lang="zh-CN" altLang="en-US" dirty="0"/>
          </a:p>
        </p:txBody>
      </p:sp>
    </p:spTree>
    <p:extLst>
      <p:ext uri="{BB962C8B-B14F-4D97-AF65-F5344CB8AC3E}">
        <p14:creationId xmlns:p14="http://schemas.microsoft.com/office/powerpoint/2010/main" val="482995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2797"/>
            <a:ext cx="9144000" cy="1594783"/>
          </a:xfrm>
          <a:prstGeom prst="rect">
            <a:avLst/>
          </a:prstGeom>
        </p:spPr>
      </p:pic>
      <p:sp>
        <p:nvSpPr>
          <p:cNvPr id="3" name="文本框 2"/>
          <p:cNvSpPr txBox="1"/>
          <p:nvPr/>
        </p:nvSpPr>
        <p:spPr>
          <a:xfrm>
            <a:off x="827584" y="2267580"/>
            <a:ext cx="7848872" cy="369332"/>
          </a:xfrm>
          <a:prstGeom prst="rect">
            <a:avLst/>
          </a:prstGeom>
          <a:noFill/>
        </p:spPr>
        <p:txBody>
          <a:bodyPr wrap="square" rtlCol="0">
            <a:spAutoFit/>
          </a:bodyPr>
          <a:lstStyle/>
          <a:p>
            <a:pPr algn="ctr"/>
            <a:r>
              <a:rPr lang="en-US" altLang="zh-CN" dirty="0" smtClean="0"/>
              <a:t>Query run-time in milliseconds on the LUBM-160 dataset (21 million triples)</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45638"/>
            <a:ext cx="9144000" cy="1602828"/>
          </a:xfrm>
          <a:prstGeom prst="rect">
            <a:avLst/>
          </a:prstGeom>
        </p:spPr>
      </p:pic>
      <p:sp>
        <p:nvSpPr>
          <p:cNvPr id="5" name="文本框 4"/>
          <p:cNvSpPr txBox="1"/>
          <p:nvPr/>
        </p:nvSpPr>
        <p:spPr>
          <a:xfrm>
            <a:off x="647564" y="4859868"/>
            <a:ext cx="7848872" cy="369332"/>
          </a:xfrm>
          <a:prstGeom prst="rect">
            <a:avLst/>
          </a:prstGeom>
          <a:noFill/>
        </p:spPr>
        <p:txBody>
          <a:bodyPr wrap="square" rtlCol="0">
            <a:spAutoFit/>
          </a:bodyPr>
          <a:lstStyle/>
          <a:p>
            <a:pPr algn="ctr"/>
            <a:r>
              <a:rPr lang="en-US" altLang="zh-CN" dirty="0" smtClean="0"/>
              <a:t>Query run-time in milliseconds on the DBPSB dataset (15 million triples)</a:t>
            </a:r>
            <a:endParaRPr lang="zh-CN" altLang="en-US" dirty="0"/>
          </a:p>
        </p:txBody>
      </p:sp>
    </p:spTree>
    <p:extLst>
      <p:ext uri="{BB962C8B-B14F-4D97-AF65-F5344CB8AC3E}">
        <p14:creationId xmlns:p14="http://schemas.microsoft.com/office/powerpoint/2010/main" val="3702027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78" y="0"/>
            <a:ext cx="7554244" cy="6858000"/>
          </a:xfrm>
          <a:prstGeom prst="rect">
            <a:avLst/>
          </a:prstGeom>
        </p:spPr>
      </p:pic>
    </p:spTree>
    <p:extLst>
      <p:ext uri="{BB962C8B-B14F-4D97-AF65-F5344CB8AC3E}">
        <p14:creationId xmlns:p14="http://schemas.microsoft.com/office/powerpoint/2010/main" val="3266452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smtClean="0"/>
              <a:t>Summary</a:t>
            </a:r>
            <a:endParaRPr kumimoji="1" lang="zh-CN" altLang="en-US" dirty="0"/>
          </a:p>
        </p:txBody>
      </p:sp>
    </p:spTree>
    <p:extLst>
      <p:ext uri="{BB962C8B-B14F-4D97-AF65-F5344CB8AC3E}">
        <p14:creationId xmlns:p14="http://schemas.microsoft.com/office/powerpoint/2010/main" val="384194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Lessons</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Graph-based mechanisms like Trinity have great potential for processing and querying graph-like network data.</a:t>
            </a:r>
          </a:p>
          <a:p>
            <a:endParaRPr kumimoji="1" lang="en-US" altLang="zh-CN" dirty="0"/>
          </a:p>
          <a:p>
            <a:r>
              <a:rPr kumimoji="1" lang="en-US" altLang="zh-CN" dirty="0" smtClean="0"/>
              <a:t>Inspiration for us</a:t>
            </a:r>
          </a:p>
          <a:p>
            <a:pPr lvl="1"/>
            <a:r>
              <a:rPr kumimoji="1" lang="en-US" altLang="zh-CN" dirty="0" smtClean="0"/>
              <a:t>Can be applied to biomedical network data which are obtained and usually maintained by distributed agents</a:t>
            </a:r>
          </a:p>
          <a:p>
            <a:pPr lvl="1"/>
            <a:r>
              <a:rPr kumimoji="1" lang="en-US" altLang="zh-CN" dirty="0" smtClean="0"/>
              <a:t>May enable useful and efficient queries</a:t>
            </a:r>
          </a:p>
        </p:txBody>
      </p:sp>
    </p:spTree>
    <p:extLst>
      <p:ext uri="{BB962C8B-B14F-4D97-AF65-F5344CB8AC3E}">
        <p14:creationId xmlns:p14="http://schemas.microsoft.com/office/powerpoint/2010/main" val="2538461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Thanks for </a:t>
            </a:r>
            <a:r>
              <a:rPr lang="en-US" altLang="zh-CN" smtClean="0"/>
              <a:t>your attention!</a:t>
            </a:r>
            <a:endParaRPr lang="zh-CN" altLang="en-US"/>
          </a:p>
        </p:txBody>
      </p:sp>
    </p:spTree>
    <p:extLst>
      <p:ext uri="{BB962C8B-B14F-4D97-AF65-F5344CB8AC3E}">
        <p14:creationId xmlns:p14="http://schemas.microsoft.com/office/powerpoint/2010/main" val="2052365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RDF data management systems are facing two challenges, namely systems’ </a:t>
            </a:r>
            <a:r>
              <a:rPr lang="en-US" altLang="zh-CN" i="1" dirty="0" smtClean="0"/>
              <a:t>scalability</a:t>
            </a:r>
            <a:r>
              <a:rPr lang="en-US" altLang="zh-CN" dirty="0" smtClean="0"/>
              <a:t> and </a:t>
            </a:r>
            <a:r>
              <a:rPr lang="en-US" altLang="zh-CN" i="1" dirty="0" smtClean="0"/>
              <a:t>generality</a:t>
            </a:r>
            <a:r>
              <a:rPr lang="en-US" altLang="zh-CN" dirty="0" smtClean="0"/>
              <a:t>.</a:t>
            </a:r>
          </a:p>
          <a:p>
            <a:pPr lvl="1"/>
            <a:r>
              <a:rPr lang="en-US" altLang="zh-CN" dirty="0" smtClean="0"/>
              <a:t>Scalability</a:t>
            </a:r>
          </a:p>
          <a:p>
            <a:pPr lvl="2"/>
            <a:r>
              <a:rPr lang="en-US" altLang="zh-CN" dirty="0" smtClean="0"/>
              <a:t>Scalability </a:t>
            </a:r>
            <a:r>
              <a:rPr lang="en-US" altLang="zh-CN" dirty="0" smtClean="0"/>
              <a:t>remains the biggest hurdle. Most approaches model RDF data as a set of triples, and use RDBMS for storing, indexing, and query processing, while processing a query often involves a large number of join operations. </a:t>
            </a:r>
            <a:endParaRPr lang="en-US" altLang="zh-CN" dirty="0" smtClean="0"/>
          </a:p>
          <a:p>
            <a:pPr lvl="2"/>
            <a:r>
              <a:rPr lang="en-US" altLang="zh-CN" dirty="0" smtClean="0"/>
              <a:t>Brute-force </a:t>
            </a:r>
            <a:r>
              <a:rPr lang="en-US" altLang="zh-CN" dirty="0" smtClean="0"/>
              <a:t>approach fails in the face of complex SPARQL queries (e.g. queries with a multi-hop chain), and has a considerable space overhead (usually exponential).</a:t>
            </a:r>
          </a:p>
        </p:txBody>
      </p:sp>
    </p:spTree>
    <p:extLst>
      <p:ext uri="{BB962C8B-B14F-4D97-AF65-F5344CB8AC3E}">
        <p14:creationId xmlns:p14="http://schemas.microsoft.com/office/powerpoint/2010/main" val="125017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	</a:t>
            </a:r>
            <a:endParaRPr lang="zh-CN" altLang="en-US" dirty="0"/>
          </a:p>
        </p:txBody>
      </p:sp>
      <p:sp>
        <p:nvSpPr>
          <p:cNvPr id="3" name="内容占位符 2"/>
          <p:cNvSpPr>
            <a:spLocks noGrp="1"/>
          </p:cNvSpPr>
          <p:nvPr>
            <p:ph sz="quarter" idx="1"/>
          </p:nvPr>
        </p:nvSpPr>
        <p:spPr>
          <a:xfrm>
            <a:off x="612648" y="1600200"/>
            <a:ext cx="8153400" cy="4781128"/>
          </a:xfrm>
        </p:spPr>
        <p:txBody>
          <a:bodyPr>
            <a:normAutofit/>
          </a:bodyPr>
          <a:lstStyle/>
          <a:p>
            <a:r>
              <a:rPr lang="en-US" altLang="zh-CN" dirty="0"/>
              <a:t>RDF data management systems are facing two challenges, namely systems’ </a:t>
            </a:r>
            <a:r>
              <a:rPr lang="en-US" altLang="zh-CN" i="1" dirty="0"/>
              <a:t>scalability</a:t>
            </a:r>
            <a:r>
              <a:rPr lang="en-US" altLang="zh-CN" dirty="0"/>
              <a:t> and </a:t>
            </a:r>
            <a:r>
              <a:rPr lang="en-US" altLang="zh-CN" i="1" dirty="0" smtClean="0"/>
              <a:t>generality</a:t>
            </a:r>
            <a:r>
              <a:rPr lang="en-US" altLang="zh-CN" dirty="0" smtClean="0"/>
              <a:t>.</a:t>
            </a:r>
          </a:p>
          <a:p>
            <a:pPr lvl="1"/>
            <a:r>
              <a:rPr lang="en-US" altLang="zh-CN" dirty="0" smtClean="0"/>
              <a:t>Generality</a:t>
            </a:r>
          </a:p>
          <a:p>
            <a:pPr lvl="2"/>
            <a:r>
              <a:rPr lang="en-US" altLang="zh-CN" dirty="0" smtClean="0"/>
              <a:t>Basic </a:t>
            </a:r>
            <a:r>
              <a:rPr lang="en-US" altLang="zh-CN" dirty="0" smtClean="0"/>
              <a:t>query on RDF </a:t>
            </a:r>
            <a:r>
              <a:rPr lang="en-US" altLang="zh-CN" dirty="0" smtClean="0"/>
              <a:t>graph</a:t>
            </a:r>
          </a:p>
          <a:p>
            <a:pPr lvl="3"/>
            <a:r>
              <a:rPr lang="en-US" altLang="zh-CN" u="sng" dirty="0" smtClean="0"/>
              <a:t>Reachability</a:t>
            </a:r>
            <a:r>
              <a:rPr lang="en-US" altLang="zh-CN" dirty="0" smtClean="0"/>
              <a:t>: check whether a path exists between two </a:t>
            </a:r>
            <a:r>
              <a:rPr lang="en-US" altLang="zh-CN" dirty="0" smtClean="0"/>
              <a:t>given entities </a:t>
            </a:r>
            <a:r>
              <a:rPr lang="en-US" altLang="zh-CN" dirty="0" smtClean="0"/>
              <a:t>in the RDF </a:t>
            </a:r>
            <a:r>
              <a:rPr lang="en-US" altLang="zh-CN" dirty="0" smtClean="0"/>
              <a:t>data.</a:t>
            </a:r>
          </a:p>
          <a:p>
            <a:pPr lvl="2"/>
            <a:r>
              <a:rPr lang="en-US" altLang="zh-CN" dirty="0" smtClean="0"/>
              <a:t>Other </a:t>
            </a:r>
            <a:r>
              <a:rPr lang="en-US" altLang="zh-CN" dirty="0" smtClean="0"/>
              <a:t>queries rely on graph </a:t>
            </a:r>
            <a:r>
              <a:rPr lang="en-US" altLang="zh-CN" dirty="0" smtClean="0"/>
              <a:t>operations</a:t>
            </a:r>
          </a:p>
          <a:p>
            <a:pPr lvl="3"/>
            <a:r>
              <a:rPr lang="en-US" altLang="zh-CN" dirty="0" smtClean="0"/>
              <a:t>Random </a:t>
            </a:r>
            <a:r>
              <a:rPr lang="en-US" altLang="zh-CN" dirty="0" smtClean="0"/>
              <a:t>walks can be used to calculate the similarity between two </a:t>
            </a:r>
            <a:r>
              <a:rPr lang="en-US" altLang="zh-CN" dirty="0" smtClean="0"/>
              <a:t>entities.</a:t>
            </a:r>
          </a:p>
          <a:p>
            <a:pPr lvl="3"/>
            <a:r>
              <a:rPr lang="en-US" altLang="zh-CN" dirty="0" smtClean="0"/>
              <a:t>Graph-based </a:t>
            </a:r>
            <a:r>
              <a:rPr lang="en-US" altLang="zh-CN" dirty="0" smtClean="0"/>
              <a:t>analytics are not supported in current RDF systems.</a:t>
            </a:r>
            <a:endParaRPr lang="zh-CN" altLang="en-US" dirty="0"/>
          </a:p>
        </p:txBody>
      </p:sp>
    </p:spTree>
    <p:extLst>
      <p:ext uri="{BB962C8B-B14F-4D97-AF65-F5344CB8AC3E}">
        <p14:creationId xmlns:p14="http://schemas.microsoft.com/office/powerpoint/2010/main" val="2273871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err="1" smtClean="0"/>
              <a:t>Trinity.RDF</a:t>
            </a:r>
            <a:endParaRPr lang="zh-CN" altLang="en-US" dirty="0"/>
          </a:p>
        </p:txBody>
      </p:sp>
    </p:spTree>
    <p:extLst>
      <p:ext uri="{BB962C8B-B14F-4D97-AF65-F5344CB8AC3E}">
        <p14:creationId xmlns:p14="http://schemas.microsoft.com/office/powerpoint/2010/main" val="2593591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b="1" dirty="0" err="1" smtClean="0"/>
              <a:t>Trinity.RDF</a:t>
            </a:r>
            <a:endParaRPr lang="en-US" altLang="zh-CN" b="1" dirty="0" smtClean="0"/>
          </a:p>
          <a:p>
            <a:pPr lvl="1"/>
            <a:r>
              <a:rPr lang="en-US" altLang="zh-CN" dirty="0" smtClean="0"/>
              <a:t>A distributed, memory-based graph engine for web scale RDF data. (billion or even trillion triples)</a:t>
            </a:r>
          </a:p>
          <a:p>
            <a:pPr lvl="1"/>
            <a:r>
              <a:rPr lang="en-US" altLang="zh-CN" dirty="0" smtClean="0"/>
              <a:t>Store form </a:t>
            </a:r>
          </a:p>
          <a:p>
            <a:pPr lvl="2"/>
            <a:r>
              <a:rPr lang="en-US" altLang="zh-CN" strike="sngStrike" dirty="0" smtClean="0"/>
              <a:t>Triple store, bitmap matrices</a:t>
            </a:r>
          </a:p>
          <a:p>
            <a:pPr lvl="2"/>
            <a:r>
              <a:rPr lang="en-US" altLang="zh-CN" dirty="0" smtClean="0"/>
              <a:t>Native graph</a:t>
            </a:r>
          </a:p>
          <a:p>
            <a:pPr lvl="1"/>
            <a:r>
              <a:rPr lang="en-US" altLang="zh-CN" dirty="0" smtClean="0"/>
              <a:t>Achievement</a:t>
            </a:r>
          </a:p>
          <a:p>
            <a:pPr lvl="2"/>
            <a:r>
              <a:rPr lang="en-US" altLang="zh-CN" dirty="0" smtClean="0"/>
              <a:t>Much better performance for SPARQL queries than the state-of-the-art approaches. </a:t>
            </a:r>
          </a:p>
          <a:p>
            <a:pPr lvl="2"/>
            <a:r>
              <a:rPr lang="en-US" altLang="zh-CN" dirty="0" smtClean="0"/>
              <a:t>Support other operations (e.g. random walk, reachability) on RDF graphs</a:t>
            </a:r>
          </a:p>
          <a:p>
            <a:pPr lvl="1"/>
            <a:endParaRPr lang="en-US" altLang="zh-CN" dirty="0"/>
          </a:p>
          <a:p>
            <a:endParaRPr lang="zh-CN" altLang="en-US" dirty="0"/>
          </a:p>
        </p:txBody>
      </p:sp>
    </p:spTree>
    <p:extLst>
      <p:ext uri="{BB962C8B-B14F-4D97-AF65-F5344CB8AC3E}">
        <p14:creationId xmlns:p14="http://schemas.microsoft.com/office/powerpoint/2010/main" val="3690934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Contributions</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smtClean="0"/>
              <a:t>Introduce a novel graph-based scheme for managing RDF data.</a:t>
            </a:r>
          </a:p>
          <a:p>
            <a:pPr lvl="1"/>
            <a:r>
              <a:rPr lang="en-US" altLang="zh-CN" dirty="0" smtClean="0"/>
              <a:t>Supports efficient graph-based queries</a:t>
            </a:r>
          </a:p>
          <a:p>
            <a:pPr lvl="1"/>
            <a:r>
              <a:rPr lang="en-US" altLang="zh-CN" dirty="0" smtClean="0"/>
              <a:t>Advanced graph analytics</a:t>
            </a:r>
          </a:p>
          <a:p>
            <a:pPr lvl="1"/>
            <a:endParaRPr lang="en-US" altLang="zh-CN" dirty="0" smtClean="0"/>
          </a:p>
          <a:p>
            <a:r>
              <a:rPr lang="en-US" altLang="zh-CN" dirty="0" smtClean="0"/>
              <a:t>Leverage graph exploration for SPARQL processing. </a:t>
            </a:r>
          </a:p>
          <a:p>
            <a:pPr lvl="1"/>
            <a:r>
              <a:rPr lang="en-US" altLang="zh-CN" dirty="0" smtClean="0"/>
              <a:t>Greatly reduces the volume of intermediate results</a:t>
            </a:r>
          </a:p>
          <a:p>
            <a:pPr lvl="1"/>
            <a:endParaRPr lang="en-US" altLang="zh-CN" dirty="0" smtClean="0"/>
          </a:p>
          <a:p>
            <a:r>
              <a:rPr lang="en-US" altLang="zh-CN" dirty="0" smtClean="0"/>
              <a:t>Introduce a new cost model, novel cardinality estimation techniques, and optimization algorithms for distributed query plan generation. </a:t>
            </a:r>
            <a:endParaRPr lang="zh-CN" altLang="en-US" dirty="0"/>
          </a:p>
        </p:txBody>
      </p:sp>
    </p:spTree>
    <p:extLst>
      <p:ext uri="{BB962C8B-B14F-4D97-AF65-F5344CB8AC3E}">
        <p14:creationId xmlns:p14="http://schemas.microsoft.com/office/powerpoint/2010/main" val="105202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err="1" smtClean="0"/>
              <a:t>Trinity.RDF</a:t>
            </a:r>
            <a:r>
              <a:rPr lang="en-US" altLang="zh-CN" dirty="0" smtClean="0"/>
              <a:t> Solutions</a:t>
            </a:r>
            <a:endParaRPr lang="zh-CN" altLang="en-US" dirty="0"/>
          </a:p>
        </p:txBody>
      </p:sp>
    </p:spTree>
    <p:extLst>
      <p:ext uri="{BB962C8B-B14F-4D97-AF65-F5344CB8AC3E}">
        <p14:creationId xmlns:p14="http://schemas.microsoft.com/office/powerpoint/2010/main" val="924979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值">
  <a:themeElements>
    <a:clrScheme name="中值">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值">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822</TotalTime>
  <Words>1652</Words>
  <Application>Microsoft Office PowerPoint</Application>
  <PresentationFormat>全屏显示(4:3)</PresentationFormat>
  <Paragraphs>183</Paragraphs>
  <Slides>39</Slides>
  <Notes>0</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宋体</vt:lpstr>
      <vt:lpstr>Calibri</vt:lpstr>
      <vt:lpstr>Cambria Math</vt:lpstr>
      <vt:lpstr>Wingdings</vt:lpstr>
      <vt:lpstr>Wingdings 2</vt:lpstr>
      <vt:lpstr>中值</vt:lpstr>
      <vt:lpstr>A Distributed Graph Engine for web scale RDF data</vt:lpstr>
      <vt:lpstr>Paper Info</vt:lpstr>
      <vt:lpstr>Motivation</vt:lpstr>
      <vt:lpstr>Challenges</vt:lpstr>
      <vt:lpstr>Challenges </vt:lpstr>
      <vt:lpstr>Trinity.RDF</vt:lpstr>
      <vt:lpstr>Overview</vt:lpstr>
      <vt:lpstr>Contributions</vt:lpstr>
      <vt:lpstr>Trinity.RDF Solutions</vt:lpstr>
      <vt:lpstr>Solutions</vt:lpstr>
      <vt:lpstr>Solutions</vt:lpstr>
      <vt:lpstr>Join vs. Graph Exploration</vt:lpstr>
      <vt:lpstr>EXAMPLE</vt:lpstr>
      <vt:lpstr>PowerPoint 演示文稿</vt:lpstr>
      <vt:lpstr>Join operations</vt:lpstr>
      <vt:lpstr>Graph explorations</vt:lpstr>
      <vt:lpstr>System architecture</vt:lpstr>
      <vt:lpstr>Trinity.RDF Framework</vt:lpstr>
      <vt:lpstr>Trinity.RDF Framework</vt:lpstr>
      <vt:lpstr>Graph Partitioning</vt:lpstr>
      <vt:lpstr>Data model (1)</vt:lpstr>
      <vt:lpstr>Data model (2)</vt:lpstr>
      <vt:lpstr>Graph Partitioning strategy</vt:lpstr>
      <vt:lpstr>Indexing</vt:lpstr>
      <vt:lpstr>Indexing Predicates</vt:lpstr>
      <vt:lpstr>Basic Graph Operators</vt:lpstr>
      <vt:lpstr>Query Processing</vt:lpstr>
      <vt:lpstr>Query Processing</vt:lpstr>
      <vt:lpstr>Single Triple Pattern Matching</vt:lpstr>
      <vt:lpstr>Multiple Pattern Matching</vt:lpstr>
      <vt:lpstr>Exploration Plan Optimization</vt:lpstr>
      <vt:lpstr>Results</vt:lpstr>
      <vt:lpstr>Evaluation</vt:lpstr>
      <vt:lpstr>Results</vt:lpstr>
      <vt:lpstr>PowerPoint 演示文稿</vt:lpstr>
      <vt:lpstr>PowerPoint 演示文稿</vt:lpstr>
      <vt:lpstr>Summary</vt:lpstr>
      <vt:lpstr>Lessons</vt:lpstr>
      <vt:lpstr>Thanks for your attention!</vt:lpstr>
    </vt:vector>
  </TitlesOfParts>
  <Company>workgroup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Distributed Graph Engine for Web Scale RDF Data</dc:title>
  <dc:creator>aster</dc:creator>
  <cp:lastModifiedBy>aster</cp:lastModifiedBy>
  <cp:revision>594</cp:revision>
  <dcterms:created xsi:type="dcterms:W3CDTF">2013-10-28T11:47:36Z</dcterms:created>
  <dcterms:modified xsi:type="dcterms:W3CDTF">2013-11-04T05:25:41Z</dcterms:modified>
</cp:coreProperties>
</file>