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72" r:id="rId6"/>
    <p:sldId id="262" r:id="rId7"/>
    <p:sldId id="264" r:id="rId8"/>
    <p:sldId id="263" r:id="rId9"/>
    <p:sldId id="270" r:id="rId10"/>
    <p:sldId id="271" r:id="rId11"/>
    <p:sldId id="260" r:id="rId12"/>
    <p:sldId id="261" r:id="rId13"/>
    <p:sldId id="265" r:id="rId14"/>
    <p:sldId id="274" r:id="rId15"/>
    <p:sldId id="266" r:id="rId16"/>
    <p:sldId id="269" r:id="rId17"/>
    <p:sldId id="267" r:id="rId18"/>
    <p:sldId id="276" r:id="rId19"/>
    <p:sldId id="275" r:id="rId20"/>
    <p:sldId id="277" r:id="rId21"/>
    <p:sldId id="278" r:id="rId22"/>
    <p:sldId id="279" r:id="rId23"/>
    <p:sldId id="273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1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6.jpeg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6.jpeg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081951-F593-E14D-85B4-EA25F72BD19A}" type="doc">
      <dgm:prSet loTypeId="urn:microsoft.com/office/officeart/2005/8/layout/hierarchy4" loCatId="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569FF41-3782-0E4B-BE1F-984605E1A248}">
      <dgm:prSet phldrT="[Text]" custT="1"/>
      <dgm:spPr/>
      <dgm:t>
        <a:bodyPr/>
        <a:lstStyle/>
        <a:p>
          <a:r>
            <a:rPr lang="en-US" sz="3200" dirty="0" smtClean="0">
              <a:latin typeface="Times New Roman" pitchFamily="18" charset="0"/>
              <a:cs typeface="Times New Roman" pitchFamily="18" charset="0"/>
            </a:rPr>
            <a:t>Collaboration Compass</a:t>
          </a:r>
          <a:endParaRPr lang="en-US" sz="3200" dirty="0">
            <a:latin typeface="Times New Roman" pitchFamily="18" charset="0"/>
            <a:cs typeface="Times New Roman" pitchFamily="18" charset="0"/>
          </a:endParaRPr>
        </a:p>
      </dgm:t>
    </dgm:pt>
    <dgm:pt modelId="{9E015768-FC46-3440-A419-7D52AD1788B4}" type="parTrans" cxnId="{10AA4ABE-167C-3644-B03D-7601D8E0346C}">
      <dgm:prSet/>
      <dgm:spPr/>
      <dgm:t>
        <a:bodyPr/>
        <a:lstStyle/>
        <a:p>
          <a:endParaRPr lang="en-US">
            <a:solidFill>
              <a:srgbClr val="FF0000"/>
            </a:solidFill>
          </a:endParaRPr>
        </a:p>
      </dgm:t>
    </dgm:pt>
    <dgm:pt modelId="{9112D6FC-91DF-8D49-91EC-8633AA172B7C}" type="sibTrans" cxnId="{10AA4ABE-167C-3644-B03D-7601D8E0346C}">
      <dgm:prSet/>
      <dgm:spPr/>
      <dgm:t>
        <a:bodyPr/>
        <a:lstStyle/>
        <a:p>
          <a:endParaRPr lang="en-US">
            <a:solidFill>
              <a:srgbClr val="FF0000"/>
            </a:solidFill>
          </a:endParaRPr>
        </a:p>
      </dgm:t>
    </dgm:pt>
    <dgm:pt modelId="{DFFB93D3-5D1A-0643-A77D-4D20E3ECEEA5}">
      <dgm:prSet phldrT="[Text]" custT="1"/>
      <dgm:spPr/>
      <dgm:t>
        <a:bodyPr/>
        <a:lstStyle/>
        <a:p>
          <a:r>
            <a:rPr lang="en-US" sz="3200" dirty="0" smtClean="0">
              <a:latin typeface="Times New Roman" pitchFamily="18" charset="0"/>
              <a:cs typeface="Times New Roman" pitchFamily="18" charset="0"/>
            </a:rPr>
            <a:t>Semantic </a:t>
          </a:r>
          <a:r>
            <a:rPr lang="en-US" sz="3200" dirty="0" err="1" smtClean="0">
              <a:latin typeface="Times New Roman" pitchFamily="18" charset="0"/>
              <a:cs typeface="Times New Roman" pitchFamily="18" charset="0"/>
            </a:rPr>
            <a:t>MediaWiki</a:t>
          </a:r>
          <a:r>
            <a:rPr lang="en-US" sz="3200" dirty="0" smtClean="0">
              <a:latin typeface="Times New Roman" pitchFamily="18" charset="0"/>
              <a:cs typeface="Times New Roman" pitchFamily="18" charset="0"/>
            </a:rPr>
            <a:t>+</a:t>
          </a:r>
          <a:endParaRPr lang="en-US" sz="3200" dirty="0">
            <a:latin typeface="Times New Roman" pitchFamily="18" charset="0"/>
            <a:cs typeface="Times New Roman" pitchFamily="18" charset="0"/>
          </a:endParaRPr>
        </a:p>
      </dgm:t>
    </dgm:pt>
    <dgm:pt modelId="{C9413307-2053-4748-8C30-63FC07482AB6}" type="parTrans" cxnId="{604B9D9F-13A8-C240-806F-DD6148A213E1}">
      <dgm:prSet/>
      <dgm:spPr/>
      <dgm:t>
        <a:bodyPr/>
        <a:lstStyle/>
        <a:p>
          <a:endParaRPr lang="en-US">
            <a:solidFill>
              <a:srgbClr val="FF0000"/>
            </a:solidFill>
          </a:endParaRPr>
        </a:p>
      </dgm:t>
    </dgm:pt>
    <dgm:pt modelId="{E11E230D-284B-4343-9B2E-2ED2D49BFDFC}" type="sibTrans" cxnId="{604B9D9F-13A8-C240-806F-DD6148A213E1}">
      <dgm:prSet/>
      <dgm:spPr/>
      <dgm:t>
        <a:bodyPr/>
        <a:lstStyle/>
        <a:p>
          <a:endParaRPr lang="en-US">
            <a:solidFill>
              <a:srgbClr val="FF0000"/>
            </a:solidFill>
          </a:endParaRPr>
        </a:p>
      </dgm:t>
    </dgm:pt>
    <dgm:pt modelId="{3ADD2A6B-6DBA-F84F-A052-6D2C4035D1E8}">
      <dgm:prSet phldrT="[Text]" custT="1"/>
      <dgm:spPr/>
      <dgm:t>
        <a:bodyPr/>
        <a:lstStyle/>
        <a:p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Wiki Widgets</a:t>
          </a:r>
          <a:endParaRPr lang="en-US" sz="2400" dirty="0">
            <a:latin typeface="Times New Roman" pitchFamily="18" charset="0"/>
            <a:cs typeface="Times New Roman" pitchFamily="18" charset="0"/>
          </a:endParaRPr>
        </a:p>
      </dgm:t>
    </dgm:pt>
    <dgm:pt modelId="{76C3E770-B383-C041-A70C-7C8D58D2B2E5}" type="parTrans" cxnId="{96689F59-3FF0-9344-B571-22EEDD83D542}">
      <dgm:prSet/>
      <dgm:spPr/>
      <dgm:t>
        <a:bodyPr/>
        <a:lstStyle/>
        <a:p>
          <a:endParaRPr lang="en-US">
            <a:solidFill>
              <a:srgbClr val="FF0000"/>
            </a:solidFill>
          </a:endParaRPr>
        </a:p>
      </dgm:t>
    </dgm:pt>
    <dgm:pt modelId="{025BBADE-97A6-3A4D-B392-0393FFB2DD6F}" type="sibTrans" cxnId="{96689F59-3FF0-9344-B571-22EEDD83D542}">
      <dgm:prSet/>
      <dgm:spPr/>
      <dgm:t>
        <a:bodyPr/>
        <a:lstStyle/>
        <a:p>
          <a:endParaRPr lang="en-US">
            <a:solidFill>
              <a:srgbClr val="FF0000"/>
            </a:solidFill>
          </a:endParaRPr>
        </a:p>
      </dgm:t>
    </dgm:pt>
    <dgm:pt modelId="{1EDC32FF-BC52-D044-993F-AA2C441F6001}">
      <dgm:prSet phldrT="[Text]"/>
      <dgm:spPr/>
      <dgm:t>
        <a:bodyPr/>
        <a:lstStyle/>
        <a:p>
          <a:r>
            <a:rPr lang="en-US" dirty="0" smtClean="0">
              <a:latin typeface="Times New Roman" pitchFamily="18" charset="0"/>
              <a:cs typeface="Times New Roman" pitchFamily="18" charset="0"/>
            </a:rPr>
            <a:t>Data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Mashups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41D672DB-9A3B-1A41-8015-187481CFAE44}" type="parTrans" cxnId="{F7C1F49E-9CF3-2A49-B16F-A76D4FACFF01}">
      <dgm:prSet/>
      <dgm:spPr/>
      <dgm:t>
        <a:bodyPr/>
        <a:lstStyle/>
        <a:p>
          <a:endParaRPr lang="en-US">
            <a:solidFill>
              <a:srgbClr val="FF0000"/>
            </a:solidFill>
          </a:endParaRPr>
        </a:p>
      </dgm:t>
    </dgm:pt>
    <dgm:pt modelId="{3461F02C-C52D-1D48-B540-03B4BF3B62E6}" type="sibTrans" cxnId="{F7C1F49E-9CF3-2A49-B16F-A76D4FACFF01}">
      <dgm:prSet/>
      <dgm:spPr/>
      <dgm:t>
        <a:bodyPr/>
        <a:lstStyle/>
        <a:p>
          <a:endParaRPr lang="en-US">
            <a:solidFill>
              <a:srgbClr val="FF0000"/>
            </a:solidFill>
          </a:endParaRPr>
        </a:p>
      </dgm:t>
    </dgm:pt>
    <dgm:pt modelId="{D45CEE4E-F403-684B-9EFD-C03047B1608A}">
      <dgm:prSet phldrT="[Text]" custT="1"/>
      <dgm:spPr/>
      <dgm:t>
        <a:bodyPr/>
        <a:lstStyle/>
        <a:p>
          <a:r>
            <a:rPr lang="en-US" sz="3200" dirty="0" err="1" smtClean="0">
              <a:latin typeface="Times New Roman" pitchFamily="18" charset="0"/>
              <a:cs typeface="Times New Roman" pitchFamily="18" charset="0"/>
            </a:rPr>
            <a:t>sMash</a:t>
          </a:r>
          <a:endParaRPr lang="en-US" sz="3200" dirty="0">
            <a:latin typeface="Times New Roman" pitchFamily="18" charset="0"/>
            <a:cs typeface="Times New Roman" pitchFamily="18" charset="0"/>
          </a:endParaRPr>
        </a:p>
      </dgm:t>
    </dgm:pt>
    <dgm:pt modelId="{2C88DA92-0958-B642-B84B-FE6BD8A67228}" type="parTrans" cxnId="{AACE17C7-8EF8-0F4F-9C30-F7FD327EE275}">
      <dgm:prSet/>
      <dgm:spPr/>
      <dgm:t>
        <a:bodyPr/>
        <a:lstStyle/>
        <a:p>
          <a:endParaRPr lang="en-US">
            <a:solidFill>
              <a:srgbClr val="FF0000"/>
            </a:solidFill>
          </a:endParaRPr>
        </a:p>
      </dgm:t>
    </dgm:pt>
    <dgm:pt modelId="{4C6D18BC-CB72-0B4C-B9F3-4975CFEF7D59}" type="sibTrans" cxnId="{AACE17C7-8EF8-0F4F-9C30-F7FD327EE275}">
      <dgm:prSet/>
      <dgm:spPr/>
      <dgm:t>
        <a:bodyPr/>
        <a:lstStyle/>
        <a:p>
          <a:endParaRPr lang="en-US">
            <a:solidFill>
              <a:srgbClr val="FF0000"/>
            </a:solidFill>
          </a:endParaRPr>
        </a:p>
      </dgm:t>
    </dgm:pt>
    <dgm:pt modelId="{EB641F50-5BE7-1849-BDB8-638DB6D1A7AC}">
      <dgm:prSet phldrT="[Text]"/>
      <dgm:spPr/>
      <dgm:t>
        <a:bodyPr/>
        <a:lstStyle/>
        <a:p>
          <a:r>
            <a:rPr lang="en-US" dirty="0" smtClean="0">
              <a:latin typeface="Times New Roman" pitchFamily="18" charset="0"/>
              <a:cs typeface="Times New Roman" pitchFamily="18" charset="0"/>
            </a:rPr>
            <a:t>SNS Service 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7E17ECC9-9A7B-8943-ABDC-959860AD6903}" type="parTrans" cxnId="{C52884C8-ED73-C949-B1E3-30CCCCD3CF9F}">
      <dgm:prSet/>
      <dgm:spPr/>
      <dgm:t>
        <a:bodyPr/>
        <a:lstStyle/>
        <a:p>
          <a:endParaRPr lang="en-US">
            <a:solidFill>
              <a:srgbClr val="FF0000"/>
            </a:solidFill>
          </a:endParaRPr>
        </a:p>
      </dgm:t>
    </dgm:pt>
    <dgm:pt modelId="{C19671C2-2D59-6846-AF2D-9C056A8D53D6}" type="sibTrans" cxnId="{C52884C8-ED73-C949-B1E3-30CCCCD3CF9F}">
      <dgm:prSet/>
      <dgm:spPr/>
      <dgm:t>
        <a:bodyPr/>
        <a:lstStyle/>
        <a:p>
          <a:endParaRPr lang="en-US">
            <a:solidFill>
              <a:srgbClr val="FF0000"/>
            </a:solidFill>
          </a:endParaRPr>
        </a:p>
      </dgm:t>
    </dgm:pt>
    <dgm:pt modelId="{5EC43990-8C8F-DD4C-99AA-51ED40F432EF}" type="pres">
      <dgm:prSet presAssocID="{66081951-F593-E14D-85B4-EA25F72BD19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065BF19-84EB-A144-8249-8F79F736BECB}" type="pres">
      <dgm:prSet presAssocID="{B569FF41-3782-0E4B-BE1F-984605E1A248}" presName="vertOne" presStyleCnt="0"/>
      <dgm:spPr/>
      <dgm:t>
        <a:bodyPr/>
        <a:lstStyle/>
        <a:p>
          <a:endParaRPr lang="en-US"/>
        </a:p>
      </dgm:t>
    </dgm:pt>
    <dgm:pt modelId="{90097EEC-766E-7446-83BE-F8B272EF7B58}" type="pres">
      <dgm:prSet presAssocID="{B569FF41-3782-0E4B-BE1F-984605E1A248}" presName="txOne" presStyleLbl="node0" presStyleIdx="0" presStyleCnt="1" custLinFactNeighborX="-11" custLinFactNeighborY="-136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068C77-F67A-7547-A4B1-771E07A5320C}" type="pres">
      <dgm:prSet presAssocID="{B569FF41-3782-0E4B-BE1F-984605E1A248}" presName="parTransOne" presStyleCnt="0"/>
      <dgm:spPr/>
      <dgm:t>
        <a:bodyPr/>
        <a:lstStyle/>
        <a:p>
          <a:endParaRPr lang="en-US"/>
        </a:p>
      </dgm:t>
    </dgm:pt>
    <dgm:pt modelId="{5C90A084-DED9-4247-8154-0EB9001C289B}" type="pres">
      <dgm:prSet presAssocID="{B569FF41-3782-0E4B-BE1F-984605E1A248}" presName="horzOne" presStyleCnt="0"/>
      <dgm:spPr/>
      <dgm:t>
        <a:bodyPr/>
        <a:lstStyle/>
        <a:p>
          <a:endParaRPr lang="en-US"/>
        </a:p>
      </dgm:t>
    </dgm:pt>
    <dgm:pt modelId="{23264867-DCF3-624C-B87E-9DDC40E18878}" type="pres">
      <dgm:prSet presAssocID="{DFFB93D3-5D1A-0643-A77D-4D20E3ECEEA5}" presName="vertTwo" presStyleCnt="0"/>
      <dgm:spPr/>
      <dgm:t>
        <a:bodyPr/>
        <a:lstStyle/>
        <a:p>
          <a:endParaRPr lang="en-US"/>
        </a:p>
      </dgm:t>
    </dgm:pt>
    <dgm:pt modelId="{55E78CAA-6D34-A248-82CE-2B8D14256034}" type="pres">
      <dgm:prSet presAssocID="{DFFB93D3-5D1A-0643-A77D-4D20E3ECEEA5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CB093B9-B4F3-3145-BCE8-5D79A159AD3D}" type="pres">
      <dgm:prSet presAssocID="{DFFB93D3-5D1A-0643-A77D-4D20E3ECEEA5}" presName="parTransTwo" presStyleCnt="0"/>
      <dgm:spPr/>
      <dgm:t>
        <a:bodyPr/>
        <a:lstStyle/>
        <a:p>
          <a:endParaRPr lang="en-US"/>
        </a:p>
      </dgm:t>
    </dgm:pt>
    <dgm:pt modelId="{2BAC1C20-9DFC-494A-B343-8A1AABF57C20}" type="pres">
      <dgm:prSet presAssocID="{DFFB93D3-5D1A-0643-A77D-4D20E3ECEEA5}" presName="horzTwo" presStyleCnt="0"/>
      <dgm:spPr/>
      <dgm:t>
        <a:bodyPr/>
        <a:lstStyle/>
        <a:p>
          <a:endParaRPr lang="en-US"/>
        </a:p>
      </dgm:t>
    </dgm:pt>
    <dgm:pt modelId="{1997BDEE-DA3C-C141-9379-20E8009C258A}" type="pres">
      <dgm:prSet presAssocID="{3ADD2A6B-6DBA-F84F-A052-6D2C4035D1E8}" presName="vertThree" presStyleCnt="0"/>
      <dgm:spPr/>
      <dgm:t>
        <a:bodyPr/>
        <a:lstStyle/>
        <a:p>
          <a:endParaRPr lang="en-US"/>
        </a:p>
      </dgm:t>
    </dgm:pt>
    <dgm:pt modelId="{88A98ACF-C5E5-6148-A094-7F80DCE2676A}" type="pres">
      <dgm:prSet presAssocID="{3ADD2A6B-6DBA-F84F-A052-6D2C4035D1E8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A7E1C2-63CA-2E42-A222-85A0332CBDB0}" type="pres">
      <dgm:prSet presAssocID="{3ADD2A6B-6DBA-F84F-A052-6D2C4035D1E8}" presName="horzThree" presStyleCnt="0"/>
      <dgm:spPr/>
      <dgm:t>
        <a:bodyPr/>
        <a:lstStyle/>
        <a:p>
          <a:endParaRPr lang="en-US"/>
        </a:p>
      </dgm:t>
    </dgm:pt>
    <dgm:pt modelId="{B3379331-1A35-9F41-895C-E05DC635B896}" type="pres">
      <dgm:prSet presAssocID="{025BBADE-97A6-3A4D-B392-0393FFB2DD6F}" presName="sibSpaceThree" presStyleCnt="0"/>
      <dgm:spPr/>
      <dgm:t>
        <a:bodyPr/>
        <a:lstStyle/>
        <a:p>
          <a:endParaRPr lang="en-US"/>
        </a:p>
      </dgm:t>
    </dgm:pt>
    <dgm:pt modelId="{681EEE65-B1DD-7541-9D62-A6C7020AA860}" type="pres">
      <dgm:prSet presAssocID="{1EDC32FF-BC52-D044-993F-AA2C441F6001}" presName="vertThree" presStyleCnt="0"/>
      <dgm:spPr/>
      <dgm:t>
        <a:bodyPr/>
        <a:lstStyle/>
        <a:p>
          <a:endParaRPr lang="en-US"/>
        </a:p>
      </dgm:t>
    </dgm:pt>
    <dgm:pt modelId="{978B0D5B-D4DA-A34D-862C-F6E6ED7A36DE}" type="pres">
      <dgm:prSet presAssocID="{1EDC32FF-BC52-D044-993F-AA2C441F6001}" presName="txThre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8C0781-F70D-DF43-824A-08F0D5361501}" type="pres">
      <dgm:prSet presAssocID="{1EDC32FF-BC52-D044-993F-AA2C441F6001}" presName="horzThree" presStyleCnt="0"/>
      <dgm:spPr/>
      <dgm:t>
        <a:bodyPr/>
        <a:lstStyle/>
        <a:p>
          <a:endParaRPr lang="en-US"/>
        </a:p>
      </dgm:t>
    </dgm:pt>
    <dgm:pt modelId="{C2657103-2D55-0942-80A4-5B389FA24B4E}" type="pres">
      <dgm:prSet presAssocID="{E11E230D-284B-4343-9B2E-2ED2D49BFDFC}" presName="sibSpaceTwo" presStyleCnt="0"/>
      <dgm:spPr/>
      <dgm:t>
        <a:bodyPr/>
        <a:lstStyle/>
        <a:p>
          <a:endParaRPr lang="en-US"/>
        </a:p>
      </dgm:t>
    </dgm:pt>
    <dgm:pt modelId="{9C19943A-3C5A-5C4D-A3A9-1AC32DC3018F}" type="pres">
      <dgm:prSet presAssocID="{D45CEE4E-F403-684B-9EFD-C03047B1608A}" presName="vertTwo" presStyleCnt="0"/>
      <dgm:spPr/>
      <dgm:t>
        <a:bodyPr/>
        <a:lstStyle/>
        <a:p>
          <a:endParaRPr lang="en-US"/>
        </a:p>
      </dgm:t>
    </dgm:pt>
    <dgm:pt modelId="{318DA991-7F8F-AB41-98C2-7E23E0D0AF2D}" type="pres">
      <dgm:prSet presAssocID="{D45CEE4E-F403-684B-9EFD-C03047B1608A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FADDB81-EEF2-3B48-A962-BC7A6B15F844}" type="pres">
      <dgm:prSet presAssocID="{D45CEE4E-F403-684B-9EFD-C03047B1608A}" presName="parTransTwo" presStyleCnt="0"/>
      <dgm:spPr/>
      <dgm:t>
        <a:bodyPr/>
        <a:lstStyle/>
        <a:p>
          <a:endParaRPr lang="en-US"/>
        </a:p>
      </dgm:t>
    </dgm:pt>
    <dgm:pt modelId="{A4C64794-52AA-0B43-8A0C-55DBA942DAFC}" type="pres">
      <dgm:prSet presAssocID="{D45CEE4E-F403-684B-9EFD-C03047B1608A}" presName="horzTwo" presStyleCnt="0"/>
      <dgm:spPr/>
      <dgm:t>
        <a:bodyPr/>
        <a:lstStyle/>
        <a:p>
          <a:endParaRPr lang="en-US"/>
        </a:p>
      </dgm:t>
    </dgm:pt>
    <dgm:pt modelId="{E548020F-3E5C-6545-B6B5-2924D8C3504C}" type="pres">
      <dgm:prSet presAssocID="{EB641F50-5BE7-1849-BDB8-638DB6D1A7AC}" presName="vertThree" presStyleCnt="0"/>
      <dgm:spPr/>
      <dgm:t>
        <a:bodyPr/>
        <a:lstStyle/>
        <a:p>
          <a:endParaRPr lang="en-US"/>
        </a:p>
      </dgm:t>
    </dgm:pt>
    <dgm:pt modelId="{3448FB43-19EA-C442-B9F7-85B7AF7C6A66}" type="pres">
      <dgm:prSet presAssocID="{EB641F50-5BE7-1849-BDB8-638DB6D1A7AC}" presName="txThre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F53CB53-DBA4-EE44-9B84-618AB6118576}" type="pres">
      <dgm:prSet presAssocID="{EB641F50-5BE7-1849-BDB8-638DB6D1A7AC}" presName="horzThree" presStyleCnt="0"/>
      <dgm:spPr/>
      <dgm:t>
        <a:bodyPr/>
        <a:lstStyle/>
        <a:p>
          <a:endParaRPr lang="en-US"/>
        </a:p>
      </dgm:t>
    </dgm:pt>
  </dgm:ptLst>
  <dgm:cxnLst>
    <dgm:cxn modelId="{AACE17C7-8EF8-0F4F-9C30-F7FD327EE275}" srcId="{B569FF41-3782-0E4B-BE1F-984605E1A248}" destId="{D45CEE4E-F403-684B-9EFD-C03047B1608A}" srcOrd="1" destOrd="0" parTransId="{2C88DA92-0958-B642-B84B-FE6BD8A67228}" sibTransId="{4C6D18BC-CB72-0B4C-B9F3-4975CFEF7D59}"/>
    <dgm:cxn modelId="{167D8DDF-4113-4DDE-AE7B-3DAD9F2CF079}" type="presOf" srcId="{66081951-F593-E14D-85B4-EA25F72BD19A}" destId="{5EC43990-8C8F-DD4C-99AA-51ED40F432EF}" srcOrd="0" destOrd="0" presId="urn:microsoft.com/office/officeart/2005/8/layout/hierarchy4"/>
    <dgm:cxn modelId="{8CA125AB-7565-48DF-B9E2-46E423C9C032}" type="presOf" srcId="{EB641F50-5BE7-1849-BDB8-638DB6D1A7AC}" destId="{3448FB43-19EA-C442-B9F7-85B7AF7C6A66}" srcOrd="0" destOrd="0" presId="urn:microsoft.com/office/officeart/2005/8/layout/hierarchy4"/>
    <dgm:cxn modelId="{66EC1E1F-EF84-4B82-91C1-C06CB49837C9}" type="presOf" srcId="{DFFB93D3-5D1A-0643-A77D-4D20E3ECEEA5}" destId="{55E78CAA-6D34-A248-82CE-2B8D14256034}" srcOrd="0" destOrd="0" presId="urn:microsoft.com/office/officeart/2005/8/layout/hierarchy4"/>
    <dgm:cxn modelId="{F7C1F49E-9CF3-2A49-B16F-A76D4FACFF01}" srcId="{DFFB93D3-5D1A-0643-A77D-4D20E3ECEEA5}" destId="{1EDC32FF-BC52-D044-993F-AA2C441F6001}" srcOrd="1" destOrd="0" parTransId="{41D672DB-9A3B-1A41-8015-187481CFAE44}" sibTransId="{3461F02C-C52D-1D48-B540-03B4BF3B62E6}"/>
    <dgm:cxn modelId="{C9087162-D8F9-483C-A8FD-16851CDBA20F}" type="presOf" srcId="{3ADD2A6B-6DBA-F84F-A052-6D2C4035D1E8}" destId="{88A98ACF-C5E5-6148-A094-7F80DCE2676A}" srcOrd="0" destOrd="0" presId="urn:microsoft.com/office/officeart/2005/8/layout/hierarchy4"/>
    <dgm:cxn modelId="{96689F59-3FF0-9344-B571-22EEDD83D542}" srcId="{DFFB93D3-5D1A-0643-A77D-4D20E3ECEEA5}" destId="{3ADD2A6B-6DBA-F84F-A052-6D2C4035D1E8}" srcOrd="0" destOrd="0" parTransId="{76C3E770-B383-C041-A70C-7C8D58D2B2E5}" sibTransId="{025BBADE-97A6-3A4D-B392-0393FFB2DD6F}"/>
    <dgm:cxn modelId="{604B9D9F-13A8-C240-806F-DD6148A213E1}" srcId="{B569FF41-3782-0E4B-BE1F-984605E1A248}" destId="{DFFB93D3-5D1A-0643-A77D-4D20E3ECEEA5}" srcOrd="0" destOrd="0" parTransId="{C9413307-2053-4748-8C30-63FC07482AB6}" sibTransId="{E11E230D-284B-4343-9B2E-2ED2D49BFDFC}"/>
    <dgm:cxn modelId="{C52884C8-ED73-C949-B1E3-30CCCCD3CF9F}" srcId="{D45CEE4E-F403-684B-9EFD-C03047B1608A}" destId="{EB641F50-5BE7-1849-BDB8-638DB6D1A7AC}" srcOrd="0" destOrd="0" parTransId="{7E17ECC9-9A7B-8943-ABDC-959860AD6903}" sibTransId="{C19671C2-2D59-6846-AF2D-9C056A8D53D6}"/>
    <dgm:cxn modelId="{93879AF6-E536-4BB9-A4C0-90158151AFBF}" type="presOf" srcId="{B569FF41-3782-0E4B-BE1F-984605E1A248}" destId="{90097EEC-766E-7446-83BE-F8B272EF7B58}" srcOrd="0" destOrd="0" presId="urn:microsoft.com/office/officeart/2005/8/layout/hierarchy4"/>
    <dgm:cxn modelId="{64B87BAC-7F98-43F3-97CF-F1D9D9776E43}" type="presOf" srcId="{1EDC32FF-BC52-D044-993F-AA2C441F6001}" destId="{978B0D5B-D4DA-A34D-862C-F6E6ED7A36DE}" srcOrd="0" destOrd="0" presId="urn:microsoft.com/office/officeart/2005/8/layout/hierarchy4"/>
    <dgm:cxn modelId="{10AA4ABE-167C-3644-B03D-7601D8E0346C}" srcId="{66081951-F593-E14D-85B4-EA25F72BD19A}" destId="{B569FF41-3782-0E4B-BE1F-984605E1A248}" srcOrd="0" destOrd="0" parTransId="{9E015768-FC46-3440-A419-7D52AD1788B4}" sibTransId="{9112D6FC-91DF-8D49-91EC-8633AA172B7C}"/>
    <dgm:cxn modelId="{BE5ED38E-A974-4486-8CE0-D3B961E90B49}" type="presOf" srcId="{D45CEE4E-F403-684B-9EFD-C03047B1608A}" destId="{318DA991-7F8F-AB41-98C2-7E23E0D0AF2D}" srcOrd="0" destOrd="0" presId="urn:microsoft.com/office/officeart/2005/8/layout/hierarchy4"/>
    <dgm:cxn modelId="{9C774711-7CAB-426D-A6EB-42E37A2A2A8F}" type="presParOf" srcId="{5EC43990-8C8F-DD4C-99AA-51ED40F432EF}" destId="{8065BF19-84EB-A144-8249-8F79F736BECB}" srcOrd="0" destOrd="0" presId="urn:microsoft.com/office/officeart/2005/8/layout/hierarchy4"/>
    <dgm:cxn modelId="{5F2D46D3-C04D-489B-A447-542C7BADCC6F}" type="presParOf" srcId="{8065BF19-84EB-A144-8249-8F79F736BECB}" destId="{90097EEC-766E-7446-83BE-F8B272EF7B58}" srcOrd="0" destOrd="0" presId="urn:microsoft.com/office/officeart/2005/8/layout/hierarchy4"/>
    <dgm:cxn modelId="{B5EFDB1A-B3CE-4BE0-920D-0672384A3663}" type="presParOf" srcId="{8065BF19-84EB-A144-8249-8F79F736BECB}" destId="{3B068C77-F67A-7547-A4B1-771E07A5320C}" srcOrd="1" destOrd="0" presId="urn:microsoft.com/office/officeart/2005/8/layout/hierarchy4"/>
    <dgm:cxn modelId="{51459B42-890A-4B16-86F7-3CECC4384778}" type="presParOf" srcId="{8065BF19-84EB-A144-8249-8F79F736BECB}" destId="{5C90A084-DED9-4247-8154-0EB9001C289B}" srcOrd="2" destOrd="0" presId="urn:microsoft.com/office/officeart/2005/8/layout/hierarchy4"/>
    <dgm:cxn modelId="{ADBFFC1A-AD79-4E41-8E8B-DC299FA67782}" type="presParOf" srcId="{5C90A084-DED9-4247-8154-0EB9001C289B}" destId="{23264867-DCF3-624C-B87E-9DDC40E18878}" srcOrd="0" destOrd="0" presId="urn:microsoft.com/office/officeart/2005/8/layout/hierarchy4"/>
    <dgm:cxn modelId="{21AFDDAA-8DAB-4D4C-B78D-5AC3239837B6}" type="presParOf" srcId="{23264867-DCF3-624C-B87E-9DDC40E18878}" destId="{55E78CAA-6D34-A248-82CE-2B8D14256034}" srcOrd="0" destOrd="0" presId="urn:microsoft.com/office/officeart/2005/8/layout/hierarchy4"/>
    <dgm:cxn modelId="{4499D2A4-D2AB-4E48-B151-7A80186DF310}" type="presParOf" srcId="{23264867-DCF3-624C-B87E-9DDC40E18878}" destId="{BCB093B9-B4F3-3145-BCE8-5D79A159AD3D}" srcOrd="1" destOrd="0" presId="urn:microsoft.com/office/officeart/2005/8/layout/hierarchy4"/>
    <dgm:cxn modelId="{2C7AE6F3-462E-4648-93DD-3B8E249A7DEF}" type="presParOf" srcId="{23264867-DCF3-624C-B87E-9DDC40E18878}" destId="{2BAC1C20-9DFC-494A-B343-8A1AABF57C20}" srcOrd="2" destOrd="0" presId="urn:microsoft.com/office/officeart/2005/8/layout/hierarchy4"/>
    <dgm:cxn modelId="{FB8B7C1B-F51E-4766-ADC1-52ED428A34C6}" type="presParOf" srcId="{2BAC1C20-9DFC-494A-B343-8A1AABF57C20}" destId="{1997BDEE-DA3C-C141-9379-20E8009C258A}" srcOrd="0" destOrd="0" presId="urn:microsoft.com/office/officeart/2005/8/layout/hierarchy4"/>
    <dgm:cxn modelId="{64303552-4291-44BF-BAC1-76202100E3A8}" type="presParOf" srcId="{1997BDEE-DA3C-C141-9379-20E8009C258A}" destId="{88A98ACF-C5E5-6148-A094-7F80DCE2676A}" srcOrd="0" destOrd="0" presId="urn:microsoft.com/office/officeart/2005/8/layout/hierarchy4"/>
    <dgm:cxn modelId="{15B85FF9-4A08-484B-9E58-CF30B9D77FEB}" type="presParOf" srcId="{1997BDEE-DA3C-C141-9379-20E8009C258A}" destId="{2FA7E1C2-63CA-2E42-A222-85A0332CBDB0}" srcOrd="1" destOrd="0" presId="urn:microsoft.com/office/officeart/2005/8/layout/hierarchy4"/>
    <dgm:cxn modelId="{F945B1B9-8E0C-42A3-8F52-34CCC2C32B4E}" type="presParOf" srcId="{2BAC1C20-9DFC-494A-B343-8A1AABF57C20}" destId="{B3379331-1A35-9F41-895C-E05DC635B896}" srcOrd="1" destOrd="0" presId="urn:microsoft.com/office/officeart/2005/8/layout/hierarchy4"/>
    <dgm:cxn modelId="{1938A046-D4F4-4447-90F2-70A4B6D87D3B}" type="presParOf" srcId="{2BAC1C20-9DFC-494A-B343-8A1AABF57C20}" destId="{681EEE65-B1DD-7541-9D62-A6C7020AA860}" srcOrd="2" destOrd="0" presId="urn:microsoft.com/office/officeart/2005/8/layout/hierarchy4"/>
    <dgm:cxn modelId="{9D7C76A6-BF7F-475C-BF7D-7C8DB83C6606}" type="presParOf" srcId="{681EEE65-B1DD-7541-9D62-A6C7020AA860}" destId="{978B0D5B-D4DA-A34D-862C-F6E6ED7A36DE}" srcOrd="0" destOrd="0" presId="urn:microsoft.com/office/officeart/2005/8/layout/hierarchy4"/>
    <dgm:cxn modelId="{2361FAED-0A0D-4320-9152-8BE7BA4CB910}" type="presParOf" srcId="{681EEE65-B1DD-7541-9D62-A6C7020AA860}" destId="{4E8C0781-F70D-DF43-824A-08F0D5361501}" srcOrd="1" destOrd="0" presId="urn:microsoft.com/office/officeart/2005/8/layout/hierarchy4"/>
    <dgm:cxn modelId="{F50B1303-151C-4F80-A588-E6543043C0C5}" type="presParOf" srcId="{5C90A084-DED9-4247-8154-0EB9001C289B}" destId="{C2657103-2D55-0942-80A4-5B389FA24B4E}" srcOrd="1" destOrd="0" presId="urn:microsoft.com/office/officeart/2005/8/layout/hierarchy4"/>
    <dgm:cxn modelId="{9B8D03A7-02AD-46D3-A79E-4DCB6F432792}" type="presParOf" srcId="{5C90A084-DED9-4247-8154-0EB9001C289B}" destId="{9C19943A-3C5A-5C4D-A3A9-1AC32DC3018F}" srcOrd="2" destOrd="0" presId="urn:microsoft.com/office/officeart/2005/8/layout/hierarchy4"/>
    <dgm:cxn modelId="{23809B28-1E9F-4F3A-97C8-0A8EAE36F0F7}" type="presParOf" srcId="{9C19943A-3C5A-5C4D-A3A9-1AC32DC3018F}" destId="{318DA991-7F8F-AB41-98C2-7E23E0D0AF2D}" srcOrd="0" destOrd="0" presId="urn:microsoft.com/office/officeart/2005/8/layout/hierarchy4"/>
    <dgm:cxn modelId="{F06F7FA5-B569-4814-A867-B7E1AFD770D5}" type="presParOf" srcId="{9C19943A-3C5A-5C4D-A3A9-1AC32DC3018F}" destId="{5FADDB81-EEF2-3B48-A962-BC7A6B15F844}" srcOrd="1" destOrd="0" presId="urn:microsoft.com/office/officeart/2005/8/layout/hierarchy4"/>
    <dgm:cxn modelId="{40FA61E3-C715-40D8-AB65-6A05762C0F14}" type="presParOf" srcId="{9C19943A-3C5A-5C4D-A3A9-1AC32DC3018F}" destId="{A4C64794-52AA-0B43-8A0C-55DBA942DAFC}" srcOrd="2" destOrd="0" presId="urn:microsoft.com/office/officeart/2005/8/layout/hierarchy4"/>
    <dgm:cxn modelId="{87EBE102-64D5-44E4-AEF3-819B0A1060AF}" type="presParOf" srcId="{A4C64794-52AA-0B43-8A0C-55DBA942DAFC}" destId="{E548020F-3E5C-6545-B6B5-2924D8C3504C}" srcOrd="0" destOrd="0" presId="urn:microsoft.com/office/officeart/2005/8/layout/hierarchy4"/>
    <dgm:cxn modelId="{4E3FFF5A-AA4F-4874-AB31-E62DC65E807D}" type="presParOf" srcId="{E548020F-3E5C-6545-B6B5-2924D8C3504C}" destId="{3448FB43-19EA-C442-B9F7-85B7AF7C6A66}" srcOrd="0" destOrd="0" presId="urn:microsoft.com/office/officeart/2005/8/layout/hierarchy4"/>
    <dgm:cxn modelId="{A97A239C-90EC-42D9-A78C-A4C6F47C52EB}" type="presParOf" srcId="{E548020F-3E5C-6545-B6B5-2924D8C3504C}" destId="{BF53CB53-DBA4-EE44-9B84-618AB6118576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4F5789-0D30-4F95-94BF-6ABD75DA18D6}" type="doc">
      <dgm:prSet loTypeId="urn:microsoft.com/office/officeart/2008/layout/PictureStrips" loCatId="picture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DA229E2-8D26-489F-9A7B-647D42B3D657}">
      <dgm:prSet phldrT="[文本]" custT="1"/>
      <dgm:spPr/>
      <dgm:t>
        <a:bodyPr/>
        <a:lstStyle/>
        <a:p>
          <a:pPr algn="just"/>
          <a:r>
            <a:rPr lang="en-US" altLang="zh-CN" sz="1400" dirty="0" smtClean="0">
              <a:latin typeface="Constantia" pitchFamily="18" charset="0"/>
              <a:cs typeface="Times New Roman" pitchFamily="18" charset="0"/>
            </a:rPr>
            <a:t>Serves smaller social circles for more focused, transient, and/or recurring topics such as a “Hawaii vacation plan” instead of big domains, e.g. biology encyclopedia</a:t>
          </a:r>
          <a:r>
            <a:rPr lang="en-US" altLang="zh-CN" sz="1400" dirty="0" smtClean="0">
              <a:latin typeface="Times New Roman" pitchFamily="18" charset="0"/>
              <a:cs typeface="Times New Roman" pitchFamily="18" charset="0"/>
            </a:rPr>
            <a:t>. </a:t>
          </a:r>
          <a:endParaRPr lang="zh-CN" altLang="en-US" sz="1400" dirty="0">
            <a:latin typeface="Times New Roman" pitchFamily="18" charset="0"/>
            <a:cs typeface="Times New Roman" pitchFamily="18" charset="0"/>
          </a:endParaRPr>
        </a:p>
      </dgm:t>
    </dgm:pt>
    <dgm:pt modelId="{2D2111D0-9325-453C-A023-9BBA8F9344CA}" type="parTrans" cxnId="{DCA1F3CA-1B31-4280-9943-6D5CEA832BA1}">
      <dgm:prSet/>
      <dgm:spPr/>
      <dgm:t>
        <a:bodyPr/>
        <a:lstStyle/>
        <a:p>
          <a:endParaRPr lang="zh-CN" altLang="en-US" sz="2000"/>
        </a:p>
      </dgm:t>
    </dgm:pt>
    <dgm:pt modelId="{AAE23A12-02B4-4C9A-B27D-CBCDEA8FFE47}" type="sibTrans" cxnId="{DCA1F3CA-1B31-4280-9943-6D5CEA832BA1}">
      <dgm:prSet/>
      <dgm:spPr/>
      <dgm:t>
        <a:bodyPr/>
        <a:lstStyle/>
        <a:p>
          <a:endParaRPr lang="zh-CN" altLang="en-US" sz="2000"/>
        </a:p>
      </dgm:t>
    </dgm:pt>
    <dgm:pt modelId="{45FD3CBC-0794-453A-ABC8-600223D07C56}">
      <dgm:prSet custT="1"/>
      <dgm:spPr/>
      <dgm:t>
        <a:bodyPr/>
        <a:lstStyle/>
        <a:p>
          <a:pPr algn="just"/>
          <a:r>
            <a:rPr lang="en-US" altLang="zh-CN" sz="1400" dirty="0" smtClean="0">
              <a:latin typeface="Constantia" pitchFamily="18" charset="0"/>
            </a:rPr>
            <a:t>It offers mini-wiki-widgets to let users create editable, annotatable micro-contents  such as email, tweets, </a:t>
          </a:r>
          <a:r>
            <a:rPr lang="en-US" altLang="zh-CN" sz="1400" dirty="0" err="1" smtClean="0">
              <a:latin typeface="Constantia" pitchFamily="18" charset="0"/>
            </a:rPr>
            <a:t>mashups</a:t>
          </a:r>
          <a:r>
            <a:rPr lang="en-US" altLang="zh-CN" sz="1400" dirty="0" smtClean="0">
              <a:latin typeface="Constantia" pitchFamily="18" charset="0"/>
            </a:rPr>
            <a:t>, charts, streams etc. instead of a whole page or just links.</a:t>
          </a:r>
        </a:p>
      </dgm:t>
    </dgm:pt>
    <dgm:pt modelId="{FAFF79AB-0236-4621-8327-7613F7D76EB2}" type="parTrans" cxnId="{8B3FF610-8C79-4B60-9F2B-908BB806E501}">
      <dgm:prSet/>
      <dgm:spPr/>
      <dgm:t>
        <a:bodyPr/>
        <a:lstStyle/>
        <a:p>
          <a:endParaRPr lang="zh-CN" altLang="en-US" sz="2000"/>
        </a:p>
      </dgm:t>
    </dgm:pt>
    <dgm:pt modelId="{52FD7ADD-3801-471E-8DEB-F68F65557FEE}" type="sibTrans" cxnId="{8B3FF610-8C79-4B60-9F2B-908BB806E501}">
      <dgm:prSet/>
      <dgm:spPr/>
      <dgm:t>
        <a:bodyPr/>
        <a:lstStyle/>
        <a:p>
          <a:endParaRPr lang="zh-CN" altLang="en-US" sz="2000"/>
        </a:p>
      </dgm:t>
    </dgm:pt>
    <dgm:pt modelId="{DB76A740-BC98-4385-B8C7-6E4BE61DED88}">
      <dgm:prSet custT="1"/>
      <dgm:spPr/>
      <dgm:t>
        <a:bodyPr/>
        <a:lstStyle/>
        <a:p>
          <a:pPr algn="just"/>
          <a:r>
            <a:rPr lang="en-US" altLang="zh-CN" sz="1400" dirty="0" smtClean="0">
              <a:latin typeface="Constantia" pitchFamily="18" charset="0"/>
            </a:rPr>
            <a:t>Wiki widgets can be built upon online mash-ups and data importers, and the content can be auto synchronized. </a:t>
          </a:r>
        </a:p>
      </dgm:t>
    </dgm:pt>
    <dgm:pt modelId="{7B09F694-4860-4A36-9ADF-55858E3A2EFB}" type="parTrans" cxnId="{810451EA-B52A-4988-A17B-6C12F8954632}">
      <dgm:prSet/>
      <dgm:spPr/>
      <dgm:t>
        <a:bodyPr/>
        <a:lstStyle/>
        <a:p>
          <a:endParaRPr lang="zh-CN" altLang="en-US" sz="2000"/>
        </a:p>
      </dgm:t>
    </dgm:pt>
    <dgm:pt modelId="{EB88957B-7D3D-4B44-8042-1B600395AF69}" type="sibTrans" cxnId="{810451EA-B52A-4988-A17B-6C12F8954632}">
      <dgm:prSet/>
      <dgm:spPr/>
      <dgm:t>
        <a:bodyPr/>
        <a:lstStyle/>
        <a:p>
          <a:endParaRPr lang="zh-CN" altLang="en-US" sz="2000"/>
        </a:p>
      </dgm:t>
    </dgm:pt>
    <dgm:pt modelId="{13423A47-49B5-4F11-BEB5-BE678C78942F}">
      <dgm:prSet custT="1"/>
      <dgm:spPr/>
      <dgm:t>
        <a:bodyPr/>
        <a:lstStyle/>
        <a:p>
          <a:pPr algn="just"/>
          <a:r>
            <a:rPr lang="en-US" altLang="zh-CN" sz="1400" dirty="0" err="1" smtClean="0">
              <a:latin typeface="Constantia" pitchFamily="18" charset="0"/>
            </a:rPr>
            <a:t>Mashups</a:t>
          </a:r>
          <a:r>
            <a:rPr lang="en-US" altLang="zh-CN" sz="1400" dirty="0" smtClean="0">
              <a:latin typeface="Constantia" pitchFamily="18" charset="0"/>
            </a:rPr>
            <a:t> are annotated and composited semantically, which have mappings to wiki ontologies so data can be easily imported into semantic wiki.</a:t>
          </a:r>
          <a:endParaRPr lang="zh-CN" altLang="zh-CN" sz="1400" dirty="0">
            <a:latin typeface="Constantia" pitchFamily="18" charset="0"/>
          </a:endParaRPr>
        </a:p>
      </dgm:t>
    </dgm:pt>
    <dgm:pt modelId="{6CA9B5B8-E51E-46A7-B9AA-A7F79B801C1F}" type="parTrans" cxnId="{2B81F3E6-4E6F-4195-9712-115C93E16ACD}">
      <dgm:prSet/>
      <dgm:spPr/>
      <dgm:t>
        <a:bodyPr/>
        <a:lstStyle/>
        <a:p>
          <a:endParaRPr lang="zh-CN" altLang="en-US" sz="2000"/>
        </a:p>
      </dgm:t>
    </dgm:pt>
    <dgm:pt modelId="{8B1AF112-6CB9-43BE-AA98-1295CEE72DCC}" type="sibTrans" cxnId="{2B81F3E6-4E6F-4195-9712-115C93E16ACD}">
      <dgm:prSet/>
      <dgm:spPr/>
      <dgm:t>
        <a:bodyPr/>
        <a:lstStyle/>
        <a:p>
          <a:endParaRPr lang="zh-CN" altLang="en-US" sz="2000"/>
        </a:p>
      </dgm:t>
    </dgm:pt>
    <dgm:pt modelId="{127BD0EF-885C-42B8-A532-AB3997A600DF}">
      <dgm:prSet custT="1"/>
      <dgm:spPr/>
      <dgm:t>
        <a:bodyPr/>
        <a:lstStyle/>
        <a:p>
          <a:pPr algn="just"/>
          <a:r>
            <a:rPr lang="en-US" altLang="zh-CN" sz="1400" dirty="0" smtClean="0">
              <a:latin typeface="Constantia" pitchFamily="18" charset="0"/>
            </a:rPr>
            <a:t>Popular Social Networks Services networks such as Facebook, Twitter, LinkedIn, will be natively supported. </a:t>
          </a:r>
        </a:p>
      </dgm:t>
    </dgm:pt>
    <dgm:pt modelId="{0A1A3B50-205E-443C-A4D0-A86BCC3E9517}" type="parTrans" cxnId="{0BDBC880-5DB9-4678-8FCE-F6AD1A3F9F4E}">
      <dgm:prSet/>
      <dgm:spPr/>
      <dgm:t>
        <a:bodyPr/>
        <a:lstStyle/>
        <a:p>
          <a:endParaRPr lang="zh-CN" altLang="en-US" sz="2000"/>
        </a:p>
      </dgm:t>
    </dgm:pt>
    <dgm:pt modelId="{84CAE6F8-9D71-4152-8F1D-591BA2A20F06}" type="sibTrans" cxnId="{0BDBC880-5DB9-4678-8FCE-F6AD1A3F9F4E}">
      <dgm:prSet/>
      <dgm:spPr/>
      <dgm:t>
        <a:bodyPr/>
        <a:lstStyle/>
        <a:p>
          <a:endParaRPr lang="zh-CN" altLang="en-US" sz="2000"/>
        </a:p>
      </dgm:t>
    </dgm:pt>
    <dgm:pt modelId="{45C1F6D2-DC7E-4A5F-8BBB-83807BC5BA61}">
      <dgm:prSet custT="1"/>
      <dgm:spPr/>
      <dgm:t>
        <a:bodyPr/>
        <a:lstStyle/>
        <a:p>
          <a:pPr algn="just"/>
          <a:r>
            <a:rPr lang="en-US" altLang="zh-CN" sz="1400" dirty="0" smtClean="0">
              <a:latin typeface="Constantia" pitchFamily="18" charset="0"/>
            </a:rPr>
            <a:t>Users will be able to collaborate through the web interface, email, SNS and mobile applications.</a:t>
          </a:r>
          <a:endParaRPr lang="zh-CN" altLang="zh-CN" sz="1400" dirty="0">
            <a:latin typeface="Constantia" pitchFamily="18" charset="0"/>
          </a:endParaRPr>
        </a:p>
      </dgm:t>
    </dgm:pt>
    <dgm:pt modelId="{65C4EFB8-55A8-4C7E-BD2F-8263ABDCB28A}" type="parTrans" cxnId="{00956E99-43EF-4AFF-9E92-FDF645DDD415}">
      <dgm:prSet/>
      <dgm:spPr/>
      <dgm:t>
        <a:bodyPr/>
        <a:lstStyle/>
        <a:p>
          <a:endParaRPr lang="zh-CN" altLang="en-US" sz="2000"/>
        </a:p>
      </dgm:t>
    </dgm:pt>
    <dgm:pt modelId="{79D869E5-1CC9-4B1F-A2AF-D8BFF1950BFF}" type="sibTrans" cxnId="{00956E99-43EF-4AFF-9E92-FDF645DDD415}">
      <dgm:prSet/>
      <dgm:spPr/>
      <dgm:t>
        <a:bodyPr/>
        <a:lstStyle/>
        <a:p>
          <a:endParaRPr lang="zh-CN" altLang="en-US" sz="2000"/>
        </a:p>
      </dgm:t>
    </dgm:pt>
    <dgm:pt modelId="{DA752108-6A3C-4E11-8EA7-4AD7C7213497}" type="pres">
      <dgm:prSet presAssocID="{364F5789-0D30-4F95-94BF-6ABD75DA18D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94907F7-2078-415A-A5C9-80E7844CEAF4}" type="pres">
      <dgm:prSet presAssocID="{2DA229E2-8D26-489F-9A7B-647D42B3D657}" presName="composite" presStyleCnt="0"/>
      <dgm:spPr/>
      <dgm:t>
        <a:bodyPr/>
        <a:lstStyle/>
        <a:p>
          <a:endParaRPr lang="zh-CN" altLang="en-US"/>
        </a:p>
      </dgm:t>
    </dgm:pt>
    <dgm:pt modelId="{CCD34E55-F617-464F-9B2C-EBE796887BF9}" type="pres">
      <dgm:prSet presAssocID="{2DA229E2-8D26-489F-9A7B-647D42B3D657}" presName="rect1" presStyleLbl="tr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7C684C-6209-4D92-BA41-47E3438CDCDA}" type="pres">
      <dgm:prSet presAssocID="{2DA229E2-8D26-489F-9A7B-647D42B3D657}" presName="rect2" presStyleLbl="fgImgPlace1" presStyleIdx="0" presStyleCnt="6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D786F8E1-00C1-4CD5-BD4C-6B879C84A9AC}" type="pres">
      <dgm:prSet presAssocID="{AAE23A12-02B4-4C9A-B27D-CBCDEA8FFE47}" presName="sibTrans" presStyleCnt="0"/>
      <dgm:spPr/>
      <dgm:t>
        <a:bodyPr/>
        <a:lstStyle/>
        <a:p>
          <a:endParaRPr lang="zh-CN" altLang="en-US"/>
        </a:p>
      </dgm:t>
    </dgm:pt>
    <dgm:pt modelId="{49F6EF68-B68E-4748-8A61-FD67C271CAD9}" type="pres">
      <dgm:prSet presAssocID="{45FD3CBC-0794-453A-ABC8-600223D07C56}" presName="composite" presStyleCnt="0"/>
      <dgm:spPr/>
      <dgm:t>
        <a:bodyPr/>
        <a:lstStyle/>
        <a:p>
          <a:endParaRPr lang="zh-CN" altLang="en-US"/>
        </a:p>
      </dgm:t>
    </dgm:pt>
    <dgm:pt modelId="{04BC8A93-00D6-47E8-BB94-096FE3932544}" type="pres">
      <dgm:prSet presAssocID="{45FD3CBC-0794-453A-ABC8-600223D07C56}" presName="rect1" presStyleLbl="tr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873BAD0-DE6E-4ED7-923F-F25D19270FC4}" type="pres">
      <dgm:prSet presAssocID="{45FD3CBC-0794-453A-ABC8-600223D07C56}" presName="rect2" presStyleLbl="fgImgPlace1" presStyleIdx="1" presStyleCnt="6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A86BA877-C9CA-434F-904A-A390F13C05A6}" type="pres">
      <dgm:prSet presAssocID="{52FD7ADD-3801-471E-8DEB-F68F65557FEE}" presName="sibTrans" presStyleCnt="0"/>
      <dgm:spPr/>
      <dgm:t>
        <a:bodyPr/>
        <a:lstStyle/>
        <a:p>
          <a:endParaRPr lang="zh-CN" altLang="en-US"/>
        </a:p>
      </dgm:t>
    </dgm:pt>
    <dgm:pt modelId="{D0CDAD96-6340-4887-9099-125DD328780F}" type="pres">
      <dgm:prSet presAssocID="{DB76A740-BC98-4385-B8C7-6E4BE61DED88}" presName="composite" presStyleCnt="0"/>
      <dgm:spPr/>
      <dgm:t>
        <a:bodyPr/>
        <a:lstStyle/>
        <a:p>
          <a:endParaRPr lang="zh-CN" altLang="en-US"/>
        </a:p>
      </dgm:t>
    </dgm:pt>
    <dgm:pt modelId="{45B33C29-283C-4B43-AB2D-FB8AB4D44656}" type="pres">
      <dgm:prSet presAssocID="{DB76A740-BC98-4385-B8C7-6E4BE61DED88}" presName="rect1" presStyleLbl="tr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722BAC2-D751-4ABB-96DD-8328DFCFEEF0}" type="pres">
      <dgm:prSet presAssocID="{DB76A740-BC98-4385-B8C7-6E4BE61DED88}" presName="rect2" presStyleLbl="fgImgPlace1" presStyleIdx="2" presStyleCnt="6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D834A6D6-5ECB-4DD0-978D-6D6D9367F5CD}" type="pres">
      <dgm:prSet presAssocID="{EB88957B-7D3D-4B44-8042-1B600395AF69}" presName="sibTrans" presStyleCnt="0"/>
      <dgm:spPr/>
      <dgm:t>
        <a:bodyPr/>
        <a:lstStyle/>
        <a:p>
          <a:endParaRPr lang="zh-CN" altLang="en-US"/>
        </a:p>
      </dgm:t>
    </dgm:pt>
    <dgm:pt modelId="{6C8C34A3-F0B2-4324-98DF-2FD4F993C7E1}" type="pres">
      <dgm:prSet presAssocID="{13423A47-49B5-4F11-BEB5-BE678C78942F}" presName="composite" presStyleCnt="0"/>
      <dgm:spPr/>
      <dgm:t>
        <a:bodyPr/>
        <a:lstStyle/>
        <a:p>
          <a:endParaRPr lang="zh-CN" altLang="en-US"/>
        </a:p>
      </dgm:t>
    </dgm:pt>
    <dgm:pt modelId="{9B4078C4-DC5A-43F3-81DD-B7948C5CD0D6}" type="pres">
      <dgm:prSet presAssocID="{13423A47-49B5-4F11-BEB5-BE678C78942F}" presName="rect1" presStyleLbl="tr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DF3437-9864-4087-B6BA-36E1A323C677}" type="pres">
      <dgm:prSet presAssocID="{13423A47-49B5-4F11-BEB5-BE678C78942F}" presName="rect2" presStyleLbl="fgImgPlace1" presStyleIdx="3" presStyleCnt="6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E2C17DEF-A623-4825-9470-E2338D5BD6F1}" type="pres">
      <dgm:prSet presAssocID="{8B1AF112-6CB9-43BE-AA98-1295CEE72DCC}" presName="sibTrans" presStyleCnt="0"/>
      <dgm:spPr/>
      <dgm:t>
        <a:bodyPr/>
        <a:lstStyle/>
        <a:p>
          <a:endParaRPr lang="zh-CN" altLang="en-US"/>
        </a:p>
      </dgm:t>
    </dgm:pt>
    <dgm:pt modelId="{921E7135-3187-4109-9425-42D54D0CFD6C}" type="pres">
      <dgm:prSet presAssocID="{127BD0EF-885C-42B8-A532-AB3997A600DF}" presName="composite" presStyleCnt="0"/>
      <dgm:spPr/>
      <dgm:t>
        <a:bodyPr/>
        <a:lstStyle/>
        <a:p>
          <a:endParaRPr lang="zh-CN" altLang="en-US"/>
        </a:p>
      </dgm:t>
    </dgm:pt>
    <dgm:pt modelId="{1AB438F1-80B3-4ECA-9A56-42B33742CD42}" type="pres">
      <dgm:prSet presAssocID="{127BD0EF-885C-42B8-A532-AB3997A600DF}" presName="rect1" presStyleLbl="tr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E27ACF6-00FB-4197-BE3D-1F262445BEAD}" type="pres">
      <dgm:prSet presAssocID="{127BD0EF-885C-42B8-A532-AB3997A600DF}" presName="rect2" presStyleLbl="fgImgPlace1" presStyleIdx="4" presStyleCnt="6"/>
      <dgm:spPr>
        <a:blipFill rotWithShape="1"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9B121FFD-DD09-401F-865A-B32D229F9ADB}" type="pres">
      <dgm:prSet presAssocID="{84CAE6F8-9D71-4152-8F1D-591BA2A20F06}" presName="sibTrans" presStyleCnt="0"/>
      <dgm:spPr/>
      <dgm:t>
        <a:bodyPr/>
        <a:lstStyle/>
        <a:p>
          <a:endParaRPr lang="zh-CN" altLang="en-US"/>
        </a:p>
      </dgm:t>
    </dgm:pt>
    <dgm:pt modelId="{0FE16E4A-A787-47C9-AB41-C38DF431A44A}" type="pres">
      <dgm:prSet presAssocID="{45C1F6D2-DC7E-4A5F-8BBB-83807BC5BA61}" presName="composite" presStyleCnt="0"/>
      <dgm:spPr/>
      <dgm:t>
        <a:bodyPr/>
        <a:lstStyle/>
        <a:p>
          <a:endParaRPr lang="zh-CN" altLang="en-US"/>
        </a:p>
      </dgm:t>
    </dgm:pt>
    <dgm:pt modelId="{7CC9596E-C022-4A14-8C22-68B7A8AB72E9}" type="pres">
      <dgm:prSet presAssocID="{45C1F6D2-DC7E-4A5F-8BBB-83807BC5BA61}" presName="rect1" presStyleLbl="tr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F0775D-8B5E-4C01-8361-6EAAFC12017B}" type="pres">
      <dgm:prSet presAssocID="{45C1F6D2-DC7E-4A5F-8BBB-83807BC5BA61}" presName="rect2" presStyleLbl="fgImgPlace1" presStyleIdx="5" presStyleCnt="6"/>
      <dgm:spPr>
        <a:blipFill rotWithShape="1">
          <a:blip xmlns:r="http://schemas.openxmlformats.org/officeDocument/2006/relationships" r:embed="rId6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</dgm:ptLst>
  <dgm:cxnLst>
    <dgm:cxn modelId="{0BDBC880-5DB9-4678-8FCE-F6AD1A3F9F4E}" srcId="{364F5789-0D30-4F95-94BF-6ABD75DA18D6}" destId="{127BD0EF-885C-42B8-A532-AB3997A600DF}" srcOrd="4" destOrd="0" parTransId="{0A1A3B50-205E-443C-A4D0-A86BCC3E9517}" sibTransId="{84CAE6F8-9D71-4152-8F1D-591BA2A20F06}"/>
    <dgm:cxn modelId="{810451EA-B52A-4988-A17B-6C12F8954632}" srcId="{364F5789-0D30-4F95-94BF-6ABD75DA18D6}" destId="{DB76A740-BC98-4385-B8C7-6E4BE61DED88}" srcOrd="2" destOrd="0" parTransId="{7B09F694-4860-4A36-9ADF-55858E3A2EFB}" sibTransId="{EB88957B-7D3D-4B44-8042-1B600395AF69}"/>
    <dgm:cxn modelId="{2B81F3E6-4E6F-4195-9712-115C93E16ACD}" srcId="{364F5789-0D30-4F95-94BF-6ABD75DA18D6}" destId="{13423A47-49B5-4F11-BEB5-BE678C78942F}" srcOrd="3" destOrd="0" parTransId="{6CA9B5B8-E51E-46A7-B9AA-A7F79B801C1F}" sibTransId="{8B1AF112-6CB9-43BE-AA98-1295CEE72DCC}"/>
    <dgm:cxn modelId="{E39C3000-597C-4815-8C15-59474ED2A84E}" type="presOf" srcId="{2DA229E2-8D26-489F-9A7B-647D42B3D657}" destId="{CCD34E55-F617-464F-9B2C-EBE796887BF9}" srcOrd="0" destOrd="0" presId="urn:microsoft.com/office/officeart/2008/layout/PictureStrips"/>
    <dgm:cxn modelId="{0FCDFF1E-253B-40EF-AC60-5FE1A1953300}" type="presOf" srcId="{45FD3CBC-0794-453A-ABC8-600223D07C56}" destId="{04BC8A93-00D6-47E8-BB94-096FE3932544}" srcOrd="0" destOrd="0" presId="urn:microsoft.com/office/officeart/2008/layout/PictureStrips"/>
    <dgm:cxn modelId="{B4FEAFDD-6E74-4501-BC52-139E784B48A8}" type="presOf" srcId="{364F5789-0D30-4F95-94BF-6ABD75DA18D6}" destId="{DA752108-6A3C-4E11-8EA7-4AD7C7213497}" srcOrd="0" destOrd="0" presId="urn:microsoft.com/office/officeart/2008/layout/PictureStrips"/>
    <dgm:cxn modelId="{B873B054-DF45-430E-9AD6-290481C87DCA}" type="presOf" srcId="{127BD0EF-885C-42B8-A532-AB3997A600DF}" destId="{1AB438F1-80B3-4ECA-9A56-42B33742CD42}" srcOrd="0" destOrd="0" presId="urn:microsoft.com/office/officeart/2008/layout/PictureStrips"/>
    <dgm:cxn modelId="{00956E99-43EF-4AFF-9E92-FDF645DDD415}" srcId="{364F5789-0D30-4F95-94BF-6ABD75DA18D6}" destId="{45C1F6D2-DC7E-4A5F-8BBB-83807BC5BA61}" srcOrd="5" destOrd="0" parTransId="{65C4EFB8-55A8-4C7E-BD2F-8263ABDCB28A}" sibTransId="{79D869E5-1CC9-4B1F-A2AF-D8BFF1950BFF}"/>
    <dgm:cxn modelId="{DCA1F3CA-1B31-4280-9943-6D5CEA832BA1}" srcId="{364F5789-0D30-4F95-94BF-6ABD75DA18D6}" destId="{2DA229E2-8D26-489F-9A7B-647D42B3D657}" srcOrd="0" destOrd="0" parTransId="{2D2111D0-9325-453C-A023-9BBA8F9344CA}" sibTransId="{AAE23A12-02B4-4C9A-B27D-CBCDEA8FFE47}"/>
    <dgm:cxn modelId="{8ABF7EE8-B219-40A0-9EF1-7EB207BB1BAD}" type="presOf" srcId="{13423A47-49B5-4F11-BEB5-BE678C78942F}" destId="{9B4078C4-DC5A-43F3-81DD-B7948C5CD0D6}" srcOrd="0" destOrd="0" presId="urn:microsoft.com/office/officeart/2008/layout/PictureStrips"/>
    <dgm:cxn modelId="{C64D7523-36DB-4C4B-B00E-FE6ECFD4CC7A}" type="presOf" srcId="{45C1F6D2-DC7E-4A5F-8BBB-83807BC5BA61}" destId="{7CC9596E-C022-4A14-8C22-68B7A8AB72E9}" srcOrd="0" destOrd="0" presId="urn:microsoft.com/office/officeart/2008/layout/PictureStrips"/>
    <dgm:cxn modelId="{32A5BD72-0FDF-4B9E-B641-4AAF246359FE}" type="presOf" srcId="{DB76A740-BC98-4385-B8C7-6E4BE61DED88}" destId="{45B33C29-283C-4B43-AB2D-FB8AB4D44656}" srcOrd="0" destOrd="0" presId="urn:microsoft.com/office/officeart/2008/layout/PictureStrips"/>
    <dgm:cxn modelId="{8B3FF610-8C79-4B60-9F2B-908BB806E501}" srcId="{364F5789-0D30-4F95-94BF-6ABD75DA18D6}" destId="{45FD3CBC-0794-453A-ABC8-600223D07C56}" srcOrd="1" destOrd="0" parTransId="{FAFF79AB-0236-4621-8327-7613F7D76EB2}" sibTransId="{52FD7ADD-3801-471E-8DEB-F68F65557FEE}"/>
    <dgm:cxn modelId="{1A1D667C-5994-4261-8162-08BB845B506A}" type="presParOf" srcId="{DA752108-6A3C-4E11-8EA7-4AD7C7213497}" destId="{194907F7-2078-415A-A5C9-80E7844CEAF4}" srcOrd="0" destOrd="0" presId="urn:microsoft.com/office/officeart/2008/layout/PictureStrips"/>
    <dgm:cxn modelId="{20BAA8AB-E692-4D8F-A62F-D876AD991CF8}" type="presParOf" srcId="{194907F7-2078-415A-A5C9-80E7844CEAF4}" destId="{CCD34E55-F617-464F-9B2C-EBE796887BF9}" srcOrd="0" destOrd="0" presId="urn:microsoft.com/office/officeart/2008/layout/PictureStrips"/>
    <dgm:cxn modelId="{54ECCCEA-5574-426F-BDBC-6AD34C54236A}" type="presParOf" srcId="{194907F7-2078-415A-A5C9-80E7844CEAF4}" destId="{9E7C684C-6209-4D92-BA41-47E3438CDCDA}" srcOrd="1" destOrd="0" presId="urn:microsoft.com/office/officeart/2008/layout/PictureStrips"/>
    <dgm:cxn modelId="{8333175A-A5B4-43E2-953F-994081AD2BD3}" type="presParOf" srcId="{DA752108-6A3C-4E11-8EA7-4AD7C7213497}" destId="{D786F8E1-00C1-4CD5-BD4C-6B879C84A9AC}" srcOrd="1" destOrd="0" presId="urn:microsoft.com/office/officeart/2008/layout/PictureStrips"/>
    <dgm:cxn modelId="{66071FBB-7399-4E38-962B-D76122210DFC}" type="presParOf" srcId="{DA752108-6A3C-4E11-8EA7-4AD7C7213497}" destId="{49F6EF68-B68E-4748-8A61-FD67C271CAD9}" srcOrd="2" destOrd="0" presId="urn:microsoft.com/office/officeart/2008/layout/PictureStrips"/>
    <dgm:cxn modelId="{25C0B524-790E-473A-A68B-FC41083AAA32}" type="presParOf" srcId="{49F6EF68-B68E-4748-8A61-FD67C271CAD9}" destId="{04BC8A93-00D6-47E8-BB94-096FE3932544}" srcOrd="0" destOrd="0" presId="urn:microsoft.com/office/officeart/2008/layout/PictureStrips"/>
    <dgm:cxn modelId="{A8F740D7-D970-4E3B-8E4F-A7C97A84E0C9}" type="presParOf" srcId="{49F6EF68-B68E-4748-8A61-FD67C271CAD9}" destId="{6873BAD0-DE6E-4ED7-923F-F25D19270FC4}" srcOrd="1" destOrd="0" presId="urn:microsoft.com/office/officeart/2008/layout/PictureStrips"/>
    <dgm:cxn modelId="{EEB3CF53-231C-42DB-8A24-B144B44FF1AD}" type="presParOf" srcId="{DA752108-6A3C-4E11-8EA7-4AD7C7213497}" destId="{A86BA877-C9CA-434F-904A-A390F13C05A6}" srcOrd="3" destOrd="0" presId="urn:microsoft.com/office/officeart/2008/layout/PictureStrips"/>
    <dgm:cxn modelId="{8BABC777-E5E9-4F8E-8735-97F5B60D732C}" type="presParOf" srcId="{DA752108-6A3C-4E11-8EA7-4AD7C7213497}" destId="{D0CDAD96-6340-4887-9099-125DD328780F}" srcOrd="4" destOrd="0" presId="urn:microsoft.com/office/officeart/2008/layout/PictureStrips"/>
    <dgm:cxn modelId="{4FD662BB-FE02-4685-86E7-25EDE40BCD9C}" type="presParOf" srcId="{D0CDAD96-6340-4887-9099-125DD328780F}" destId="{45B33C29-283C-4B43-AB2D-FB8AB4D44656}" srcOrd="0" destOrd="0" presId="urn:microsoft.com/office/officeart/2008/layout/PictureStrips"/>
    <dgm:cxn modelId="{7BF1E7C7-26B8-47FB-BF5C-906E952BA5DD}" type="presParOf" srcId="{D0CDAD96-6340-4887-9099-125DD328780F}" destId="{C722BAC2-D751-4ABB-96DD-8328DFCFEEF0}" srcOrd="1" destOrd="0" presId="urn:microsoft.com/office/officeart/2008/layout/PictureStrips"/>
    <dgm:cxn modelId="{D9B70FE6-1E02-4EF2-A791-FF7932AAFDE9}" type="presParOf" srcId="{DA752108-6A3C-4E11-8EA7-4AD7C7213497}" destId="{D834A6D6-5ECB-4DD0-978D-6D6D9367F5CD}" srcOrd="5" destOrd="0" presId="urn:microsoft.com/office/officeart/2008/layout/PictureStrips"/>
    <dgm:cxn modelId="{A65A290A-9001-42FA-B44E-DEA665AE51AD}" type="presParOf" srcId="{DA752108-6A3C-4E11-8EA7-4AD7C7213497}" destId="{6C8C34A3-F0B2-4324-98DF-2FD4F993C7E1}" srcOrd="6" destOrd="0" presId="urn:microsoft.com/office/officeart/2008/layout/PictureStrips"/>
    <dgm:cxn modelId="{8B652E1A-22A9-42C4-A033-D25D0B31737A}" type="presParOf" srcId="{6C8C34A3-F0B2-4324-98DF-2FD4F993C7E1}" destId="{9B4078C4-DC5A-43F3-81DD-B7948C5CD0D6}" srcOrd="0" destOrd="0" presId="urn:microsoft.com/office/officeart/2008/layout/PictureStrips"/>
    <dgm:cxn modelId="{4F1E1B80-99E8-4E54-BFDD-C99B05F49C1D}" type="presParOf" srcId="{6C8C34A3-F0B2-4324-98DF-2FD4F993C7E1}" destId="{B9DF3437-9864-4087-B6BA-36E1A323C677}" srcOrd="1" destOrd="0" presId="urn:microsoft.com/office/officeart/2008/layout/PictureStrips"/>
    <dgm:cxn modelId="{BE0AD7CE-BD03-4B34-AF45-B14618D98F54}" type="presParOf" srcId="{DA752108-6A3C-4E11-8EA7-4AD7C7213497}" destId="{E2C17DEF-A623-4825-9470-E2338D5BD6F1}" srcOrd="7" destOrd="0" presId="urn:microsoft.com/office/officeart/2008/layout/PictureStrips"/>
    <dgm:cxn modelId="{9BF4040A-C616-4894-AA3F-2751EF873C4E}" type="presParOf" srcId="{DA752108-6A3C-4E11-8EA7-4AD7C7213497}" destId="{921E7135-3187-4109-9425-42D54D0CFD6C}" srcOrd="8" destOrd="0" presId="urn:microsoft.com/office/officeart/2008/layout/PictureStrips"/>
    <dgm:cxn modelId="{8E746D34-EED3-461D-BE60-510B49503AC3}" type="presParOf" srcId="{921E7135-3187-4109-9425-42D54D0CFD6C}" destId="{1AB438F1-80B3-4ECA-9A56-42B33742CD42}" srcOrd="0" destOrd="0" presId="urn:microsoft.com/office/officeart/2008/layout/PictureStrips"/>
    <dgm:cxn modelId="{DFEC65EA-532D-4C50-9235-518D3B3B263E}" type="presParOf" srcId="{921E7135-3187-4109-9425-42D54D0CFD6C}" destId="{DE27ACF6-00FB-4197-BE3D-1F262445BEAD}" srcOrd="1" destOrd="0" presId="urn:microsoft.com/office/officeart/2008/layout/PictureStrips"/>
    <dgm:cxn modelId="{06B2E589-1243-4E74-BAA8-CF2E44691DCE}" type="presParOf" srcId="{DA752108-6A3C-4E11-8EA7-4AD7C7213497}" destId="{9B121FFD-DD09-401F-865A-B32D229F9ADB}" srcOrd="9" destOrd="0" presId="urn:microsoft.com/office/officeart/2008/layout/PictureStrips"/>
    <dgm:cxn modelId="{B794C530-F892-490C-9951-2ABA6FE85CFC}" type="presParOf" srcId="{DA752108-6A3C-4E11-8EA7-4AD7C7213497}" destId="{0FE16E4A-A787-47C9-AB41-C38DF431A44A}" srcOrd="10" destOrd="0" presId="urn:microsoft.com/office/officeart/2008/layout/PictureStrips"/>
    <dgm:cxn modelId="{121C0D25-C3F0-4C7B-AA19-79A1FF93BCB9}" type="presParOf" srcId="{0FE16E4A-A787-47C9-AB41-C38DF431A44A}" destId="{7CC9596E-C022-4A14-8C22-68B7A8AB72E9}" srcOrd="0" destOrd="0" presId="urn:microsoft.com/office/officeart/2008/layout/PictureStrips"/>
    <dgm:cxn modelId="{BAB99B39-48A3-4B91-A935-50C3382E749F}" type="presParOf" srcId="{0FE16E4A-A787-47C9-AB41-C38DF431A44A}" destId="{18F0775D-8B5E-4C01-8361-6EAAFC12017B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097EEC-766E-7446-83BE-F8B272EF7B58}">
      <dsp:nvSpPr>
        <dsp:cNvPr id="0" name=""/>
        <dsp:cNvSpPr/>
      </dsp:nvSpPr>
      <dsp:spPr>
        <a:xfrm>
          <a:off x="31" y="0"/>
          <a:ext cx="6680402" cy="7508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Times New Roman" pitchFamily="18" charset="0"/>
              <a:cs typeface="Times New Roman" pitchFamily="18" charset="0"/>
            </a:rPr>
            <a:t>Collaboration Compass</a:t>
          </a:r>
          <a:endParaRPr lang="en-US" sz="3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22023" y="21992"/>
        <a:ext cx="6636418" cy="706894"/>
      </dsp:txXfrm>
    </dsp:sp>
    <dsp:sp modelId="{55E78CAA-6D34-A248-82CE-2B8D14256034}">
      <dsp:nvSpPr>
        <dsp:cNvPr id="0" name=""/>
        <dsp:cNvSpPr/>
      </dsp:nvSpPr>
      <dsp:spPr>
        <a:xfrm>
          <a:off x="766" y="864720"/>
          <a:ext cx="4363845" cy="75087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Times New Roman" pitchFamily="18" charset="0"/>
              <a:cs typeface="Times New Roman" pitchFamily="18" charset="0"/>
            </a:rPr>
            <a:t>Semantic </a:t>
          </a:r>
          <a:r>
            <a:rPr lang="en-US" sz="3200" kern="1200" dirty="0" err="1" smtClean="0">
              <a:latin typeface="Times New Roman" pitchFamily="18" charset="0"/>
              <a:cs typeface="Times New Roman" pitchFamily="18" charset="0"/>
            </a:rPr>
            <a:t>MediaWiki</a:t>
          </a:r>
          <a:r>
            <a:rPr lang="en-US" sz="3200" kern="1200" dirty="0" smtClean="0">
              <a:latin typeface="Times New Roman" pitchFamily="18" charset="0"/>
              <a:cs typeface="Times New Roman" pitchFamily="18" charset="0"/>
            </a:rPr>
            <a:t>+</a:t>
          </a:r>
          <a:endParaRPr lang="en-US" sz="3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22758" y="886712"/>
        <a:ext cx="4319861" cy="706894"/>
      </dsp:txXfrm>
    </dsp:sp>
    <dsp:sp modelId="{88A98ACF-C5E5-6148-A094-7F80DCE2676A}">
      <dsp:nvSpPr>
        <dsp:cNvPr id="0" name=""/>
        <dsp:cNvSpPr/>
      </dsp:nvSpPr>
      <dsp:spPr>
        <a:xfrm>
          <a:off x="766" y="1728878"/>
          <a:ext cx="2137044" cy="75087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Wiki Widgets</a:t>
          </a:r>
          <a:endParaRPr lang="en-US" sz="24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22758" y="1750870"/>
        <a:ext cx="2093060" cy="706894"/>
      </dsp:txXfrm>
    </dsp:sp>
    <dsp:sp modelId="{978B0D5B-D4DA-A34D-862C-F6E6ED7A36DE}">
      <dsp:nvSpPr>
        <dsp:cNvPr id="0" name=""/>
        <dsp:cNvSpPr/>
      </dsp:nvSpPr>
      <dsp:spPr>
        <a:xfrm>
          <a:off x="2227567" y="1728878"/>
          <a:ext cx="2137044" cy="75087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latin typeface="Times New Roman" pitchFamily="18" charset="0"/>
              <a:cs typeface="Times New Roman" pitchFamily="18" charset="0"/>
            </a:rPr>
            <a:t>Data </a:t>
          </a:r>
          <a:r>
            <a:rPr lang="en-US" sz="2500" kern="1200" dirty="0" err="1" smtClean="0">
              <a:latin typeface="Times New Roman" pitchFamily="18" charset="0"/>
              <a:cs typeface="Times New Roman" pitchFamily="18" charset="0"/>
            </a:rPr>
            <a:t>Mashups</a:t>
          </a:r>
          <a:endParaRPr lang="en-US" sz="25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2249559" y="1750870"/>
        <a:ext cx="2093060" cy="706894"/>
      </dsp:txXfrm>
    </dsp:sp>
    <dsp:sp modelId="{318DA991-7F8F-AB41-98C2-7E23E0D0AF2D}">
      <dsp:nvSpPr>
        <dsp:cNvPr id="0" name=""/>
        <dsp:cNvSpPr/>
      </dsp:nvSpPr>
      <dsp:spPr>
        <a:xfrm>
          <a:off x="4544124" y="864720"/>
          <a:ext cx="2137044" cy="75087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>
              <a:latin typeface="Times New Roman" pitchFamily="18" charset="0"/>
              <a:cs typeface="Times New Roman" pitchFamily="18" charset="0"/>
            </a:rPr>
            <a:t>sMash</a:t>
          </a:r>
          <a:endParaRPr lang="en-US" sz="3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4566116" y="886712"/>
        <a:ext cx="2093060" cy="706894"/>
      </dsp:txXfrm>
    </dsp:sp>
    <dsp:sp modelId="{3448FB43-19EA-C442-B9F7-85B7AF7C6A66}">
      <dsp:nvSpPr>
        <dsp:cNvPr id="0" name=""/>
        <dsp:cNvSpPr/>
      </dsp:nvSpPr>
      <dsp:spPr>
        <a:xfrm>
          <a:off x="4544124" y="1728878"/>
          <a:ext cx="2137044" cy="75087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latin typeface="Times New Roman" pitchFamily="18" charset="0"/>
              <a:cs typeface="Times New Roman" pitchFamily="18" charset="0"/>
            </a:rPr>
            <a:t>SNS Service </a:t>
          </a:r>
          <a:endParaRPr lang="en-US" sz="25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4566116" y="1750870"/>
        <a:ext cx="2093060" cy="7068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D34E55-F617-464F-9B2C-EBE796887BF9}">
      <dsp:nvSpPr>
        <dsp:cNvPr id="0" name=""/>
        <dsp:cNvSpPr/>
      </dsp:nvSpPr>
      <dsp:spPr>
        <a:xfrm>
          <a:off x="167663" y="964706"/>
          <a:ext cx="3952493" cy="1235154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6611" tIns="53340" rIns="53340" bIns="53340" numCol="1" spcCol="1270" anchor="ctr" anchorCtr="0">
          <a:noAutofit/>
        </a:bodyPr>
        <a:lstStyle/>
        <a:p>
          <a:pPr lvl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latin typeface="Constantia" pitchFamily="18" charset="0"/>
              <a:cs typeface="Times New Roman" pitchFamily="18" charset="0"/>
            </a:rPr>
            <a:t>Serves smaller social circles for more focused, transient, and/or recurring topics such as a “Hawaii vacation plan” instead of big domains, e.g. biology encyclopedia</a:t>
          </a:r>
          <a:r>
            <a:rPr lang="en-US" altLang="zh-CN" sz="1400" kern="1200" dirty="0" smtClean="0">
              <a:latin typeface="Times New Roman" pitchFamily="18" charset="0"/>
              <a:cs typeface="Times New Roman" pitchFamily="18" charset="0"/>
            </a:rPr>
            <a:t>. </a:t>
          </a:r>
          <a:endParaRPr lang="zh-CN" altLang="en-US" sz="14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67663" y="964706"/>
        <a:ext cx="3952493" cy="1235154"/>
      </dsp:txXfrm>
    </dsp:sp>
    <dsp:sp modelId="{9E7C684C-6209-4D92-BA41-47E3438CDCDA}">
      <dsp:nvSpPr>
        <dsp:cNvPr id="0" name=""/>
        <dsp:cNvSpPr/>
      </dsp:nvSpPr>
      <dsp:spPr>
        <a:xfrm>
          <a:off x="2976" y="786295"/>
          <a:ext cx="864608" cy="1296912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cene3d>
          <a:camera prst="orthographicFront" fov="0">
            <a:rot lat="0" lon="0" rev="0"/>
          </a:camera>
          <a:lightRig rig="soft" dir="t">
            <a:rot lat="0" lon="0" rev="2700000"/>
          </a:lightRig>
        </a:scene3d>
        <a:sp3d prstMaterial="matte">
          <a:bevelT w="50800" h="50800"/>
          <a:contourClr>
            <a:schemeClr val="accent1">
              <a:tint val="50000"/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04BC8A93-00D6-47E8-BB94-096FE3932544}">
      <dsp:nvSpPr>
        <dsp:cNvPr id="0" name=""/>
        <dsp:cNvSpPr/>
      </dsp:nvSpPr>
      <dsp:spPr>
        <a:xfrm>
          <a:off x="4578929" y="964706"/>
          <a:ext cx="3952493" cy="1235154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6611" tIns="53340" rIns="53340" bIns="53340" numCol="1" spcCol="1270" anchor="ctr" anchorCtr="0">
          <a:noAutofit/>
        </a:bodyPr>
        <a:lstStyle/>
        <a:p>
          <a:pPr lvl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latin typeface="Constantia" pitchFamily="18" charset="0"/>
            </a:rPr>
            <a:t>It offers mini-wiki-widgets to let users create editable, annotatable micro-contents  such as email, tweets, </a:t>
          </a:r>
          <a:r>
            <a:rPr lang="en-US" altLang="zh-CN" sz="1400" kern="1200" dirty="0" err="1" smtClean="0">
              <a:latin typeface="Constantia" pitchFamily="18" charset="0"/>
            </a:rPr>
            <a:t>mashups</a:t>
          </a:r>
          <a:r>
            <a:rPr lang="en-US" altLang="zh-CN" sz="1400" kern="1200" dirty="0" smtClean="0">
              <a:latin typeface="Constantia" pitchFamily="18" charset="0"/>
            </a:rPr>
            <a:t>, charts, streams etc. instead of a whole page or just links.</a:t>
          </a:r>
        </a:p>
      </dsp:txBody>
      <dsp:txXfrm>
        <a:off x="4578929" y="964706"/>
        <a:ext cx="3952493" cy="1235154"/>
      </dsp:txXfrm>
    </dsp:sp>
    <dsp:sp modelId="{6873BAD0-DE6E-4ED7-923F-F25D19270FC4}">
      <dsp:nvSpPr>
        <dsp:cNvPr id="0" name=""/>
        <dsp:cNvSpPr/>
      </dsp:nvSpPr>
      <dsp:spPr>
        <a:xfrm>
          <a:off x="4414242" y="786295"/>
          <a:ext cx="864608" cy="1296912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cene3d>
          <a:camera prst="orthographicFront" fov="0">
            <a:rot lat="0" lon="0" rev="0"/>
          </a:camera>
          <a:lightRig rig="soft" dir="t">
            <a:rot lat="0" lon="0" rev="2700000"/>
          </a:lightRig>
        </a:scene3d>
        <a:sp3d prstMaterial="matte">
          <a:bevelT w="50800" h="50800"/>
          <a:contourClr>
            <a:schemeClr val="accent1">
              <a:tint val="50000"/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45B33C29-283C-4B43-AB2D-FB8AB4D44656}">
      <dsp:nvSpPr>
        <dsp:cNvPr id="0" name=""/>
        <dsp:cNvSpPr/>
      </dsp:nvSpPr>
      <dsp:spPr>
        <a:xfrm>
          <a:off x="167663" y="2519628"/>
          <a:ext cx="3952493" cy="1235154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6611" tIns="53340" rIns="53340" bIns="53340" numCol="1" spcCol="1270" anchor="ctr" anchorCtr="0">
          <a:noAutofit/>
        </a:bodyPr>
        <a:lstStyle/>
        <a:p>
          <a:pPr lvl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latin typeface="Constantia" pitchFamily="18" charset="0"/>
            </a:rPr>
            <a:t>Wiki widgets can be built upon online mash-ups and data importers, and the content can be auto synchronized. </a:t>
          </a:r>
        </a:p>
      </dsp:txBody>
      <dsp:txXfrm>
        <a:off x="167663" y="2519628"/>
        <a:ext cx="3952493" cy="1235154"/>
      </dsp:txXfrm>
    </dsp:sp>
    <dsp:sp modelId="{C722BAC2-D751-4ABB-96DD-8328DFCFEEF0}">
      <dsp:nvSpPr>
        <dsp:cNvPr id="0" name=""/>
        <dsp:cNvSpPr/>
      </dsp:nvSpPr>
      <dsp:spPr>
        <a:xfrm>
          <a:off x="2976" y="2341217"/>
          <a:ext cx="864608" cy="1296912"/>
        </a:xfrm>
        <a:prstGeom prst="rect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>
          <a:noFill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cene3d>
          <a:camera prst="orthographicFront" fov="0">
            <a:rot lat="0" lon="0" rev="0"/>
          </a:camera>
          <a:lightRig rig="soft" dir="t">
            <a:rot lat="0" lon="0" rev="2700000"/>
          </a:lightRig>
        </a:scene3d>
        <a:sp3d prstMaterial="matte">
          <a:bevelT w="50800" h="50800"/>
          <a:contourClr>
            <a:schemeClr val="accent1">
              <a:tint val="50000"/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9B4078C4-DC5A-43F3-81DD-B7948C5CD0D6}">
      <dsp:nvSpPr>
        <dsp:cNvPr id="0" name=""/>
        <dsp:cNvSpPr/>
      </dsp:nvSpPr>
      <dsp:spPr>
        <a:xfrm>
          <a:off x="4578929" y="2519628"/>
          <a:ext cx="3952493" cy="1235154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6611" tIns="53340" rIns="53340" bIns="53340" numCol="1" spcCol="1270" anchor="ctr" anchorCtr="0">
          <a:noAutofit/>
        </a:bodyPr>
        <a:lstStyle/>
        <a:p>
          <a:pPr lvl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err="1" smtClean="0">
              <a:latin typeface="Constantia" pitchFamily="18" charset="0"/>
            </a:rPr>
            <a:t>Mashups</a:t>
          </a:r>
          <a:r>
            <a:rPr lang="en-US" altLang="zh-CN" sz="1400" kern="1200" dirty="0" smtClean="0">
              <a:latin typeface="Constantia" pitchFamily="18" charset="0"/>
            </a:rPr>
            <a:t> are annotated and composited semantically, which have mappings to wiki ontologies so data can be easily imported into semantic wiki.</a:t>
          </a:r>
          <a:endParaRPr lang="zh-CN" altLang="zh-CN" sz="1400" kern="1200" dirty="0">
            <a:latin typeface="Constantia" pitchFamily="18" charset="0"/>
          </a:endParaRPr>
        </a:p>
      </dsp:txBody>
      <dsp:txXfrm>
        <a:off x="4578929" y="2519628"/>
        <a:ext cx="3952493" cy="1235154"/>
      </dsp:txXfrm>
    </dsp:sp>
    <dsp:sp modelId="{B9DF3437-9864-4087-B6BA-36E1A323C677}">
      <dsp:nvSpPr>
        <dsp:cNvPr id="0" name=""/>
        <dsp:cNvSpPr/>
      </dsp:nvSpPr>
      <dsp:spPr>
        <a:xfrm>
          <a:off x="4414242" y="2341217"/>
          <a:ext cx="864608" cy="1296912"/>
        </a:xfrm>
        <a:prstGeom prst="rect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>
          <a:noFill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cene3d>
          <a:camera prst="orthographicFront" fov="0">
            <a:rot lat="0" lon="0" rev="0"/>
          </a:camera>
          <a:lightRig rig="soft" dir="t">
            <a:rot lat="0" lon="0" rev="2700000"/>
          </a:lightRig>
        </a:scene3d>
        <a:sp3d prstMaterial="matte">
          <a:bevelT w="50800" h="50800"/>
          <a:contourClr>
            <a:schemeClr val="accent1">
              <a:tint val="50000"/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1AB438F1-80B3-4ECA-9A56-42B33742CD42}">
      <dsp:nvSpPr>
        <dsp:cNvPr id="0" name=""/>
        <dsp:cNvSpPr/>
      </dsp:nvSpPr>
      <dsp:spPr>
        <a:xfrm>
          <a:off x="167663" y="4074550"/>
          <a:ext cx="3952493" cy="1235154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6611" tIns="53340" rIns="53340" bIns="53340" numCol="1" spcCol="1270" anchor="ctr" anchorCtr="0">
          <a:noAutofit/>
        </a:bodyPr>
        <a:lstStyle/>
        <a:p>
          <a:pPr lvl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latin typeface="Constantia" pitchFamily="18" charset="0"/>
            </a:rPr>
            <a:t>Popular Social Networks Services networks such as Facebook, Twitter, LinkedIn, will be natively supported. </a:t>
          </a:r>
        </a:p>
      </dsp:txBody>
      <dsp:txXfrm>
        <a:off x="167663" y="4074550"/>
        <a:ext cx="3952493" cy="1235154"/>
      </dsp:txXfrm>
    </dsp:sp>
    <dsp:sp modelId="{DE27ACF6-00FB-4197-BE3D-1F262445BEAD}">
      <dsp:nvSpPr>
        <dsp:cNvPr id="0" name=""/>
        <dsp:cNvSpPr/>
      </dsp:nvSpPr>
      <dsp:spPr>
        <a:xfrm>
          <a:off x="2976" y="3896139"/>
          <a:ext cx="864608" cy="1296912"/>
        </a:xfrm>
        <a:prstGeom prst="rect">
          <a:avLst/>
        </a:prstGeom>
        <a:blipFill rotWithShape="1">
          <a:blip xmlns:r="http://schemas.openxmlformats.org/officeDocument/2006/relationships" r:embed="rId5"/>
          <a:stretch>
            <a:fillRect/>
          </a:stretch>
        </a:blipFill>
        <a:ln>
          <a:noFill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cene3d>
          <a:camera prst="orthographicFront" fov="0">
            <a:rot lat="0" lon="0" rev="0"/>
          </a:camera>
          <a:lightRig rig="soft" dir="t">
            <a:rot lat="0" lon="0" rev="2700000"/>
          </a:lightRig>
        </a:scene3d>
        <a:sp3d prstMaterial="matte">
          <a:bevelT w="50800" h="50800"/>
          <a:contourClr>
            <a:schemeClr val="accent1">
              <a:tint val="50000"/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7CC9596E-C022-4A14-8C22-68B7A8AB72E9}">
      <dsp:nvSpPr>
        <dsp:cNvPr id="0" name=""/>
        <dsp:cNvSpPr/>
      </dsp:nvSpPr>
      <dsp:spPr>
        <a:xfrm>
          <a:off x="4578929" y="4074550"/>
          <a:ext cx="3952493" cy="1235154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6611" tIns="53340" rIns="53340" bIns="53340" numCol="1" spcCol="1270" anchor="ctr" anchorCtr="0">
          <a:noAutofit/>
        </a:bodyPr>
        <a:lstStyle/>
        <a:p>
          <a:pPr lvl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latin typeface="Constantia" pitchFamily="18" charset="0"/>
            </a:rPr>
            <a:t>Users will be able to collaborate through the web interface, email, SNS and mobile applications.</a:t>
          </a:r>
          <a:endParaRPr lang="zh-CN" altLang="zh-CN" sz="1400" kern="1200" dirty="0">
            <a:latin typeface="Constantia" pitchFamily="18" charset="0"/>
          </a:endParaRPr>
        </a:p>
      </dsp:txBody>
      <dsp:txXfrm>
        <a:off x="4578929" y="4074550"/>
        <a:ext cx="3952493" cy="1235154"/>
      </dsp:txXfrm>
    </dsp:sp>
    <dsp:sp modelId="{18F0775D-8B5E-4C01-8361-6EAAFC12017B}">
      <dsp:nvSpPr>
        <dsp:cNvPr id="0" name=""/>
        <dsp:cNvSpPr/>
      </dsp:nvSpPr>
      <dsp:spPr>
        <a:xfrm>
          <a:off x="4414242" y="3896139"/>
          <a:ext cx="864608" cy="1296912"/>
        </a:xfrm>
        <a:prstGeom prst="rect">
          <a:avLst/>
        </a:prstGeom>
        <a:blipFill rotWithShape="1">
          <a:blip xmlns:r="http://schemas.openxmlformats.org/officeDocument/2006/relationships" r:embed="rId6"/>
          <a:stretch>
            <a:fillRect/>
          </a:stretch>
        </a:blipFill>
        <a:ln>
          <a:noFill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cene3d>
          <a:camera prst="orthographicFront" fov="0">
            <a:rot lat="0" lon="0" rev="0"/>
          </a:camera>
          <a:lightRig rig="soft" dir="t">
            <a:rot lat="0" lon="0" rev="2700000"/>
          </a:lightRig>
        </a:scene3d>
        <a:sp3d prstMaterial="matte">
          <a:bevelT w="50800" h="50800"/>
          <a:contourClr>
            <a:schemeClr val="accent1">
              <a:tint val="50000"/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611FD-F4F3-4311-8BE4-608F956F8903}" type="datetimeFigureOut">
              <a:rPr lang="zh-CN" altLang="en-US" smtClean="0"/>
              <a:t>2011/10/9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995B41-33C2-4DBB-8F39-A13667A1F9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763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995B41-33C2-4DBB-8F39-A13667A1F94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896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995B41-33C2-4DBB-8F39-A13667A1F94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213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30820CF-B880-4189-942D-D702A7CBA730}" type="datetimeFigureOut">
              <a:rPr lang="zh-CN" altLang="en-US" smtClean="0"/>
              <a:t>2011/10/9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829022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2011/10/9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2011/10/9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2011/10/9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2011/10/9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jpeg"/><Relationship Id="rId3" Type="http://schemas.openxmlformats.org/officeDocument/2006/relationships/image" Target="../media/image14.WMF"/><Relationship Id="rId7" Type="http://schemas.openxmlformats.org/officeDocument/2006/relationships/image" Target="../media/image18.png"/><Relationship Id="rId12" Type="http://schemas.openxmlformats.org/officeDocument/2006/relationships/image" Target="../media/image2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jpeg"/><Relationship Id="rId9" Type="http://schemas.openxmlformats.org/officeDocument/2006/relationships/image" Target="../media/image20.WMF"/><Relationship Id="rId14" Type="http://schemas.openxmlformats.org/officeDocument/2006/relationships/image" Target="../media/image25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eg"/><Relationship Id="rId13" Type="http://schemas.openxmlformats.org/officeDocument/2006/relationships/image" Target="../media/image35.WMF"/><Relationship Id="rId3" Type="http://schemas.openxmlformats.org/officeDocument/2006/relationships/image" Target="../media/image27.jpeg"/><Relationship Id="rId7" Type="http://schemas.openxmlformats.org/officeDocument/2006/relationships/image" Target="../media/image30.png"/><Relationship Id="rId12" Type="http://schemas.openxmlformats.org/officeDocument/2006/relationships/image" Target="../media/image34.WMF"/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33.WMF"/><Relationship Id="rId5" Type="http://schemas.openxmlformats.org/officeDocument/2006/relationships/image" Target="../media/image29.jpeg"/><Relationship Id="rId10" Type="http://schemas.openxmlformats.org/officeDocument/2006/relationships/image" Target="../media/image32.WMF"/><Relationship Id="rId4" Type="http://schemas.openxmlformats.org/officeDocument/2006/relationships/image" Target="../media/image28.png"/><Relationship Id="rId9" Type="http://schemas.openxmlformats.org/officeDocument/2006/relationships/image" Target="../media/image2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25.jp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jpeg"/><Relationship Id="rId5" Type="http://schemas.openxmlformats.org/officeDocument/2006/relationships/image" Target="../media/image18.png"/><Relationship Id="rId4" Type="http://schemas.openxmlformats.org/officeDocument/2006/relationships/image" Target="../media/image2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dirty="0" smtClean="0">
                <a:latin typeface="Aharoni" pitchFamily="2" charset="-79"/>
                <a:cs typeface="Aharoni" pitchFamily="2" charset="-79"/>
              </a:rPr>
              <a:t>Semantic Collaboration Compass</a:t>
            </a:r>
            <a:br>
              <a:rPr lang="en-US" altLang="zh-CN" dirty="0" smtClean="0">
                <a:latin typeface="Aharoni" pitchFamily="2" charset="-79"/>
                <a:cs typeface="Aharoni" pitchFamily="2" charset="-79"/>
              </a:rPr>
            </a:br>
            <a:r>
              <a:rPr lang="en-US" altLang="zh-CN" dirty="0" smtClean="0">
                <a:latin typeface="Aharoni" pitchFamily="2" charset="-79"/>
                <a:cs typeface="Aharoni" pitchFamily="2" charset="-79"/>
              </a:rPr>
              <a:t>——A Semantic SNS wiki</a:t>
            </a:r>
            <a:endParaRPr lang="zh-CN" alt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608806"/>
          </a:xfrm>
        </p:spPr>
        <p:txBody>
          <a:bodyPr>
            <a:noAutofit/>
          </a:bodyPr>
          <a:lstStyle/>
          <a:p>
            <a:r>
              <a:rPr lang="en-US" altLang="zh-CN" sz="1600" b="1" dirty="0" smtClean="0">
                <a:latin typeface="Georgia" pitchFamily="18" charset="0"/>
              </a:rPr>
              <a:t>Group: </a:t>
            </a:r>
            <a:r>
              <a:rPr lang="en-US" altLang="zh-CN" sz="1600" dirty="0" err="1" smtClean="0">
                <a:latin typeface="Georgia" pitchFamily="18" charset="0"/>
              </a:rPr>
              <a:t>Peiqin</a:t>
            </a:r>
            <a:r>
              <a:rPr lang="en-US" altLang="zh-CN" sz="1600" dirty="0" smtClean="0">
                <a:latin typeface="Georgia" pitchFamily="18" charset="0"/>
              </a:rPr>
              <a:t> </a:t>
            </a:r>
            <a:r>
              <a:rPr lang="en-US" altLang="zh-CN" sz="1600" dirty="0" err="1" smtClean="0">
                <a:latin typeface="Georgia" pitchFamily="18" charset="0"/>
              </a:rPr>
              <a:t>Gu</a:t>
            </a:r>
            <a:r>
              <a:rPr lang="en-US" altLang="zh-CN" sz="1600" dirty="0" smtClean="0">
                <a:latin typeface="Georgia" pitchFamily="18" charset="0"/>
              </a:rPr>
              <a:t>, </a:t>
            </a:r>
            <a:r>
              <a:rPr lang="en-US" altLang="zh-CN" sz="1600" dirty="0" err="1" smtClean="0">
                <a:latin typeface="Georgia" pitchFamily="18" charset="0"/>
              </a:rPr>
              <a:t>Chunying</a:t>
            </a:r>
            <a:r>
              <a:rPr lang="en-US" altLang="zh-CN" sz="1600" dirty="0" smtClean="0">
                <a:latin typeface="Georgia" pitchFamily="18" charset="0"/>
              </a:rPr>
              <a:t> Zhou</a:t>
            </a:r>
            <a:r>
              <a:rPr lang="en-US" altLang="zh-CN" sz="1600" dirty="0">
                <a:latin typeface="Georgia" pitchFamily="18" charset="0"/>
              </a:rPr>
              <a:t>, Chao Wang, </a:t>
            </a:r>
            <a:r>
              <a:rPr lang="en-US" altLang="zh-CN" sz="1600" dirty="0" err="1">
                <a:latin typeface="Georgia" pitchFamily="18" charset="0"/>
              </a:rPr>
              <a:t>Zhipeng</a:t>
            </a:r>
            <a:r>
              <a:rPr lang="en-US" altLang="zh-CN" sz="1600" dirty="0">
                <a:latin typeface="Georgia" pitchFamily="18" charset="0"/>
              </a:rPr>
              <a:t> </a:t>
            </a:r>
            <a:r>
              <a:rPr lang="en-US" altLang="zh-CN" sz="1600" dirty="0" err="1" smtClean="0">
                <a:latin typeface="Georgia" pitchFamily="18" charset="0"/>
              </a:rPr>
              <a:t>Peng</a:t>
            </a:r>
            <a:endParaRPr lang="en-US" altLang="zh-CN" sz="1600" dirty="0" smtClean="0">
              <a:latin typeface="Georgia" pitchFamily="18" charset="0"/>
            </a:endParaRPr>
          </a:p>
          <a:p>
            <a:r>
              <a:rPr lang="en-US" altLang="zh-CN" sz="1600" dirty="0" smtClean="0">
                <a:latin typeface="Georgia" pitchFamily="18" charset="0"/>
              </a:rPr>
              <a:t>2011/09/30 </a:t>
            </a:r>
            <a:endParaRPr lang="zh-CN" altLang="en-US" sz="1600" dirty="0"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416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1596" y="1196752"/>
            <a:ext cx="7924800" cy="55038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onstantia" pitchFamily="18" charset="0"/>
                <a:cs typeface="Times New Roman" pitchFamily="18" charset="0"/>
              </a:rPr>
              <a:t>Key technologies: network construction</a:t>
            </a:r>
            <a:endParaRPr lang="zh-CN" altLang="en-US" dirty="0">
              <a:latin typeface="Constantia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274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onstantia" pitchFamily="18" charset="0"/>
              </a:rPr>
              <a:t>Scenario 1: SNS online shopping</a:t>
            </a:r>
            <a:endParaRPr lang="zh-CN" altLang="en-US" dirty="0">
              <a:latin typeface="Constantia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51" y="1700808"/>
            <a:ext cx="1098309" cy="9958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75856" y="1484784"/>
            <a:ext cx="291342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Constantia" pitchFamily="18" charset="0"/>
              </a:rPr>
              <a:t>“G14 </a:t>
            </a:r>
            <a:r>
              <a:rPr lang="en-US" altLang="zh-CN" dirty="0">
                <a:latin typeface="Constantia" pitchFamily="18" charset="0"/>
              </a:rPr>
              <a:t>mobile </a:t>
            </a:r>
            <a:r>
              <a:rPr lang="en-US" altLang="zh-CN" dirty="0" smtClean="0">
                <a:latin typeface="Constantia" pitchFamily="18" charset="0"/>
              </a:rPr>
              <a:t>Group-buying”</a:t>
            </a:r>
            <a:endParaRPr lang="zh-CN" altLang="en-US" dirty="0">
              <a:latin typeface="Constantia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5395861"/>
            <a:ext cx="452976" cy="35028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410" y="5395861"/>
            <a:ext cx="398950" cy="3989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3" y="5746147"/>
            <a:ext cx="394008" cy="41915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640" y="5831882"/>
            <a:ext cx="447738" cy="33342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89264" y="2696693"/>
            <a:ext cx="1274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 dirty="0" smtClean="0">
                <a:latin typeface="Calibri" pitchFamily="34" charset="0"/>
                <a:cs typeface="Calibri" pitchFamily="34" charset="0"/>
              </a:rPr>
              <a:t>topic creator</a:t>
            </a:r>
            <a:endParaRPr lang="zh-CN" altLang="en-US" sz="1400" i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1673862"/>
            <a:ext cx="1566687" cy="1090537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3835370" y="4692027"/>
            <a:ext cx="1456710" cy="5830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Constantia" pitchFamily="18" charset="0"/>
                <a:cs typeface="Calibri" pitchFamily="34" charset="0"/>
              </a:rPr>
              <a:t>Group buying widget</a:t>
            </a:r>
            <a:endParaRPr lang="zh-CN" altLang="en-US" sz="1600" dirty="0">
              <a:latin typeface="Constantia" pitchFamily="18" charset="0"/>
              <a:cs typeface="Calibri" pitchFamily="34" charset="0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248" y="5375396"/>
            <a:ext cx="808799" cy="8925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434" y="1916831"/>
            <a:ext cx="589315" cy="589315"/>
          </a:xfrm>
          <a:prstGeom prst="rect">
            <a:avLst/>
          </a:prstGeom>
        </p:spPr>
      </p:pic>
      <p:sp>
        <p:nvSpPr>
          <p:cNvPr id="33" name="矩形 32"/>
          <p:cNvSpPr/>
          <p:nvPr/>
        </p:nvSpPr>
        <p:spPr>
          <a:xfrm>
            <a:off x="3472922" y="2925256"/>
            <a:ext cx="2395222" cy="65652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Constantia" pitchFamily="18" charset="0"/>
              </a:rPr>
              <a:t>Mashup</a:t>
            </a:r>
            <a:r>
              <a:rPr lang="en-US" altLang="zh-CN" dirty="0" smtClean="0">
                <a:latin typeface="Constantia" pitchFamily="18" charset="0"/>
              </a:rPr>
              <a:t> engine</a:t>
            </a:r>
            <a:endParaRPr lang="zh-CN" altLang="en-US" dirty="0">
              <a:latin typeface="Constantia" pitchFamily="18" charset="0"/>
            </a:endParaRPr>
          </a:p>
        </p:txBody>
      </p:sp>
      <p:sp>
        <p:nvSpPr>
          <p:cNvPr id="38" name="右箭头 37"/>
          <p:cNvSpPr/>
          <p:nvPr/>
        </p:nvSpPr>
        <p:spPr>
          <a:xfrm rot="-900000">
            <a:off x="1784734" y="1747460"/>
            <a:ext cx="1542812" cy="527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Calibri" pitchFamily="34" charset="0"/>
                <a:cs typeface="Calibri" pitchFamily="34" charset="0"/>
              </a:rPr>
              <a:t>Create wiki page</a:t>
            </a:r>
            <a:endParaRPr lang="zh-CN" altLang="en-US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9" name="上下箭头 38"/>
          <p:cNvSpPr/>
          <p:nvPr/>
        </p:nvSpPr>
        <p:spPr>
          <a:xfrm rot="3300000">
            <a:off x="2090097" y="2926709"/>
            <a:ext cx="544601" cy="215822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sz="1400" dirty="0" smtClean="0">
                <a:latin typeface="Calibri" pitchFamily="34" charset="0"/>
                <a:cs typeface="Calibri" pitchFamily="34" charset="0"/>
              </a:rPr>
              <a:t>Invite friends</a:t>
            </a:r>
            <a:endParaRPr lang="zh-CN" altLang="en-US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" name="下箭头 40"/>
          <p:cNvSpPr/>
          <p:nvPr/>
        </p:nvSpPr>
        <p:spPr>
          <a:xfrm>
            <a:off x="3848177" y="2102920"/>
            <a:ext cx="1644712" cy="6952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spAutoFit/>
          </a:bodyPr>
          <a:lstStyle/>
          <a:p>
            <a:pPr algn="ctr"/>
            <a:r>
              <a:rPr lang="en-US" altLang="zh-CN" sz="1400" dirty="0" smtClean="0">
                <a:latin typeface="Calibri" pitchFamily="34" charset="0"/>
                <a:cs typeface="Calibri" pitchFamily="34" charset="0"/>
              </a:rPr>
              <a:t>Manage widgets</a:t>
            </a:r>
            <a:endParaRPr lang="zh-CN" altLang="en-US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449372" y="4692027"/>
            <a:ext cx="1257933" cy="5830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Constantia" pitchFamily="18" charset="0"/>
                <a:cs typeface="Calibri" pitchFamily="34" charset="0"/>
              </a:rPr>
              <a:t>Comment widget</a:t>
            </a:r>
            <a:endParaRPr lang="zh-CN" altLang="en-US" sz="1600" dirty="0">
              <a:latin typeface="Constantia" pitchFamily="18" charset="0"/>
              <a:cs typeface="Calibri" pitchFamily="34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859706" y="4692027"/>
            <a:ext cx="1456710" cy="5830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Constantia" pitchFamily="18" charset="0"/>
                <a:cs typeface="Calibri" pitchFamily="34" charset="0"/>
              </a:rPr>
              <a:t>Digital device widget</a:t>
            </a:r>
            <a:endParaRPr lang="zh-CN" altLang="en-US" sz="1600" dirty="0">
              <a:latin typeface="Constantia" pitchFamily="18" charset="0"/>
              <a:cs typeface="Calibri" pitchFamily="34" charset="0"/>
            </a:endParaRPr>
          </a:p>
        </p:txBody>
      </p:sp>
      <p:sp>
        <p:nvSpPr>
          <p:cNvPr id="44" name="右箭头 43"/>
          <p:cNvSpPr/>
          <p:nvPr/>
        </p:nvSpPr>
        <p:spPr>
          <a:xfrm rot="-4740000">
            <a:off x="4067390" y="3794586"/>
            <a:ext cx="1064518" cy="7653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Calibri" pitchFamily="34" charset="0"/>
                <a:cs typeface="Calibri" pitchFamily="34" charset="0"/>
              </a:rPr>
              <a:t>Purchase</a:t>
            </a:r>
            <a:endParaRPr lang="zh-CN" altLang="en-US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5" name="上箭头 44"/>
          <p:cNvSpPr/>
          <p:nvPr/>
        </p:nvSpPr>
        <p:spPr>
          <a:xfrm rot="-1800000">
            <a:off x="5261856" y="3611813"/>
            <a:ext cx="627237" cy="106222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altLang="zh-CN" sz="1400" dirty="0" smtClean="0">
                <a:latin typeface="Calibri" pitchFamily="34" charset="0"/>
                <a:cs typeface="Calibri" pitchFamily="34" charset="0"/>
              </a:rPr>
              <a:t>Comments</a:t>
            </a:r>
            <a:endParaRPr lang="zh-CN" altLang="en-US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6" name="上箭头 45"/>
          <p:cNvSpPr/>
          <p:nvPr/>
        </p:nvSpPr>
        <p:spPr>
          <a:xfrm rot="-3540000">
            <a:off x="6352279" y="3150651"/>
            <a:ext cx="731195" cy="184637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altLang="zh-CN" sz="1400" dirty="0" smtClean="0">
                <a:latin typeface="Calibri" pitchFamily="34" charset="0"/>
                <a:cs typeface="Calibri" pitchFamily="34" charset="0"/>
              </a:rPr>
              <a:t>Detail information</a:t>
            </a:r>
            <a:endParaRPr lang="zh-CN" altLang="en-US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273979" y="2924944"/>
            <a:ext cx="1259595" cy="6565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tantia" pitchFamily="18" charset="0"/>
              </a:rPr>
              <a:t>Filter </a:t>
            </a:r>
            <a:endParaRPr lang="zh-CN" altLang="en-US" dirty="0">
              <a:latin typeface="Constantia" pitchFamily="18" charset="0"/>
            </a:endParaRPr>
          </a:p>
        </p:txBody>
      </p:sp>
      <p:cxnSp>
        <p:nvCxnSpPr>
          <p:cNvPr id="49" name="直接箭头连接符 48"/>
          <p:cNvCxnSpPr>
            <a:stCxn id="33" idx="3"/>
            <a:endCxn id="47" idx="1"/>
          </p:cNvCxnSpPr>
          <p:nvPr/>
        </p:nvCxnSpPr>
        <p:spPr>
          <a:xfrm flipV="1">
            <a:off x="5868144" y="3253206"/>
            <a:ext cx="1405835" cy="312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050089" y="3003888"/>
            <a:ext cx="1041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Calibri" pitchFamily="34" charset="0"/>
                <a:cs typeface="Calibri" pitchFamily="34" charset="0"/>
              </a:rPr>
              <a:t>G14 mobile</a:t>
            </a:r>
            <a:endParaRPr lang="zh-CN" altLang="en-US" sz="14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3" name="图片 5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474" y="5573679"/>
            <a:ext cx="1047750" cy="361950"/>
          </a:xfrm>
          <a:prstGeom prst="rect">
            <a:avLst/>
          </a:prstGeom>
        </p:spPr>
      </p:pic>
      <p:pic>
        <p:nvPicPr>
          <p:cNvPr id="54" name="图片 5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380" y="5371600"/>
            <a:ext cx="873574" cy="907778"/>
          </a:xfrm>
          <a:prstGeom prst="rect">
            <a:avLst/>
          </a:prstGeom>
        </p:spPr>
      </p:pic>
      <p:sp>
        <p:nvSpPr>
          <p:cNvPr id="55" name="矩形 54"/>
          <p:cNvSpPr/>
          <p:nvPr/>
        </p:nvSpPr>
        <p:spPr>
          <a:xfrm>
            <a:off x="2404278" y="4692027"/>
            <a:ext cx="1173793" cy="5830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latin typeface="Constantia" pitchFamily="18" charset="0"/>
                <a:cs typeface="Calibri" pitchFamily="34" charset="0"/>
              </a:rPr>
              <a:t>Microblog</a:t>
            </a:r>
            <a:r>
              <a:rPr lang="en-US" altLang="zh-CN" sz="1600" dirty="0" smtClean="0">
                <a:latin typeface="Constantia" pitchFamily="18" charset="0"/>
                <a:cs typeface="Calibri" pitchFamily="34" charset="0"/>
              </a:rPr>
              <a:t> widget</a:t>
            </a:r>
            <a:endParaRPr lang="zh-CN" altLang="en-US" sz="1600" dirty="0">
              <a:latin typeface="Constantia" pitchFamily="18" charset="0"/>
              <a:cs typeface="Calibri" pitchFamily="34" charset="0"/>
            </a:endParaRPr>
          </a:p>
        </p:txBody>
      </p:sp>
      <p:pic>
        <p:nvPicPr>
          <p:cNvPr id="56" name="图片 5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731" y="5546150"/>
            <a:ext cx="388301" cy="388301"/>
          </a:xfrm>
          <a:prstGeom prst="rect">
            <a:avLst/>
          </a:prstGeom>
        </p:spPr>
      </p:pic>
      <p:pic>
        <p:nvPicPr>
          <p:cNvPr id="57" name="图片 5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188" y="5522965"/>
            <a:ext cx="484734" cy="413300"/>
          </a:xfrm>
          <a:prstGeom prst="rect">
            <a:avLst/>
          </a:prstGeom>
        </p:spPr>
      </p:pic>
      <p:sp>
        <p:nvSpPr>
          <p:cNvPr id="58" name="右箭头 57"/>
          <p:cNvSpPr/>
          <p:nvPr/>
        </p:nvSpPr>
        <p:spPr>
          <a:xfrm rot="-2340000">
            <a:off x="2764711" y="3877636"/>
            <a:ext cx="1526020" cy="536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Calibri" pitchFamily="34" charset="0"/>
                <a:cs typeface="Calibri" pitchFamily="34" charset="0"/>
              </a:rPr>
              <a:t>@this plan</a:t>
            </a:r>
          </a:p>
        </p:txBody>
      </p:sp>
      <p:sp>
        <p:nvSpPr>
          <p:cNvPr id="34" name="矩形 33"/>
          <p:cNvSpPr/>
          <p:nvPr/>
        </p:nvSpPr>
        <p:spPr>
          <a:xfrm>
            <a:off x="1043608" y="4709541"/>
            <a:ext cx="1128144" cy="5830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Constantia" pitchFamily="18" charset="0"/>
                <a:cs typeface="Calibri" pitchFamily="34" charset="0"/>
              </a:rPr>
              <a:t>SNS widget</a:t>
            </a:r>
            <a:endParaRPr lang="zh-CN" altLang="en-US" sz="1600" dirty="0">
              <a:latin typeface="Constantia" pitchFamily="18" charset="0"/>
              <a:cs typeface="Calibri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774675" y="1198133"/>
            <a:ext cx="1910350" cy="50267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Semantic Wiki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2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onstantia" pitchFamily="18" charset="0"/>
              </a:rPr>
              <a:t>Scenario 2: Trip planning</a:t>
            </a:r>
            <a:endParaRPr lang="zh-CN" altLang="en-US" dirty="0">
              <a:latin typeface="Constantia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02" y="1588313"/>
            <a:ext cx="1589394" cy="10943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75856" y="1484784"/>
            <a:ext cx="291342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Constantia" pitchFamily="18" charset="0"/>
              </a:rPr>
              <a:t>“</a:t>
            </a:r>
            <a:r>
              <a:rPr lang="en-US" altLang="zh-CN" dirty="0" err="1" smtClean="0">
                <a:latin typeface="Constantia" pitchFamily="18" charset="0"/>
              </a:rPr>
              <a:t>Huangshan</a:t>
            </a:r>
            <a:r>
              <a:rPr lang="en-US" altLang="zh-CN" dirty="0" smtClean="0">
                <a:latin typeface="Constantia" pitchFamily="18" charset="0"/>
              </a:rPr>
              <a:t> Trip plan”</a:t>
            </a:r>
            <a:endParaRPr lang="zh-CN" altLang="en-US" dirty="0">
              <a:latin typeface="Constantia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84" y="5362972"/>
            <a:ext cx="546078" cy="42228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329" y="5443072"/>
            <a:ext cx="390845" cy="39084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86" y="5785254"/>
            <a:ext cx="430723" cy="45821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661" y="5847651"/>
            <a:ext cx="447738" cy="33342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45248" y="2780928"/>
            <a:ext cx="1274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 dirty="0" smtClean="0">
                <a:latin typeface="Calibri" pitchFamily="34" charset="0"/>
                <a:cs typeface="Calibri" pitchFamily="34" charset="0"/>
              </a:rPr>
              <a:t>topic creator</a:t>
            </a:r>
            <a:endParaRPr lang="zh-CN" altLang="en-US" sz="1400" i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1560221"/>
            <a:ext cx="1833221" cy="1276066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3275856" y="4685054"/>
            <a:ext cx="1124988" cy="5830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Constantia" pitchFamily="18" charset="0"/>
                <a:cs typeface="Calibri" pitchFamily="34" charset="0"/>
              </a:rPr>
              <a:t>Calendar </a:t>
            </a:r>
            <a:r>
              <a:rPr lang="en-US" altLang="zh-CN" sz="1600" dirty="0" smtClean="0">
                <a:latin typeface="Constantia" pitchFamily="18" charset="0"/>
                <a:cs typeface="Calibri" pitchFamily="34" charset="0"/>
              </a:rPr>
              <a:t>widget</a:t>
            </a:r>
            <a:endParaRPr lang="zh-CN" altLang="en-US" sz="1600" dirty="0">
              <a:latin typeface="Constantia" pitchFamily="18" charset="0"/>
              <a:cs typeface="Calibri" pitchFamily="34" charset="0"/>
            </a:endParaRPr>
          </a:p>
        </p:txBody>
      </p:sp>
      <p:sp>
        <p:nvSpPr>
          <p:cNvPr id="17" name="右箭头 16"/>
          <p:cNvSpPr/>
          <p:nvPr/>
        </p:nvSpPr>
        <p:spPr>
          <a:xfrm rot="-900000">
            <a:off x="1784734" y="1747460"/>
            <a:ext cx="1542812" cy="527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Calibri" pitchFamily="34" charset="0"/>
                <a:cs typeface="Calibri" pitchFamily="34" charset="0"/>
              </a:rPr>
              <a:t>Create wiki page</a:t>
            </a:r>
            <a:endParaRPr lang="zh-CN" altLang="en-US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上下箭头 17"/>
          <p:cNvSpPr/>
          <p:nvPr/>
        </p:nvSpPr>
        <p:spPr>
          <a:xfrm rot="3480000">
            <a:off x="2007533" y="2779025"/>
            <a:ext cx="661912" cy="244328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sz="1400" dirty="0" smtClean="0">
                <a:latin typeface="Calibri" pitchFamily="34" charset="0"/>
                <a:cs typeface="Calibri" pitchFamily="34" charset="0"/>
              </a:rPr>
              <a:t>Invite </a:t>
            </a:r>
            <a:r>
              <a:rPr lang="en-US" altLang="zh-CN" sz="1400" dirty="0" smtClean="0">
                <a:latin typeface="Calibri" pitchFamily="34" charset="0"/>
                <a:cs typeface="Calibri" pitchFamily="34" charset="0"/>
              </a:rPr>
              <a:t> friends</a:t>
            </a:r>
            <a:endParaRPr lang="zh-CN" altLang="en-US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下箭头 18"/>
          <p:cNvSpPr/>
          <p:nvPr/>
        </p:nvSpPr>
        <p:spPr>
          <a:xfrm>
            <a:off x="3985314" y="2047596"/>
            <a:ext cx="1644712" cy="6952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spAutoFit/>
          </a:bodyPr>
          <a:lstStyle/>
          <a:p>
            <a:pPr algn="ctr"/>
            <a:r>
              <a:rPr lang="en-US" altLang="zh-CN" sz="1400" dirty="0" smtClean="0">
                <a:latin typeface="Calibri" pitchFamily="34" charset="0"/>
                <a:cs typeface="Calibri" pitchFamily="34" charset="0"/>
              </a:rPr>
              <a:t>Manage widgets</a:t>
            </a:r>
            <a:endParaRPr lang="zh-CN" altLang="en-US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559480" y="4692027"/>
            <a:ext cx="1027920" cy="5830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Constantia" pitchFamily="18" charset="0"/>
                <a:cs typeface="Calibri" pitchFamily="34" charset="0"/>
              </a:rPr>
              <a:t>Weather widget</a:t>
            </a:r>
            <a:endParaRPr lang="zh-CN" altLang="en-US" sz="1600" dirty="0">
              <a:latin typeface="Constantia" pitchFamily="18" charset="0"/>
              <a:cs typeface="Calibri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724128" y="4692027"/>
            <a:ext cx="885653" cy="5830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Constantia" pitchFamily="18" charset="0"/>
                <a:cs typeface="Calibri" pitchFamily="34" charset="0"/>
              </a:rPr>
              <a:t>Photo widget</a:t>
            </a:r>
            <a:endParaRPr lang="zh-CN" altLang="en-US" sz="1600" dirty="0">
              <a:latin typeface="Constantia" pitchFamily="18" charset="0"/>
              <a:cs typeface="Calibri" pitchFamily="34" charset="0"/>
            </a:endParaRPr>
          </a:p>
        </p:txBody>
      </p:sp>
      <p:sp>
        <p:nvSpPr>
          <p:cNvPr id="22" name="右箭头 21"/>
          <p:cNvSpPr/>
          <p:nvPr/>
        </p:nvSpPr>
        <p:spPr>
          <a:xfrm rot="-2520000">
            <a:off x="3593539" y="3918394"/>
            <a:ext cx="1255387" cy="518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Calibri" pitchFamily="34" charset="0"/>
                <a:cs typeface="Calibri" pitchFamily="34" charset="0"/>
              </a:rPr>
              <a:t>Schedule</a:t>
            </a:r>
            <a:endParaRPr lang="zh-CN" altLang="en-US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" name="上箭头 22"/>
          <p:cNvSpPr/>
          <p:nvPr/>
        </p:nvSpPr>
        <p:spPr>
          <a:xfrm>
            <a:off x="4784127" y="3645024"/>
            <a:ext cx="473941" cy="10158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altLang="zh-CN" sz="1400" dirty="0" smtClean="0">
                <a:latin typeface="Calibri" pitchFamily="34" charset="0"/>
                <a:cs typeface="Calibri" pitchFamily="34" charset="0"/>
              </a:rPr>
              <a:t>Weather</a:t>
            </a:r>
            <a:endParaRPr lang="zh-CN" altLang="en-US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上箭头 23"/>
          <p:cNvSpPr/>
          <p:nvPr/>
        </p:nvSpPr>
        <p:spPr>
          <a:xfrm rot="-2280000">
            <a:off x="5471051" y="3578480"/>
            <a:ext cx="561413" cy="110645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altLang="zh-CN" sz="1400" dirty="0" smtClean="0">
                <a:latin typeface="Calibri" pitchFamily="34" charset="0"/>
                <a:cs typeface="Calibri" pitchFamily="34" charset="0"/>
              </a:rPr>
              <a:t>Photos</a:t>
            </a:r>
            <a:endParaRPr lang="zh-CN" altLang="en-US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273979" y="2988500"/>
            <a:ext cx="1259595" cy="6565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tantia" pitchFamily="18" charset="0"/>
              </a:rPr>
              <a:t>Filter </a:t>
            </a:r>
            <a:endParaRPr lang="zh-CN" altLang="en-US" dirty="0">
              <a:latin typeface="Constantia" pitchFamily="18" charset="0"/>
            </a:endParaRPr>
          </a:p>
        </p:txBody>
      </p:sp>
      <p:cxnSp>
        <p:nvCxnSpPr>
          <p:cNvPr id="26" name="直接箭头连接符 25"/>
          <p:cNvCxnSpPr>
            <a:endCxn id="25" idx="1"/>
          </p:cNvCxnSpPr>
          <p:nvPr/>
        </p:nvCxnSpPr>
        <p:spPr>
          <a:xfrm>
            <a:off x="5868144" y="3316762"/>
            <a:ext cx="1405835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050089" y="3003888"/>
            <a:ext cx="1041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>
                <a:latin typeface="Calibri" pitchFamily="34" charset="0"/>
                <a:cs typeface="Calibri" pitchFamily="34" charset="0"/>
              </a:rPr>
              <a:t>Huangshan</a:t>
            </a:r>
            <a:endParaRPr lang="zh-CN" altLang="en-US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971237" y="4685054"/>
            <a:ext cx="1160603" cy="5830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Constantia" pitchFamily="18" charset="0"/>
                <a:cs typeface="Calibri" pitchFamily="34" charset="0"/>
              </a:rPr>
              <a:t>Micro blog </a:t>
            </a:r>
            <a:r>
              <a:rPr lang="en-US" altLang="zh-CN" sz="1600" dirty="0" smtClean="0">
                <a:latin typeface="Constantia" pitchFamily="18" charset="0"/>
                <a:cs typeface="Calibri" pitchFamily="34" charset="0"/>
              </a:rPr>
              <a:t>widget</a:t>
            </a:r>
            <a:endParaRPr lang="zh-CN" altLang="en-US" sz="1600" dirty="0">
              <a:latin typeface="Constantia" pitchFamily="18" charset="0"/>
              <a:cs typeface="Calibri" pitchFamily="34" charset="0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683" y="5546150"/>
            <a:ext cx="461170" cy="461170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140" y="5522965"/>
            <a:ext cx="575700" cy="490860"/>
          </a:xfrm>
          <a:prstGeom prst="rect">
            <a:avLst/>
          </a:prstGeom>
        </p:spPr>
      </p:pic>
      <p:sp>
        <p:nvSpPr>
          <p:cNvPr id="33" name="右箭头 32"/>
          <p:cNvSpPr/>
          <p:nvPr/>
        </p:nvSpPr>
        <p:spPr>
          <a:xfrm rot="-1980000">
            <a:off x="2581730" y="3829213"/>
            <a:ext cx="1667048" cy="536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Calibri" pitchFamily="34" charset="0"/>
                <a:cs typeface="Calibri" pitchFamily="34" charset="0"/>
              </a:rPr>
              <a:t>@this plan</a:t>
            </a: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452" y="5373216"/>
            <a:ext cx="956516" cy="756413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351824"/>
            <a:ext cx="898196" cy="741472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913" y="5299098"/>
            <a:ext cx="854081" cy="835909"/>
          </a:xfrm>
          <a:prstGeom prst="rect">
            <a:avLst/>
          </a:prstGeom>
        </p:spPr>
      </p:pic>
      <p:sp>
        <p:nvSpPr>
          <p:cNvPr id="37" name="矩形 36"/>
          <p:cNvSpPr/>
          <p:nvPr/>
        </p:nvSpPr>
        <p:spPr>
          <a:xfrm>
            <a:off x="6804248" y="4685054"/>
            <a:ext cx="1440160" cy="5830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Constantia" pitchFamily="18" charset="0"/>
                <a:cs typeface="Calibri" pitchFamily="34" charset="0"/>
              </a:rPr>
              <a:t>Ticket</a:t>
            </a:r>
          </a:p>
          <a:p>
            <a:pPr algn="ctr"/>
            <a:r>
              <a:rPr lang="en-US" altLang="zh-CN" sz="1600" dirty="0" smtClean="0">
                <a:latin typeface="Constantia" pitchFamily="18" charset="0"/>
                <a:cs typeface="Calibri" pitchFamily="34" charset="0"/>
              </a:rPr>
              <a:t>Service widget</a:t>
            </a:r>
            <a:endParaRPr lang="zh-CN" altLang="en-US" sz="1600" dirty="0">
              <a:latin typeface="Constantia" pitchFamily="18" charset="0"/>
              <a:cs typeface="Calibri" pitchFamily="34" charset="0"/>
            </a:endParaRPr>
          </a:p>
        </p:txBody>
      </p:sp>
      <p:sp>
        <p:nvSpPr>
          <p:cNvPr id="38" name="上箭头 37"/>
          <p:cNvSpPr/>
          <p:nvPr/>
        </p:nvSpPr>
        <p:spPr>
          <a:xfrm rot="-3420000">
            <a:off x="6244183" y="3237884"/>
            <a:ext cx="731195" cy="167074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altLang="zh-CN" sz="1400" dirty="0" smtClean="0">
                <a:latin typeface="Calibri" pitchFamily="34" charset="0"/>
                <a:cs typeface="Calibri" pitchFamily="34" charset="0"/>
              </a:rPr>
              <a:t>Ticket information</a:t>
            </a:r>
            <a:endParaRPr lang="zh-CN" altLang="en-US" sz="14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368" y="5452196"/>
            <a:ext cx="1058999" cy="598452"/>
          </a:xfrm>
          <a:prstGeom prst="rect">
            <a:avLst/>
          </a:prstGeom>
        </p:spPr>
      </p:pic>
      <p:sp>
        <p:nvSpPr>
          <p:cNvPr id="40" name="矩形 39"/>
          <p:cNvSpPr/>
          <p:nvPr/>
        </p:nvSpPr>
        <p:spPr>
          <a:xfrm>
            <a:off x="3472922" y="2925256"/>
            <a:ext cx="2395222" cy="65652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Constantia" pitchFamily="18" charset="0"/>
              </a:rPr>
              <a:t>Mashup</a:t>
            </a:r>
            <a:r>
              <a:rPr lang="en-US" altLang="zh-CN" dirty="0" smtClean="0">
                <a:latin typeface="Constantia" pitchFamily="18" charset="0"/>
              </a:rPr>
              <a:t> engine</a:t>
            </a:r>
            <a:endParaRPr lang="zh-CN" altLang="en-US" dirty="0">
              <a:latin typeface="Constantia" pitchFamily="18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774675" y="1198133"/>
            <a:ext cx="1910350" cy="50267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Semantic Wiki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42916" y="4707221"/>
            <a:ext cx="1124988" cy="5830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Constantia" pitchFamily="18" charset="0"/>
                <a:cs typeface="Calibri" pitchFamily="34" charset="0"/>
              </a:rPr>
              <a:t>SNS </a:t>
            </a:r>
            <a:r>
              <a:rPr lang="en-US" altLang="zh-CN" sz="1600" dirty="0" smtClean="0">
                <a:latin typeface="Constantia" pitchFamily="18" charset="0"/>
                <a:cs typeface="Calibri" pitchFamily="34" charset="0"/>
              </a:rPr>
              <a:t>widget</a:t>
            </a:r>
            <a:endParaRPr lang="zh-CN" altLang="en-US" sz="1600" dirty="0">
              <a:latin typeface="Constantia" pitchFamily="18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81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onstantia" pitchFamily="18" charset="0"/>
              </a:rPr>
              <a:t>Features</a:t>
            </a:r>
            <a:endParaRPr lang="zh-CN" altLang="en-US" dirty="0">
              <a:latin typeface="Constantia" pitchFamily="18" charset="0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620169949"/>
              </p:ext>
            </p:extLst>
          </p:nvPr>
        </p:nvGraphicFramePr>
        <p:xfrm>
          <a:off x="304800" y="533400"/>
          <a:ext cx="8534400" cy="609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312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onstantia" pitchFamily="18" charset="0"/>
              </a:rPr>
              <a:t>Features</a:t>
            </a:r>
            <a:endParaRPr lang="zh-CN" altLang="en-US" dirty="0">
              <a:latin typeface="Constantia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Authoring and editing</a:t>
            </a: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Querying and Searching</a:t>
            </a: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Organizing and curating</a:t>
            </a: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Integrating and exchanging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802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onstantia" pitchFamily="18" charset="0"/>
              </a:rPr>
              <a:t>Technical Design</a:t>
            </a:r>
            <a:endParaRPr lang="zh-CN" altLang="en-US" dirty="0">
              <a:latin typeface="Constantia" pitchFamily="18" charset="0"/>
            </a:endParaRPr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768350" y="1038225"/>
            <a:ext cx="7391400" cy="5715000"/>
            <a:chOff x="0" y="0"/>
            <a:chExt cx="8804550" cy="6822231"/>
          </a:xfrm>
        </p:grpSpPr>
        <p:sp>
          <p:nvSpPr>
            <p:cNvPr id="5" name="Rounded Rectangle 6"/>
            <p:cNvSpPr/>
            <p:nvPr/>
          </p:nvSpPr>
          <p:spPr>
            <a:xfrm>
              <a:off x="1792528" y="2562150"/>
              <a:ext cx="5246615" cy="2097941"/>
            </a:xfrm>
            <a:prstGeom prst="round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>
                <a:lnSpc>
                  <a:spcPct val="120000"/>
                </a:lnSpc>
                <a:spcAft>
                  <a:spcPts val="600"/>
                </a:spcAft>
              </a:pPr>
              <a:r>
                <a:rPr lang="en-US" altLang="zh-CN" sz="1400">
                  <a:solidFill>
                    <a:srgbClr val="FFFFFF"/>
                  </a:solidFill>
                  <a:latin typeface="Arial" charset="0"/>
                  <a:ea typeface="ＭＳ 明朝" charset="0"/>
                  <a:cs typeface="Times New Roman" charset="0"/>
                </a:rPr>
                <a:t>Collabration Compass System</a:t>
              </a:r>
              <a:endParaRPr lang="zh-CN" sz="1200">
                <a:solidFill>
                  <a:srgbClr val="A79C7E"/>
                </a:solidFill>
                <a:latin typeface="Times New Roman" charset="0"/>
                <a:ea typeface="ＭＳ 明朝" charset="0"/>
                <a:cs typeface="Times New Roman" charset="0"/>
              </a:endParaRPr>
            </a:p>
          </p:txBody>
        </p: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1882245" y="3684833"/>
              <a:ext cx="5066178" cy="843784"/>
            </a:xfrm>
            <a:prstGeom prst="rect">
              <a:avLst/>
            </a:prstGeom>
            <a:gradFill rotWithShape="1">
              <a:gsLst>
                <a:gs pos="0">
                  <a:srgbClr val="BDBDBD"/>
                </a:gs>
                <a:gs pos="35001">
                  <a:srgbClr val="D1D1D1"/>
                </a:gs>
                <a:gs pos="100000">
                  <a:srgbClr val="EEEEEE"/>
                </a:gs>
              </a:gsLst>
              <a:lin ang="16200000" scaled="1"/>
            </a:gradFill>
            <a:ln w="9525">
              <a:solidFill>
                <a:srgbClr val="252525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lIns="0" tIns="0" rIns="0" bIns="0" anchor="ctr"/>
            <a:lstStyle/>
            <a:p>
              <a:pPr>
                <a:lnSpc>
                  <a:spcPct val="120000"/>
                </a:lnSpc>
              </a:pPr>
              <a:r>
                <a:rPr lang="en-US" altLang="zh-CN" sz="1000">
                  <a:solidFill>
                    <a:srgbClr val="A79C7E"/>
                  </a:solidFill>
                  <a:ea typeface="ＭＳ Ｐゴシック" charset="0"/>
                  <a:cs typeface="Times New Roman" charset="0"/>
                </a:rPr>
                <a:t> </a:t>
              </a:r>
              <a:endParaRPr lang="zh-CN" sz="1000">
                <a:solidFill>
                  <a:srgbClr val="A79C7E"/>
                </a:solidFill>
                <a:ea typeface="ＭＳ 明朝" charset="0"/>
                <a:cs typeface="Times New Roman" charset="0"/>
              </a:endParaRPr>
            </a:p>
          </p:txBody>
        </p:sp>
        <p:sp>
          <p:nvSpPr>
            <p:cNvPr id="7" name="Rounded Rectangle 8"/>
            <p:cNvSpPr/>
            <p:nvPr/>
          </p:nvSpPr>
          <p:spPr>
            <a:xfrm>
              <a:off x="1797280" y="1374314"/>
              <a:ext cx="5246615" cy="1047573"/>
            </a:xfrm>
            <a:prstGeom prst="round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>
                <a:lnSpc>
                  <a:spcPct val="120000"/>
                </a:lnSpc>
                <a:spcAft>
                  <a:spcPts val="600"/>
                </a:spcAft>
              </a:pPr>
              <a:r>
                <a:rPr lang="en-US" altLang="zh-CN" sz="1600">
                  <a:solidFill>
                    <a:srgbClr val="2F2B20"/>
                  </a:solidFill>
                  <a:latin typeface="Arial" charset="0"/>
                  <a:ea typeface="ＭＳ 明朝" charset="0"/>
                  <a:cs typeface="Times New Roman" charset="0"/>
                </a:rPr>
                <a:t>Compass Portal</a:t>
              </a:r>
              <a:endParaRPr lang="zh-CN" sz="1200">
                <a:solidFill>
                  <a:srgbClr val="A79C7E"/>
                </a:solidFill>
                <a:latin typeface="Times New Roman" charset="0"/>
                <a:ea typeface="ＭＳ 明朝" charset="0"/>
                <a:cs typeface="ＭＳ 明朝" charset="0"/>
              </a:endParaRPr>
            </a:p>
          </p:txBody>
        </p:sp>
        <p:sp>
          <p:nvSpPr>
            <p:cNvPr id="8" name="Cloud 9"/>
            <p:cNvSpPr>
              <a:spLocks/>
            </p:cNvSpPr>
            <p:nvPr/>
          </p:nvSpPr>
          <p:spPr bwMode="auto">
            <a:xfrm>
              <a:off x="3166825" y="656995"/>
              <a:ext cx="2255148" cy="680414"/>
            </a:xfrm>
            <a:custGeom>
              <a:avLst/>
              <a:gdLst>
                <a:gd name="T0" fmla="*/ 244986 w 43200"/>
                <a:gd name="T1" fmla="*/ 412296 h 43200"/>
                <a:gd name="T2" fmla="*/ 112757 w 43200"/>
                <a:gd name="T3" fmla="*/ 399743 h 43200"/>
                <a:gd name="T4" fmla="*/ 361659 w 43200"/>
                <a:gd name="T5" fmla="*/ 549671 h 43200"/>
                <a:gd name="T6" fmla="*/ 303819 w 43200"/>
                <a:gd name="T7" fmla="*/ 555671 h 43200"/>
                <a:gd name="T8" fmla="*/ 860193 w 43200"/>
                <a:gd name="T9" fmla="*/ 615680 h 43200"/>
                <a:gd name="T10" fmla="*/ 825322 w 43200"/>
                <a:gd name="T11" fmla="*/ 588275 h 43200"/>
                <a:gd name="T12" fmla="*/ 1504841 w 43200"/>
                <a:gd name="T13" fmla="*/ 547340 h 43200"/>
                <a:gd name="T14" fmla="*/ 1490903 w 43200"/>
                <a:gd name="T15" fmla="*/ 577407 h 43200"/>
                <a:gd name="T16" fmla="*/ 1781619 w 43200"/>
                <a:gd name="T17" fmla="*/ 361533 h 43200"/>
                <a:gd name="T18" fmla="*/ 1951329 w 43200"/>
                <a:gd name="T19" fmla="*/ 473927 h 43200"/>
                <a:gd name="T20" fmla="*/ 2181960 w 43200"/>
                <a:gd name="T21" fmla="*/ 241830 h 43200"/>
                <a:gd name="T22" fmla="*/ 2106371 w 43200"/>
                <a:gd name="T23" fmla="*/ 283978 h 43200"/>
                <a:gd name="T24" fmla="*/ 2000609 w 43200"/>
                <a:gd name="T25" fmla="*/ 85461 h 43200"/>
                <a:gd name="T26" fmla="*/ 2004576 w 43200"/>
                <a:gd name="T27" fmla="*/ 105370 h 43200"/>
                <a:gd name="T28" fmla="*/ 1517944 w 43200"/>
                <a:gd name="T29" fmla="*/ 62245 h 43200"/>
                <a:gd name="T30" fmla="*/ 1556679 w 43200"/>
                <a:gd name="T31" fmla="*/ 36856 h 43200"/>
                <a:gd name="T32" fmla="*/ 1155816 w 43200"/>
                <a:gd name="T33" fmla="*/ 74342 h 43200"/>
                <a:gd name="T34" fmla="*/ 1174556 w 43200"/>
                <a:gd name="T35" fmla="*/ 52449 h 43200"/>
                <a:gd name="T36" fmla="*/ 730835 w 43200"/>
                <a:gd name="T37" fmla="*/ 81776 h 43200"/>
                <a:gd name="T38" fmla="*/ 798698 w 43200"/>
                <a:gd name="T39" fmla="*/ 103007 h 43200"/>
                <a:gd name="T40" fmla="*/ 215440 w 43200"/>
                <a:gd name="T41" fmla="*/ 248682 h 43200"/>
                <a:gd name="T42" fmla="*/ 203590 w 43200"/>
                <a:gd name="T43" fmla="*/ 226332 h 4320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3200"/>
                <a:gd name="T67" fmla="*/ 0 h 43200"/>
                <a:gd name="T68" fmla="*/ 43200 w 43200"/>
                <a:gd name="T69" fmla="*/ 43200 h 4320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3200" h="43200">
                  <a:moveTo>
                    <a:pt x="3900" y="14370"/>
                  </a:moveTo>
                  <a:cubicBezTo>
                    <a:pt x="3629" y="11657"/>
                    <a:pt x="4261" y="8921"/>
                    <a:pt x="5623" y="6907"/>
                  </a:cubicBezTo>
                  <a:cubicBezTo>
                    <a:pt x="7775" y="3726"/>
                    <a:pt x="11264" y="3017"/>
                    <a:pt x="14005" y="5202"/>
                  </a:cubicBezTo>
                  <a:cubicBezTo>
                    <a:pt x="15678" y="909"/>
                    <a:pt x="19914" y="22"/>
                    <a:pt x="22456" y="3432"/>
                  </a:cubicBezTo>
                  <a:cubicBezTo>
                    <a:pt x="23097" y="1683"/>
                    <a:pt x="24328" y="474"/>
                    <a:pt x="25749" y="200"/>
                  </a:cubicBezTo>
                  <a:cubicBezTo>
                    <a:pt x="27313" y="-102"/>
                    <a:pt x="28875" y="770"/>
                    <a:pt x="29833" y="2481"/>
                  </a:cubicBezTo>
                  <a:cubicBezTo>
                    <a:pt x="31215" y="267"/>
                    <a:pt x="33501" y="-460"/>
                    <a:pt x="35463" y="690"/>
                  </a:cubicBezTo>
                  <a:cubicBezTo>
                    <a:pt x="36958" y="1566"/>
                    <a:pt x="38030" y="3400"/>
                    <a:pt x="38318" y="5576"/>
                  </a:cubicBezTo>
                  <a:cubicBezTo>
                    <a:pt x="40046" y="6218"/>
                    <a:pt x="41422" y="7998"/>
                    <a:pt x="41982" y="10318"/>
                  </a:cubicBezTo>
                  <a:cubicBezTo>
                    <a:pt x="42389" y="12002"/>
                    <a:pt x="42331" y="13831"/>
                    <a:pt x="41818" y="15460"/>
                  </a:cubicBezTo>
                  <a:cubicBezTo>
                    <a:pt x="43079" y="17694"/>
                    <a:pt x="43520" y="20590"/>
                    <a:pt x="43016" y="23322"/>
                  </a:cubicBezTo>
                  <a:cubicBezTo>
                    <a:pt x="42346" y="26954"/>
                    <a:pt x="40128" y="29674"/>
                    <a:pt x="37404" y="30204"/>
                  </a:cubicBezTo>
                  <a:cubicBezTo>
                    <a:pt x="37391" y="32471"/>
                    <a:pt x="36658" y="34621"/>
                    <a:pt x="35395" y="36101"/>
                  </a:cubicBezTo>
                  <a:cubicBezTo>
                    <a:pt x="33476" y="38350"/>
                    <a:pt x="30704" y="38639"/>
                    <a:pt x="28555" y="36815"/>
                  </a:cubicBezTo>
                  <a:cubicBezTo>
                    <a:pt x="27860" y="39948"/>
                    <a:pt x="25999" y="42343"/>
                    <a:pt x="23667" y="43106"/>
                  </a:cubicBezTo>
                  <a:cubicBezTo>
                    <a:pt x="20919" y="44005"/>
                    <a:pt x="18051" y="42473"/>
                    <a:pt x="16480" y="39266"/>
                  </a:cubicBezTo>
                  <a:cubicBezTo>
                    <a:pt x="12772" y="42310"/>
                    <a:pt x="7956" y="40599"/>
                    <a:pt x="5804" y="35472"/>
                  </a:cubicBezTo>
                  <a:cubicBezTo>
                    <a:pt x="3690" y="35809"/>
                    <a:pt x="1705" y="34024"/>
                    <a:pt x="1110" y="31250"/>
                  </a:cubicBezTo>
                  <a:cubicBezTo>
                    <a:pt x="679" y="29243"/>
                    <a:pt x="1060" y="27077"/>
                    <a:pt x="2113" y="25551"/>
                  </a:cubicBezTo>
                  <a:cubicBezTo>
                    <a:pt x="619" y="24354"/>
                    <a:pt x="-213" y="22057"/>
                    <a:pt x="-5" y="19704"/>
                  </a:cubicBezTo>
                  <a:cubicBezTo>
                    <a:pt x="239" y="16949"/>
                    <a:pt x="1845" y="14791"/>
                    <a:pt x="3863" y="14507"/>
                  </a:cubicBezTo>
                  <a:cubicBezTo>
                    <a:pt x="3875" y="14461"/>
                    <a:pt x="3888" y="14416"/>
                    <a:pt x="3900" y="14370"/>
                  </a:cubicBezTo>
                  <a:close/>
                </a:path>
                <a:path w="43200" h="43200" fill="none">
                  <a:moveTo>
                    <a:pt x="4693" y="26177"/>
                  </a:moveTo>
                  <a:cubicBezTo>
                    <a:pt x="3809" y="26271"/>
                    <a:pt x="2925" y="25993"/>
                    <a:pt x="2160" y="25380"/>
                  </a:cubicBezTo>
                  <a:moveTo>
                    <a:pt x="6928" y="34899"/>
                  </a:moveTo>
                  <a:cubicBezTo>
                    <a:pt x="6573" y="35092"/>
                    <a:pt x="6200" y="35220"/>
                    <a:pt x="5820" y="35280"/>
                  </a:cubicBezTo>
                  <a:moveTo>
                    <a:pt x="16478" y="39090"/>
                  </a:moveTo>
                  <a:cubicBezTo>
                    <a:pt x="16211" y="38544"/>
                    <a:pt x="15987" y="37961"/>
                    <a:pt x="15810" y="37350"/>
                  </a:cubicBezTo>
                  <a:moveTo>
                    <a:pt x="28827" y="34751"/>
                  </a:moveTo>
                  <a:cubicBezTo>
                    <a:pt x="28788" y="35398"/>
                    <a:pt x="28698" y="36038"/>
                    <a:pt x="28560" y="36660"/>
                  </a:cubicBezTo>
                  <a:moveTo>
                    <a:pt x="34129" y="22954"/>
                  </a:moveTo>
                  <a:cubicBezTo>
                    <a:pt x="36133" y="24282"/>
                    <a:pt x="37398" y="27058"/>
                    <a:pt x="37380" y="30090"/>
                  </a:cubicBezTo>
                  <a:moveTo>
                    <a:pt x="41798" y="15354"/>
                  </a:moveTo>
                  <a:cubicBezTo>
                    <a:pt x="41473" y="16386"/>
                    <a:pt x="40978" y="17302"/>
                    <a:pt x="40350" y="18030"/>
                  </a:cubicBezTo>
                  <a:moveTo>
                    <a:pt x="38324" y="5426"/>
                  </a:moveTo>
                  <a:cubicBezTo>
                    <a:pt x="38379" y="5843"/>
                    <a:pt x="38405" y="6266"/>
                    <a:pt x="38400" y="6690"/>
                  </a:cubicBezTo>
                  <a:moveTo>
                    <a:pt x="29078" y="3952"/>
                  </a:moveTo>
                  <a:cubicBezTo>
                    <a:pt x="29267" y="3369"/>
                    <a:pt x="29516" y="2826"/>
                    <a:pt x="29820" y="2340"/>
                  </a:cubicBezTo>
                  <a:moveTo>
                    <a:pt x="22141" y="4720"/>
                  </a:moveTo>
                  <a:cubicBezTo>
                    <a:pt x="22218" y="4238"/>
                    <a:pt x="22339" y="3771"/>
                    <a:pt x="22500" y="3330"/>
                  </a:cubicBezTo>
                  <a:moveTo>
                    <a:pt x="14000" y="5192"/>
                  </a:moveTo>
                  <a:cubicBezTo>
                    <a:pt x="14472" y="5568"/>
                    <a:pt x="14908" y="6021"/>
                    <a:pt x="15300" y="6540"/>
                  </a:cubicBezTo>
                  <a:moveTo>
                    <a:pt x="4127" y="15789"/>
                  </a:moveTo>
                  <a:cubicBezTo>
                    <a:pt x="4024" y="15325"/>
                    <a:pt x="3948" y="14851"/>
                    <a:pt x="3900" y="14370"/>
                  </a:cubicBezTo>
                </a:path>
              </a:pathLst>
            </a:custGeom>
            <a:gradFill rotWithShape="1">
              <a:gsLst>
                <a:gs pos="0">
                  <a:srgbClr val="FFBE86"/>
                </a:gs>
                <a:gs pos="35001">
                  <a:srgbClr val="FFD0AA"/>
                </a:gs>
                <a:gs pos="100000">
                  <a:srgbClr val="FFEBDB"/>
                </a:gs>
              </a:gsLst>
              <a:lin ang="16200000" scaled="1"/>
            </a:gradFill>
            <a:ln w="9525">
              <a:solidFill>
                <a:srgbClr val="F69240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lIns="0" tIns="0" rIns="0" bIns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1000" dirty="0">
                  <a:solidFill>
                    <a:srgbClr val="2F2B20"/>
                  </a:solidFill>
                  <a:latin typeface="Times New Roman" pitchFamily="18" charset="0"/>
                  <a:ea typeface="ＭＳ 明朝" charset="0"/>
                  <a:cs typeface="Times New Roman" pitchFamily="18" charset="0"/>
                </a:rPr>
                <a:t>Families, Enterprises, Interest Groups…</a:t>
              </a:r>
              <a:endParaRPr lang="zh-CN" sz="1200" dirty="0">
                <a:solidFill>
                  <a:srgbClr val="A79C7E"/>
                </a:solidFill>
                <a:latin typeface="Times New Roman" pitchFamily="18" charset="0"/>
                <a:ea typeface="ＭＳ 明朝" charset="0"/>
                <a:cs typeface="Times New Roman" pitchFamily="18" charset="0"/>
              </a:endParaRPr>
            </a:p>
          </p:txBody>
        </p:sp>
        <p:sp>
          <p:nvSpPr>
            <p:cNvPr id="9" name="Rounded Rectangle 10"/>
            <p:cNvSpPr/>
            <p:nvPr/>
          </p:nvSpPr>
          <p:spPr>
            <a:xfrm>
              <a:off x="1806645" y="4784818"/>
              <a:ext cx="5246615" cy="877470"/>
            </a:xfrm>
            <a:prstGeom prst="round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>
                <a:lnSpc>
                  <a:spcPct val="120000"/>
                </a:lnSpc>
                <a:spcAft>
                  <a:spcPts val="600"/>
                </a:spcAft>
              </a:pPr>
              <a:r>
                <a:rPr lang="en-US" altLang="zh-CN" sz="1400">
                  <a:solidFill>
                    <a:srgbClr val="FFFFFF"/>
                  </a:solidFill>
                  <a:latin typeface="Arial" charset="0"/>
                  <a:ea typeface="ＭＳ 明朝" charset="0"/>
                  <a:cs typeface="Times New Roman" charset="0"/>
                </a:rPr>
                <a:t>Semantic Mash-up Engine</a:t>
              </a:r>
              <a:endParaRPr lang="zh-CN" sz="1200">
                <a:solidFill>
                  <a:srgbClr val="A79C7E"/>
                </a:solidFill>
                <a:latin typeface="Times New Roman" charset="0"/>
                <a:ea typeface="ＭＳ 明朝" charset="0"/>
                <a:cs typeface="Times New Roman" charset="0"/>
              </a:endParaRPr>
            </a:p>
          </p:txBody>
        </p:sp>
        <p:sp>
          <p:nvSpPr>
            <p:cNvPr id="10" name="Rounded Rectangle 11"/>
            <p:cNvSpPr>
              <a:spLocks noChangeArrowheads="1"/>
            </p:cNvSpPr>
            <p:nvPr/>
          </p:nvSpPr>
          <p:spPr bwMode="auto">
            <a:xfrm>
              <a:off x="1795126" y="5845803"/>
              <a:ext cx="73152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7F5BAB"/>
                </a:gs>
                <a:gs pos="100000">
                  <a:srgbClr val="C8B0ED"/>
                </a:gs>
              </a:gsLst>
              <a:lin ang="16200000"/>
            </a:gradFill>
            <a:ln w="9525">
              <a:solidFill>
                <a:srgbClr val="7D60A0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lIns="0" tIns="0" rIns="0" bIns="0" anchor="ctr"/>
            <a:lstStyle/>
            <a:p>
              <a:pPr algn="ctr">
                <a:lnSpc>
                  <a:spcPct val="120000"/>
                </a:lnSpc>
                <a:spcAft>
                  <a:spcPts val="600"/>
                </a:spcAft>
              </a:pPr>
              <a:r>
                <a:rPr lang="en-US" altLang="zh-CN" sz="800">
                  <a:solidFill>
                    <a:srgbClr val="FFFFFF"/>
                  </a:solidFill>
                  <a:latin typeface="Arial" charset="0"/>
                  <a:ea typeface="ＭＳ 明朝" charset="0"/>
                  <a:cs typeface="Times New Roman" charset="0"/>
                </a:rPr>
                <a:t>News Mashup</a:t>
              </a:r>
              <a:endParaRPr lang="zh-CN" sz="1200">
                <a:solidFill>
                  <a:srgbClr val="A79C7E"/>
                </a:solidFill>
                <a:latin typeface="Times New Roman" charset="0"/>
                <a:ea typeface="ＭＳ 明朝" charset="0"/>
                <a:cs typeface="Times New Roman" charset="0"/>
              </a:endParaRPr>
            </a:p>
          </p:txBody>
        </p:sp>
        <p:sp>
          <p:nvSpPr>
            <p:cNvPr id="11" name="Rounded Rectangle 12"/>
            <p:cNvSpPr>
              <a:spLocks noChangeArrowheads="1"/>
            </p:cNvSpPr>
            <p:nvPr/>
          </p:nvSpPr>
          <p:spPr bwMode="auto">
            <a:xfrm>
              <a:off x="3407908" y="5845803"/>
              <a:ext cx="73152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7F5BAB"/>
                </a:gs>
                <a:gs pos="100000">
                  <a:srgbClr val="C8B0ED"/>
                </a:gs>
              </a:gsLst>
              <a:lin ang="16200000"/>
            </a:gradFill>
            <a:ln w="9525">
              <a:solidFill>
                <a:srgbClr val="7D60A0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lIns="0" tIns="0" rIns="0" bIns="0" anchor="ctr"/>
            <a:lstStyle/>
            <a:p>
              <a:pPr algn="ctr">
                <a:lnSpc>
                  <a:spcPct val="120000"/>
                </a:lnSpc>
                <a:spcAft>
                  <a:spcPts val="600"/>
                </a:spcAft>
              </a:pPr>
              <a:r>
                <a:rPr lang="en-US" altLang="zh-CN" sz="800">
                  <a:solidFill>
                    <a:srgbClr val="FFFFFF"/>
                  </a:solidFill>
                  <a:latin typeface="Arial" charset="0"/>
                  <a:ea typeface="ＭＳ 明朝" charset="0"/>
                  <a:cs typeface="Times New Roman" charset="0"/>
                </a:rPr>
                <a:t>Location Mashup</a:t>
              </a:r>
              <a:endParaRPr lang="zh-CN" sz="1200">
                <a:solidFill>
                  <a:srgbClr val="A79C7E"/>
                </a:solidFill>
                <a:latin typeface="Times New Roman" charset="0"/>
                <a:ea typeface="ＭＳ 明朝" charset="0"/>
                <a:cs typeface="Times New Roman" charset="0"/>
              </a:endParaRPr>
            </a:p>
          </p:txBody>
        </p:sp>
        <p:sp>
          <p:nvSpPr>
            <p:cNvPr id="12" name="Rounded Rectangle 13"/>
            <p:cNvSpPr>
              <a:spLocks noChangeArrowheads="1"/>
            </p:cNvSpPr>
            <p:nvPr/>
          </p:nvSpPr>
          <p:spPr bwMode="auto">
            <a:xfrm>
              <a:off x="2592740" y="5845803"/>
              <a:ext cx="73152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7F5BAB"/>
                </a:gs>
                <a:gs pos="100000">
                  <a:srgbClr val="C8B0ED"/>
                </a:gs>
              </a:gsLst>
              <a:lin ang="16200000"/>
            </a:gradFill>
            <a:ln w="9525">
              <a:solidFill>
                <a:srgbClr val="7D60A0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lIns="0" tIns="0" rIns="0" bIns="0" anchor="ctr"/>
            <a:lstStyle/>
            <a:p>
              <a:pPr algn="ctr">
                <a:lnSpc>
                  <a:spcPct val="120000"/>
                </a:lnSpc>
                <a:spcAft>
                  <a:spcPts val="600"/>
                </a:spcAft>
              </a:pPr>
              <a:r>
                <a:rPr lang="en-US" altLang="zh-CN" sz="800">
                  <a:solidFill>
                    <a:srgbClr val="FFFFFF"/>
                  </a:solidFill>
                  <a:latin typeface="Arial" charset="0"/>
                  <a:ea typeface="ＭＳ 明朝" charset="0"/>
                  <a:cs typeface="Times New Roman" charset="0"/>
                </a:rPr>
                <a:t>Social Mashup</a:t>
              </a:r>
              <a:endParaRPr lang="zh-CN" sz="1200">
                <a:solidFill>
                  <a:srgbClr val="A79C7E"/>
                </a:solidFill>
                <a:latin typeface="Times New Roman" charset="0"/>
                <a:ea typeface="ＭＳ 明朝" charset="0"/>
                <a:cs typeface="Times New Roman" charset="0"/>
              </a:endParaRPr>
            </a:p>
          </p:txBody>
        </p:sp>
        <p:sp>
          <p:nvSpPr>
            <p:cNvPr id="13" name="Rounded Rectangle 14"/>
            <p:cNvSpPr>
              <a:spLocks noChangeArrowheads="1"/>
            </p:cNvSpPr>
            <p:nvPr/>
          </p:nvSpPr>
          <p:spPr bwMode="auto">
            <a:xfrm>
              <a:off x="5471266" y="5845803"/>
              <a:ext cx="73152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7F5BAB"/>
                </a:gs>
                <a:gs pos="100000">
                  <a:srgbClr val="C8B0ED"/>
                </a:gs>
              </a:gsLst>
              <a:lin ang="16200000"/>
            </a:gradFill>
            <a:ln w="9525">
              <a:solidFill>
                <a:srgbClr val="7D60A0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lIns="0" tIns="0" rIns="0" bIns="0" anchor="ctr"/>
            <a:lstStyle/>
            <a:p>
              <a:pPr algn="ctr">
                <a:lnSpc>
                  <a:spcPct val="120000"/>
                </a:lnSpc>
                <a:spcAft>
                  <a:spcPts val="600"/>
                </a:spcAft>
              </a:pPr>
              <a:r>
                <a:rPr lang="en-US" altLang="zh-CN" sz="800">
                  <a:solidFill>
                    <a:srgbClr val="FFFFFF"/>
                  </a:solidFill>
                  <a:latin typeface="Arial" charset="0"/>
                  <a:ea typeface="ＭＳ 明朝" charset="0"/>
                  <a:cs typeface="Times New Roman" charset="0"/>
                </a:rPr>
                <a:t>Music Mashup</a:t>
              </a:r>
              <a:endParaRPr lang="zh-CN" sz="1200">
                <a:solidFill>
                  <a:srgbClr val="A79C7E"/>
                </a:solidFill>
                <a:latin typeface="Times New Roman" charset="0"/>
                <a:ea typeface="ＭＳ 明朝" charset="0"/>
                <a:cs typeface="Times New Roman" charset="0"/>
              </a:endParaRPr>
            </a:p>
          </p:txBody>
        </p:sp>
        <p:sp>
          <p:nvSpPr>
            <p:cNvPr id="14" name="Rounded Rectangle 15"/>
            <p:cNvSpPr>
              <a:spLocks noChangeArrowheads="1"/>
            </p:cNvSpPr>
            <p:nvPr/>
          </p:nvSpPr>
          <p:spPr bwMode="auto">
            <a:xfrm>
              <a:off x="4228891" y="5845803"/>
              <a:ext cx="73152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7F5BAB"/>
                </a:gs>
                <a:gs pos="100000">
                  <a:srgbClr val="C8B0ED"/>
                </a:gs>
              </a:gsLst>
              <a:lin ang="16200000"/>
            </a:gradFill>
            <a:ln w="9525">
              <a:solidFill>
                <a:srgbClr val="7D60A0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lIns="0" tIns="0" rIns="0" bIns="0" anchor="ctr"/>
            <a:lstStyle/>
            <a:p>
              <a:pPr algn="ctr">
                <a:lnSpc>
                  <a:spcPct val="120000"/>
                </a:lnSpc>
                <a:spcAft>
                  <a:spcPts val="600"/>
                </a:spcAft>
              </a:pPr>
              <a:r>
                <a:rPr lang="en-US" altLang="zh-CN" sz="800">
                  <a:solidFill>
                    <a:srgbClr val="FFFFFF"/>
                  </a:solidFill>
                  <a:latin typeface="Arial" charset="0"/>
                  <a:ea typeface="ＭＳ 明朝" charset="0"/>
                  <a:cs typeface="Times New Roman" charset="0"/>
                </a:rPr>
                <a:t>Event Mashup</a:t>
              </a:r>
              <a:endParaRPr lang="zh-CN" sz="1200">
                <a:solidFill>
                  <a:srgbClr val="A79C7E"/>
                </a:solidFill>
                <a:latin typeface="Times New Roman" charset="0"/>
                <a:ea typeface="ＭＳ 明朝" charset="0"/>
                <a:cs typeface="Times New Roman" charset="0"/>
              </a:endParaRPr>
            </a:p>
          </p:txBody>
        </p:sp>
        <p:sp>
          <p:nvSpPr>
            <p:cNvPr id="15" name="Text Box 129"/>
            <p:cNvSpPr txBox="1">
              <a:spLocks noChangeArrowheads="1"/>
            </p:cNvSpPr>
            <p:nvPr/>
          </p:nvSpPr>
          <p:spPr bwMode="auto">
            <a:xfrm>
              <a:off x="4999828" y="5931234"/>
              <a:ext cx="207948" cy="388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zh-CN" sz="1600">
                  <a:solidFill>
                    <a:srgbClr val="2F2B20"/>
                  </a:solidFill>
                  <a:latin typeface="Cambria" charset="0"/>
                  <a:ea typeface="ＭＳ 明朝" charset="0"/>
                  <a:cs typeface="Times New Roman" charset="0"/>
                </a:rPr>
                <a:t>…</a:t>
              </a:r>
              <a:endParaRPr lang="zh-CN" sz="1200">
                <a:solidFill>
                  <a:srgbClr val="A79C7E"/>
                </a:solidFill>
                <a:latin typeface="Times New Roman" charset="0"/>
                <a:ea typeface="ＭＳ 明朝" charset="0"/>
                <a:cs typeface="Times New Roman" charset="0"/>
              </a:endParaRPr>
            </a:p>
          </p:txBody>
        </p:sp>
        <p:pic>
          <p:nvPicPr>
            <p:cNvPr id="16" name="Picture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5224" y="6553484"/>
              <a:ext cx="404277" cy="207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9605" y="6572746"/>
              <a:ext cx="430455" cy="177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4056" y="6478744"/>
              <a:ext cx="304548" cy="304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9146" y="6496444"/>
              <a:ext cx="278761" cy="278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2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6748" y="6588093"/>
              <a:ext cx="416689" cy="173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2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2531" y="6572746"/>
              <a:ext cx="795759" cy="249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2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0728" y="6575825"/>
              <a:ext cx="458821" cy="183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Rounded Rectangle 24"/>
            <p:cNvSpPr>
              <a:spLocks noChangeArrowheads="1"/>
            </p:cNvSpPr>
            <p:nvPr/>
          </p:nvSpPr>
          <p:spPr bwMode="auto">
            <a:xfrm>
              <a:off x="6333080" y="5847446"/>
              <a:ext cx="73152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7F5BAB"/>
                </a:gs>
                <a:gs pos="100000">
                  <a:srgbClr val="C8B0ED"/>
                </a:gs>
              </a:gsLst>
              <a:lin ang="16200000"/>
            </a:gradFill>
            <a:ln w="9525">
              <a:solidFill>
                <a:srgbClr val="7D60A0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lIns="0" tIns="0" rIns="0" bIns="0" anchor="ctr"/>
            <a:lstStyle/>
            <a:p>
              <a:pPr algn="ctr">
                <a:lnSpc>
                  <a:spcPct val="120000"/>
                </a:lnSpc>
                <a:spcAft>
                  <a:spcPts val="600"/>
                </a:spcAft>
              </a:pPr>
              <a:r>
                <a:rPr lang="en-US" altLang="zh-CN" sz="800">
                  <a:solidFill>
                    <a:srgbClr val="FFFFFF"/>
                  </a:solidFill>
                  <a:latin typeface="Arial" charset="0"/>
                  <a:ea typeface="ＭＳ 明朝" charset="0"/>
                  <a:cs typeface="Times New Roman" charset="0"/>
                </a:rPr>
                <a:t>Photo Mashup</a:t>
              </a:r>
              <a:endParaRPr lang="zh-CN" sz="1200">
                <a:solidFill>
                  <a:srgbClr val="A79C7E"/>
                </a:solidFill>
                <a:latin typeface="Times New Roman" charset="0"/>
                <a:ea typeface="ＭＳ 明朝" charset="0"/>
                <a:cs typeface="Times New Roman" charset="0"/>
              </a:endParaRPr>
            </a:p>
          </p:txBody>
        </p:sp>
        <p:pic>
          <p:nvPicPr>
            <p:cNvPr id="24" name="Picture 2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5134" y="6594362"/>
              <a:ext cx="470709" cy="1557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" name="Picture 26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37260" y="6449642"/>
              <a:ext cx="372589" cy="372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" name="Picture 27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9406" y="6491892"/>
              <a:ext cx="304548" cy="304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Rounded Rectangle 28"/>
            <p:cNvSpPr>
              <a:spLocks noChangeArrowheads="1"/>
            </p:cNvSpPr>
            <p:nvPr/>
          </p:nvSpPr>
          <p:spPr bwMode="auto">
            <a:xfrm>
              <a:off x="3756668" y="5192184"/>
              <a:ext cx="1355205" cy="33301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F80CD"/>
                </a:gs>
                <a:gs pos="100000">
                  <a:srgbClr val="9BC1FF"/>
                </a:gs>
              </a:gsLst>
              <a:lin ang="162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lIns="0" tIns="0" rIns="0" bIns="0" anchor="ctr"/>
            <a:lstStyle/>
            <a:p>
              <a:pPr algn="ctr">
                <a:lnSpc>
                  <a:spcPct val="120000"/>
                </a:lnSpc>
                <a:spcAft>
                  <a:spcPts val="600"/>
                </a:spcAft>
              </a:pPr>
              <a:r>
                <a:rPr lang="en-US" altLang="zh-CN" sz="900">
                  <a:solidFill>
                    <a:srgbClr val="FFFFFF"/>
                  </a:solidFill>
                  <a:latin typeface="Arial" charset="0"/>
                  <a:ea typeface="ＭＳ 明朝" charset="0"/>
                  <a:cs typeface="Times New Roman" charset="0"/>
                </a:rPr>
                <a:t>Composition</a:t>
              </a:r>
              <a:endParaRPr lang="zh-CN" sz="1200">
                <a:solidFill>
                  <a:srgbClr val="A79C7E"/>
                </a:solidFill>
                <a:latin typeface="Times New Roman" charset="0"/>
                <a:ea typeface="ＭＳ 明朝" charset="0"/>
                <a:cs typeface="Times New Roman" charset="0"/>
              </a:endParaRPr>
            </a:p>
          </p:txBody>
        </p:sp>
        <p:sp>
          <p:nvSpPr>
            <p:cNvPr id="28" name="Rounded Rectangle 29"/>
            <p:cNvSpPr>
              <a:spLocks noChangeArrowheads="1"/>
            </p:cNvSpPr>
            <p:nvPr/>
          </p:nvSpPr>
          <p:spPr bwMode="auto">
            <a:xfrm>
              <a:off x="5471266" y="5192184"/>
              <a:ext cx="1355205" cy="33301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F80CD"/>
                </a:gs>
                <a:gs pos="100000">
                  <a:srgbClr val="9BC1FF"/>
                </a:gs>
              </a:gsLst>
              <a:lin ang="162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lIns="0" tIns="0" rIns="0" bIns="0" anchor="ctr"/>
            <a:lstStyle/>
            <a:p>
              <a:pPr algn="ctr">
                <a:lnSpc>
                  <a:spcPct val="120000"/>
                </a:lnSpc>
                <a:spcAft>
                  <a:spcPts val="600"/>
                </a:spcAft>
              </a:pPr>
              <a:r>
                <a:rPr lang="en-US" altLang="zh-CN" sz="900">
                  <a:solidFill>
                    <a:srgbClr val="FFFFFF"/>
                  </a:solidFill>
                  <a:latin typeface="Arial" charset="0"/>
                  <a:ea typeface="ＭＳ 明朝" charset="0"/>
                  <a:cs typeface="Times New Roman" charset="0"/>
                </a:rPr>
                <a:t>Integration</a:t>
              </a:r>
              <a:endParaRPr lang="zh-CN" sz="1200">
                <a:solidFill>
                  <a:srgbClr val="A79C7E"/>
                </a:solidFill>
                <a:latin typeface="Times New Roman" charset="0"/>
                <a:ea typeface="ＭＳ 明朝" charset="0"/>
                <a:cs typeface="Times New Roman" charset="0"/>
              </a:endParaRPr>
            </a:p>
          </p:txBody>
        </p:sp>
        <p:sp>
          <p:nvSpPr>
            <p:cNvPr id="29" name="Rounded Rectangle 30"/>
            <p:cNvSpPr>
              <a:spLocks noChangeArrowheads="1"/>
            </p:cNvSpPr>
            <p:nvPr/>
          </p:nvSpPr>
          <p:spPr bwMode="auto">
            <a:xfrm>
              <a:off x="1997685" y="5192184"/>
              <a:ext cx="1355205" cy="33301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F80CD"/>
                </a:gs>
                <a:gs pos="100000">
                  <a:srgbClr val="9BC1FF"/>
                </a:gs>
              </a:gsLst>
              <a:lin ang="162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lIns="0" tIns="0" rIns="0" bIns="0" anchor="ctr"/>
            <a:lstStyle/>
            <a:p>
              <a:pPr algn="ctr">
                <a:lnSpc>
                  <a:spcPct val="120000"/>
                </a:lnSpc>
                <a:spcAft>
                  <a:spcPts val="600"/>
                </a:spcAft>
              </a:pPr>
              <a:r>
                <a:rPr lang="en-US" altLang="zh-CN" sz="900">
                  <a:solidFill>
                    <a:srgbClr val="FFFFFF"/>
                  </a:solidFill>
                  <a:latin typeface="Arial" charset="0"/>
                  <a:ea typeface="ＭＳ 明朝" charset="0"/>
                  <a:cs typeface="Times New Roman" charset="0"/>
                </a:rPr>
                <a:t>Recommendation</a:t>
              </a:r>
              <a:endParaRPr lang="zh-CN" sz="1200">
                <a:solidFill>
                  <a:srgbClr val="A79C7E"/>
                </a:solidFill>
                <a:latin typeface="Times New Roman" charset="0"/>
                <a:ea typeface="ＭＳ 明朝" charset="0"/>
                <a:cs typeface="Times New Roman" charset="0"/>
              </a:endParaRPr>
            </a:p>
          </p:txBody>
        </p:sp>
        <p:cxnSp>
          <p:nvCxnSpPr>
            <p:cNvPr id="30" name="Straight Arrow Connector 31"/>
            <p:cNvCxnSpPr>
              <a:cxnSpLocks noChangeShapeType="1"/>
            </p:cNvCxnSpPr>
            <p:nvPr/>
          </p:nvCxnSpPr>
          <p:spPr bwMode="auto">
            <a:xfrm flipV="1">
              <a:off x="2674956" y="5525203"/>
              <a:ext cx="0" cy="351547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 type="arrow" w="med" len="med"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Straight Arrow Connector 32"/>
            <p:cNvCxnSpPr>
              <a:cxnSpLocks noChangeShapeType="1"/>
            </p:cNvCxnSpPr>
            <p:nvPr/>
          </p:nvCxnSpPr>
          <p:spPr bwMode="auto">
            <a:xfrm flipV="1">
              <a:off x="4426245" y="5486514"/>
              <a:ext cx="0" cy="351547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 type="arrow" w="med" len="med"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Straight Arrow Connector 33"/>
            <p:cNvCxnSpPr>
              <a:cxnSpLocks noChangeShapeType="1"/>
            </p:cNvCxnSpPr>
            <p:nvPr/>
          </p:nvCxnSpPr>
          <p:spPr bwMode="auto">
            <a:xfrm flipV="1">
              <a:off x="6146025" y="5525203"/>
              <a:ext cx="0" cy="351547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 type="arrow" w="med" len="med"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" name="Rounded Rectangle 34"/>
            <p:cNvSpPr>
              <a:spLocks noChangeArrowheads="1"/>
            </p:cNvSpPr>
            <p:nvPr/>
          </p:nvSpPr>
          <p:spPr bwMode="auto">
            <a:xfrm>
              <a:off x="1997685" y="3858843"/>
              <a:ext cx="1042944" cy="578276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191919"/>
                </a:gs>
                <a:gs pos="80000">
                  <a:srgbClr val="242424"/>
                </a:gs>
                <a:gs pos="100000">
                  <a:srgbClr val="252525"/>
                </a:gs>
              </a:gsLst>
              <a:lin ang="16200000"/>
            </a:gradFill>
            <a:ln w="9525">
              <a:solidFill>
                <a:srgbClr val="252525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lIns="0" tIns="0" rIns="0" bIns="0" anchor="ctr"/>
            <a:lstStyle/>
            <a:p>
              <a:pPr algn="ctr">
                <a:lnSpc>
                  <a:spcPct val="120000"/>
                </a:lnSpc>
                <a:spcAft>
                  <a:spcPts val="600"/>
                </a:spcAft>
              </a:pPr>
              <a:r>
                <a:rPr lang="en-US" altLang="zh-CN" sz="900">
                  <a:solidFill>
                    <a:srgbClr val="FFFFFF"/>
                  </a:solidFill>
                  <a:latin typeface="Arial" charset="0"/>
                  <a:ea typeface="ＭＳ 明朝" charset="0"/>
                  <a:cs typeface="Times New Roman" charset="0"/>
                </a:rPr>
                <a:t>Subject</a:t>
              </a:r>
              <a:endParaRPr lang="zh-CN" sz="1200">
                <a:solidFill>
                  <a:srgbClr val="A79C7E"/>
                </a:solidFill>
                <a:latin typeface="Times New Roman" charset="0"/>
                <a:ea typeface="ＭＳ 明朝" charset="0"/>
                <a:cs typeface="Times New Roman" charset="0"/>
              </a:endParaRPr>
            </a:p>
            <a:p>
              <a:pPr algn="ctr">
                <a:lnSpc>
                  <a:spcPct val="120000"/>
                </a:lnSpc>
                <a:spcAft>
                  <a:spcPts val="600"/>
                </a:spcAft>
              </a:pPr>
              <a:r>
                <a:rPr lang="en-US" altLang="zh-CN" sz="900">
                  <a:solidFill>
                    <a:srgbClr val="FFFFFF"/>
                  </a:solidFill>
                  <a:latin typeface="Arial" charset="0"/>
                  <a:ea typeface="ＭＳ 明朝" charset="0"/>
                  <a:cs typeface="Times New Roman" charset="0"/>
                </a:rPr>
                <a:t> Filtering</a:t>
              </a:r>
              <a:endParaRPr lang="zh-CN" sz="1200">
                <a:solidFill>
                  <a:srgbClr val="A79C7E"/>
                </a:solidFill>
                <a:latin typeface="Times New Roman" charset="0"/>
                <a:ea typeface="ＭＳ 明朝" charset="0"/>
                <a:cs typeface="ＭＳ 明朝" charset="0"/>
              </a:endParaRPr>
            </a:p>
          </p:txBody>
        </p:sp>
        <p:sp>
          <p:nvSpPr>
            <p:cNvPr id="34" name="Rounded Rectangle 35"/>
            <p:cNvSpPr>
              <a:spLocks noChangeArrowheads="1"/>
            </p:cNvSpPr>
            <p:nvPr/>
          </p:nvSpPr>
          <p:spPr bwMode="auto">
            <a:xfrm>
              <a:off x="3257999" y="3858843"/>
              <a:ext cx="1028044" cy="578276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191919"/>
                </a:gs>
                <a:gs pos="80000">
                  <a:srgbClr val="242424"/>
                </a:gs>
                <a:gs pos="100000">
                  <a:srgbClr val="252525"/>
                </a:gs>
              </a:gsLst>
              <a:lin ang="16200000"/>
            </a:gradFill>
            <a:ln w="9525">
              <a:solidFill>
                <a:srgbClr val="252525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lIns="0" tIns="0" rIns="0" bIns="0" anchor="ctr"/>
            <a:lstStyle/>
            <a:p>
              <a:pPr algn="ctr">
                <a:lnSpc>
                  <a:spcPct val="120000"/>
                </a:lnSpc>
                <a:spcAft>
                  <a:spcPts val="600"/>
                </a:spcAft>
              </a:pPr>
              <a:r>
                <a:rPr lang="en-US" altLang="zh-CN" sz="900">
                  <a:solidFill>
                    <a:srgbClr val="FFFFFF"/>
                  </a:solidFill>
                  <a:latin typeface="Arial" charset="0"/>
                  <a:ea typeface="ＭＳ 明朝" charset="0"/>
                  <a:cs typeface="Times New Roman" charset="0"/>
                </a:rPr>
                <a:t>Topic</a:t>
              </a:r>
              <a:endParaRPr lang="zh-CN" sz="1200">
                <a:solidFill>
                  <a:srgbClr val="A79C7E"/>
                </a:solidFill>
                <a:latin typeface="Times New Roman" charset="0"/>
                <a:ea typeface="ＭＳ 明朝" charset="0"/>
                <a:cs typeface="Times New Roman" charset="0"/>
              </a:endParaRPr>
            </a:p>
            <a:p>
              <a:pPr algn="ctr">
                <a:lnSpc>
                  <a:spcPct val="120000"/>
                </a:lnSpc>
                <a:spcAft>
                  <a:spcPts val="600"/>
                </a:spcAft>
              </a:pPr>
              <a:r>
                <a:rPr lang="en-US" altLang="zh-CN" sz="900">
                  <a:solidFill>
                    <a:srgbClr val="FFFFFF"/>
                  </a:solidFill>
                  <a:latin typeface="Arial" charset="0"/>
                  <a:ea typeface="ＭＳ 明朝" charset="0"/>
                  <a:cs typeface="Times New Roman" charset="0"/>
                </a:rPr>
                <a:t>Aggregation</a:t>
              </a:r>
              <a:endParaRPr lang="zh-CN" sz="1200">
                <a:solidFill>
                  <a:srgbClr val="A79C7E"/>
                </a:solidFill>
                <a:latin typeface="Times New Roman" charset="0"/>
                <a:ea typeface="ＭＳ 明朝" charset="0"/>
                <a:cs typeface="ＭＳ 明朝" charset="0"/>
              </a:endParaRPr>
            </a:p>
          </p:txBody>
        </p:sp>
        <p:sp>
          <p:nvSpPr>
            <p:cNvPr id="35" name="Rounded Rectangle 36"/>
            <p:cNvSpPr>
              <a:spLocks noChangeArrowheads="1"/>
            </p:cNvSpPr>
            <p:nvPr/>
          </p:nvSpPr>
          <p:spPr bwMode="auto">
            <a:xfrm>
              <a:off x="5787888" y="3858841"/>
              <a:ext cx="1038583" cy="57827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191919"/>
                </a:gs>
                <a:gs pos="80000">
                  <a:srgbClr val="242424"/>
                </a:gs>
                <a:gs pos="100000">
                  <a:srgbClr val="252525"/>
                </a:gs>
              </a:gsLst>
              <a:lin ang="16200000"/>
            </a:gradFill>
            <a:ln w="9525">
              <a:solidFill>
                <a:srgbClr val="252525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lIns="0" tIns="0" rIns="0" bIns="0" anchor="ctr"/>
            <a:lstStyle/>
            <a:p>
              <a:pPr algn="ctr">
                <a:lnSpc>
                  <a:spcPct val="120000"/>
                </a:lnSpc>
                <a:spcAft>
                  <a:spcPts val="600"/>
                </a:spcAft>
              </a:pPr>
              <a:r>
                <a:rPr lang="en-US" altLang="zh-CN" sz="900">
                  <a:solidFill>
                    <a:srgbClr val="FFFFFF"/>
                  </a:solidFill>
                  <a:latin typeface="Arial" charset="0"/>
                  <a:ea typeface="ＭＳ 明朝" charset="0"/>
                  <a:cs typeface="Times New Roman" charset="0"/>
                </a:rPr>
                <a:t>Data </a:t>
              </a:r>
              <a:endParaRPr lang="zh-CN" sz="1200">
                <a:solidFill>
                  <a:srgbClr val="A79C7E"/>
                </a:solidFill>
                <a:latin typeface="Times New Roman" charset="0"/>
                <a:ea typeface="ＭＳ 明朝" charset="0"/>
                <a:cs typeface="Times New Roman" charset="0"/>
              </a:endParaRPr>
            </a:p>
            <a:p>
              <a:pPr algn="ctr">
                <a:lnSpc>
                  <a:spcPct val="120000"/>
                </a:lnSpc>
                <a:spcAft>
                  <a:spcPts val="600"/>
                </a:spcAft>
              </a:pPr>
              <a:r>
                <a:rPr lang="en-US" altLang="zh-CN" sz="900">
                  <a:solidFill>
                    <a:srgbClr val="FFFFFF"/>
                  </a:solidFill>
                  <a:latin typeface="Arial" charset="0"/>
                  <a:ea typeface="ＭＳ 明朝" charset="0"/>
                  <a:cs typeface="Times New Roman" charset="0"/>
                </a:rPr>
                <a:t>Visualization</a:t>
              </a:r>
              <a:endParaRPr lang="zh-CN" sz="1200">
                <a:solidFill>
                  <a:srgbClr val="A79C7E"/>
                </a:solidFill>
                <a:latin typeface="Times New Roman" charset="0"/>
                <a:ea typeface="ＭＳ 明朝" charset="0"/>
                <a:cs typeface="ＭＳ 明朝" charset="0"/>
              </a:endParaRPr>
            </a:p>
          </p:txBody>
        </p:sp>
        <p:sp>
          <p:nvSpPr>
            <p:cNvPr id="36" name="Left-Right Arrow 37"/>
            <p:cNvSpPr>
              <a:spLocks noChangeArrowheads="1"/>
            </p:cNvSpPr>
            <p:nvPr/>
          </p:nvSpPr>
          <p:spPr bwMode="auto">
            <a:xfrm rot="-5400000">
              <a:off x="2968605" y="4600643"/>
              <a:ext cx="384286" cy="240235"/>
            </a:xfrm>
            <a:prstGeom prst="leftRightArrow">
              <a:avLst>
                <a:gd name="adj1" fmla="val 50000"/>
                <a:gd name="adj2" fmla="val 50003"/>
              </a:avLst>
            </a:prstGeom>
            <a:gradFill rotWithShape="1">
              <a:gsLst>
                <a:gs pos="0">
                  <a:srgbClr val="CD6400"/>
                </a:gs>
                <a:gs pos="80000">
                  <a:srgbClr val="FF8500"/>
                </a:gs>
                <a:gs pos="100000">
                  <a:srgbClr val="FF8500"/>
                </a:gs>
              </a:gsLst>
              <a:lin ang="16200000"/>
            </a:gradFill>
            <a:ln w="9525">
              <a:solidFill>
                <a:srgbClr val="F4861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lIns="0" tIns="0" rIns="0" bIns="0" anchor="ctr"/>
            <a:lstStyle/>
            <a:p>
              <a:pPr>
                <a:lnSpc>
                  <a:spcPct val="120000"/>
                </a:lnSpc>
              </a:pPr>
              <a:r>
                <a:rPr lang="en-US" altLang="zh-CN" sz="1000">
                  <a:solidFill>
                    <a:srgbClr val="A79C7E"/>
                  </a:solidFill>
                  <a:ea typeface="ＭＳ Ｐゴシック" charset="0"/>
                  <a:cs typeface="Times New Roman" charset="0"/>
                </a:rPr>
                <a:t> </a:t>
              </a:r>
              <a:endParaRPr lang="zh-CN" sz="1000">
                <a:solidFill>
                  <a:srgbClr val="A79C7E"/>
                </a:solidFill>
                <a:ea typeface="ＭＳ 明朝" charset="0"/>
                <a:cs typeface="Times New Roman" charset="0"/>
              </a:endParaRPr>
            </a:p>
          </p:txBody>
        </p:sp>
        <p:sp>
          <p:nvSpPr>
            <p:cNvPr id="37" name="Left-Right Arrow 38"/>
            <p:cNvSpPr>
              <a:spLocks noChangeArrowheads="1"/>
            </p:cNvSpPr>
            <p:nvPr/>
          </p:nvSpPr>
          <p:spPr bwMode="auto">
            <a:xfrm rot="-5400000">
              <a:off x="5471295" y="4582586"/>
              <a:ext cx="384286" cy="240235"/>
            </a:xfrm>
            <a:prstGeom prst="leftRightArrow">
              <a:avLst>
                <a:gd name="adj1" fmla="val 50000"/>
                <a:gd name="adj2" fmla="val 50003"/>
              </a:avLst>
            </a:prstGeom>
            <a:gradFill rotWithShape="1">
              <a:gsLst>
                <a:gs pos="0">
                  <a:srgbClr val="CD6400"/>
                </a:gs>
                <a:gs pos="80000">
                  <a:srgbClr val="FF8500"/>
                </a:gs>
                <a:gs pos="100000">
                  <a:srgbClr val="FF8500"/>
                </a:gs>
              </a:gsLst>
              <a:lin ang="16200000"/>
            </a:gradFill>
            <a:ln w="9525">
              <a:solidFill>
                <a:srgbClr val="F4861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lIns="0" tIns="0" rIns="0" bIns="0" anchor="ctr"/>
            <a:lstStyle/>
            <a:p>
              <a:pPr>
                <a:lnSpc>
                  <a:spcPct val="120000"/>
                </a:lnSpc>
              </a:pPr>
              <a:r>
                <a:rPr lang="en-US" altLang="zh-CN" sz="1000">
                  <a:solidFill>
                    <a:srgbClr val="A79C7E"/>
                  </a:solidFill>
                  <a:ea typeface="ＭＳ Ｐゴシック" charset="0"/>
                  <a:cs typeface="Times New Roman" charset="0"/>
                </a:rPr>
                <a:t> </a:t>
              </a:r>
              <a:endParaRPr lang="zh-CN" sz="1000">
                <a:solidFill>
                  <a:srgbClr val="A79C7E"/>
                </a:solidFill>
                <a:ea typeface="ＭＳ 明朝" charset="0"/>
                <a:cs typeface="Times New Roman" charset="0"/>
              </a:endParaRPr>
            </a:p>
          </p:txBody>
        </p:sp>
        <p:sp>
          <p:nvSpPr>
            <p:cNvPr id="38" name="Rounded Rectangle 39"/>
            <p:cNvSpPr>
              <a:spLocks noChangeArrowheads="1"/>
            </p:cNvSpPr>
            <p:nvPr/>
          </p:nvSpPr>
          <p:spPr bwMode="auto">
            <a:xfrm>
              <a:off x="4527417" y="3858841"/>
              <a:ext cx="1038583" cy="57827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191919"/>
                </a:gs>
                <a:gs pos="80000">
                  <a:srgbClr val="242424"/>
                </a:gs>
                <a:gs pos="100000">
                  <a:srgbClr val="252525"/>
                </a:gs>
              </a:gsLst>
              <a:lin ang="16200000"/>
            </a:gradFill>
            <a:ln w="9525">
              <a:solidFill>
                <a:srgbClr val="252525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lIns="0" tIns="0" rIns="0" bIns="0" anchor="ctr"/>
            <a:lstStyle/>
            <a:p>
              <a:pPr algn="ctr">
                <a:lnSpc>
                  <a:spcPct val="120000"/>
                </a:lnSpc>
                <a:spcAft>
                  <a:spcPts val="600"/>
                </a:spcAft>
              </a:pPr>
              <a:r>
                <a:rPr lang="en-US" altLang="zh-CN" sz="900">
                  <a:solidFill>
                    <a:srgbClr val="FFFFFF"/>
                  </a:solidFill>
                  <a:latin typeface="Arial" charset="0"/>
                  <a:ea typeface="ＭＳ 明朝" charset="0"/>
                  <a:cs typeface="Times New Roman" charset="0"/>
                </a:rPr>
                <a:t>Knowledge </a:t>
              </a:r>
              <a:endParaRPr lang="zh-CN" sz="1200">
                <a:solidFill>
                  <a:srgbClr val="A79C7E"/>
                </a:solidFill>
                <a:latin typeface="Times New Roman" charset="0"/>
                <a:ea typeface="ＭＳ 明朝" charset="0"/>
                <a:cs typeface="Times New Roman" charset="0"/>
              </a:endParaRPr>
            </a:p>
            <a:p>
              <a:pPr algn="ctr">
                <a:lnSpc>
                  <a:spcPct val="120000"/>
                </a:lnSpc>
                <a:spcAft>
                  <a:spcPts val="600"/>
                </a:spcAft>
              </a:pPr>
              <a:r>
                <a:rPr lang="en-US" altLang="zh-CN" sz="900">
                  <a:solidFill>
                    <a:srgbClr val="FFFFFF"/>
                  </a:solidFill>
                  <a:latin typeface="Arial" charset="0"/>
                  <a:ea typeface="ＭＳ 明朝" charset="0"/>
                  <a:cs typeface="Times New Roman" charset="0"/>
                </a:rPr>
                <a:t>Extraction</a:t>
              </a:r>
              <a:endParaRPr lang="zh-CN" sz="1200">
                <a:solidFill>
                  <a:srgbClr val="A79C7E"/>
                </a:solidFill>
                <a:latin typeface="Times New Roman" charset="0"/>
                <a:ea typeface="ＭＳ 明朝" charset="0"/>
                <a:cs typeface="ＭＳ 明朝" charset="0"/>
              </a:endParaRPr>
            </a:p>
          </p:txBody>
        </p:sp>
        <p:sp>
          <p:nvSpPr>
            <p:cNvPr id="39" name="Rounded Rectangle 40"/>
            <p:cNvSpPr>
              <a:spLocks noChangeArrowheads="1"/>
            </p:cNvSpPr>
            <p:nvPr/>
          </p:nvSpPr>
          <p:spPr bwMode="auto">
            <a:xfrm>
              <a:off x="1882245" y="1811425"/>
              <a:ext cx="644401" cy="44210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F80CD"/>
                </a:gs>
                <a:gs pos="100000">
                  <a:srgbClr val="9BC1FF"/>
                </a:gs>
              </a:gsLst>
              <a:lin ang="162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lIns="0" tIns="0" rIns="0" bIns="0" anchor="ctr"/>
            <a:lstStyle/>
            <a:p>
              <a:pPr algn="ctr">
                <a:lnSpc>
                  <a:spcPct val="120000"/>
                </a:lnSpc>
                <a:spcAft>
                  <a:spcPts val="600"/>
                </a:spcAft>
              </a:pPr>
              <a:r>
                <a:rPr lang="en-US" altLang="zh-CN" sz="800">
                  <a:solidFill>
                    <a:srgbClr val="FFFFFF"/>
                  </a:solidFill>
                  <a:latin typeface="Arial" charset="0"/>
                  <a:ea typeface="ＭＳ 明朝" charset="0"/>
                  <a:cs typeface="Times New Roman" charset="0"/>
                </a:rPr>
                <a:t>Feed, News Wikidget</a:t>
              </a:r>
              <a:endParaRPr lang="zh-CN" sz="1200">
                <a:solidFill>
                  <a:srgbClr val="A79C7E"/>
                </a:solidFill>
                <a:latin typeface="Times New Roman" charset="0"/>
                <a:ea typeface="ＭＳ 明朝" charset="0"/>
                <a:cs typeface="Times New Roman" charset="0"/>
              </a:endParaRPr>
            </a:p>
          </p:txBody>
        </p:sp>
        <p:sp>
          <p:nvSpPr>
            <p:cNvPr id="40" name="Rounded Rectangle 41"/>
            <p:cNvSpPr>
              <a:spLocks noChangeArrowheads="1"/>
            </p:cNvSpPr>
            <p:nvPr/>
          </p:nvSpPr>
          <p:spPr bwMode="auto">
            <a:xfrm>
              <a:off x="2623723" y="1811425"/>
              <a:ext cx="644401" cy="44210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F80CD"/>
                </a:gs>
                <a:gs pos="100000">
                  <a:srgbClr val="9BC1FF"/>
                </a:gs>
              </a:gsLst>
              <a:lin ang="162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lIns="0" tIns="0" rIns="0" bIns="0" anchor="ctr"/>
            <a:lstStyle/>
            <a:p>
              <a:pPr algn="ctr">
                <a:lnSpc>
                  <a:spcPct val="120000"/>
                </a:lnSpc>
                <a:spcAft>
                  <a:spcPts val="600"/>
                </a:spcAft>
              </a:pPr>
              <a:r>
                <a:rPr lang="en-US" altLang="zh-CN" sz="800">
                  <a:solidFill>
                    <a:srgbClr val="FFFFFF"/>
                  </a:solidFill>
                  <a:latin typeface="Arial" charset="0"/>
                  <a:ea typeface="ＭＳ 明朝" charset="0"/>
                  <a:cs typeface="Times New Roman" charset="0"/>
                </a:rPr>
                <a:t>Photo Wikidget</a:t>
              </a:r>
              <a:endParaRPr lang="zh-CN" sz="1200">
                <a:solidFill>
                  <a:srgbClr val="A79C7E"/>
                </a:solidFill>
                <a:latin typeface="Times New Roman" charset="0"/>
                <a:ea typeface="ＭＳ 明朝" charset="0"/>
                <a:cs typeface="Times New Roman" charset="0"/>
              </a:endParaRPr>
            </a:p>
          </p:txBody>
        </p:sp>
        <p:sp>
          <p:nvSpPr>
            <p:cNvPr id="41" name="Rounded Rectangle 42"/>
            <p:cNvSpPr>
              <a:spLocks noChangeArrowheads="1"/>
            </p:cNvSpPr>
            <p:nvPr/>
          </p:nvSpPr>
          <p:spPr bwMode="auto">
            <a:xfrm>
              <a:off x="3388668" y="1811425"/>
              <a:ext cx="738163" cy="44210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F80CD"/>
                </a:gs>
                <a:gs pos="100000">
                  <a:srgbClr val="9BC1FF"/>
                </a:gs>
              </a:gsLst>
              <a:lin ang="162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lIns="0" tIns="0" rIns="0" bIns="0" anchor="ctr"/>
            <a:lstStyle/>
            <a:p>
              <a:pPr algn="ctr">
                <a:lnSpc>
                  <a:spcPct val="120000"/>
                </a:lnSpc>
                <a:spcAft>
                  <a:spcPts val="600"/>
                </a:spcAft>
              </a:pPr>
              <a:r>
                <a:rPr lang="en-US" altLang="zh-CN" sz="800">
                  <a:solidFill>
                    <a:srgbClr val="FFFFFF"/>
                  </a:solidFill>
                  <a:latin typeface="Arial" charset="0"/>
                  <a:ea typeface="ＭＳ 明朝" charset="0"/>
                  <a:cs typeface="Times New Roman" charset="0"/>
                </a:rPr>
                <a:t>Event Wikidget</a:t>
              </a:r>
              <a:endParaRPr lang="zh-CN" sz="1200">
                <a:solidFill>
                  <a:srgbClr val="A79C7E"/>
                </a:solidFill>
                <a:latin typeface="Times New Roman" charset="0"/>
                <a:ea typeface="ＭＳ 明朝" charset="0"/>
                <a:cs typeface="Times New Roman" charset="0"/>
              </a:endParaRPr>
            </a:p>
          </p:txBody>
        </p:sp>
        <p:sp>
          <p:nvSpPr>
            <p:cNvPr id="42" name="Rounded Rectangle 43"/>
            <p:cNvSpPr>
              <a:spLocks noChangeArrowheads="1"/>
            </p:cNvSpPr>
            <p:nvPr/>
          </p:nvSpPr>
          <p:spPr bwMode="auto">
            <a:xfrm>
              <a:off x="4233524" y="1811425"/>
              <a:ext cx="738163" cy="44210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F80CD"/>
                </a:gs>
                <a:gs pos="100000">
                  <a:srgbClr val="9BC1FF"/>
                </a:gs>
              </a:gsLst>
              <a:lin ang="162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lIns="0" tIns="0" rIns="0" bIns="0" anchor="ctr"/>
            <a:lstStyle/>
            <a:p>
              <a:pPr algn="ctr">
                <a:lnSpc>
                  <a:spcPct val="120000"/>
                </a:lnSpc>
                <a:spcAft>
                  <a:spcPts val="600"/>
                </a:spcAft>
              </a:pPr>
              <a:r>
                <a:rPr lang="en-US" altLang="zh-CN" sz="800">
                  <a:solidFill>
                    <a:srgbClr val="FFFFFF"/>
                  </a:solidFill>
                  <a:latin typeface="Arial" charset="0"/>
                  <a:ea typeface="ＭＳ 明朝" charset="0"/>
                  <a:cs typeface="Times New Roman" charset="0"/>
                </a:rPr>
                <a:t>Media Wikidget</a:t>
              </a:r>
              <a:endParaRPr lang="zh-CN" sz="1200">
                <a:solidFill>
                  <a:srgbClr val="A79C7E"/>
                </a:solidFill>
                <a:latin typeface="Times New Roman" charset="0"/>
                <a:ea typeface="ＭＳ 明朝" charset="0"/>
                <a:cs typeface="Times New Roman" charset="0"/>
              </a:endParaRPr>
            </a:p>
          </p:txBody>
        </p:sp>
        <p:sp>
          <p:nvSpPr>
            <p:cNvPr id="43" name="Rounded Rectangle 44"/>
            <p:cNvSpPr>
              <a:spLocks noChangeArrowheads="1"/>
            </p:cNvSpPr>
            <p:nvPr/>
          </p:nvSpPr>
          <p:spPr bwMode="auto">
            <a:xfrm>
              <a:off x="5083820" y="1811425"/>
              <a:ext cx="738163" cy="44210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F80CD"/>
                </a:gs>
                <a:gs pos="100000">
                  <a:srgbClr val="9BC1FF"/>
                </a:gs>
              </a:gsLst>
              <a:lin ang="162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lIns="0" tIns="0" rIns="0" bIns="0" anchor="ctr"/>
            <a:lstStyle/>
            <a:p>
              <a:pPr>
                <a:lnSpc>
                  <a:spcPct val="120000"/>
                </a:lnSpc>
                <a:spcAft>
                  <a:spcPts val="600"/>
                </a:spcAft>
              </a:pPr>
              <a:r>
                <a:rPr lang="en-US" altLang="zh-CN" sz="800">
                  <a:solidFill>
                    <a:srgbClr val="FFFFFF"/>
                  </a:solidFill>
                  <a:latin typeface="Arial" charset="0"/>
                  <a:ea typeface="ＭＳ 明朝" charset="0"/>
                  <a:cs typeface="Times New Roman" charset="0"/>
                </a:rPr>
                <a:t>Database Wikidget</a:t>
              </a:r>
              <a:endParaRPr lang="zh-CN" sz="1200">
                <a:solidFill>
                  <a:srgbClr val="A79C7E"/>
                </a:solidFill>
                <a:latin typeface="Times New Roman" charset="0"/>
                <a:ea typeface="ＭＳ 明朝" charset="0"/>
                <a:cs typeface="Times New Roman" charset="0"/>
              </a:endParaRPr>
            </a:p>
          </p:txBody>
        </p:sp>
        <p:sp>
          <p:nvSpPr>
            <p:cNvPr id="44" name="Rounded Rectangle 45"/>
            <p:cNvSpPr>
              <a:spLocks noChangeArrowheads="1"/>
            </p:cNvSpPr>
            <p:nvPr/>
          </p:nvSpPr>
          <p:spPr bwMode="auto">
            <a:xfrm>
              <a:off x="6210260" y="1811425"/>
              <a:ext cx="738163" cy="44210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F80CD"/>
                </a:gs>
                <a:gs pos="100000">
                  <a:srgbClr val="9BC1FF"/>
                </a:gs>
              </a:gsLst>
              <a:lin ang="162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lIns="0" tIns="0" rIns="0" bIns="0" anchor="ctr"/>
            <a:lstStyle/>
            <a:p>
              <a:pPr algn="ctr">
                <a:lnSpc>
                  <a:spcPct val="120000"/>
                </a:lnSpc>
                <a:spcAft>
                  <a:spcPts val="600"/>
                </a:spcAft>
              </a:pPr>
              <a:r>
                <a:rPr lang="en-US" altLang="zh-CN" sz="800">
                  <a:solidFill>
                    <a:srgbClr val="FFFFFF"/>
                  </a:solidFill>
                  <a:latin typeface="Arial" charset="0"/>
                  <a:ea typeface="ＭＳ 明朝" charset="0"/>
                  <a:cs typeface="Times New Roman" charset="0"/>
                </a:rPr>
                <a:t>Custom View</a:t>
              </a:r>
              <a:endParaRPr lang="zh-CN" sz="1200">
                <a:solidFill>
                  <a:srgbClr val="A79C7E"/>
                </a:solidFill>
                <a:latin typeface="Times New Roman" charset="0"/>
                <a:ea typeface="ＭＳ 明朝" charset="0"/>
                <a:cs typeface="Times New Roman" charset="0"/>
              </a:endParaRPr>
            </a:p>
          </p:txBody>
        </p:sp>
        <p:sp>
          <p:nvSpPr>
            <p:cNvPr id="45" name="Text Box 159"/>
            <p:cNvSpPr txBox="1">
              <a:spLocks noChangeArrowheads="1"/>
            </p:cNvSpPr>
            <p:nvPr/>
          </p:nvSpPr>
          <p:spPr bwMode="auto">
            <a:xfrm>
              <a:off x="5838695" y="1870348"/>
              <a:ext cx="207948" cy="388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zh-CN" sz="1600">
                  <a:solidFill>
                    <a:srgbClr val="2F2B20"/>
                  </a:solidFill>
                  <a:latin typeface="Cambria" charset="0"/>
                  <a:ea typeface="ＭＳ 明朝" charset="0"/>
                  <a:cs typeface="Times New Roman" charset="0"/>
                </a:rPr>
                <a:t>…</a:t>
              </a:r>
              <a:endParaRPr lang="zh-CN" sz="1200">
                <a:solidFill>
                  <a:srgbClr val="A79C7E"/>
                </a:solidFill>
                <a:latin typeface="Times New Roman" charset="0"/>
                <a:ea typeface="ＭＳ 明朝" charset="0"/>
                <a:cs typeface="Times New Roman" charset="0"/>
              </a:endParaRPr>
            </a:p>
          </p:txBody>
        </p:sp>
        <p:sp>
          <p:nvSpPr>
            <p:cNvPr id="46" name="Smiley Face 47"/>
            <p:cNvSpPr>
              <a:spLocks noChangeArrowheads="1"/>
            </p:cNvSpPr>
            <p:nvPr/>
          </p:nvSpPr>
          <p:spPr bwMode="auto">
            <a:xfrm>
              <a:off x="2356047" y="433782"/>
              <a:ext cx="535351" cy="351547"/>
            </a:xfrm>
            <a:prstGeom prst="smileyFace">
              <a:avLst>
                <a:gd name="adj" fmla="val 4653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lIns="0" tIns="0" rIns="0" bIns="0" anchor="ctr"/>
            <a:lstStyle/>
            <a:p>
              <a:pPr>
                <a:lnSpc>
                  <a:spcPct val="120000"/>
                </a:lnSpc>
              </a:pPr>
              <a:r>
                <a:rPr lang="en-US" altLang="zh-CN" sz="1000">
                  <a:solidFill>
                    <a:srgbClr val="A79C7E"/>
                  </a:solidFill>
                  <a:ea typeface="ＭＳ Ｐゴシック" charset="0"/>
                  <a:cs typeface="Times New Roman" charset="0"/>
                </a:rPr>
                <a:t> </a:t>
              </a:r>
              <a:endParaRPr lang="zh-CN" sz="1000">
                <a:solidFill>
                  <a:srgbClr val="A79C7E"/>
                </a:solidFill>
                <a:ea typeface="ＭＳ 明朝" charset="0"/>
                <a:cs typeface="Times New Roman" charset="0"/>
              </a:endParaRPr>
            </a:p>
          </p:txBody>
        </p:sp>
        <p:sp>
          <p:nvSpPr>
            <p:cNvPr id="47" name="Smiley Face 48"/>
            <p:cNvSpPr>
              <a:spLocks noChangeArrowheads="1"/>
            </p:cNvSpPr>
            <p:nvPr/>
          </p:nvSpPr>
          <p:spPr bwMode="auto">
            <a:xfrm>
              <a:off x="3295447" y="82235"/>
              <a:ext cx="535351" cy="351547"/>
            </a:xfrm>
            <a:prstGeom prst="smileyFace">
              <a:avLst>
                <a:gd name="adj" fmla="val 4653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lIns="0" tIns="0" rIns="0" bIns="0" anchor="ctr"/>
            <a:lstStyle/>
            <a:p>
              <a:pPr>
                <a:lnSpc>
                  <a:spcPct val="120000"/>
                </a:lnSpc>
              </a:pPr>
              <a:r>
                <a:rPr lang="en-US" altLang="zh-CN" sz="1000">
                  <a:solidFill>
                    <a:srgbClr val="A79C7E"/>
                  </a:solidFill>
                  <a:ea typeface="ＭＳ Ｐゴシック" charset="0"/>
                  <a:cs typeface="Times New Roman" charset="0"/>
                </a:rPr>
                <a:t> </a:t>
              </a:r>
              <a:endParaRPr lang="zh-CN" sz="1000">
                <a:solidFill>
                  <a:srgbClr val="A79C7E"/>
                </a:solidFill>
                <a:ea typeface="ＭＳ 明朝" charset="0"/>
                <a:cs typeface="Times New Roman" charset="0"/>
              </a:endParaRPr>
            </a:p>
          </p:txBody>
        </p:sp>
        <p:sp>
          <p:nvSpPr>
            <p:cNvPr id="48" name="Smiley Face 49"/>
            <p:cNvSpPr>
              <a:spLocks noChangeArrowheads="1"/>
            </p:cNvSpPr>
            <p:nvPr/>
          </p:nvSpPr>
          <p:spPr bwMode="auto">
            <a:xfrm>
              <a:off x="4692735" y="51805"/>
              <a:ext cx="535351" cy="351547"/>
            </a:xfrm>
            <a:prstGeom prst="smileyFace">
              <a:avLst>
                <a:gd name="adj" fmla="val 4653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lIns="0" tIns="0" rIns="0" bIns="0" anchor="ctr"/>
            <a:lstStyle/>
            <a:p>
              <a:pPr>
                <a:lnSpc>
                  <a:spcPct val="120000"/>
                </a:lnSpc>
              </a:pPr>
              <a:r>
                <a:rPr lang="en-US" altLang="zh-CN" sz="1000">
                  <a:solidFill>
                    <a:srgbClr val="A79C7E"/>
                  </a:solidFill>
                  <a:ea typeface="ＭＳ Ｐゴシック" charset="0"/>
                  <a:cs typeface="Times New Roman" charset="0"/>
                </a:rPr>
                <a:t> </a:t>
              </a:r>
              <a:endParaRPr lang="zh-CN" sz="1000">
                <a:solidFill>
                  <a:srgbClr val="A79C7E"/>
                </a:solidFill>
                <a:ea typeface="ＭＳ 明朝" charset="0"/>
                <a:cs typeface="Times New Roman" charset="0"/>
              </a:endParaRPr>
            </a:p>
          </p:txBody>
        </p:sp>
        <p:sp>
          <p:nvSpPr>
            <p:cNvPr id="49" name="Smiley Face 50"/>
            <p:cNvSpPr>
              <a:spLocks noChangeArrowheads="1"/>
            </p:cNvSpPr>
            <p:nvPr/>
          </p:nvSpPr>
          <p:spPr bwMode="auto">
            <a:xfrm>
              <a:off x="5693471" y="433782"/>
              <a:ext cx="535351" cy="351547"/>
            </a:xfrm>
            <a:prstGeom prst="smileyFace">
              <a:avLst>
                <a:gd name="adj" fmla="val 4653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lIns="0" tIns="0" rIns="0" bIns="0" anchor="ctr"/>
            <a:lstStyle/>
            <a:p>
              <a:pPr>
                <a:lnSpc>
                  <a:spcPct val="120000"/>
                </a:lnSpc>
              </a:pPr>
              <a:r>
                <a:rPr lang="en-US" altLang="zh-CN" sz="1000">
                  <a:solidFill>
                    <a:srgbClr val="A79C7E"/>
                  </a:solidFill>
                  <a:ea typeface="ＭＳ Ｐゴシック" charset="0"/>
                  <a:cs typeface="Times New Roman" charset="0"/>
                </a:rPr>
                <a:t> </a:t>
              </a:r>
              <a:endParaRPr lang="zh-CN" sz="1000">
                <a:solidFill>
                  <a:srgbClr val="A79C7E"/>
                </a:solidFill>
                <a:ea typeface="ＭＳ 明朝" charset="0"/>
                <a:cs typeface="Times New Roman" charset="0"/>
              </a:endParaRPr>
            </a:p>
          </p:txBody>
        </p:sp>
        <p:cxnSp>
          <p:nvCxnSpPr>
            <p:cNvPr id="50" name="Straight Arrow Connector 51"/>
            <p:cNvCxnSpPr>
              <a:cxnSpLocks noChangeShapeType="1"/>
            </p:cNvCxnSpPr>
            <p:nvPr/>
          </p:nvCxnSpPr>
          <p:spPr bwMode="auto">
            <a:xfrm>
              <a:off x="2623723" y="785329"/>
              <a:ext cx="657143" cy="441565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Arrow Connector 52"/>
            <p:cNvCxnSpPr>
              <a:cxnSpLocks noChangeShapeType="1"/>
            </p:cNvCxnSpPr>
            <p:nvPr/>
          </p:nvCxnSpPr>
          <p:spPr bwMode="auto">
            <a:xfrm>
              <a:off x="3563123" y="433782"/>
              <a:ext cx="136102" cy="441565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Arrow Connector 53"/>
            <p:cNvCxnSpPr>
              <a:cxnSpLocks noChangeShapeType="1"/>
            </p:cNvCxnSpPr>
            <p:nvPr/>
          </p:nvCxnSpPr>
          <p:spPr bwMode="auto">
            <a:xfrm flipH="1">
              <a:off x="4788150" y="403352"/>
              <a:ext cx="172261" cy="441565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Arrow Connector 54"/>
            <p:cNvCxnSpPr>
              <a:cxnSpLocks noChangeShapeType="1"/>
            </p:cNvCxnSpPr>
            <p:nvPr/>
          </p:nvCxnSpPr>
          <p:spPr bwMode="auto">
            <a:xfrm flipH="1">
              <a:off x="5415483" y="785329"/>
              <a:ext cx="545664" cy="441565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4" name="Text Box 168"/>
            <p:cNvSpPr txBox="1">
              <a:spLocks noChangeArrowheads="1"/>
            </p:cNvSpPr>
            <p:nvPr/>
          </p:nvSpPr>
          <p:spPr bwMode="auto">
            <a:xfrm>
              <a:off x="4025649" y="0"/>
              <a:ext cx="207948" cy="388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zh-CN" sz="1600">
                  <a:solidFill>
                    <a:srgbClr val="2F2B20"/>
                  </a:solidFill>
                  <a:latin typeface="Cambria" charset="0"/>
                  <a:ea typeface="ＭＳ 明朝" charset="0"/>
                  <a:cs typeface="Times New Roman" charset="0"/>
                </a:rPr>
                <a:t>…</a:t>
              </a:r>
              <a:endParaRPr lang="zh-CN" sz="1200">
                <a:solidFill>
                  <a:srgbClr val="A79C7E"/>
                </a:solidFill>
                <a:latin typeface="Times New Roman" charset="0"/>
                <a:ea typeface="ＭＳ 明朝" charset="0"/>
                <a:cs typeface="Times New Roman" charset="0"/>
              </a:endParaRPr>
            </a:p>
          </p:txBody>
        </p:sp>
        <p:sp>
          <p:nvSpPr>
            <p:cNvPr id="55" name="Rounded Rectangle 56"/>
            <p:cNvSpPr>
              <a:spLocks noChangeArrowheads="1"/>
            </p:cNvSpPr>
            <p:nvPr/>
          </p:nvSpPr>
          <p:spPr bwMode="auto">
            <a:xfrm>
              <a:off x="1918611" y="3026680"/>
              <a:ext cx="1410224" cy="504124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D6400"/>
                </a:gs>
                <a:gs pos="80000">
                  <a:srgbClr val="FF8500"/>
                </a:gs>
                <a:gs pos="100000">
                  <a:srgbClr val="FF8500"/>
                </a:gs>
              </a:gsLst>
              <a:lin ang="16200000"/>
            </a:gradFill>
            <a:ln w="9525">
              <a:solidFill>
                <a:srgbClr val="F48618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lIns="0" tIns="0" rIns="0" bIns="0" anchor="ctr"/>
            <a:lstStyle/>
            <a:p>
              <a:pPr algn="ctr">
                <a:lnSpc>
                  <a:spcPct val="120000"/>
                </a:lnSpc>
                <a:spcAft>
                  <a:spcPts val="600"/>
                </a:spcAft>
              </a:pPr>
              <a:r>
                <a:rPr lang="en-US" altLang="zh-CN" sz="900">
                  <a:solidFill>
                    <a:srgbClr val="FFFFFF"/>
                  </a:solidFill>
                  <a:latin typeface="Arial" charset="0"/>
                  <a:ea typeface="ＭＳ 明朝" charset="0"/>
                  <a:cs typeface="Times New Roman" charset="0"/>
                </a:rPr>
                <a:t>Wiki Bundle Portal Creation Tool</a:t>
              </a:r>
              <a:endParaRPr lang="zh-CN" sz="1000">
                <a:solidFill>
                  <a:srgbClr val="A79C7E"/>
                </a:solidFill>
                <a:latin typeface="Times New Roman" charset="0"/>
                <a:ea typeface="ＭＳ 明朝" charset="0"/>
                <a:cs typeface="ＭＳ 明朝" charset="0"/>
              </a:endParaRPr>
            </a:p>
          </p:txBody>
        </p:sp>
        <p:sp>
          <p:nvSpPr>
            <p:cNvPr id="56" name="Rounded Rectangle 57"/>
            <p:cNvSpPr>
              <a:spLocks noChangeArrowheads="1"/>
            </p:cNvSpPr>
            <p:nvPr/>
          </p:nvSpPr>
          <p:spPr bwMode="auto">
            <a:xfrm>
              <a:off x="5447548" y="3026260"/>
              <a:ext cx="1410223" cy="504124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D6400"/>
                </a:gs>
                <a:gs pos="80000">
                  <a:srgbClr val="FF8500"/>
                </a:gs>
                <a:gs pos="100000">
                  <a:srgbClr val="FF8500"/>
                </a:gs>
              </a:gsLst>
              <a:lin ang="16200000"/>
            </a:gradFill>
            <a:ln w="9525">
              <a:solidFill>
                <a:srgbClr val="F48618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lIns="0" tIns="0" rIns="0" bIns="0" anchor="ctr"/>
            <a:lstStyle/>
            <a:p>
              <a:pPr algn="ctr">
                <a:lnSpc>
                  <a:spcPct val="120000"/>
                </a:lnSpc>
                <a:spcAft>
                  <a:spcPts val="600"/>
                </a:spcAft>
              </a:pPr>
              <a:r>
                <a:rPr lang="en-US" altLang="zh-CN" sz="900">
                  <a:solidFill>
                    <a:srgbClr val="FFFFFF"/>
                  </a:solidFill>
                  <a:latin typeface="Arial" charset="0"/>
                  <a:ea typeface="ＭＳ 明朝" charset="0"/>
                  <a:cs typeface="Times New Roman" charset="0"/>
                </a:rPr>
                <a:t>Wikidget Data Importing Tool</a:t>
              </a:r>
              <a:endParaRPr lang="zh-CN" sz="1000">
                <a:solidFill>
                  <a:srgbClr val="A79C7E"/>
                </a:solidFill>
                <a:latin typeface="Times New Roman" charset="0"/>
                <a:ea typeface="ＭＳ 明朝" charset="0"/>
                <a:cs typeface="Times New Roman" charset="0"/>
              </a:endParaRPr>
            </a:p>
          </p:txBody>
        </p:sp>
        <p:sp>
          <p:nvSpPr>
            <p:cNvPr id="57" name="Multidocument 58"/>
            <p:cNvSpPr>
              <a:spLocks noChangeArrowheads="1"/>
            </p:cNvSpPr>
            <p:nvPr/>
          </p:nvSpPr>
          <p:spPr bwMode="auto">
            <a:xfrm>
              <a:off x="0" y="3222759"/>
              <a:ext cx="1304059" cy="1063104"/>
            </a:xfrm>
            <a:prstGeom prst="flowChartMultidocument">
              <a:avLst/>
            </a:prstGeom>
            <a:blipFill dpi="0" rotWithShape="1">
              <a:blip r:embed="rId12"/>
              <a:srcRect/>
              <a:tile tx="0" ty="0" sx="100000" sy="100000" flip="none" algn="tl"/>
            </a:blipFill>
            <a:ln w="9525">
              <a:solidFill>
                <a:srgbClr val="98B954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lIns="0" tIns="0" rIns="0" bIns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1000" dirty="0">
                  <a:solidFill>
                    <a:srgbClr val="FFFFFF"/>
                  </a:solidFill>
                  <a:latin typeface="Times New Roman" pitchFamily="18" charset="0"/>
                  <a:ea typeface="ＭＳ 明朝" charset="0"/>
                  <a:cs typeface="Times New Roman" pitchFamily="18" charset="0"/>
                </a:rPr>
                <a:t>Wiki Bundle Templates Repository</a:t>
              </a:r>
              <a:endParaRPr lang="zh-CN" sz="1200" dirty="0">
                <a:solidFill>
                  <a:srgbClr val="A79C7E"/>
                </a:solidFill>
                <a:latin typeface="Times New Roman" pitchFamily="18" charset="0"/>
                <a:ea typeface="ＭＳ 明朝" charset="0"/>
                <a:cs typeface="Times New Roman" pitchFamily="18" charset="0"/>
              </a:endParaRPr>
            </a:p>
          </p:txBody>
        </p:sp>
        <p:sp>
          <p:nvSpPr>
            <p:cNvPr id="58" name="Multidocument 59"/>
            <p:cNvSpPr>
              <a:spLocks noChangeArrowheads="1"/>
            </p:cNvSpPr>
            <p:nvPr/>
          </p:nvSpPr>
          <p:spPr bwMode="auto">
            <a:xfrm>
              <a:off x="7500491" y="3138997"/>
              <a:ext cx="1304059" cy="1063104"/>
            </a:xfrm>
            <a:prstGeom prst="flowChartMultidocument">
              <a:avLst/>
            </a:prstGeom>
            <a:blipFill dpi="0" rotWithShape="1">
              <a:blip r:embed="rId12"/>
              <a:srcRect/>
              <a:tile tx="0" ty="0" sx="100000" sy="100000" flip="none" algn="tl"/>
            </a:blipFill>
            <a:ln w="9525">
              <a:solidFill>
                <a:srgbClr val="98B954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lIns="0" tIns="0" rIns="0" bIns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1000" dirty="0" err="1">
                  <a:solidFill>
                    <a:srgbClr val="FFFFFF"/>
                  </a:solidFill>
                  <a:latin typeface="Times New Roman" pitchFamily="18" charset="0"/>
                  <a:ea typeface="ＭＳ 明朝" charset="0"/>
                  <a:cs typeface="Times New Roman" pitchFamily="18" charset="0"/>
                </a:rPr>
                <a:t>Wikidget</a:t>
              </a:r>
              <a:r>
                <a:rPr lang="en-US" altLang="zh-CN" sz="1000" dirty="0">
                  <a:solidFill>
                    <a:srgbClr val="FFFFFF"/>
                  </a:solidFill>
                  <a:latin typeface="Times New Roman" pitchFamily="18" charset="0"/>
                  <a:ea typeface="ＭＳ 明朝" charset="0"/>
                  <a:cs typeface="Times New Roman" pitchFamily="18" charset="0"/>
                </a:rPr>
                <a:t> Repository</a:t>
              </a:r>
              <a:endParaRPr lang="zh-CN" sz="1200" dirty="0">
                <a:solidFill>
                  <a:srgbClr val="A79C7E"/>
                </a:solidFill>
                <a:latin typeface="Times New Roman" pitchFamily="18" charset="0"/>
                <a:ea typeface="ＭＳ 明朝" charset="0"/>
                <a:cs typeface="Times New Roman" pitchFamily="18" charset="0"/>
              </a:endParaRPr>
            </a:p>
          </p:txBody>
        </p:sp>
        <p:cxnSp>
          <p:nvCxnSpPr>
            <p:cNvPr id="59" name="Straight Connector 60"/>
            <p:cNvCxnSpPr>
              <a:cxnSpLocks noChangeShapeType="1"/>
            </p:cNvCxnSpPr>
            <p:nvPr/>
          </p:nvCxnSpPr>
          <p:spPr bwMode="auto">
            <a:xfrm flipV="1">
              <a:off x="1304058" y="3278742"/>
              <a:ext cx="614553" cy="47557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" name="Straight Connector 61"/>
            <p:cNvCxnSpPr>
              <a:cxnSpLocks noChangeShapeType="1"/>
            </p:cNvCxnSpPr>
            <p:nvPr/>
          </p:nvCxnSpPr>
          <p:spPr bwMode="auto">
            <a:xfrm>
              <a:off x="6857771" y="3278322"/>
              <a:ext cx="642720" cy="392228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" name="Up Arrow 62"/>
            <p:cNvSpPr>
              <a:spLocks noChangeArrowheads="1"/>
            </p:cNvSpPr>
            <p:nvPr/>
          </p:nvSpPr>
          <p:spPr bwMode="auto">
            <a:xfrm>
              <a:off x="2503181" y="3497501"/>
              <a:ext cx="241083" cy="279491"/>
            </a:xfrm>
            <a:prstGeom prst="upArrow">
              <a:avLst>
                <a:gd name="adj1" fmla="val 50000"/>
                <a:gd name="adj2" fmla="val 50001"/>
              </a:avLst>
            </a:prstGeom>
            <a:gradFill rotWithShape="1">
              <a:gsLst>
                <a:gs pos="0">
                  <a:srgbClr val="CD6400"/>
                </a:gs>
                <a:gs pos="80000">
                  <a:srgbClr val="FF8500"/>
                </a:gs>
                <a:gs pos="100000">
                  <a:srgbClr val="FF8500"/>
                </a:gs>
              </a:gsLst>
              <a:lin ang="16200000"/>
            </a:gradFill>
            <a:ln w="9525">
              <a:solidFill>
                <a:srgbClr val="F4861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lIns="0" tIns="0" rIns="0" bIns="0" anchor="ctr"/>
            <a:lstStyle/>
            <a:p>
              <a:pPr>
                <a:lnSpc>
                  <a:spcPct val="120000"/>
                </a:lnSpc>
              </a:pPr>
              <a:r>
                <a:rPr lang="en-US" altLang="zh-CN" sz="1000">
                  <a:solidFill>
                    <a:srgbClr val="A79C7E"/>
                  </a:solidFill>
                  <a:ea typeface="ＭＳ Ｐゴシック" charset="0"/>
                  <a:cs typeface="Times New Roman" charset="0"/>
                </a:rPr>
                <a:t> </a:t>
              </a:r>
              <a:endParaRPr lang="zh-CN" sz="1000">
                <a:solidFill>
                  <a:srgbClr val="A79C7E"/>
                </a:solidFill>
                <a:ea typeface="ＭＳ 明朝" charset="0"/>
                <a:cs typeface="Times New Roman" charset="0"/>
              </a:endParaRPr>
            </a:p>
          </p:txBody>
        </p:sp>
        <p:sp>
          <p:nvSpPr>
            <p:cNvPr id="62" name="Up Arrow 63"/>
            <p:cNvSpPr>
              <a:spLocks noChangeArrowheads="1"/>
            </p:cNvSpPr>
            <p:nvPr/>
          </p:nvSpPr>
          <p:spPr bwMode="auto">
            <a:xfrm>
              <a:off x="6082244" y="3527441"/>
              <a:ext cx="241083" cy="279491"/>
            </a:xfrm>
            <a:prstGeom prst="upArrow">
              <a:avLst>
                <a:gd name="adj1" fmla="val 50000"/>
                <a:gd name="adj2" fmla="val 50001"/>
              </a:avLst>
            </a:prstGeom>
            <a:gradFill rotWithShape="1">
              <a:gsLst>
                <a:gs pos="0">
                  <a:srgbClr val="CD6400"/>
                </a:gs>
                <a:gs pos="80000">
                  <a:srgbClr val="FF8500"/>
                </a:gs>
                <a:gs pos="100000">
                  <a:srgbClr val="FF8500"/>
                </a:gs>
              </a:gsLst>
              <a:lin ang="16200000"/>
            </a:gradFill>
            <a:ln w="9525">
              <a:solidFill>
                <a:srgbClr val="F4861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lIns="0" tIns="0" rIns="0" bIns="0" anchor="ctr"/>
            <a:lstStyle/>
            <a:p>
              <a:pPr>
                <a:lnSpc>
                  <a:spcPct val="120000"/>
                </a:lnSpc>
              </a:pPr>
              <a:r>
                <a:rPr lang="en-US" altLang="zh-CN" sz="1000">
                  <a:solidFill>
                    <a:srgbClr val="A79C7E"/>
                  </a:solidFill>
                  <a:ea typeface="ＭＳ Ｐゴシック" charset="0"/>
                  <a:cs typeface="Times New Roman" charset="0"/>
                </a:rPr>
                <a:t> </a:t>
              </a:r>
              <a:endParaRPr lang="zh-CN" sz="1000">
                <a:solidFill>
                  <a:srgbClr val="A79C7E"/>
                </a:solidFill>
                <a:ea typeface="ＭＳ 明朝" charset="0"/>
                <a:cs typeface="Times New Roman" charset="0"/>
              </a:endParaRPr>
            </a:p>
          </p:txBody>
        </p:sp>
        <p:sp>
          <p:nvSpPr>
            <p:cNvPr id="63" name="Rounded Rectangle 64"/>
            <p:cNvSpPr>
              <a:spLocks noChangeArrowheads="1"/>
            </p:cNvSpPr>
            <p:nvPr/>
          </p:nvSpPr>
          <p:spPr bwMode="auto">
            <a:xfrm>
              <a:off x="3673596" y="3026680"/>
              <a:ext cx="1410224" cy="504124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D6400"/>
                </a:gs>
                <a:gs pos="80000">
                  <a:srgbClr val="FF8500"/>
                </a:gs>
                <a:gs pos="100000">
                  <a:srgbClr val="FF8500"/>
                </a:gs>
              </a:gsLst>
              <a:lin ang="16200000"/>
            </a:gradFill>
            <a:ln w="9525">
              <a:solidFill>
                <a:srgbClr val="F48618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lIns="0" tIns="0" rIns="0" bIns="0" anchor="ctr"/>
            <a:lstStyle/>
            <a:p>
              <a:pPr algn="ctr">
                <a:lnSpc>
                  <a:spcPct val="120000"/>
                </a:lnSpc>
                <a:spcAft>
                  <a:spcPts val="600"/>
                </a:spcAft>
              </a:pPr>
              <a:r>
                <a:rPr lang="en-US" altLang="zh-CN" sz="900">
                  <a:solidFill>
                    <a:srgbClr val="FFFFFF"/>
                  </a:solidFill>
                  <a:latin typeface="Arial" charset="0"/>
                  <a:ea typeface="ＭＳ 明朝" charset="0"/>
                  <a:cs typeface="Times New Roman" charset="0"/>
                </a:rPr>
                <a:t>Wikidget Configuration Tool</a:t>
              </a:r>
              <a:endParaRPr lang="zh-CN" sz="1000">
                <a:solidFill>
                  <a:srgbClr val="A79C7E"/>
                </a:solidFill>
                <a:latin typeface="Times New Roman" charset="0"/>
                <a:ea typeface="ＭＳ 明朝" charset="0"/>
                <a:cs typeface="Times New Roman" charset="0"/>
              </a:endParaRPr>
            </a:p>
          </p:txBody>
        </p:sp>
        <p:cxnSp>
          <p:nvCxnSpPr>
            <p:cNvPr id="64" name="Straight Arrow Connector 65"/>
            <p:cNvCxnSpPr>
              <a:cxnSpLocks noChangeShapeType="1"/>
            </p:cNvCxnSpPr>
            <p:nvPr/>
          </p:nvCxnSpPr>
          <p:spPr bwMode="auto">
            <a:xfrm>
              <a:off x="3328834" y="3278742"/>
              <a:ext cx="344763" cy="0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 type="arrow" w="med" len="med"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" name="Straight Arrow Connector 66"/>
            <p:cNvCxnSpPr>
              <a:cxnSpLocks noChangeShapeType="1"/>
            </p:cNvCxnSpPr>
            <p:nvPr/>
          </p:nvCxnSpPr>
          <p:spPr bwMode="auto">
            <a:xfrm>
              <a:off x="5083820" y="3278322"/>
              <a:ext cx="363728" cy="0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 type="arrow" w="med" len="med"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50565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onstantia" pitchFamily="18" charset="0"/>
              </a:rPr>
              <a:t>Bridging </a:t>
            </a:r>
            <a:r>
              <a:rPr lang="en-US" altLang="zh-CN" dirty="0" err="1" smtClean="0">
                <a:latin typeface="Constantia" pitchFamily="18" charset="0"/>
              </a:rPr>
              <a:t>sMash</a:t>
            </a:r>
            <a:r>
              <a:rPr lang="en-US" altLang="zh-CN" dirty="0" smtClean="0">
                <a:latin typeface="Constantia" pitchFamily="18" charset="0"/>
              </a:rPr>
              <a:t> and SMW</a:t>
            </a:r>
            <a:endParaRPr lang="zh-CN" altLang="en-US" dirty="0">
              <a:latin typeface="Constantia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Create extensions to SMW</a:t>
            </a:r>
          </a:p>
          <a:p>
            <a:pPr lvl="1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Dynamic Wiki Bundle creation UI and layout</a:t>
            </a:r>
          </a:p>
          <a:p>
            <a:pPr lvl="1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API-based widget template</a:t>
            </a:r>
          </a:p>
          <a:p>
            <a:pPr lvl="1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Semantic Wiki Data import UI</a:t>
            </a:r>
          </a:p>
          <a:p>
            <a:pPr lvl="1"/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Wikidget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Configuration Tool</a:t>
            </a:r>
          </a:p>
          <a:p>
            <a:pPr lvl="1"/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Wikidget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Template Repository</a:t>
            </a:r>
          </a:p>
          <a:p>
            <a:pPr lvl="1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Bundle Portal Template Repository</a:t>
            </a:r>
          </a:p>
          <a:p>
            <a:pPr lvl="1"/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Extend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sMash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to deal with API discovery and huge amounts of APIs</a:t>
            </a:r>
          </a:p>
          <a:p>
            <a:pPr lvl="1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Automatic API discovery</a:t>
            </a:r>
          </a:p>
          <a:p>
            <a:pPr lvl="1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Repository management</a:t>
            </a:r>
          </a:p>
          <a:p>
            <a:pPr lvl="1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Network construction</a:t>
            </a:r>
          </a:p>
          <a:p>
            <a:pPr lvl="1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Trace-based recommendation</a:t>
            </a:r>
          </a:p>
          <a:p>
            <a:pPr lvl="1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Behavior-based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recommendation</a:t>
            </a:r>
          </a:p>
          <a:p>
            <a:pPr lvl="1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Automatic Filter construction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46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onstantia" pitchFamily="18" charset="0"/>
              </a:rPr>
              <a:t>Portal original </a:t>
            </a:r>
            <a:endParaRPr lang="zh-CN" altLang="en-US" dirty="0">
              <a:latin typeface="Constantia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7544" y="1268760"/>
            <a:ext cx="8064896" cy="489654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17588" y="3717032"/>
            <a:ext cx="1512168" cy="5040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tantia" pitchFamily="18" charset="0"/>
                <a:cs typeface="Times New Roman" pitchFamily="18" charset="0"/>
              </a:rPr>
              <a:t>Widget List</a:t>
            </a:r>
            <a:endParaRPr lang="zh-CN" altLang="en-US" dirty="0">
              <a:latin typeface="Constantia" pitchFamily="18" charset="0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17588" y="4221088"/>
            <a:ext cx="1512168" cy="16561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dirty="0" smtClean="0">
                <a:latin typeface="Constantia" pitchFamily="18" charset="0"/>
              </a:rPr>
              <a:t>Category:</a:t>
            </a:r>
          </a:p>
          <a:p>
            <a:pPr marL="342900" indent="-342900">
              <a:buAutoNum type="arabicPeriod"/>
            </a:pPr>
            <a:r>
              <a:rPr lang="en-US" altLang="zh-CN" dirty="0" smtClean="0">
                <a:latin typeface="Constantia" pitchFamily="18" charset="0"/>
              </a:rPr>
              <a:t>Utility</a:t>
            </a:r>
          </a:p>
          <a:p>
            <a:pPr marL="342900" indent="-342900">
              <a:buAutoNum type="arabicPeriod"/>
            </a:pPr>
            <a:r>
              <a:rPr lang="en-US" altLang="zh-CN" dirty="0" smtClean="0">
                <a:latin typeface="Constantia" pitchFamily="18" charset="0"/>
              </a:rPr>
              <a:t>Travel</a:t>
            </a:r>
          </a:p>
          <a:p>
            <a:pPr marL="342900" indent="-342900">
              <a:buAutoNum type="arabicPeriod"/>
            </a:pPr>
            <a:r>
              <a:rPr lang="en-US" altLang="zh-CN" dirty="0" smtClean="0">
                <a:latin typeface="Constantia" pitchFamily="18" charset="0"/>
              </a:rPr>
              <a:t>Shopping</a:t>
            </a:r>
          </a:p>
          <a:p>
            <a:pPr marL="342900" indent="-342900">
              <a:buAutoNum type="arabicPeriod"/>
            </a:pPr>
            <a:r>
              <a:rPr lang="en-US" altLang="zh-CN" dirty="0" smtClean="0">
                <a:latin typeface="Constantia" pitchFamily="18" charset="0"/>
              </a:rPr>
              <a:t>Food</a:t>
            </a:r>
            <a:endParaRPr lang="zh-CN" altLang="en-US" dirty="0">
              <a:latin typeface="Constantia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47864" y="1556792"/>
            <a:ext cx="4248472" cy="576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tantia" pitchFamily="18" charset="0"/>
              </a:rPr>
              <a:t>TITLE: </a:t>
            </a:r>
            <a:r>
              <a:rPr lang="en-US" altLang="zh-CN" dirty="0" err="1" smtClean="0">
                <a:latin typeface="Constantia" pitchFamily="18" charset="0"/>
              </a:rPr>
              <a:t>Huangshan</a:t>
            </a:r>
            <a:r>
              <a:rPr lang="en-US" altLang="zh-CN" dirty="0" smtClean="0">
                <a:latin typeface="Constantia" pitchFamily="18" charset="0"/>
              </a:rPr>
              <a:t> Trip Planning</a:t>
            </a:r>
            <a:endParaRPr lang="zh-CN" altLang="en-US" dirty="0">
              <a:latin typeface="Constantia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17588" y="1556792"/>
            <a:ext cx="1512168" cy="4320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tantia" pitchFamily="18" charset="0"/>
              </a:rPr>
              <a:t>User control</a:t>
            </a:r>
            <a:endParaRPr lang="zh-CN" altLang="en-US" dirty="0">
              <a:latin typeface="Constantia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17588" y="1988840"/>
            <a:ext cx="1512168" cy="15121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>
                <a:latin typeface="Constantia" pitchFamily="18" charset="0"/>
              </a:rPr>
              <a:t>Creator:John</a:t>
            </a:r>
            <a:endParaRPr lang="en-US" altLang="zh-CN" dirty="0" smtClean="0">
              <a:latin typeface="Constantia" pitchFamily="18" charset="0"/>
            </a:endParaRPr>
          </a:p>
          <a:p>
            <a:endParaRPr lang="en-US" altLang="zh-CN" dirty="0" smtClean="0">
              <a:latin typeface="Constantia" pitchFamily="18" charset="0"/>
            </a:endParaRPr>
          </a:p>
          <a:p>
            <a:r>
              <a:rPr lang="en-US" altLang="zh-CN" dirty="0" smtClean="0">
                <a:latin typeface="Constantia" pitchFamily="18" charset="0"/>
              </a:rPr>
              <a:t>Collaborator:</a:t>
            </a:r>
          </a:p>
          <a:p>
            <a:r>
              <a:rPr lang="en-US" altLang="zh-CN" dirty="0" smtClean="0">
                <a:latin typeface="Constantia" pitchFamily="18" charset="0"/>
              </a:rPr>
              <a:t>Amy</a:t>
            </a:r>
          </a:p>
          <a:p>
            <a:r>
              <a:rPr lang="en-US" altLang="zh-CN" dirty="0" smtClean="0">
                <a:latin typeface="Constantia" pitchFamily="18" charset="0"/>
              </a:rPr>
              <a:t>Jack</a:t>
            </a:r>
          </a:p>
        </p:txBody>
      </p:sp>
      <p:sp>
        <p:nvSpPr>
          <p:cNvPr id="13" name="矩形 12"/>
          <p:cNvSpPr/>
          <p:nvPr/>
        </p:nvSpPr>
        <p:spPr>
          <a:xfrm>
            <a:off x="3347864" y="2420888"/>
            <a:ext cx="2952328" cy="1800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995936" y="2816932"/>
            <a:ext cx="2952328" cy="1800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644008" y="3248980"/>
            <a:ext cx="2952328" cy="1800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364088" y="3914068"/>
            <a:ext cx="2952328" cy="1800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203848" y="5126702"/>
            <a:ext cx="188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Constantia" pitchFamily="18" charset="0"/>
              </a:rPr>
              <a:t>Widget layout</a:t>
            </a:r>
            <a:endParaRPr lang="zh-CN" altLang="en-US" dirty="0">
              <a:latin typeface="Constant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80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Detailed portal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67544" y="1268760"/>
            <a:ext cx="8064896" cy="489654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17588" y="3717032"/>
            <a:ext cx="1512168" cy="5040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tantia" pitchFamily="18" charset="0"/>
                <a:cs typeface="Times New Roman" pitchFamily="18" charset="0"/>
              </a:rPr>
              <a:t>Widget List</a:t>
            </a:r>
            <a:endParaRPr lang="zh-CN" altLang="en-US" dirty="0">
              <a:latin typeface="Constantia" pitchFamily="18" charset="0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17588" y="4221088"/>
            <a:ext cx="1512168" cy="16561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dirty="0" smtClean="0">
                <a:latin typeface="Constantia" pitchFamily="18" charset="0"/>
              </a:rPr>
              <a:t>Category:</a:t>
            </a:r>
          </a:p>
          <a:p>
            <a:pPr marL="342900" indent="-342900">
              <a:buAutoNum type="arabicPeriod"/>
            </a:pPr>
            <a:r>
              <a:rPr lang="en-US" altLang="zh-CN" dirty="0" smtClean="0">
                <a:latin typeface="Constantia" pitchFamily="18" charset="0"/>
              </a:rPr>
              <a:t>Utility</a:t>
            </a:r>
          </a:p>
          <a:p>
            <a:pPr marL="342900" indent="-342900">
              <a:buAutoNum type="arabicPeriod"/>
            </a:pPr>
            <a:r>
              <a:rPr lang="en-US" altLang="zh-CN" dirty="0" smtClean="0">
                <a:latin typeface="Constantia" pitchFamily="18" charset="0"/>
              </a:rPr>
              <a:t>Travel</a:t>
            </a:r>
          </a:p>
          <a:p>
            <a:pPr marL="342900" indent="-342900">
              <a:buAutoNum type="arabicPeriod"/>
            </a:pPr>
            <a:r>
              <a:rPr lang="en-US" altLang="zh-CN" dirty="0" smtClean="0">
                <a:latin typeface="Constantia" pitchFamily="18" charset="0"/>
              </a:rPr>
              <a:t>Shopping</a:t>
            </a:r>
          </a:p>
          <a:p>
            <a:pPr marL="342900" indent="-342900">
              <a:buAutoNum type="arabicPeriod"/>
            </a:pPr>
            <a:r>
              <a:rPr lang="en-US" altLang="zh-CN" dirty="0" smtClean="0">
                <a:latin typeface="Constantia" pitchFamily="18" charset="0"/>
              </a:rPr>
              <a:t>Food</a:t>
            </a:r>
            <a:endParaRPr lang="zh-CN" altLang="en-US" dirty="0">
              <a:latin typeface="Constantia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47864" y="1556792"/>
            <a:ext cx="4248472" cy="576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tantia" pitchFamily="18" charset="0"/>
              </a:rPr>
              <a:t>TITLE: </a:t>
            </a:r>
            <a:r>
              <a:rPr lang="en-US" altLang="zh-CN" dirty="0" err="1" smtClean="0">
                <a:latin typeface="Constantia" pitchFamily="18" charset="0"/>
              </a:rPr>
              <a:t>Huangshan</a:t>
            </a:r>
            <a:r>
              <a:rPr lang="en-US" altLang="zh-CN" dirty="0" smtClean="0">
                <a:latin typeface="Constantia" pitchFamily="18" charset="0"/>
              </a:rPr>
              <a:t> Trip Planning</a:t>
            </a:r>
            <a:endParaRPr lang="zh-CN" altLang="en-US" dirty="0">
              <a:latin typeface="Constantia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17588" y="1556792"/>
            <a:ext cx="1512168" cy="4320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tantia" pitchFamily="18" charset="0"/>
              </a:rPr>
              <a:t>User control</a:t>
            </a:r>
            <a:endParaRPr lang="zh-CN" altLang="en-US" dirty="0">
              <a:latin typeface="Constantia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17588" y="1988840"/>
            <a:ext cx="1512168" cy="15121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>
                <a:latin typeface="Constantia" pitchFamily="18" charset="0"/>
              </a:rPr>
              <a:t>Creator:John</a:t>
            </a:r>
            <a:endParaRPr lang="en-US" altLang="zh-CN" dirty="0" smtClean="0">
              <a:latin typeface="Constantia" pitchFamily="18" charset="0"/>
            </a:endParaRPr>
          </a:p>
          <a:p>
            <a:endParaRPr lang="en-US" altLang="zh-CN" dirty="0" smtClean="0">
              <a:latin typeface="Constantia" pitchFamily="18" charset="0"/>
            </a:endParaRPr>
          </a:p>
          <a:p>
            <a:r>
              <a:rPr lang="en-US" altLang="zh-CN" dirty="0" smtClean="0">
                <a:latin typeface="Constantia" pitchFamily="18" charset="0"/>
              </a:rPr>
              <a:t>Collaborator:</a:t>
            </a:r>
          </a:p>
          <a:p>
            <a:r>
              <a:rPr lang="en-US" altLang="zh-CN" dirty="0" smtClean="0">
                <a:latin typeface="Constantia" pitchFamily="18" charset="0"/>
              </a:rPr>
              <a:t>Amy</a:t>
            </a:r>
          </a:p>
          <a:p>
            <a:r>
              <a:rPr lang="en-US" altLang="zh-CN" dirty="0" smtClean="0">
                <a:latin typeface="Constantia" pitchFamily="18" charset="0"/>
              </a:rPr>
              <a:t>Jack</a:t>
            </a:r>
          </a:p>
        </p:txBody>
      </p:sp>
      <p:sp>
        <p:nvSpPr>
          <p:cNvPr id="9" name="矩形 8"/>
          <p:cNvSpPr/>
          <p:nvPr/>
        </p:nvSpPr>
        <p:spPr>
          <a:xfrm>
            <a:off x="3347864" y="2420888"/>
            <a:ext cx="4320480" cy="64807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Constantia" pitchFamily="18" charset="0"/>
              </a:rPr>
              <a:t>Micro blog post wall</a:t>
            </a:r>
            <a:endParaRPr lang="zh-CN" altLang="en-US" sz="1400" dirty="0">
              <a:latin typeface="Constantia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38696" y="3356992"/>
            <a:ext cx="1881376" cy="13321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Constantia" pitchFamily="18" charset="0"/>
              </a:rPr>
              <a:t>Map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347864" y="4869160"/>
            <a:ext cx="4525072" cy="5040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Constantia" pitchFamily="18" charset="0"/>
              </a:rPr>
              <a:t>Airline information</a:t>
            </a:r>
            <a:endParaRPr lang="zh-CN" altLang="en-US" sz="1400" dirty="0">
              <a:latin typeface="Constantia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424664" y="3356992"/>
            <a:ext cx="2448272" cy="13321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Constantia" pitchFamily="18" charset="0"/>
              </a:rPr>
              <a:t>Travel information</a:t>
            </a:r>
            <a:endParaRPr lang="zh-CN" altLang="en-US" sz="1400" dirty="0">
              <a:latin typeface="Constantia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338696" y="5525616"/>
            <a:ext cx="4525072" cy="5040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Constantia" pitchFamily="18" charset="0"/>
              </a:rPr>
              <a:t>Comments</a:t>
            </a:r>
            <a:endParaRPr lang="zh-CN" altLang="en-US" sz="1400" dirty="0">
              <a:latin typeface="Constant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453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Bookman Old Style" pitchFamily="18" charset="0"/>
              </a:rPr>
              <a:t>SNS configuration</a:t>
            </a:r>
            <a:endParaRPr lang="zh-CN" altLang="en-US" dirty="0">
              <a:latin typeface="Bookman Old Style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86" y="1556792"/>
            <a:ext cx="546078" cy="42228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802" y="2204864"/>
            <a:ext cx="390845" cy="3908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862" y="2852936"/>
            <a:ext cx="430723" cy="45821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064" y="3645024"/>
            <a:ext cx="447738" cy="33342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415" y="4365104"/>
            <a:ext cx="461170" cy="46117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57" y="5277535"/>
            <a:ext cx="575700" cy="49086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619672" y="1556792"/>
            <a:ext cx="2880320" cy="5040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tantia" pitchFamily="18" charset="0"/>
              </a:rPr>
              <a:t>Invite friends</a:t>
            </a:r>
            <a:endParaRPr lang="zh-CN" altLang="en-US" dirty="0">
              <a:latin typeface="Constantia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619672" y="2213248"/>
            <a:ext cx="2880320" cy="5040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tantia" pitchFamily="18" charset="0"/>
              </a:rPr>
              <a:t>Invite friends</a:t>
            </a:r>
            <a:endParaRPr lang="zh-CN" altLang="en-US" dirty="0">
              <a:latin typeface="Constantia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19672" y="2852936"/>
            <a:ext cx="2880320" cy="5040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tantia" pitchFamily="18" charset="0"/>
              </a:rPr>
              <a:t>Invite friends</a:t>
            </a:r>
            <a:endParaRPr lang="zh-CN" altLang="en-US" dirty="0">
              <a:latin typeface="Constantia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619672" y="3559707"/>
            <a:ext cx="2880320" cy="5040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tantia" pitchFamily="18" charset="0"/>
              </a:rPr>
              <a:t>Invite friends</a:t>
            </a:r>
            <a:endParaRPr lang="zh-CN" altLang="en-US" dirty="0">
              <a:latin typeface="Constantia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19672" y="4343661"/>
            <a:ext cx="2880320" cy="5040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tantia" pitchFamily="18" charset="0"/>
              </a:rPr>
              <a:t>Posts update</a:t>
            </a:r>
            <a:endParaRPr lang="zh-CN" altLang="en-US" dirty="0">
              <a:latin typeface="Constantia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19672" y="5289820"/>
            <a:ext cx="2880320" cy="5040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tantia" pitchFamily="18" charset="0"/>
              </a:rPr>
              <a:t>Posts update</a:t>
            </a:r>
            <a:endParaRPr lang="zh-CN" altLang="en-US" dirty="0">
              <a:latin typeface="Constant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78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onstantia" pitchFamily="18" charset="0"/>
              </a:rPr>
              <a:t>Outline</a:t>
            </a:r>
            <a:endParaRPr lang="zh-CN" altLang="en-US" dirty="0">
              <a:latin typeface="Constantia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Design goals</a:t>
            </a: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Vulcan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SMW+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&amp; ZJU </a:t>
            </a:r>
            <a:r>
              <a:rPr lang="en-US" altLang="zh-CN" i="1" dirty="0" err="1" smtClean="0">
                <a:latin typeface="Times New Roman" pitchFamily="18" charset="0"/>
                <a:cs typeface="Times New Roman" pitchFamily="18" charset="0"/>
              </a:rPr>
              <a:t>sMash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Scenarios</a:t>
            </a: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Features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Technical Design</a:t>
            </a: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UI Design</a:t>
            </a:r>
          </a:p>
        </p:txBody>
      </p:sp>
    </p:spTree>
    <p:extLst>
      <p:ext uri="{BB962C8B-B14F-4D97-AF65-F5344CB8AC3E}">
        <p14:creationId xmlns:p14="http://schemas.microsoft.com/office/powerpoint/2010/main" val="21123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Widget configuration (1)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11560" y="1879708"/>
            <a:ext cx="7992888" cy="43576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剪去单角的矩形 3"/>
          <p:cNvSpPr/>
          <p:nvPr/>
        </p:nvSpPr>
        <p:spPr>
          <a:xfrm>
            <a:off x="2576940" y="1519668"/>
            <a:ext cx="936104" cy="360040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tantia" pitchFamily="18" charset="0"/>
              </a:rPr>
              <a:t>Style</a:t>
            </a:r>
            <a:endParaRPr lang="zh-CN" altLang="en-US" dirty="0">
              <a:latin typeface="Constantia" pitchFamily="18" charset="0"/>
            </a:endParaRPr>
          </a:p>
        </p:txBody>
      </p:sp>
      <p:sp>
        <p:nvSpPr>
          <p:cNvPr id="5" name="剪去单角的矩形 4"/>
          <p:cNvSpPr/>
          <p:nvPr/>
        </p:nvSpPr>
        <p:spPr>
          <a:xfrm>
            <a:off x="3851920" y="1519668"/>
            <a:ext cx="936104" cy="360040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tantia" pitchFamily="18" charset="0"/>
              </a:rPr>
              <a:t>Layout</a:t>
            </a:r>
            <a:endParaRPr lang="zh-CN" altLang="en-US" dirty="0">
              <a:latin typeface="Constantia" pitchFamily="18" charset="0"/>
            </a:endParaRPr>
          </a:p>
        </p:txBody>
      </p:sp>
      <p:sp>
        <p:nvSpPr>
          <p:cNvPr id="6" name="剪去单角的矩形 5"/>
          <p:cNvSpPr/>
          <p:nvPr/>
        </p:nvSpPr>
        <p:spPr>
          <a:xfrm>
            <a:off x="971600" y="1519668"/>
            <a:ext cx="1296144" cy="360040"/>
          </a:xfrm>
          <a:prstGeom prst="snip1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tantia" pitchFamily="18" charset="0"/>
              </a:rPr>
              <a:t>Widgets</a:t>
            </a:r>
            <a:endParaRPr lang="zh-CN" altLang="en-US" dirty="0">
              <a:latin typeface="Constantia" pitchFamily="18" charset="0"/>
            </a:endParaRPr>
          </a:p>
        </p:txBody>
      </p:sp>
      <p:sp>
        <p:nvSpPr>
          <p:cNvPr id="13" name="剪去同侧角的矩形 12"/>
          <p:cNvSpPr/>
          <p:nvPr/>
        </p:nvSpPr>
        <p:spPr>
          <a:xfrm>
            <a:off x="1043608" y="2132856"/>
            <a:ext cx="1008112" cy="288032"/>
          </a:xfrm>
          <a:prstGeom prst="snip2Same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Constantia" pitchFamily="18" charset="0"/>
              </a:rPr>
              <a:t>Life</a:t>
            </a:r>
            <a:endParaRPr lang="zh-CN" altLang="en-US" sz="1400" dirty="0">
              <a:latin typeface="Constantia" pitchFamily="18" charset="0"/>
            </a:endParaRPr>
          </a:p>
        </p:txBody>
      </p:sp>
      <p:sp>
        <p:nvSpPr>
          <p:cNvPr id="14" name="剪去同侧角的矩形 13"/>
          <p:cNvSpPr/>
          <p:nvPr/>
        </p:nvSpPr>
        <p:spPr>
          <a:xfrm>
            <a:off x="2051720" y="2132856"/>
            <a:ext cx="1008112" cy="288032"/>
          </a:xfrm>
          <a:prstGeom prst="snip2Same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Constantia" pitchFamily="18" charset="0"/>
              </a:rPr>
              <a:t>Art</a:t>
            </a:r>
            <a:endParaRPr lang="zh-CN" altLang="en-US" sz="1400" dirty="0">
              <a:latin typeface="Constantia" pitchFamily="18" charset="0"/>
            </a:endParaRPr>
          </a:p>
        </p:txBody>
      </p:sp>
      <p:sp>
        <p:nvSpPr>
          <p:cNvPr id="15" name="剪去同侧角的矩形 14"/>
          <p:cNvSpPr/>
          <p:nvPr/>
        </p:nvSpPr>
        <p:spPr>
          <a:xfrm>
            <a:off x="3059832" y="2129440"/>
            <a:ext cx="1152128" cy="288032"/>
          </a:xfrm>
          <a:prstGeom prst="snip2Same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Constantia" pitchFamily="18" charset="0"/>
              </a:rPr>
              <a:t>Nature</a:t>
            </a:r>
            <a:endParaRPr lang="zh-CN" altLang="en-US" sz="1400" dirty="0">
              <a:latin typeface="Constantia" pitchFamily="18" charset="0"/>
            </a:endParaRPr>
          </a:p>
        </p:txBody>
      </p:sp>
      <p:sp>
        <p:nvSpPr>
          <p:cNvPr id="16" name="剪去同侧角的矩形 15"/>
          <p:cNvSpPr/>
          <p:nvPr/>
        </p:nvSpPr>
        <p:spPr>
          <a:xfrm>
            <a:off x="4211960" y="2124496"/>
            <a:ext cx="1008112" cy="288032"/>
          </a:xfrm>
          <a:prstGeom prst="snip2Same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Constantia" pitchFamily="18" charset="0"/>
              </a:rPr>
              <a:t>Project</a:t>
            </a:r>
            <a:endParaRPr lang="zh-CN" altLang="en-US" sz="1400" dirty="0">
              <a:latin typeface="Constantia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043608" y="2420888"/>
            <a:ext cx="6480720" cy="7920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itchFamily="2" charset="2"/>
              <a:buChar char="l"/>
            </a:pPr>
            <a:r>
              <a:rPr lang="en-US" altLang="zh-CN" sz="1200" u="sng" dirty="0" smtClean="0">
                <a:solidFill>
                  <a:schemeClr val="bg1">
                    <a:lumMod val="65000"/>
                  </a:schemeClr>
                </a:solidFill>
                <a:latin typeface="Constantia" pitchFamily="18" charset="0"/>
              </a:rPr>
              <a:t>Shopping</a:t>
            </a:r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sz="1200" u="sng" dirty="0" smtClean="0">
                <a:latin typeface="Constantia" pitchFamily="18" charset="0"/>
              </a:rPr>
              <a:t>Work plan</a:t>
            </a:r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sz="1200" u="sng" dirty="0" smtClean="0">
                <a:latin typeface="Constantia" pitchFamily="18" charset="0"/>
              </a:rPr>
              <a:t>Calendar</a:t>
            </a:r>
          </a:p>
        </p:txBody>
      </p:sp>
      <p:sp>
        <p:nvSpPr>
          <p:cNvPr id="18" name="矩形 17"/>
          <p:cNvSpPr/>
          <p:nvPr/>
        </p:nvSpPr>
        <p:spPr>
          <a:xfrm>
            <a:off x="971600" y="3424416"/>
            <a:ext cx="7200800" cy="1948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763688" y="3717032"/>
            <a:ext cx="1584176" cy="34147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Constantia" pitchFamily="18" charset="0"/>
              </a:rPr>
              <a:t>Group buying widget</a:t>
            </a:r>
            <a:endParaRPr lang="zh-CN" altLang="en-US" sz="1200" dirty="0">
              <a:latin typeface="Constantia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475656" y="3789040"/>
            <a:ext cx="288032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971600" y="5661248"/>
            <a:ext cx="3168352" cy="36004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Constantia" pitchFamily="18" charset="0"/>
              </a:rPr>
              <a:t>Chosen widgets: …</a:t>
            </a:r>
            <a:endParaRPr lang="zh-CN" altLang="en-US" sz="1400" dirty="0">
              <a:latin typeface="Constantia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763688" y="4228077"/>
            <a:ext cx="1584176" cy="34147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Constantia" pitchFamily="18" charset="0"/>
              </a:rPr>
              <a:t>Digital device widget</a:t>
            </a:r>
            <a:endParaRPr lang="zh-CN" altLang="en-US" sz="1200" dirty="0">
              <a:latin typeface="Constantia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475656" y="4300085"/>
            <a:ext cx="288032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4608004" y="3789040"/>
            <a:ext cx="1584176" cy="34147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Constantia" pitchFamily="18" charset="0"/>
              </a:rPr>
              <a:t>Comment widget</a:t>
            </a:r>
            <a:endParaRPr lang="zh-CN" altLang="en-US" sz="1200" dirty="0">
              <a:latin typeface="Constantia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319972" y="3861048"/>
            <a:ext cx="288032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4608004" y="4300085"/>
            <a:ext cx="1584176" cy="34147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Constantia" pitchFamily="18" charset="0"/>
              </a:rPr>
              <a:t>Sales widget</a:t>
            </a:r>
            <a:endParaRPr lang="zh-CN" altLang="en-US" sz="1200" dirty="0">
              <a:latin typeface="Constantia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319972" y="4372093"/>
            <a:ext cx="288032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6084168" y="5661248"/>
            <a:ext cx="792088" cy="3600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tantia" pitchFamily="18" charset="0"/>
              </a:rPr>
              <a:t>OK</a:t>
            </a:r>
            <a:endParaRPr lang="zh-CN" altLang="en-US" dirty="0">
              <a:latin typeface="Constantia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236296" y="5661248"/>
            <a:ext cx="938360" cy="3600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tantia" pitchFamily="18" charset="0"/>
              </a:rPr>
              <a:t>Cancel</a:t>
            </a:r>
            <a:endParaRPr lang="zh-CN" altLang="en-US" dirty="0">
              <a:latin typeface="Constant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5426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Widget configuration (2)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11560" y="1879708"/>
            <a:ext cx="7992888" cy="43576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剪去单角的矩形 3"/>
          <p:cNvSpPr/>
          <p:nvPr/>
        </p:nvSpPr>
        <p:spPr>
          <a:xfrm>
            <a:off x="2576940" y="1519668"/>
            <a:ext cx="936104" cy="360040"/>
          </a:xfrm>
          <a:prstGeom prst="snip1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tantia" pitchFamily="18" charset="0"/>
              </a:rPr>
              <a:t>Style</a:t>
            </a:r>
            <a:endParaRPr lang="zh-CN" altLang="en-US" dirty="0">
              <a:latin typeface="Constantia" pitchFamily="18" charset="0"/>
            </a:endParaRPr>
          </a:p>
        </p:txBody>
      </p:sp>
      <p:sp>
        <p:nvSpPr>
          <p:cNvPr id="5" name="剪去单角的矩形 4"/>
          <p:cNvSpPr/>
          <p:nvPr/>
        </p:nvSpPr>
        <p:spPr>
          <a:xfrm>
            <a:off x="3851920" y="1519668"/>
            <a:ext cx="936104" cy="360040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tantia" pitchFamily="18" charset="0"/>
              </a:rPr>
              <a:t>Layout</a:t>
            </a:r>
            <a:endParaRPr lang="zh-CN" altLang="en-US" dirty="0">
              <a:latin typeface="Constantia" pitchFamily="18" charset="0"/>
            </a:endParaRPr>
          </a:p>
        </p:txBody>
      </p:sp>
      <p:sp>
        <p:nvSpPr>
          <p:cNvPr id="6" name="剪去单角的矩形 5"/>
          <p:cNvSpPr/>
          <p:nvPr/>
        </p:nvSpPr>
        <p:spPr>
          <a:xfrm>
            <a:off x="971600" y="1519668"/>
            <a:ext cx="1296144" cy="360040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tantia" pitchFamily="18" charset="0"/>
              </a:rPr>
              <a:t>Widgets</a:t>
            </a:r>
            <a:endParaRPr lang="zh-CN" altLang="en-US" dirty="0">
              <a:latin typeface="Constantia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87624" y="2276872"/>
            <a:ext cx="936104" cy="86409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tantia" pitchFamily="18" charset="0"/>
              </a:rPr>
              <a:t>××</a:t>
            </a:r>
          </a:p>
          <a:p>
            <a:pPr algn="ctr"/>
            <a:r>
              <a:rPr lang="en-US" altLang="zh-CN" dirty="0" smtClean="0">
                <a:latin typeface="Constantia" pitchFamily="18" charset="0"/>
              </a:rPr>
              <a:t>style</a:t>
            </a:r>
            <a:endParaRPr lang="zh-CN" altLang="en-US" dirty="0">
              <a:latin typeface="Constantia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99792" y="2276872"/>
            <a:ext cx="936104" cy="86409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tantia" pitchFamily="18" charset="0"/>
              </a:rPr>
              <a:t>××</a:t>
            </a:r>
          </a:p>
          <a:p>
            <a:pPr algn="ctr"/>
            <a:r>
              <a:rPr lang="en-US" altLang="zh-CN" dirty="0" smtClean="0">
                <a:latin typeface="Constantia" pitchFamily="18" charset="0"/>
              </a:rPr>
              <a:t>style</a:t>
            </a:r>
            <a:endParaRPr lang="zh-CN" altLang="en-US" dirty="0">
              <a:latin typeface="Constantia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211960" y="2276872"/>
            <a:ext cx="936104" cy="86409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tantia" pitchFamily="18" charset="0"/>
              </a:rPr>
              <a:t>××</a:t>
            </a:r>
          </a:p>
          <a:p>
            <a:pPr algn="ctr"/>
            <a:r>
              <a:rPr lang="en-US" altLang="zh-CN" dirty="0" smtClean="0">
                <a:latin typeface="Constantia" pitchFamily="18" charset="0"/>
              </a:rPr>
              <a:t>style</a:t>
            </a:r>
            <a:endParaRPr lang="zh-CN" altLang="en-US" dirty="0">
              <a:latin typeface="Constantia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796136" y="2276872"/>
            <a:ext cx="936104" cy="86409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tantia" pitchFamily="18" charset="0"/>
              </a:rPr>
              <a:t>××</a:t>
            </a:r>
          </a:p>
          <a:p>
            <a:pPr algn="ctr"/>
            <a:r>
              <a:rPr lang="en-US" altLang="zh-CN" dirty="0" smtClean="0">
                <a:latin typeface="Constantia" pitchFamily="18" charset="0"/>
              </a:rPr>
              <a:t>style</a:t>
            </a:r>
            <a:endParaRPr lang="zh-CN" altLang="en-US" dirty="0">
              <a:latin typeface="Constantia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87624" y="3626462"/>
            <a:ext cx="936104" cy="86409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tantia" pitchFamily="18" charset="0"/>
              </a:rPr>
              <a:t>××</a:t>
            </a:r>
          </a:p>
          <a:p>
            <a:pPr algn="ctr"/>
            <a:r>
              <a:rPr lang="en-US" altLang="zh-CN" dirty="0" smtClean="0">
                <a:latin typeface="Constantia" pitchFamily="18" charset="0"/>
              </a:rPr>
              <a:t>style</a:t>
            </a:r>
            <a:endParaRPr lang="zh-CN" altLang="en-US" dirty="0">
              <a:latin typeface="Constantia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699064" y="3659614"/>
            <a:ext cx="936104" cy="86409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tantia" pitchFamily="18" charset="0"/>
              </a:rPr>
              <a:t>××</a:t>
            </a:r>
          </a:p>
          <a:p>
            <a:pPr algn="ctr"/>
            <a:r>
              <a:rPr lang="en-US" altLang="zh-CN" dirty="0" smtClean="0">
                <a:latin typeface="Constantia" pitchFamily="18" charset="0"/>
              </a:rPr>
              <a:t>style</a:t>
            </a:r>
            <a:endParaRPr lang="zh-CN" altLang="en-US" dirty="0">
              <a:latin typeface="Constantia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215424" y="3659614"/>
            <a:ext cx="936104" cy="86409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tantia" pitchFamily="18" charset="0"/>
              </a:rPr>
              <a:t>××</a:t>
            </a:r>
          </a:p>
          <a:p>
            <a:pPr algn="ctr"/>
            <a:r>
              <a:rPr lang="en-US" altLang="zh-CN" dirty="0" smtClean="0">
                <a:latin typeface="Constantia" pitchFamily="18" charset="0"/>
              </a:rPr>
              <a:t>style</a:t>
            </a:r>
            <a:endParaRPr lang="zh-CN" altLang="en-US" dirty="0">
              <a:latin typeface="Constantia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796136" y="3659614"/>
            <a:ext cx="936104" cy="86409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tantia" pitchFamily="18" charset="0"/>
              </a:rPr>
              <a:t>××</a:t>
            </a:r>
          </a:p>
          <a:p>
            <a:pPr algn="ctr"/>
            <a:r>
              <a:rPr lang="en-US" altLang="zh-CN" dirty="0" smtClean="0">
                <a:latin typeface="Constantia" pitchFamily="18" charset="0"/>
              </a:rPr>
              <a:t>style</a:t>
            </a:r>
            <a:endParaRPr lang="zh-CN" altLang="en-US" dirty="0">
              <a:latin typeface="Constant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7299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Widget configuration (3)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11560" y="1879708"/>
            <a:ext cx="7992888" cy="43576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剪去单角的矩形 3"/>
          <p:cNvSpPr/>
          <p:nvPr/>
        </p:nvSpPr>
        <p:spPr>
          <a:xfrm>
            <a:off x="2576940" y="1519668"/>
            <a:ext cx="936104" cy="360040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tantia" pitchFamily="18" charset="0"/>
              </a:rPr>
              <a:t>Style</a:t>
            </a:r>
            <a:endParaRPr lang="zh-CN" altLang="en-US" dirty="0">
              <a:latin typeface="Constantia" pitchFamily="18" charset="0"/>
            </a:endParaRPr>
          </a:p>
        </p:txBody>
      </p:sp>
      <p:sp>
        <p:nvSpPr>
          <p:cNvPr id="5" name="剪去单角的矩形 4"/>
          <p:cNvSpPr/>
          <p:nvPr/>
        </p:nvSpPr>
        <p:spPr>
          <a:xfrm>
            <a:off x="3851920" y="1519668"/>
            <a:ext cx="936104" cy="360040"/>
          </a:xfrm>
          <a:prstGeom prst="snip1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tantia" pitchFamily="18" charset="0"/>
              </a:rPr>
              <a:t>Layout</a:t>
            </a:r>
            <a:endParaRPr lang="zh-CN" altLang="en-US" dirty="0">
              <a:latin typeface="Constantia" pitchFamily="18" charset="0"/>
            </a:endParaRPr>
          </a:p>
        </p:txBody>
      </p:sp>
      <p:sp>
        <p:nvSpPr>
          <p:cNvPr id="6" name="剪去单角的矩形 5"/>
          <p:cNvSpPr/>
          <p:nvPr/>
        </p:nvSpPr>
        <p:spPr>
          <a:xfrm>
            <a:off x="971600" y="1519668"/>
            <a:ext cx="1296144" cy="360040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tantia" pitchFamily="18" charset="0"/>
              </a:rPr>
              <a:t>Widgets</a:t>
            </a:r>
            <a:endParaRPr lang="zh-CN" altLang="en-US" dirty="0">
              <a:latin typeface="Constantia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15616" y="2204864"/>
            <a:ext cx="1584176" cy="158417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115616" y="2636912"/>
            <a:ext cx="1584176" cy="0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619672" y="2636912"/>
            <a:ext cx="0" cy="1152128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059832" y="2204864"/>
            <a:ext cx="1584176" cy="158417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3059832" y="2636912"/>
            <a:ext cx="1584176" cy="0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211960" y="2636912"/>
            <a:ext cx="0" cy="1152128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076056" y="2204864"/>
            <a:ext cx="1584176" cy="158417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>
            <a:off x="5076056" y="2636912"/>
            <a:ext cx="1584176" cy="0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580112" y="2636912"/>
            <a:ext cx="0" cy="1152128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115616" y="4221088"/>
            <a:ext cx="1584176" cy="158417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>
            <a:off x="1115616" y="4653136"/>
            <a:ext cx="1584176" cy="0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1979712" y="4673688"/>
            <a:ext cx="0" cy="1152128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3059832" y="4293096"/>
            <a:ext cx="1584176" cy="158417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/>
          <p:cNvCxnSpPr/>
          <p:nvPr/>
        </p:nvCxnSpPr>
        <p:spPr>
          <a:xfrm>
            <a:off x="3059832" y="4725144"/>
            <a:ext cx="1584176" cy="0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3419872" y="4733120"/>
            <a:ext cx="0" cy="1152128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5076056" y="4293096"/>
            <a:ext cx="1584176" cy="158417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>
            <a:off x="5076056" y="4725144"/>
            <a:ext cx="1584176" cy="0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6228184" y="2636912"/>
            <a:ext cx="0" cy="1152128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2339752" y="4653136"/>
            <a:ext cx="0" cy="1152128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3779912" y="4725144"/>
            <a:ext cx="0" cy="1152128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5076056" y="5373216"/>
            <a:ext cx="1584176" cy="0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920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onstantia" pitchFamily="18" charset="0"/>
              </a:rPr>
              <a:t>Semantic SNS Wiki is a nutshell</a:t>
            </a:r>
            <a:endParaRPr lang="zh-CN" altLang="en-US" dirty="0">
              <a:latin typeface="Constantia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It is a wiki: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Platform for web-based collaboration and quick authoring and provision of content.</a:t>
            </a:r>
          </a:p>
          <a:p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It is a database: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Users embedded data in text that can be retrieved with powerful data query mechanisms.</a:t>
            </a:r>
          </a:p>
          <a:p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It is a template repository: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Users manage and use APIs through UI.</a:t>
            </a:r>
          </a:p>
          <a:p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It is a data integration tool: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Users access data from external databases, web services or the Semantic Web from within the Wiki.</a:t>
            </a:r>
          </a:p>
          <a:p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It is targeted to small social circles: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Users invite friends to participate in web activities.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175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onstantia" pitchFamily="18" charset="0"/>
              </a:rPr>
              <a:t>Design Goals</a:t>
            </a:r>
            <a:endParaRPr lang="zh-CN" altLang="en-US" dirty="0">
              <a:latin typeface="Constantia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sz="2400" dirty="0">
                <a:solidFill>
                  <a:srgbClr val="474747"/>
                </a:solidFill>
                <a:latin typeface="Times New Roman" pitchFamily="18" charset="0"/>
                <a:cs typeface="Times New Roman" pitchFamily="18" charset="0"/>
              </a:rPr>
              <a:t>Semantic Collaboration Compass (SCC) is a </a:t>
            </a:r>
            <a:r>
              <a:rPr lang="en-US" altLang="zh-CN" sz="2400" b="1" dirty="0">
                <a:solidFill>
                  <a:srgbClr val="474747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18" charset="0"/>
                <a:cs typeface="Times New Roman" pitchFamily="18" charset="0"/>
              </a:rPr>
              <a:t>micro-wiki system</a:t>
            </a:r>
            <a:r>
              <a:rPr lang="en-US" altLang="zh-CN" sz="2400" dirty="0">
                <a:solidFill>
                  <a:srgbClr val="474747"/>
                </a:solidFill>
                <a:latin typeface="Times New Roman" pitchFamily="18" charset="0"/>
                <a:cs typeface="Times New Roman" pitchFamily="18" charset="0"/>
              </a:rPr>
              <a:t> that uses a combination of short posts, charts, tweets, online mash-ups, etc., which are delivered as </a:t>
            </a:r>
            <a:r>
              <a:rPr lang="en-US" altLang="zh-CN" sz="2400" b="1" dirty="0">
                <a:solidFill>
                  <a:srgbClr val="474747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18" charset="0"/>
                <a:cs typeface="Times New Roman" pitchFamily="18" charset="0"/>
              </a:rPr>
              <a:t>mini-wiki-widgets</a:t>
            </a:r>
            <a:r>
              <a:rPr lang="en-US" altLang="zh-CN" sz="2400" dirty="0">
                <a:solidFill>
                  <a:srgbClr val="474747"/>
                </a:solidFill>
                <a:latin typeface="Times New Roman" pitchFamily="18" charset="0"/>
                <a:cs typeface="Times New Roman" pitchFamily="18" charset="0"/>
              </a:rPr>
              <a:t>, to support on-the-fly social collaboration.</a:t>
            </a:r>
          </a:p>
          <a:p>
            <a:r>
              <a:rPr lang="en-US" altLang="zh-CN" sz="2400" dirty="0">
                <a:solidFill>
                  <a:srgbClr val="474747"/>
                </a:solidFill>
                <a:latin typeface="Times New Roman" pitchFamily="18" charset="0"/>
                <a:cs typeface="Times New Roman" pitchFamily="18" charset="0"/>
              </a:rPr>
              <a:t>It will be based on Vulcan’s Semantic </a:t>
            </a:r>
            <a:r>
              <a:rPr lang="en-US" altLang="zh-CN" sz="2400" dirty="0" err="1">
                <a:solidFill>
                  <a:srgbClr val="474747"/>
                </a:solidFill>
                <a:latin typeface="Times New Roman" pitchFamily="18" charset="0"/>
                <a:cs typeface="Times New Roman" pitchFamily="18" charset="0"/>
              </a:rPr>
              <a:t>MediaWiki</a:t>
            </a:r>
            <a:r>
              <a:rPr lang="en-US" altLang="zh-CN" sz="2400" dirty="0">
                <a:solidFill>
                  <a:srgbClr val="474747"/>
                </a:solidFill>
                <a:latin typeface="Times New Roman" pitchFamily="18" charset="0"/>
                <a:cs typeface="Times New Roman" pitchFamily="18" charset="0"/>
              </a:rPr>
              <a:t> Plus (SMW+) and Zhejiang University (ZJU)’s semantic mash-up engine (</a:t>
            </a:r>
            <a:r>
              <a:rPr lang="en-US" altLang="zh-CN" sz="2400" dirty="0" err="1">
                <a:solidFill>
                  <a:srgbClr val="474747"/>
                </a:solidFill>
                <a:latin typeface="Times New Roman" pitchFamily="18" charset="0"/>
                <a:cs typeface="Times New Roman" pitchFamily="18" charset="0"/>
              </a:rPr>
              <a:t>sMash</a:t>
            </a:r>
            <a:r>
              <a:rPr lang="en-US" altLang="zh-CN" sz="2400" dirty="0">
                <a:solidFill>
                  <a:srgbClr val="474747"/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endParaRPr lang="zh-CN" altLang="en-US" dirty="0"/>
          </a:p>
        </p:txBody>
      </p:sp>
      <p:graphicFrame>
        <p:nvGraphicFramePr>
          <p:cNvPr id="4" name="Diagram 2"/>
          <p:cNvGraphicFramePr/>
          <p:nvPr>
            <p:extLst>
              <p:ext uri="{D42A27DB-BD31-4B8C-83A1-F6EECF244321}">
                <p14:modId xmlns:p14="http://schemas.microsoft.com/office/powerpoint/2010/main" val="3632310348"/>
              </p:ext>
            </p:extLst>
          </p:nvPr>
        </p:nvGraphicFramePr>
        <p:xfrm>
          <a:off x="1187624" y="4077072"/>
          <a:ext cx="6681936" cy="2480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9814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onstantia" pitchFamily="18" charset="0"/>
              </a:rPr>
              <a:t>Vulcan SMW+</a:t>
            </a:r>
            <a:endParaRPr lang="zh-CN" altLang="en-US" dirty="0">
              <a:latin typeface="Constantia" pitchFamily="18" charset="0"/>
            </a:endParaRP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1" y="1196752"/>
            <a:ext cx="3600400" cy="3026885"/>
          </a:xfrm>
        </p:spPr>
      </p:pic>
      <p:sp>
        <p:nvSpPr>
          <p:cNvPr id="7" name="内容占位符 6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Semantic Enterprise Wiki</a:t>
            </a:r>
          </a:p>
          <a:p>
            <a:pPr lvl="1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Integrate knowledge in a efficient, flexible and collaborative way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lang="en-US" altLang="zh-CN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Open-source semantic wiki software that combines:</a:t>
            </a:r>
          </a:p>
          <a:p>
            <a:pPr lvl="1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Wiki-style text/article authorship</a:t>
            </a:r>
          </a:p>
          <a:p>
            <a:pPr lvl="1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Lightweight web-scale semantic publishing </a:t>
            </a:r>
          </a:p>
          <a:p>
            <a:pPr lvl="1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Collaborative, user-governed subject models and data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curation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Simple and extensible data models with easy import/export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lang="en-US" altLang="zh-CN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new tool for data </a:t>
            </a:r>
            <a:r>
              <a:rPr lang="en-US" altLang="zh-CN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publishing</a:t>
            </a:r>
            <a:endParaRPr lang="en-US" altLang="zh-CN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916832"/>
            <a:ext cx="6079437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8768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onstantia" pitchFamily="18" charset="0"/>
              </a:rPr>
              <a:t>Architecture</a:t>
            </a:r>
            <a:endParaRPr lang="zh-CN" altLang="en-US" dirty="0">
              <a:latin typeface="Constantia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7584" y="1412776"/>
            <a:ext cx="7200800" cy="7200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Application level                      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SMW+</a:t>
            </a:r>
            <a:endParaRPr lang="zh-CN" alt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7584" y="3140968"/>
            <a:ext cx="7200800" cy="20162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Triple Store Connector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03648" y="3645024"/>
            <a:ext cx="4248472" cy="1152128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err="1" smtClean="0">
                <a:latin typeface="Times New Roman" pitchFamily="18" charset="0"/>
                <a:cs typeface="Times New Roman" pitchFamily="18" charset="0"/>
              </a:rPr>
              <a:t>OntoBroker</a:t>
            </a:r>
            <a:endParaRPr lang="zh-CN" alt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87624" y="2420888"/>
            <a:ext cx="1512168" cy="3600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Queries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131840" y="2420888"/>
            <a:ext cx="1512168" cy="3600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Results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直接箭头连接符 8"/>
          <p:cNvCxnSpPr>
            <a:endCxn id="6" idx="0"/>
          </p:cNvCxnSpPr>
          <p:nvPr/>
        </p:nvCxnSpPr>
        <p:spPr>
          <a:xfrm>
            <a:off x="1943708" y="2132856"/>
            <a:ext cx="0" cy="28803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6" idx="2"/>
          </p:cNvCxnSpPr>
          <p:nvPr/>
        </p:nvCxnSpPr>
        <p:spPr>
          <a:xfrm>
            <a:off x="1943708" y="2780928"/>
            <a:ext cx="0" cy="3600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7" idx="2"/>
          </p:cNvCxnSpPr>
          <p:nvPr/>
        </p:nvCxnSpPr>
        <p:spPr>
          <a:xfrm flipV="1">
            <a:off x="3887924" y="2780928"/>
            <a:ext cx="0" cy="3600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7" idx="0"/>
          </p:cNvCxnSpPr>
          <p:nvPr/>
        </p:nvCxnSpPr>
        <p:spPr>
          <a:xfrm flipV="1">
            <a:off x="3887924" y="2132856"/>
            <a:ext cx="0" cy="28803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6300192" y="2420888"/>
            <a:ext cx="1512168" cy="3600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Annotations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300192" y="3573016"/>
            <a:ext cx="1512168" cy="5277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Ontology/</a:t>
            </a:r>
          </a:p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Rules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312284" y="4387428"/>
            <a:ext cx="1512168" cy="5054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Semantic Facts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27584" y="5565080"/>
            <a:ext cx="7200800" cy="86409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Relational Databases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3" name="直接箭头连接符 22"/>
          <p:cNvCxnSpPr>
            <a:endCxn id="16" idx="0"/>
          </p:cNvCxnSpPr>
          <p:nvPr/>
        </p:nvCxnSpPr>
        <p:spPr>
          <a:xfrm>
            <a:off x="7056276" y="2132856"/>
            <a:ext cx="0" cy="28803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6" idx="2"/>
            <a:endCxn id="17" idx="0"/>
          </p:cNvCxnSpPr>
          <p:nvPr/>
        </p:nvCxnSpPr>
        <p:spPr>
          <a:xfrm>
            <a:off x="7056276" y="2780928"/>
            <a:ext cx="0" cy="7920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7" idx="1"/>
          </p:cNvCxnSpPr>
          <p:nvPr/>
        </p:nvCxnSpPr>
        <p:spPr>
          <a:xfrm flipH="1">
            <a:off x="5652120" y="3836882"/>
            <a:ext cx="648072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8" idx="1"/>
          </p:cNvCxnSpPr>
          <p:nvPr/>
        </p:nvCxnSpPr>
        <p:spPr>
          <a:xfrm flipH="1">
            <a:off x="5652120" y="4640132"/>
            <a:ext cx="660164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16" idx="3"/>
            <a:endCxn id="18" idx="3"/>
          </p:cNvCxnSpPr>
          <p:nvPr/>
        </p:nvCxnSpPr>
        <p:spPr>
          <a:xfrm>
            <a:off x="7812360" y="2600908"/>
            <a:ext cx="12092" cy="2039224"/>
          </a:xfrm>
          <a:prstGeom prst="bentConnector3">
            <a:avLst>
              <a:gd name="adj1" fmla="val 3565928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圆柱形 34"/>
          <p:cNvSpPr/>
          <p:nvPr/>
        </p:nvSpPr>
        <p:spPr>
          <a:xfrm>
            <a:off x="3131840" y="5877272"/>
            <a:ext cx="756084" cy="43204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圆柱形 35"/>
          <p:cNvSpPr/>
          <p:nvPr/>
        </p:nvSpPr>
        <p:spPr>
          <a:xfrm>
            <a:off x="4049942" y="5877272"/>
            <a:ext cx="756084" cy="43204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柱形 36"/>
          <p:cNvSpPr/>
          <p:nvPr/>
        </p:nvSpPr>
        <p:spPr>
          <a:xfrm>
            <a:off x="5076056" y="5877272"/>
            <a:ext cx="756084" cy="43204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箭头连接符 38"/>
          <p:cNvCxnSpPr/>
          <p:nvPr/>
        </p:nvCxnSpPr>
        <p:spPr>
          <a:xfrm flipV="1">
            <a:off x="4427984" y="4892836"/>
            <a:ext cx="0" cy="84042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928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Constantia" pitchFamily="18" charset="0"/>
              </a:rPr>
              <a:t>List of compatible extension releases and other pre-requisites</a:t>
            </a:r>
            <a:endParaRPr lang="zh-CN" altLang="en-US" dirty="0">
              <a:latin typeface="Constantia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Automatic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Semantic Forms extension v1.2 </a:t>
            </a:r>
          </a:p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Collaboration extension v1.4 </a:t>
            </a:r>
          </a:p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Data Import extension v1.4.3 </a:t>
            </a:r>
          </a:p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Gardening extension v.1.3.5 </a:t>
            </a:r>
          </a:p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Access Control List release v1.5 </a:t>
            </a:r>
          </a:p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Rich media extension v1.5.2 </a:t>
            </a:r>
          </a:p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Rule knowledge extension v1.2.3 </a:t>
            </a:r>
          </a:p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Semantic Forms v2.1.2 </a:t>
            </a:r>
          </a:p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Semantic Forms Inputs v0.4.1 </a:t>
            </a:r>
          </a:p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Semantic Notifications 1.2 </a:t>
            </a:r>
          </a:p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Semantic Result Formats v1.5.3 </a:t>
            </a:r>
          </a:p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Semantic tree view extension v1.4.4 </a:t>
            </a:r>
          </a:p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Widgets extension v0.9.2 </a:t>
            </a:r>
          </a:p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Project Management bundle v1.2 </a:t>
            </a:r>
          </a:p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New User Message v3.0 </a:t>
            </a:r>
          </a:p>
        </p:txBody>
      </p:sp>
    </p:spTree>
    <p:extLst>
      <p:ext uri="{BB962C8B-B14F-4D97-AF65-F5344CB8AC3E}">
        <p14:creationId xmlns:p14="http://schemas.microsoft.com/office/powerpoint/2010/main" val="409973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onstantia" pitchFamily="18" charset="0"/>
              </a:rPr>
              <a:t>Cases</a:t>
            </a:r>
            <a:endParaRPr lang="zh-CN" altLang="en-US" dirty="0">
              <a:latin typeface="Constantia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58" y="1184988"/>
            <a:ext cx="8189782" cy="512433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36912"/>
            <a:ext cx="1201222" cy="277404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357" y="2636912"/>
            <a:ext cx="6689787" cy="277404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42898"/>
            <a:ext cx="7290356" cy="460851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25" y="1412776"/>
            <a:ext cx="7319031" cy="459970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578" y="1378284"/>
            <a:ext cx="7343775" cy="455295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Content Placeholder 4" descr="Screen shot 2010-05-06 at 8.17.58 AM.pn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>
          <a:xfrm>
            <a:off x="1399591" y="853465"/>
            <a:ext cx="6640444" cy="589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910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Constantia" pitchFamily="18" charset="0"/>
              </a:rPr>
              <a:t>SMash</a:t>
            </a:r>
            <a:r>
              <a:rPr lang="en-US" altLang="zh-CN" dirty="0" smtClean="0">
                <a:latin typeface="Constantia" pitchFamily="18" charset="0"/>
              </a:rPr>
              <a:t> in ZJU</a:t>
            </a:r>
            <a:endParaRPr lang="zh-CN" altLang="en-US" dirty="0">
              <a:latin typeface="Constantia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Bin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Lu,Zhaohui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Wu, Yuan Li,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Guotong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Xie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Chunying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Zhou,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Huajun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Chen.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Smash: Semantic-based </a:t>
            </a:r>
            <a:r>
              <a:rPr lang="en-US" altLang="zh-CN" i="1" dirty="0" err="1" smtClean="0">
                <a:latin typeface="Times New Roman" pitchFamily="18" charset="0"/>
                <a:cs typeface="Times New Roman" pitchFamily="18" charset="0"/>
              </a:rPr>
              <a:t>Mashup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 Navigation for Data API Network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. WWW 2009.</a:t>
            </a:r>
          </a:p>
          <a:p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Mashups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enables users with little or no technical background to create customized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applications.</a:t>
            </a: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Procedures</a:t>
            </a:r>
          </a:p>
          <a:p>
            <a:pPr lvl="1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Data collection</a:t>
            </a:r>
          </a:p>
          <a:p>
            <a:pPr lvl="2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Schema editor,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microformats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, data type editor</a:t>
            </a:r>
          </a:p>
          <a:p>
            <a:pPr lvl="1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Data API network construction and visualization</a:t>
            </a:r>
          </a:p>
          <a:p>
            <a:pPr lvl="2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Discover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loosly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links.</a:t>
            </a:r>
          </a:p>
          <a:p>
            <a:pPr lvl="2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Remove the meaningless loosely links.</a:t>
            </a:r>
          </a:p>
          <a:p>
            <a:pPr lvl="2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Visualize the network in the form of graph.</a:t>
            </a:r>
          </a:p>
          <a:p>
            <a:pPr lvl="1"/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Mashup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candidate recommendation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3" y="2348880"/>
            <a:ext cx="8997111" cy="404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704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Constantia" pitchFamily="18" charset="0"/>
              </a:rPr>
              <a:t>sMash</a:t>
            </a:r>
            <a:r>
              <a:rPr lang="en-US" altLang="zh-CN" dirty="0" smtClean="0">
                <a:latin typeface="Constantia" pitchFamily="18" charset="0"/>
              </a:rPr>
              <a:t> architecture</a:t>
            </a:r>
            <a:endParaRPr lang="zh-CN" altLang="en-US" dirty="0">
              <a:latin typeface="Constantia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618564"/>
              </p:ext>
            </p:extLst>
          </p:nvPr>
        </p:nvGraphicFramePr>
        <p:xfrm>
          <a:off x="1979712" y="1268760"/>
          <a:ext cx="5357812" cy="484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Visio" r:id="rId3" imgW="3798900" imgH="3443018" progId="Visio.Drawing.11">
                  <p:embed/>
                </p:oleObj>
              </mc:Choice>
              <mc:Fallback>
                <p:oleObj name="Visio" r:id="rId3" imgW="3798900" imgH="3443018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1268760"/>
                        <a:ext cx="5357812" cy="4843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358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质朴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420</TotalTime>
  <Words>960</Words>
  <Application>Microsoft Office PowerPoint</Application>
  <PresentationFormat>全屏显示(4:3)</PresentationFormat>
  <Paragraphs>274</Paragraphs>
  <Slides>23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5" baseType="lpstr">
      <vt:lpstr>质朴</vt:lpstr>
      <vt:lpstr>Visio</vt:lpstr>
      <vt:lpstr>Semantic Collaboration Compass ——A Semantic SNS wiki</vt:lpstr>
      <vt:lpstr>Outline</vt:lpstr>
      <vt:lpstr>Design Goals</vt:lpstr>
      <vt:lpstr>Vulcan SMW+</vt:lpstr>
      <vt:lpstr>Architecture</vt:lpstr>
      <vt:lpstr>List of compatible extension releases and other pre-requisites</vt:lpstr>
      <vt:lpstr>Cases</vt:lpstr>
      <vt:lpstr>SMash in ZJU</vt:lpstr>
      <vt:lpstr>sMash architecture</vt:lpstr>
      <vt:lpstr>Key technologies: network construction</vt:lpstr>
      <vt:lpstr>Scenario 1: SNS online shopping</vt:lpstr>
      <vt:lpstr>Scenario 2: Trip planning</vt:lpstr>
      <vt:lpstr>Features</vt:lpstr>
      <vt:lpstr>Features</vt:lpstr>
      <vt:lpstr>Technical Design</vt:lpstr>
      <vt:lpstr>Bridging sMash and SMW</vt:lpstr>
      <vt:lpstr>Portal original </vt:lpstr>
      <vt:lpstr>Detailed portal</vt:lpstr>
      <vt:lpstr>SNS configuration</vt:lpstr>
      <vt:lpstr>Widget configuration (1)</vt:lpstr>
      <vt:lpstr>Widget configuration (2)</vt:lpstr>
      <vt:lpstr>Widget configuration (3)</vt:lpstr>
      <vt:lpstr>Semantic SNS Wiki is a nutshell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Collaboration Compass</dc:title>
  <dc:creator>aster</dc:creator>
  <cp:lastModifiedBy>gupeiqin</cp:lastModifiedBy>
  <cp:revision>159</cp:revision>
  <dcterms:created xsi:type="dcterms:W3CDTF">2011-09-29T10:44:08Z</dcterms:created>
  <dcterms:modified xsi:type="dcterms:W3CDTF">2011-10-09T04:13:27Z</dcterms:modified>
</cp:coreProperties>
</file>