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1" r:id="rId1"/>
  </p:sldMasterIdLst>
  <p:notesMasterIdLst>
    <p:notesMasterId r:id="rId79"/>
  </p:notesMasterIdLst>
  <p:handoutMasterIdLst>
    <p:handoutMasterId r:id="rId80"/>
  </p:handoutMasterIdLst>
  <p:sldIdLst>
    <p:sldId id="807" r:id="rId2"/>
    <p:sldId id="819" r:id="rId3"/>
    <p:sldId id="820" r:id="rId4"/>
    <p:sldId id="821" r:id="rId5"/>
    <p:sldId id="822" r:id="rId6"/>
    <p:sldId id="823" r:id="rId7"/>
    <p:sldId id="824" r:id="rId8"/>
    <p:sldId id="816" r:id="rId9"/>
    <p:sldId id="817" r:id="rId10"/>
    <p:sldId id="825" r:id="rId11"/>
    <p:sldId id="274" r:id="rId12"/>
    <p:sldId id="814" r:id="rId13"/>
    <p:sldId id="815" r:id="rId14"/>
    <p:sldId id="813" r:id="rId15"/>
    <p:sldId id="830" r:id="rId16"/>
    <p:sldId id="831" r:id="rId17"/>
    <p:sldId id="828" r:id="rId18"/>
    <p:sldId id="829" r:id="rId19"/>
    <p:sldId id="809" r:id="rId20"/>
    <p:sldId id="811" r:id="rId21"/>
    <p:sldId id="812" r:id="rId22"/>
    <p:sldId id="810" r:id="rId23"/>
    <p:sldId id="808" r:id="rId24"/>
    <p:sldId id="826" r:id="rId25"/>
    <p:sldId id="264" r:id="rId26"/>
    <p:sldId id="707" r:id="rId27"/>
    <p:sldId id="708" r:id="rId28"/>
    <p:sldId id="419" r:id="rId29"/>
    <p:sldId id="294" r:id="rId30"/>
    <p:sldId id="296" r:id="rId31"/>
    <p:sldId id="297" r:id="rId32"/>
    <p:sldId id="298" r:id="rId33"/>
    <p:sldId id="300" r:id="rId34"/>
    <p:sldId id="301" r:id="rId35"/>
    <p:sldId id="303" r:id="rId36"/>
    <p:sldId id="306" r:id="rId37"/>
    <p:sldId id="310" r:id="rId38"/>
    <p:sldId id="709" r:id="rId39"/>
    <p:sldId id="513" r:id="rId40"/>
    <p:sldId id="425" r:id="rId41"/>
    <p:sldId id="777" r:id="rId42"/>
    <p:sldId id="535" r:id="rId43"/>
    <p:sldId id="778" r:id="rId44"/>
    <p:sldId id="779" r:id="rId45"/>
    <p:sldId id="806" r:id="rId46"/>
    <p:sldId id="337" r:id="rId47"/>
    <p:sldId id="710" r:id="rId48"/>
    <p:sldId id="344" r:id="rId49"/>
    <p:sldId id="711" r:id="rId50"/>
    <p:sldId id="557" r:id="rId51"/>
    <p:sldId id="712" r:id="rId52"/>
    <p:sldId id="346" r:id="rId53"/>
    <p:sldId id="347" r:id="rId54"/>
    <p:sldId id="784" r:id="rId55"/>
    <p:sldId id="785" r:id="rId56"/>
    <p:sldId id="783" r:id="rId57"/>
    <p:sldId id="786" r:id="rId58"/>
    <p:sldId id="653" r:id="rId59"/>
    <p:sldId id="717" r:id="rId60"/>
    <p:sldId id="273" r:id="rId61"/>
    <p:sldId id="661" r:id="rId62"/>
    <p:sldId id="769" r:id="rId63"/>
    <p:sldId id="770" r:id="rId64"/>
    <p:sldId id="771" r:id="rId65"/>
    <p:sldId id="772" r:id="rId66"/>
    <p:sldId id="773" r:id="rId67"/>
    <p:sldId id="774" r:id="rId68"/>
    <p:sldId id="832" r:id="rId69"/>
    <p:sldId id="751" r:id="rId70"/>
    <p:sldId id="752" r:id="rId71"/>
    <p:sldId id="804" r:id="rId72"/>
    <p:sldId id="764" r:id="rId73"/>
    <p:sldId id="765" r:id="rId74"/>
    <p:sldId id="766" r:id="rId75"/>
    <p:sldId id="790" r:id="rId76"/>
    <p:sldId id="791" r:id="rId77"/>
    <p:sldId id="792" r:id="rId7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4CC"/>
    <a:srgbClr val="576C7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D1F914-8947-4539-88ED-AA3A4AFA4B13}" v="282" dt="2025-06-05T05:56:18.928"/>
    <p1510:client id="{BD144F64-0913-4436-B07D-D326F00AD2A4}" v="7" dt="2025-06-05T13:35:02.7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83" autoAdjust="0"/>
    <p:restoredTop sz="94660"/>
  </p:normalViewPr>
  <p:slideViewPr>
    <p:cSldViewPr snapToGrid="0">
      <p:cViewPr varScale="1">
        <p:scale>
          <a:sx n="123" d="100"/>
          <a:sy n="123" d="100"/>
        </p:scale>
        <p:origin x="64" y="124"/>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dehi Nair" userId="0e58197b-de1f-4c3f-9f32-5d50c6e98ca9" providerId="ADAL" clId="{AED1F914-8947-4539-88ED-AA3A4AFA4B13}"/>
    <pc:docChg chg="undo custSel addSld delSld modSld sldOrd">
      <pc:chgData name="Vaidehi Nair" userId="0e58197b-de1f-4c3f-9f32-5d50c6e98ca9" providerId="ADAL" clId="{AED1F914-8947-4539-88ED-AA3A4AFA4B13}" dt="2025-06-05T05:57:29.183" v="1338" actId="47"/>
      <pc:docMkLst>
        <pc:docMk/>
      </pc:docMkLst>
      <pc:sldChg chg="ord">
        <pc:chgData name="Vaidehi Nair" userId="0e58197b-de1f-4c3f-9f32-5d50c6e98ca9" providerId="ADAL" clId="{AED1F914-8947-4539-88ED-AA3A4AFA4B13}" dt="2025-06-04T12:34:28.589" v="188"/>
        <pc:sldMkLst>
          <pc:docMk/>
          <pc:sldMk cId="3267834658" sldId="274"/>
        </pc:sldMkLst>
      </pc:sldChg>
      <pc:sldChg chg="addSp modSp mod">
        <pc:chgData name="Vaidehi Nair" userId="0e58197b-de1f-4c3f-9f32-5d50c6e98ca9" providerId="ADAL" clId="{AED1F914-8947-4539-88ED-AA3A4AFA4B13}" dt="2025-06-05T05:56:57.621" v="1336" actId="1076"/>
        <pc:sldMkLst>
          <pc:docMk/>
          <pc:sldMk cId="1077776680" sldId="807"/>
        </pc:sldMkLst>
        <pc:spChg chg="add mod">
          <ac:chgData name="Vaidehi Nair" userId="0e58197b-de1f-4c3f-9f32-5d50c6e98ca9" providerId="ADAL" clId="{AED1F914-8947-4539-88ED-AA3A4AFA4B13}" dt="2025-06-05T05:56:57.621" v="1336" actId="1076"/>
          <ac:spMkLst>
            <pc:docMk/>
            <pc:sldMk cId="1077776680" sldId="807"/>
            <ac:spMk id="6" creationId="{9670C301-C72E-97B9-9F14-EA2CD5307F2A}"/>
          </ac:spMkLst>
        </pc:spChg>
        <pc:picChg chg="add mod modCrop">
          <ac:chgData name="Vaidehi Nair" userId="0e58197b-de1f-4c3f-9f32-5d50c6e98ca9" providerId="ADAL" clId="{AED1F914-8947-4539-88ED-AA3A4AFA4B13}" dt="2025-06-05T05:56:57.621" v="1336" actId="1076"/>
          <ac:picMkLst>
            <pc:docMk/>
            <pc:sldMk cId="1077776680" sldId="807"/>
            <ac:picMk id="5" creationId="{85F44888-82BD-0504-7F1D-73B66D90BDC6}"/>
          </ac:picMkLst>
        </pc:picChg>
      </pc:sldChg>
      <pc:sldChg chg="ord">
        <pc:chgData name="Vaidehi Nair" userId="0e58197b-de1f-4c3f-9f32-5d50c6e98ca9" providerId="ADAL" clId="{AED1F914-8947-4539-88ED-AA3A4AFA4B13}" dt="2025-06-04T12:34:28.589" v="188"/>
        <pc:sldMkLst>
          <pc:docMk/>
          <pc:sldMk cId="1122107021" sldId="814"/>
        </pc:sldMkLst>
      </pc:sldChg>
      <pc:sldChg chg="ord">
        <pc:chgData name="Vaidehi Nair" userId="0e58197b-de1f-4c3f-9f32-5d50c6e98ca9" providerId="ADAL" clId="{AED1F914-8947-4539-88ED-AA3A4AFA4B13}" dt="2025-06-04T12:34:28.589" v="188"/>
        <pc:sldMkLst>
          <pc:docMk/>
          <pc:sldMk cId="2063859077" sldId="815"/>
        </pc:sldMkLst>
      </pc:sldChg>
      <pc:sldChg chg="addSp delSp modSp mod">
        <pc:chgData name="Vaidehi Nair" userId="0e58197b-de1f-4c3f-9f32-5d50c6e98ca9" providerId="ADAL" clId="{AED1F914-8947-4539-88ED-AA3A4AFA4B13}" dt="2025-06-05T05:22:33.289" v="1147" actId="20577"/>
        <pc:sldMkLst>
          <pc:docMk/>
          <pc:sldMk cId="860913542" sldId="816"/>
        </pc:sldMkLst>
        <pc:spChg chg="del">
          <ac:chgData name="Vaidehi Nair" userId="0e58197b-de1f-4c3f-9f32-5d50c6e98ca9" providerId="ADAL" clId="{AED1F914-8947-4539-88ED-AA3A4AFA4B13}" dt="2025-06-04T11:48:35.260" v="26"/>
          <ac:spMkLst>
            <pc:docMk/>
            <pc:sldMk cId="860913542" sldId="816"/>
            <ac:spMk id="2" creationId="{01060D1B-7BB6-D688-014B-B6345E8EA1F2}"/>
          </ac:spMkLst>
        </pc:spChg>
        <pc:spChg chg="add del mod">
          <ac:chgData name="Vaidehi Nair" userId="0e58197b-de1f-4c3f-9f32-5d50c6e98ca9" providerId="ADAL" clId="{AED1F914-8947-4539-88ED-AA3A4AFA4B13}" dt="2025-06-05T05:22:33.289" v="1147" actId="20577"/>
          <ac:spMkLst>
            <pc:docMk/>
            <pc:sldMk cId="860913542" sldId="816"/>
            <ac:spMk id="5" creationId="{D7486066-583A-17C1-D71F-DF3764C84B2E}"/>
          </ac:spMkLst>
        </pc:spChg>
        <pc:graphicFrameChg chg="add del mod">
          <ac:chgData name="Vaidehi Nair" userId="0e58197b-de1f-4c3f-9f32-5d50c6e98ca9" providerId="ADAL" clId="{AED1F914-8947-4539-88ED-AA3A4AFA4B13}" dt="2025-06-04T11:48:38.248" v="27" actId="21"/>
          <ac:graphicFrameMkLst>
            <pc:docMk/>
            <pc:sldMk cId="860913542" sldId="816"/>
            <ac:graphicFrameMk id="3" creationId="{2D13BED2-6772-75AB-D065-63926AF6459D}"/>
          </ac:graphicFrameMkLst>
        </pc:graphicFrameChg>
        <pc:graphicFrameChg chg="add mod">
          <ac:chgData name="Vaidehi Nair" userId="0e58197b-de1f-4c3f-9f32-5d50c6e98ca9" providerId="ADAL" clId="{AED1F914-8947-4539-88ED-AA3A4AFA4B13}" dt="2025-06-04T11:48:41.666" v="29"/>
          <ac:graphicFrameMkLst>
            <pc:docMk/>
            <pc:sldMk cId="860913542" sldId="816"/>
            <ac:graphicFrameMk id="6" creationId="{2D13BED2-6772-75AB-D065-63926AF6459D}"/>
          </ac:graphicFrameMkLst>
        </pc:graphicFrameChg>
      </pc:sldChg>
      <pc:sldChg chg="addSp modSp new mod ord">
        <pc:chgData name="Vaidehi Nair" userId="0e58197b-de1f-4c3f-9f32-5d50c6e98ca9" providerId="ADAL" clId="{AED1F914-8947-4539-88ED-AA3A4AFA4B13}" dt="2025-06-04T12:49:48.955" v="341"/>
        <pc:sldMkLst>
          <pc:docMk/>
          <pc:sldMk cId="2209407674" sldId="817"/>
        </pc:sldMkLst>
        <pc:spChg chg="mod">
          <ac:chgData name="Vaidehi Nair" userId="0e58197b-de1f-4c3f-9f32-5d50c6e98ca9" providerId="ADAL" clId="{AED1F914-8947-4539-88ED-AA3A4AFA4B13}" dt="2025-06-04T11:47:59.097" v="25" actId="113"/>
          <ac:spMkLst>
            <pc:docMk/>
            <pc:sldMk cId="2209407674" sldId="817"/>
            <ac:spMk id="2" creationId="{93689C45-5E8C-1DB2-C6AB-829FDE6AA387}"/>
          </ac:spMkLst>
        </pc:spChg>
        <pc:spChg chg="mod">
          <ac:chgData name="Vaidehi Nair" userId="0e58197b-de1f-4c3f-9f32-5d50c6e98ca9" providerId="ADAL" clId="{AED1F914-8947-4539-88ED-AA3A4AFA4B13}" dt="2025-06-04T11:46:49.951" v="1"/>
          <ac:spMkLst>
            <pc:docMk/>
            <pc:sldMk cId="2209407674" sldId="817"/>
            <ac:spMk id="3" creationId="{0DEE0F57-108D-1A35-BBAA-4BEF090A57A0}"/>
          </ac:spMkLst>
        </pc:spChg>
        <pc:spChg chg="add">
          <ac:chgData name="Vaidehi Nair" userId="0e58197b-de1f-4c3f-9f32-5d50c6e98ca9" providerId="ADAL" clId="{AED1F914-8947-4539-88ED-AA3A4AFA4B13}" dt="2025-06-04T11:46:59.532" v="2"/>
          <ac:spMkLst>
            <pc:docMk/>
            <pc:sldMk cId="2209407674" sldId="817"/>
            <ac:spMk id="4" creationId="{39BE5C1E-0EE3-DC21-D207-3BEBB06F4E24}"/>
          </ac:spMkLst>
        </pc:spChg>
        <pc:spChg chg="add">
          <ac:chgData name="Vaidehi Nair" userId="0e58197b-de1f-4c3f-9f32-5d50c6e98ca9" providerId="ADAL" clId="{AED1F914-8947-4539-88ED-AA3A4AFA4B13}" dt="2025-06-04T11:46:59.532" v="2"/>
          <ac:spMkLst>
            <pc:docMk/>
            <pc:sldMk cId="2209407674" sldId="817"/>
            <ac:spMk id="5" creationId="{49A5230D-FA13-38B2-9B47-6DD9BA545312}"/>
          </ac:spMkLst>
        </pc:spChg>
        <pc:spChg chg="add">
          <ac:chgData name="Vaidehi Nair" userId="0e58197b-de1f-4c3f-9f32-5d50c6e98ca9" providerId="ADAL" clId="{AED1F914-8947-4539-88ED-AA3A4AFA4B13}" dt="2025-06-04T11:46:59.532" v="2"/>
          <ac:spMkLst>
            <pc:docMk/>
            <pc:sldMk cId="2209407674" sldId="817"/>
            <ac:spMk id="6" creationId="{72F0C431-154A-307A-A387-88F5FA82E9D7}"/>
          </ac:spMkLst>
        </pc:spChg>
      </pc:sldChg>
      <pc:sldChg chg="modSp new del mod">
        <pc:chgData name="Vaidehi Nair" userId="0e58197b-de1f-4c3f-9f32-5d50c6e98ca9" providerId="ADAL" clId="{AED1F914-8947-4539-88ED-AA3A4AFA4B13}" dt="2025-06-04T12:47:49.945" v="255" actId="47"/>
        <pc:sldMkLst>
          <pc:docMk/>
          <pc:sldMk cId="1045424903" sldId="818"/>
        </pc:sldMkLst>
        <pc:spChg chg="mod">
          <ac:chgData name="Vaidehi Nair" userId="0e58197b-de1f-4c3f-9f32-5d50c6e98ca9" providerId="ADAL" clId="{AED1F914-8947-4539-88ED-AA3A4AFA4B13}" dt="2025-06-04T12:41:04.359" v="193" actId="113"/>
          <ac:spMkLst>
            <pc:docMk/>
            <pc:sldMk cId="1045424903" sldId="818"/>
            <ac:spMk id="2" creationId="{314485FA-FE4D-4D0F-4090-3680ED1947D5}"/>
          </ac:spMkLst>
        </pc:spChg>
        <pc:spChg chg="mod">
          <ac:chgData name="Vaidehi Nair" userId="0e58197b-de1f-4c3f-9f32-5d50c6e98ca9" providerId="ADAL" clId="{AED1F914-8947-4539-88ED-AA3A4AFA4B13}" dt="2025-06-04T12:40:46.145" v="190"/>
          <ac:spMkLst>
            <pc:docMk/>
            <pc:sldMk cId="1045424903" sldId="818"/>
            <ac:spMk id="3" creationId="{4C56475E-C204-D000-FF19-C74E016772A8}"/>
          </ac:spMkLst>
        </pc:spChg>
      </pc:sldChg>
      <pc:sldChg chg="addSp delSp modSp new mod modClrScheme chgLayout">
        <pc:chgData name="Vaidehi Nair" userId="0e58197b-de1f-4c3f-9f32-5d50c6e98ca9" providerId="ADAL" clId="{AED1F914-8947-4539-88ED-AA3A4AFA4B13}" dt="2025-06-04T12:44:21.282" v="210" actId="20577"/>
        <pc:sldMkLst>
          <pc:docMk/>
          <pc:sldMk cId="3721172605" sldId="819"/>
        </pc:sldMkLst>
        <pc:spChg chg="del mod ord">
          <ac:chgData name="Vaidehi Nair" userId="0e58197b-de1f-4c3f-9f32-5d50c6e98ca9" providerId="ADAL" clId="{AED1F914-8947-4539-88ED-AA3A4AFA4B13}" dt="2025-06-04T12:44:15.005" v="195" actId="700"/>
          <ac:spMkLst>
            <pc:docMk/>
            <pc:sldMk cId="3721172605" sldId="819"/>
            <ac:spMk id="2" creationId="{D3720E4B-76AB-5515-E675-BE0376020328}"/>
          </ac:spMkLst>
        </pc:spChg>
        <pc:spChg chg="add mod ord">
          <ac:chgData name="Vaidehi Nair" userId="0e58197b-de1f-4c3f-9f32-5d50c6e98ca9" providerId="ADAL" clId="{AED1F914-8947-4539-88ED-AA3A4AFA4B13}" dt="2025-06-04T12:44:21.282" v="210" actId="20577"/>
          <ac:spMkLst>
            <pc:docMk/>
            <pc:sldMk cId="3721172605" sldId="819"/>
            <ac:spMk id="3" creationId="{50F246BE-54BF-44A1-6783-61C9FDA84F69}"/>
          </ac:spMkLst>
        </pc:spChg>
      </pc:sldChg>
      <pc:sldChg chg="modSp new mod">
        <pc:chgData name="Vaidehi Nair" userId="0e58197b-de1f-4c3f-9f32-5d50c6e98ca9" providerId="ADAL" clId="{AED1F914-8947-4539-88ED-AA3A4AFA4B13}" dt="2025-06-04T12:44:38.384" v="215"/>
        <pc:sldMkLst>
          <pc:docMk/>
          <pc:sldMk cId="573581143" sldId="820"/>
        </pc:sldMkLst>
        <pc:spChg chg="mod">
          <ac:chgData name="Vaidehi Nair" userId="0e58197b-de1f-4c3f-9f32-5d50c6e98ca9" providerId="ADAL" clId="{AED1F914-8947-4539-88ED-AA3A4AFA4B13}" dt="2025-06-04T12:44:38.384" v="215"/>
          <ac:spMkLst>
            <pc:docMk/>
            <pc:sldMk cId="573581143" sldId="820"/>
            <ac:spMk id="2" creationId="{32E3EAE8-D60B-49F4-676A-13230CB66923}"/>
          </ac:spMkLst>
        </pc:spChg>
        <pc:spChg chg="mod">
          <ac:chgData name="Vaidehi Nair" userId="0e58197b-de1f-4c3f-9f32-5d50c6e98ca9" providerId="ADAL" clId="{AED1F914-8947-4539-88ED-AA3A4AFA4B13}" dt="2025-06-04T12:44:30.605" v="214"/>
          <ac:spMkLst>
            <pc:docMk/>
            <pc:sldMk cId="573581143" sldId="820"/>
            <ac:spMk id="3" creationId="{6FFED7F2-581E-7005-7513-06E155B0A2F3}"/>
          </ac:spMkLst>
        </pc:spChg>
      </pc:sldChg>
      <pc:sldChg chg="modSp add mod">
        <pc:chgData name="Vaidehi Nair" userId="0e58197b-de1f-4c3f-9f32-5d50c6e98ca9" providerId="ADAL" clId="{AED1F914-8947-4539-88ED-AA3A4AFA4B13}" dt="2025-06-04T12:45:30.070" v="221"/>
        <pc:sldMkLst>
          <pc:docMk/>
          <pc:sldMk cId="2678049303" sldId="821"/>
        </pc:sldMkLst>
        <pc:spChg chg="mod">
          <ac:chgData name="Vaidehi Nair" userId="0e58197b-de1f-4c3f-9f32-5d50c6e98ca9" providerId="ADAL" clId="{AED1F914-8947-4539-88ED-AA3A4AFA4B13}" dt="2025-06-04T12:45:16.020" v="220"/>
          <ac:spMkLst>
            <pc:docMk/>
            <pc:sldMk cId="2678049303" sldId="821"/>
            <ac:spMk id="2" creationId="{AEDF0A56-CBA4-CF78-FA72-82375F15986E}"/>
          </ac:spMkLst>
        </pc:spChg>
        <pc:spChg chg="mod">
          <ac:chgData name="Vaidehi Nair" userId="0e58197b-de1f-4c3f-9f32-5d50c6e98ca9" providerId="ADAL" clId="{AED1F914-8947-4539-88ED-AA3A4AFA4B13}" dt="2025-06-04T12:45:30.070" v="221"/>
          <ac:spMkLst>
            <pc:docMk/>
            <pc:sldMk cId="2678049303" sldId="821"/>
            <ac:spMk id="3" creationId="{49E1F653-9C39-B882-545F-7B627B07F7A5}"/>
          </ac:spMkLst>
        </pc:spChg>
      </pc:sldChg>
      <pc:sldChg chg="modSp new mod">
        <pc:chgData name="Vaidehi Nair" userId="0e58197b-de1f-4c3f-9f32-5d50c6e98ca9" providerId="ADAL" clId="{AED1F914-8947-4539-88ED-AA3A4AFA4B13}" dt="2025-06-04T12:46:19.072" v="226" actId="27636"/>
        <pc:sldMkLst>
          <pc:docMk/>
          <pc:sldMk cId="1648495929" sldId="822"/>
        </pc:sldMkLst>
        <pc:spChg chg="mod">
          <ac:chgData name="Vaidehi Nair" userId="0e58197b-de1f-4c3f-9f32-5d50c6e98ca9" providerId="ADAL" clId="{AED1F914-8947-4539-88ED-AA3A4AFA4B13}" dt="2025-06-04T12:46:19.072" v="226" actId="27636"/>
          <ac:spMkLst>
            <pc:docMk/>
            <pc:sldMk cId="1648495929" sldId="822"/>
            <ac:spMk id="2" creationId="{3E3DE1A6-CF3A-6F2A-BEED-41F087DCEE9C}"/>
          </ac:spMkLst>
        </pc:spChg>
      </pc:sldChg>
      <pc:sldChg chg="addSp modSp new mod">
        <pc:chgData name="Vaidehi Nair" userId="0e58197b-de1f-4c3f-9f32-5d50c6e98ca9" providerId="ADAL" clId="{AED1F914-8947-4539-88ED-AA3A4AFA4B13}" dt="2025-06-04T12:47:58.733" v="257" actId="20577"/>
        <pc:sldMkLst>
          <pc:docMk/>
          <pc:sldMk cId="930630266" sldId="823"/>
        </pc:sldMkLst>
        <pc:spChg chg="mod">
          <ac:chgData name="Vaidehi Nair" userId="0e58197b-de1f-4c3f-9f32-5d50c6e98ca9" providerId="ADAL" clId="{AED1F914-8947-4539-88ED-AA3A4AFA4B13}" dt="2025-06-04T12:47:58.733" v="257" actId="20577"/>
          <ac:spMkLst>
            <pc:docMk/>
            <pc:sldMk cId="930630266" sldId="823"/>
            <ac:spMk id="2" creationId="{1DD005ED-3F24-3504-1833-D3B02B3BD4B3}"/>
          </ac:spMkLst>
        </pc:spChg>
        <pc:spChg chg="mod">
          <ac:chgData name="Vaidehi Nair" userId="0e58197b-de1f-4c3f-9f32-5d50c6e98ca9" providerId="ADAL" clId="{AED1F914-8947-4539-88ED-AA3A4AFA4B13}" dt="2025-06-04T12:46:30.577" v="229" actId="20577"/>
          <ac:spMkLst>
            <pc:docMk/>
            <pc:sldMk cId="930630266" sldId="823"/>
            <ac:spMk id="3" creationId="{7560B990-2197-6456-59D7-05BB4DEFA4E6}"/>
          </ac:spMkLst>
        </pc:spChg>
        <pc:spChg chg="add">
          <ac:chgData name="Vaidehi Nair" userId="0e58197b-de1f-4c3f-9f32-5d50c6e98ca9" providerId="ADAL" clId="{AED1F914-8947-4539-88ED-AA3A4AFA4B13}" dt="2025-06-04T12:46:42.748" v="230"/>
          <ac:spMkLst>
            <pc:docMk/>
            <pc:sldMk cId="930630266" sldId="823"/>
            <ac:spMk id="4" creationId="{C3E433D3-C76E-859D-9A02-E035EBED139D}"/>
          </ac:spMkLst>
        </pc:spChg>
        <pc:spChg chg="add">
          <ac:chgData name="Vaidehi Nair" userId="0e58197b-de1f-4c3f-9f32-5d50c6e98ca9" providerId="ADAL" clId="{AED1F914-8947-4539-88ED-AA3A4AFA4B13}" dt="2025-06-04T12:46:42.748" v="230"/>
          <ac:spMkLst>
            <pc:docMk/>
            <pc:sldMk cId="930630266" sldId="823"/>
            <ac:spMk id="5" creationId="{F2FCF484-057E-4AC9-031A-C1ECB791D348}"/>
          </ac:spMkLst>
        </pc:spChg>
        <pc:spChg chg="add">
          <ac:chgData name="Vaidehi Nair" userId="0e58197b-de1f-4c3f-9f32-5d50c6e98ca9" providerId="ADAL" clId="{AED1F914-8947-4539-88ED-AA3A4AFA4B13}" dt="2025-06-04T12:46:42.748" v="230"/>
          <ac:spMkLst>
            <pc:docMk/>
            <pc:sldMk cId="930630266" sldId="823"/>
            <ac:spMk id="6" creationId="{A8EB504A-327A-9CEB-D404-075FECAB1E9F}"/>
          </ac:spMkLst>
        </pc:spChg>
        <pc:spChg chg="add">
          <ac:chgData name="Vaidehi Nair" userId="0e58197b-de1f-4c3f-9f32-5d50c6e98ca9" providerId="ADAL" clId="{AED1F914-8947-4539-88ED-AA3A4AFA4B13}" dt="2025-06-04T12:46:42.748" v="230"/>
          <ac:spMkLst>
            <pc:docMk/>
            <pc:sldMk cId="930630266" sldId="823"/>
            <ac:spMk id="7" creationId="{5CF7309C-B490-1B75-31E0-54D9B0901423}"/>
          </ac:spMkLst>
        </pc:spChg>
        <pc:spChg chg="add">
          <ac:chgData name="Vaidehi Nair" userId="0e58197b-de1f-4c3f-9f32-5d50c6e98ca9" providerId="ADAL" clId="{AED1F914-8947-4539-88ED-AA3A4AFA4B13}" dt="2025-06-04T12:46:42.748" v="230"/>
          <ac:spMkLst>
            <pc:docMk/>
            <pc:sldMk cId="930630266" sldId="823"/>
            <ac:spMk id="8" creationId="{860D52B9-070F-10F5-7B7F-FD41C6E4354D}"/>
          </ac:spMkLst>
        </pc:spChg>
      </pc:sldChg>
      <pc:sldChg chg="modSp new mod">
        <pc:chgData name="Vaidehi Nair" userId="0e58197b-de1f-4c3f-9f32-5d50c6e98ca9" providerId="ADAL" clId="{AED1F914-8947-4539-88ED-AA3A4AFA4B13}" dt="2025-06-04T12:48:22.882" v="290" actId="20577"/>
        <pc:sldMkLst>
          <pc:docMk/>
          <pc:sldMk cId="3747395127" sldId="824"/>
        </pc:sldMkLst>
        <pc:spChg chg="mod">
          <ac:chgData name="Vaidehi Nair" userId="0e58197b-de1f-4c3f-9f32-5d50c6e98ca9" providerId="ADAL" clId="{AED1F914-8947-4539-88ED-AA3A4AFA4B13}" dt="2025-06-04T12:48:22.882" v="290" actId="20577"/>
          <ac:spMkLst>
            <pc:docMk/>
            <pc:sldMk cId="3747395127" sldId="824"/>
            <ac:spMk id="2" creationId="{E9BDECAD-C3D2-2ADA-B315-FF7CD555F6B7}"/>
          </ac:spMkLst>
        </pc:spChg>
      </pc:sldChg>
      <pc:sldChg chg="modSp new mod">
        <pc:chgData name="Vaidehi Nair" userId="0e58197b-de1f-4c3f-9f32-5d50c6e98ca9" providerId="ADAL" clId="{AED1F914-8947-4539-88ED-AA3A4AFA4B13}" dt="2025-06-04T12:49:24.084" v="337" actId="20577"/>
        <pc:sldMkLst>
          <pc:docMk/>
          <pc:sldMk cId="8161790" sldId="825"/>
        </pc:sldMkLst>
        <pc:spChg chg="mod">
          <ac:chgData name="Vaidehi Nair" userId="0e58197b-de1f-4c3f-9f32-5d50c6e98ca9" providerId="ADAL" clId="{AED1F914-8947-4539-88ED-AA3A4AFA4B13}" dt="2025-06-04T12:49:24.084" v="337" actId="20577"/>
          <ac:spMkLst>
            <pc:docMk/>
            <pc:sldMk cId="8161790" sldId="825"/>
            <ac:spMk id="2" creationId="{3C65484C-781F-0B65-AD75-EC967A83BCE8}"/>
          </ac:spMkLst>
        </pc:spChg>
      </pc:sldChg>
      <pc:sldChg chg="modSp new mod">
        <pc:chgData name="Vaidehi Nair" userId="0e58197b-de1f-4c3f-9f32-5d50c6e98ca9" providerId="ADAL" clId="{AED1F914-8947-4539-88ED-AA3A4AFA4B13}" dt="2025-06-04T13:36:53.304" v="1092" actId="2710"/>
        <pc:sldMkLst>
          <pc:docMk/>
          <pc:sldMk cId="2901517259" sldId="826"/>
        </pc:sldMkLst>
        <pc:spChg chg="mod">
          <ac:chgData name="Vaidehi Nair" userId="0e58197b-de1f-4c3f-9f32-5d50c6e98ca9" providerId="ADAL" clId="{AED1F914-8947-4539-88ED-AA3A4AFA4B13}" dt="2025-06-04T13:36:53.304" v="1092" actId="2710"/>
          <ac:spMkLst>
            <pc:docMk/>
            <pc:sldMk cId="2901517259" sldId="826"/>
            <ac:spMk id="2" creationId="{D61DAFE1-5238-DF3C-BC3E-5165C129B237}"/>
          </ac:spMkLst>
        </pc:spChg>
      </pc:sldChg>
      <pc:sldChg chg="new add del">
        <pc:chgData name="Vaidehi Nair" userId="0e58197b-de1f-4c3f-9f32-5d50c6e98ca9" providerId="ADAL" clId="{AED1F914-8947-4539-88ED-AA3A4AFA4B13}" dt="2025-06-05T05:57:29.183" v="1338" actId="47"/>
        <pc:sldMkLst>
          <pc:docMk/>
          <pc:sldMk cId="2459285994" sldId="827"/>
        </pc:sldMkLst>
      </pc:sldChg>
      <pc:sldChg chg="modSp new mod">
        <pc:chgData name="Vaidehi Nair" userId="0e58197b-de1f-4c3f-9f32-5d50c6e98ca9" providerId="ADAL" clId="{AED1F914-8947-4539-88ED-AA3A4AFA4B13}" dt="2025-06-05T05:09:53.911" v="1115" actId="948"/>
        <pc:sldMkLst>
          <pc:docMk/>
          <pc:sldMk cId="2476533181" sldId="828"/>
        </pc:sldMkLst>
        <pc:spChg chg="mod">
          <ac:chgData name="Vaidehi Nair" userId="0e58197b-de1f-4c3f-9f32-5d50c6e98ca9" providerId="ADAL" clId="{AED1F914-8947-4539-88ED-AA3A4AFA4B13}" dt="2025-06-05T05:09:53.911" v="1115" actId="948"/>
          <ac:spMkLst>
            <pc:docMk/>
            <pc:sldMk cId="2476533181" sldId="828"/>
            <ac:spMk id="2" creationId="{EB6AC017-EAEF-53FC-5189-0BE54F8A34E8}"/>
          </ac:spMkLst>
        </pc:spChg>
        <pc:spChg chg="mod">
          <ac:chgData name="Vaidehi Nair" userId="0e58197b-de1f-4c3f-9f32-5d50c6e98ca9" providerId="ADAL" clId="{AED1F914-8947-4539-88ED-AA3A4AFA4B13}" dt="2025-06-05T05:08:53.561" v="1095"/>
          <ac:spMkLst>
            <pc:docMk/>
            <pc:sldMk cId="2476533181" sldId="828"/>
            <ac:spMk id="3" creationId="{24CA05D9-A5FD-4917-F33D-43976B4BD580}"/>
          </ac:spMkLst>
        </pc:spChg>
      </pc:sldChg>
      <pc:sldChg chg="addSp modSp new mod">
        <pc:chgData name="Vaidehi Nair" userId="0e58197b-de1f-4c3f-9f32-5d50c6e98ca9" providerId="ADAL" clId="{AED1F914-8947-4539-88ED-AA3A4AFA4B13}" dt="2025-06-05T05:14:23.466" v="1138" actId="404"/>
        <pc:sldMkLst>
          <pc:docMk/>
          <pc:sldMk cId="2651385090" sldId="829"/>
        </pc:sldMkLst>
        <pc:spChg chg="mod">
          <ac:chgData name="Vaidehi Nair" userId="0e58197b-de1f-4c3f-9f32-5d50c6e98ca9" providerId="ADAL" clId="{AED1F914-8947-4539-88ED-AA3A4AFA4B13}" dt="2025-06-05T05:10:34.470" v="1122" actId="14100"/>
          <ac:spMkLst>
            <pc:docMk/>
            <pc:sldMk cId="2651385090" sldId="829"/>
            <ac:spMk id="2" creationId="{7BA91A06-3172-4C7E-A8E2-8BE3D73A0A96}"/>
          </ac:spMkLst>
        </pc:spChg>
        <pc:spChg chg="mod">
          <ac:chgData name="Vaidehi Nair" userId="0e58197b-de1f-4c3f-9f32-5d50c6e98ca9" providerId="ADAL" clId="{AED1F914-8947-4539-88ED-AA3A4AFA4B13}" dt="2025-06-05T05:10:14.714" v="1117"/>
          <ac:spMkLst>
            <pc:docMk/>
            <pc:sldMk cId="2651385090" sldId="829"/>
            <ac:spMk id="3" creationId="{521224F3-455C-84D3-7223-B85ECF5805DF}"/>
          </ac:spMkLst>
        </pc:spChg>
        <pc:graphicFrameChg chg="add mod modGraphic">
          <ac:chgData name="Vaidehi Nair" userId="0e58197b-de1f-4c3f-9f32-5d50c6e98ca9" providerId="ADAL" clId="{AED1F914-8947-4539-88ED-AA3A4AFA4B13}" dt="2025-06-05T05:14:23.466" v="1138" actId="404"/>
          <ac:graphicFrameMkLst>
            <pc:docMk/>
            <pc:sldMk cId="2651385090" sldId="829"/>
            <ac:graphicFrameMk id="4" creationId="{EEE7FB7B-91AD-FA50-FD89-2BA580FEB80F}"/>
          </ac:graphicFrameMkLst>
        </pc:graphicFrameChg>
      </pc:sldChg>
      <pc:sldChg chg="addSp modSp new mod">
        <pc:chgData name="Vaidehi Nair" userId="0e58197b-de1f-4c3f-9f32-5d50c6e98ca9" providerId="ADAL" clId="{AED1F914-8947-4539-88ED-AA3A4AFA4B13}" dt="2025-06-05T05:31:56.166" v="1255" actId="2710"/>
        <pc:sldMkLst>
          <pc:docMk/>
          <pc:sldMk cId="599674991" sldId="830"/>
        </pc:sldMkLst>
        <pc:spChg chg="mod">
          <ac:chgData name="Vaidehi Nair" userId="0e58197b-de1f-4c3f-9f32-5d50c6e98ca9" providerId="ADAL" clId="{AED1F914-8947-4539-88ED-AA3A4AFA4B13}" dt="2025-06-05T05:31:56.166" v="1255" actId="2710"/>
          <ac:spMkLst>
            <pc:docMk/>
            <pc:sldMk cId="599674991" sldId="830"/>
            <ac:spMk id="2" creationId="{FBD3E480-406E-D564-821B-140E5D48B9D8}"/>
          </ac:spMkLst>
        </pc:spChg>
        <pc:spChg chg="mod">
          <ac:chgData name="Vaidehi Nair" userId="0e58197b-de1f-4c3f-9f32-5d50c6e98ca9" providerId="ADAL" clId="{AED1F914-8947-4539-88ED-AA3A4AFA4B13}" dt="2025-06-05T05:27:30.116" v="1149"/>
          <ac:spMkLst>
            <pc:docMk/>
            <pc:sldMk cId="599674991" sldId="830"/>
            <ac:spMk id="3" creationId="{86205BCD-6321-77FC-92CD-EB3539E6B1A6}"/>
          </ac:spMkLst>
        </pc:spChg>
        <pc:spChg chg="add">
          <ac:chgData name="Vaidehi Nair" userId="0e58197b-de1f-4c3f-9f32-5d50c6e98ca9" providerId="ADAL" clId="{AED1F914-8947-4539-88ED-AA3A4AFA4B13}" dt="2025-06-05T05:28:25.463" v="1156"/>
          <ac:spMkLst>
            <pc:docMk/>
            <pc:sldMk cId="599674991" sldId="830"/>
            <ac:spMk id="4" creationId="{7F32E483-E86F-4152-FC5E-21ACCF01CCF9}"/>
          </ac:spMkLst>
        </pc:spChg>
        <pc:graphicFrameChg chg="add mod modGraphic">
          <ac:chgData name="Vaidehi Nair" userId="0e58197b-de1f-4c3f-9f32-5d50c6e98ca9" providerId="ADAL" clId="{AED1F914-8947-4539-88ED-AA3A4AFA4B13}" dt="2025-06-05T05:31:41.703" v="1252" actId="1076"/>
          <ac:graphicFrameMkLst>
            <pc:docMk/>
            <pc:sldMk cId="599674991" sldId="830"/>
            <ac:graphicFrameMk id="5" creationId="{5A946EB1-047C-AF4F-1FDB-8D12705171D6}"/>
          </ac:graphicFrameMkLst>
        </pc:graphicFrameChg>
      </pc:sldChg>
      <pc:sldChg chg="modSp new mod">
        <pc:chgData name="Vaidehi Nair" userId="0e58197b-de1f-4c3f-9f32-5d50c6e98ca9" providerId="ADAL" clId="{AED1F914-8947-4539-88ED-AA3A4AFA4B13}" dt="2025-06-05T05:46:28.402" v="1297" actId="6549"/>
        <pc:sldMkLst>
          <pc:docMk/>
          <pc:sldMk cId="1282660271" sldId="831"/>
        </pc:sldMkLst>
        <pc:spChg chg="mod">
          <ac:chgData name="Vaidehi Nair" userId="0e58197b-de1f-4c3f-9f32-5d50c6e98ca9" providerId="ADAL" clId="{AED1F914-8947-4539-88ED-AA3A4AFA4B13}" dt="2025-06-05T05:46:28.402" v="1297" actId="6549"/>
          <ac:spMkLst>
            <pc:docMk/>
            <pc:sldMk cId="1282660271" sldId="831"/>
            <ac:spMk id="2" creationId="{3D9F7BA8-E4FA-6951-E62F-5FC16BB20500}"/>
          </ac:spMkLst>
        </pc:spChg>
      </pc:sldChg>
    </pc:docChg>
  </pc:docChgLst>
  <pc:docChgLst>
    <pc:chgData name="Vaidehi Nair" userId="0e58197b-de1f-4c3f-9f32-5d50c6e98ca9" providerId="ADAL" clId="{BD144F64-0913-4436-B07D-D326F00AD2A4}"/>
    <pc:docChg chg="addSld delSld modSld">
      <pc:chgData name="Vaidehi Nair" userId="0e58197b-de1f-4c3f-9f32-5d50c6e98ca9" providerId="ADAL" clId="{BD144F64-0913-4436-B07D-D326F00AD2A4}" dt="2025-06-05T13:37:09.636" v="88" actId="113"/>
      <pc:docMkLst>
        <pc:docMk/>
      </pc:docMkLst>
      <pc:sldChg chg="del">
        <pc:chgData name="Vaidehi Nair" userId="0e58197b-de1f-4c3f-9f32-5d50c6e98ca9" providerId="ADAL" clId="{BD144F64-0913-4436-B07D-D326F00AD2A4}" dt="2025-06-05T13:26:48.554" v="4" actId="47"/>
        <pc:sldMkLst>
          <pc:docMk/>
          <pc:sldMk cId="2002414211" sldId="628"/>
        </pc:sldMkLst>
      </pc:sldChg>
      <pc:sldChg chg="del">
        <pc:chgData name="Vaidehi Nair" userId="0e58197b-de1f-4c3f-9f32-5d50c6e98ca9" providerId="ADAL" clId="{BD144F64-0913-4436-B07D-D326F00AD2A4}" dt="2025-06-05T13:26:28.064" v="2" actId="47"/>
        <pc:sldMkLst>
          <pc:docMk/>
          <pc:sldMk cId="1275830313" sldId="640"/>
        </pc:sldMkLst>
      </pc:sldChg>
      <pc:sldChg chg="del">
        <pc:chgData name="Vaidehi Nair" userId="0e58197b-de1f-4c3f-9f32-5d50c6e98ca9" providerId="ADAL" clId="{BD144F64-0913-4436-B07D-D326F00AD2A4}" dt="2025-06-05T13:26:44.016" v="3" actId="47"/>
        <pc:sldMkLst>
          <pc:docMk/>
          <pc:sldMk cId="2806721475" sldId="658"/>
        </pc:sldMkLst>
      </pc:sldChg>
      <pc:sldChg chg="del">
        <pc:chgData name="Vaidehi Nair" userId="0e58197b-de1f-4c3f-9f32-5d50c6e98ca9" providerId="ADAL" clId="{BD144F64-0913-4436-B07D-D326F00AD2A4}" dt="2025-06-05T13:26:06.902" v="1" actId="47"/>
        <pc:sldMkLst>
          <pc:docMk/>
          <pc:sldMk cId="3327095414" sldId="781"/>
        </pc:sldMkLst>
      </pc:sldChg>
      <pc:sldChg chg="del">
        <pc:chgData name="Vaidehi Nair" userId="0e58197b-de1f-4c3f-9f32-5d50c6e98ca9" providerId="ADAL" clId="{BD144F64-0913-4436-B07D-D326F00AD2A4}" dt="2025-06-05T13:23:31.840" v="0" actId="47"/>
        <pc:sldMkLst>
          <pc:docMk/>
          <pc:sldMk cId="2459285994" sldId="827"/>
        </pc:sldMkLst>
      </pc:sldChg>
      <pc:sldChg chg="addSp modSp new mod">
        <pc:chgData name="Vaidehi Nair" userId="0e58197b-de1f-4c3f-9f32-5d50c6e98ca9" providerId="ADAL" clId="{BD144F64-0913-4436-B07D-D326F00AD2A4}" dt="2025-06-05T13:37:09.636" v="88" actId="113"/>
        <pc:sldMkLst>
          <pc:docMk/>
          <pc:sldMk cId="2827677502" sldId="832"/>
        </pc:sldMkLst>
        <pc:spChg chg="mod">
          <ac:chgData name="Vaidehi Nair" userId="0e58197b-de1f-4c3f-9f32-5d50c6e98ca9" providerId="ADAL" clId="{BD144F64-0913-4436-B07D-D326F00AD2A4}" dt="2025-06-05T13:37:09.636" v="88" actId="113"/>
          <ac:spMkLst>
            <pc:docMk/>
            <pc:sldMk cId="2827677502" sldId="832"/>
            <ac:spMk id="2" creationId="{3616309B-D81C-F2E2-7F70-F1437284685C}"/>
          </ac:spMkLst>
        </pc:spChg>
        <pc:spChg chg="add">
          <ac:chgData name="Vaidehi Nair" userId="0e58197b-de1f-4c3f-9f32-5d50c6e98ca9" providerId="ADAL" clId="{BD144F64-0913-4436-B07D-D326F00AD2A4}" dt="2025-06-05T13:34:28.975" v="14"/>
          <ac:spMkLst>
            <pc:docMk/>
            <pc:sldMk cId="2827677502" sldId="832"/>
            <ac:spMk id="3" creationId="{38E73D93-5646-4E4E-6E53-4BEC309BB09D}"/>
          </ac:spMkLst>
        </pc:spChg>
        <pc:spChg chg="add">
          <ac:chgData name="Vaidehi Nair" userId="0e58197b-de1f-4c3f-9f32-5d50c6e98ca9" providerId="ADAL" clId="{BD144F64-0913-4436-B07D-D326F00AD2A4}" dt="2025-06-05T13:34:28.975" v="14"/>
          <ac:spMkLst>
            <pc:docMk/>
            <pc:sldMk cId="2827677502" sldId="832"/>
            <ac:spMk id="4" creationId="{220669D6-7333-62F0-A2E7-841400265AA1}"/>
          </ac:spMkLst>
        </pc:spChg>
        <pc:spChg chg="add">
          <ac:chgData name="Vaidehi Nair" userId="0e58197b-de1f-4c3f-9f32-5d50c6e98ca9" providerId="ADAL" clId="{BD144F64-0913-4436-B07D-D326F00AD2A4}" dt="2025-06-05T13:34:28.975" v="14"/>
          <ac:spMkLst>
            <pc:docMk/>
            <pc:sldMk cId="2827677502" sldId="832"/>
            <ac:spMk id="5" creationId="{E17CD1E9-CD31-D6BB-6A61-5001B8B8D832}"/>
          </ac:spMkLst>
        </pc:spChg>
        <pc:spChg chg="add">
          <ac:chgData name="Vaidehi Nair" userId="0e58197b-de1f-4c3f-9f32-5d50c6e98ca9" providerId="ADAL" clId="{BD144F64-0913-4436-B07D-D326F00AD2A4}" dt="2025-06-05T13:34:28.975" v="14"/>
          <ac:spMkLst>
            <pc:docMk/>
            <pc:sldMk cId="2827677502" sldId="832"/>
            <ac:spMk id="6" creationId="{10DF95C0-5E46-B36D-05C3-DBF18955BF48}"/>
          </ac:spMkLst>
        </pc:spChg>
        <pc:spChg chg="add">
          <ac:chgData name="Vaidehi Nair" userId="0e58197b-de1f-4c3f-9f32-5d50c6e98ca9" providerId="ADAL" clId="{BD144F64-0913-4436-B07D-D326F00AD2A4}" dt="2025-06-05T13:34:28.975" v="14"/>
          <ac:spMkLst>
            <pc:docMk/>
            <pc:sldMk cId="2827677502" sldId="832"/>
            <ac:spMk id="7" creationId="{AA603157-2805-57F7-FB8A-A624739E4138}"/>
          </ac:spMkLst>
        </pc:spChg>
        <pc:spChg chg="add">
          <ac:chgData name="Vaidehi Nair" userId="0e58197b-de1f-4c3f-9f32-5d50c6e98ca9" providerId="ADAL" clId="{BD144F64-0913-4436-B07D-D326F00AD2A4}" dt="2025-06-05T13:34:28.975" v="14"/>
          <ac:spMkLst>
            <pc:docMk/>
            <pc:sldMk cId="2827677502" sldId="832"/>
            <ac:spMk id="8" creationId="{7A66725A-BE06-026E-8495-DBF4A529BD03}"/>
          </ac:spMkLst>
        </pc:spChg>
        <pc:spChg chg="add">
          <ac:chgData name="Vaidehi Nair" userId="0e58197b-de1f-4c3f-9f32-5d50c6e98ca9" providerId="ADAL" clId="{BD144F64-0913-4436-B07D-D326F00AD2A4}" dt="2025-06-05T13:34:28.975" v="14"/>
          <ac:spMkLst>
            <pc:docMk/>
            <pc:sldMk cId="2827677502" sldId="832"/>
            <ac:spMk id="9" creationId="{A11D9F78-7F00-D0FF-0222-C01CA7876A51}"/>
          </ac:spMkLst>
        </pc:spChg>
        <pc:spChg chg="add">
          <ac:chgData name="Vaidehi Nair" userId="0e58197b-de1f-4c3f-9f32-5d50c6e98ca9" providerId="ADAL" clId="{BD144F64-0913-4436-B07D-D326F00AD2A4}" dt="2025-06-05T13:34:44.430" v="19"/>
          <ac:spMkLst>
            <pc:docMk/>
            <pc:sldMk cId="2827677502" sldId="832"/>
            <ac:spMk id="10" creationId="{6DB0E861-60B2-DD23-ACB2-8C40AD40E3BD}"/>
          </ac:spMkLst>
        </pc:spChg>
        <pc:spChg chg="add">
          <ac:chgData name="Vaidehi Nair" userId="0e58197b-de1f-4c3f-9f32-5d50c6e98ca9" providerId="ADAL" clId="{BD144F64-0913-4436-B07D-D326F00AD2A4}" dt="2025-06-05T13:34:44.430" v="19"/>
          <ac:spMkLst>
            <pc:docMk/>
            <pc:sldMk cId="2827677502" sldId="832"/>
            <ac:spMk id="11" creationId="{87034716-F1E0-C1EF-1A49-87E6FDA0EBA3}"/>
          </ac:spMkLst>
        </pc:spChg>
        <pc:spChg chg="add">
          <ac:chgData name="Vaidehi Nair" userId="0e58197b-de1f-4c3f-9f32-5d50c6e98ca9" providerId="ADAL" clId="{BD144F64-0913-4436-B07D-D326F00AD2A4}" dt="2025-06-05T13:34:44.430" v="19"/>
          <ac:spMkLst>
            <pc:docMk/>
            <pc:sldMk cId="2827677502" sldId="832"/>
            <ac:spMk id="12" creationId="{7D10FFAF-4BA7-481A-4828-0B7939EAF7A3}"/>
          </ac:spMkLst>
        </pc:spChg>
        <pc:spChg chg="add">
          <ac:chgData name="Vaidehi Nair" userId="0e58197b-de1f-4c3f-9f32-5d50c6e98ca9" providerId="ADAL" clId="{BD144F64-0913-4436-B07D-D326F00AD2A4}" dt="2025-06-05T13:34:44.430" v="19"/>
          <ac:spMkLst>
            <pc:docMk/>
            <pc:sldMk cId="2827677502" sldId="832"/>
            <ac:spMk id="13" creationId="{4FF515C1-DA52-A51D-E44B-E2CF7EFB6BB4}"/>
          </ac:spMkLst>
        </pc:spChg>
        <pc:spChg chg="add">
          <ac:chgData name="Vaidehi Nair" userId="0e58197b-de1f-4c3f-9f32-5d50c6e98ca9" providerId="ADAL" clId="{BD144F64-0913-4436-B07D-D326F00AD2A4}" dt="2025-06-05T13:34:44.430" v="19"/>
          <ac:spMkLst>
            <pc:docMk/>
            <pc:sldMk cId="2827677502" sldId="832"/>
            <ac:spMk id="14" creationId="{425FAD4C-138C-E4AE-E4BD-C8C4002AB5F1}"/>
          </ac:spMkLst>
        </pc:spChg>
        <pc:spChg chg="add">
          <ac:chgData name="Vaidehi Nair" userId="0e58197b-de1f-4c3f-9f32-5d50c6e98ca9" providerId="ADAL" clId="{BD144F64-0913-4436-B07D-D326F00AD2A4}" dt="2025-06-05T13:34:44.430" v="19"/>
          <ac:spMkLst>
            <pc:docMk/>
            <pc:sldMk cId="2827677502" sldId="832"/>
            <ac:spMk id="15" creationId="{6A294D3F-7976-06A3-13D5-1F9A1AD521AD}"/>
          </ac:spMkLst>
        </pc:spChg>
        <pc:spChg chg="add">
          <ac:chgData name="Vaidehi Nair" userId="0e58197b-de1f-4c3f-9f32-5d50c6e98ca9" providerId="ADAL" clId="{BD144F64-0913-4436-B07D-D326F00AD2A4}" dt="2025-06-05T13:34:44.430" v="19"/>
          <ac:spMkLst>
            <pc:docMk/>
            <pc:sldMk cId="2827677502" sldId="832"/>
            <ac:spMk id="16" creationId="{EA2B3B66-78C9-150A-2F09-2127DD6C8CA6}"/>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BEA7C0-7555-4742-8738-3BD2AB79C12F}" type="doc">
      <dgm:prSet loTypeId="urn:microsoft.com/office/officeart/2018/2/layout/IconLabelDescriptionList" loCatId="icon" qsTypeId="urn:microsoft.com/office/officeart/2005/8/quickstyle/simple3" qsCatId="simple" csTypeId="urn:microsoft.com/office/officeart/2005/8/colors/accent1_2" csCatId="accent1" phldr="1"/>
      <dgm:spPr/>
      <dgm:t>
        <a:bodyPr/>
        <a:lstStyle/>
        <a:p>
          <a:endParaRPr lang="en-US"/>
        </a:p>
      </dgm:t>
    </dgm:pt>
    <dgm:pt modelId="{3A463C07-9AE4-40ED-A7C0-8229E7DA31FE}">
      <dgm:prSet custT="1"/>
      <dgm:spPr/>
      <dgm:t>
        <a:bodyPr/>
        <a:lstStyle/>
        <a:p>
          <a:pPr>
            <a:lnSpc>
              <a:spcPct val="150000"/>
            </a:lnSpc>
            <a:defRPr b="1"/>
          </a:pPr>
          <a:r>
            <a:rPr lang="en-IN" sz="1100" b="1">
              <a:latin typeface="Aptos Display" panose="020B0004020202020204" pitchFamily="34" charset="0"/>
            </a:rPr>
            <a:t>📊  </a:t>
          </a:r>
          <a:r>
            <a:rPr lang="en-US" sz="1100" b="1">
              <a:latin typeface="Aptos Display" panose="020B0004020202020204" pitchFamily="34" charset="0"/>
            </a:rPr>
            <a:t>Data Visualization</a:t>
          </a:r>
          <a:endParaRPr lang="en-US" sz="1100" dirty="0">
            <a:latin typeface="Aptos Display" panose="020B0004020202020204" pitchFamily="34" charset="0"/>
          </a:endParaRPr>
        </a:p>
      </dgm:t>
    </dgm:pt>
    <dgm:pt modelId="{9D35728B-8692-41A9-8E97-00D992B058E9}" type="parTrans" cxnId="{3D0A9BC6-CF20-4BF5-9D86-4785EAE85D6B}">
      <dgm:prSet/>
      <dgm:spPr/>
      <dgm:t>
        <a:bodyPr/>
        <a:lstStyle/>
        <a:p>
          <a:pPr>
            <a:lnSpc>
              <a:spcPct val="150000"/>
            </a:lnSpc>
          </a:pPr>
          <a:endParaRPr lang="en-US" sz="1100">
            <a:latin typeface="Aptos Display" panose="020B0004020202020204" pitchFamily="34" charset="0"/>
          </a:endParaRPr>
        </a:p>
      </dgm:t>
    </dgm:pt>
    <dgm:pt modelId="{84A582B9-EB00-4716-A363-8B6C11C42C93}" type="sibTrans" cxnId="{3D0A9BC6-CF20-4BF5-9D86-4785EAE85D6B}">
      <dgm:prSet/>
      <dgm:spPr/>
      <dgm:t>
        <a:bodyPr/>
        <a:lstStyle/>
        <a:p>
          <a:pPr>
            <a:lnSpc>
              <a:spcPct val="150000"/>
            </a:lnSpc>
          </a:pPr>
          <a:endParaRPr lang="en-US" sz="1100">
            <a:latin typeface="Aptos Display" panose="020B0004020202020204" pitchFamily="34" charset="0"/>
          </a:endParaRPr>
        </a:p>
      </dgm:t>
    </dgm:pt>
    <dgm:pt modelId="{1038F61D-C982-40EB-8AA3-5981D785EC51}">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The art of turning raw data into meaningful insights using charts, graphs, and dashboards.</a:t>
          </a:r>
        </a:p>
      </dgm:t>
    </dgm:pt>
    <dgm:pt modelId="{7C121186-63D1-481B-A8F7-35C310B39741}" type="parTrans" cxnId="{8FEF1016-3304-4803-A48C-ADD83C0E5F73}">
      <dgm:prSet/>
      <dgm:spPr/>
      <dgm:t>
        <a:bodyPr/>
        <a:lstStyle/>
        <a:p>
          <a:pPr>
            <a:lnSpc>
              <a:spcPct val="150000"/>
            </a:lnSpc>
          </a:pPr>
          <a:endParaRPr lang="en-US" sz="1100">
            <a:latin typeface="Aptos Display" panose="020B0004020202020204" pitchFamily="34" charset="0"/>
          </a:endParaRPr>
        </a:p>
      </dgm:t>
    </dgm:pt>
    <dgm:pt modelId="{6855C029-C02B-4A82-B402-E1063F1CA549}" type="sibTrans" cxnId="{8FEF1016-3304-4803-A48C-ADD83C0E5F73}">
      <dgm:prSet/>
      <dgm:spPr/>
      <dgm:t>
        <a:bodyPr/>
        <a:lstStyle/>
        <a:p>
          <a:pPr>
            <a:lnSpc>
              <a:spcPct val="150000"/>
            </a:lnSpc>
          </a:pPr>
          <a:endParaRPr lang="en-US" sz="1100">
            <a:latin typeface="Aptos Display" panose="020B0004020202020204" pitchFamily="34" charset="0"/>
          </a:endParaRPr>
        </a:p>
      </dgm:t>
    </dgm:pt>
    <dgm:pt modelId="{CF902D5E-353D-45B2-B0AF-81646B9D2340}">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Helps identify patterns, trends, and outliers at a glance.</a:t>
          </a:r>
        </a:p>
      </dgm:t>
    </dgm:pt>
    <dgm:pt modelId="{E547DC27-A502-4DE3-92F5-5DFC684AFA58}" type="parTrans" cxnId="{CCF80A9D-607C-44AC-8D8A-F3398A9582C8}">
      <dgm:prSet/>
      <dgm:spPr/>
      <dgm:t>
        <a:bodyPr/>
        <a:lstStyle/>
        <a:p>
          <a:pPr>
            <a:lnSpc>
              <a:spcPct val="150000"/>
            </a:lnSpc>
          </a:pPr>
          <a:endParaRPr lang="en-US" sz="1100">
            <a:latin typeface="Aptos Display" panose="020B0004020202020204" pitchFamily="34" charset="0"/>
          </a:endParaRPr>
        </a:p>
      </dgm:t>
    </dgm:pt>
    <dgm:pt modelId="{0AEA2521-3E23-424F-97CF-1E6B0701CE52}" type="sibTrans" cxnId="{CCF80A9D-607C-44AC-8D8A-F3398A9582C8}">
      <dgm:prSet/>
      <dgm:spPr/>
      <dgm:t>
        <a:bodyPr/>
        <a:lstStyle/>
        <a:p>
          <a:pPr>
            <a:lnSpc>
              <a:spcPct val="150000"/>
            </a:lnSpc>
          </a:pPr>
          <a:endParaRPr lang="en-US" sz="1100">
            <a:latin typeface="Aptos Display" panose="020B0004020202020204" pitchFamily="34" charset="0"/>
          </a:endParaRPr>
        </a:p>
      </dgm:t>
    </dgm:pt>
    <dgm:pt modelId="{FB4A3E2B-8892-4A2A-B977-985F0496B675}">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a:t>
          </a:r>
          <a:r>
            <a:rPr lang="en-US" sz="1100" b="1" dirty="0">
              <a:latin typeface="Aptos Display" panose="020B0004020202020204" pitchFamily="34" charset="0"/>
            </a:rPr>
            <a:t>Examples: </a:t>
          </a:r>
          <a:r>
            <a:rPr lang="en-US" sz="1100" b="0" dirty="0">
              <a:latin typeface="Aptos Display" panose="020B0004020202020204" pitchFamily="34" charset="0"/>
            </a:rPr>
            <a:t>Bar charts, Line graphs, Heatmaps, Pie charts, and Interactive dashboards.</a:t>
          </a:r>
        </a:p>
      </dgm:t>
    </dgm:pt>
    <dgm:pt modelId="{F8E33C8C-88E1-49E5-A1DC-FBD2AC483F57}" type="parTrans" cxnId="{24230D00-3126-4DA6-A1B9-9CC6B35E8A8E}">
      <dgm:prSet/>
      <dgm:spPr/>
      <dgm:t>
        <a:bodyPr/>
        <a:lstStyle/>
        <a:p>
          <a:pPr>
            <a:lnSpc>
              <a:spcPct val="150000"/>
            </a:lnSpc>
          </a:pPr>
          <a:endParaRPr lang="en-US" sz="1100">
            <a:latin typeface="Aptos Display" panose="020B0004020202020204" pitchFamily="34" charset="0"/>
          </a:endParaRPr>
        </a:p>
      </dgm:t>
    </dgm:pt>
    <dgm:pt modelId="{18A76648-0AEC-4FB4-8705-E4DFE98719D9}" type="sibTrans" cxnId="{24230D00-3126-4DA6-A1B9-9CC6B35E8A8E}">
      <dgm:prSet/>
      <dgm:spPr/>
      <dgm:t>
        <a:bodyPr/>
        <a:lstStyle/>
        <a:p>
          <a:pPr>
            <a:lnSpc>
              <a:spcPct val="150000"/>
            </a:lnSpc>
          </a:pPr>
          <a:endParaRPr lang="en-US" sz="1100">
            <a:latin typeface="Aptos Display" panose="020B0004020202020204" pitchFamily="34" charset="0"/>
          </a:endParaRPr>
        </a:p>
      </dgm:t>
    </dgm:pt>
    <dgm:pt modelId="{97651B0A-E182-48E8-AC1A-1439B4DA8069}">
      <dgm:prSet custT="1"/>
      <dgm:spPr/>
      <dgm:t>
        <a:bodyPr/>
        <a:lstStyle/>
        <a:p>
          <a:pPr>
            <a:lnSpc>
              <a:spcPct val="150000"/>
            </a:lnSpc>
            <a:defRPr b="1"/>
          </a:pPr>
          <a:r>
            <a:rPr lang="en-US" sz="1100" b="1">
              <a:latin typeface="Aptos Display" panose="020B0004020202020204" pitchFamily="34" charset="0"/>
            </a:rPr>
            <a:t>📈   Data Analytics</a:t>
          </a:r>
          <a:endParaRPr lang="en-US" sz="1100" dirty="0">
            <a:latin typeface="Aptos Display" panose="020B0004020202020204" pitchFamily="34" charset="0"/>
          </a:endParaRPr>
        </a:p>
      </dgm:t>
    </dgm:pt>
    <dgm:pt modelId="{BD7B7292-53E2-495B-ACFD-50C684A2F087}" type="parTrans" cxnId="{2EEA76F6-FD5C-4BFC-AF2B-CA827DC518C9}">
      <dgm:prSet/>
      <dgm:spPr/>
      <dgm:t>
        <a:bodyPr/>
        <a:lstStyle/>
        <a:p>
          <a:pPr>
            <a:lnSpc>
              <a:spcPct val="150000"/>
            </a:lnSpc>
          </a:pPr>
          <a:endParaRPr lang="en-US" sz="1100">
            <a:latin typeface="Aptos Display" panose="020B0004020202020204" pitchFamily="34" charset="0"/>
          </a:endParaRPr>
        </a:p>
      </dgm:t>
    </dgm:pt>
    <dgm:pt modelId="{90C5637C-550C-4FE0-BB09-4D7F31D84839}" type="sibTrans" cxnId="{2EEA76F6-FD5C-4BFC-AF2B-CA827DC518C9}">
      <dgm:prSet/>
      <dgm:spPr/>
      <dgm:t>
        <a:bodyPr/>
        <a:lstStyle/>
        <a:p>
          <a:pPr>
            <a:lnSpc>
              <a:spcPct val="150000"/>
            </a:lnSpc>
          </a:pPr>
          <a:endParaRPr lang="en-US" sz="1100">
            <a:latin typeface="Aptos Display" panose="020B0004020202020204" pitchFamily="34" charset="0"/>
          </a:endParaRPr>
        </a:p>
      </dgm:t>
    </dgm:pt>
    <dgm:pt modelId="{ADC19E35-FFDE-4E20-ACF3-BC3911F5B04A}">
      <dgm:prSet custT="1"/>
      <dgm:spPr/>
      <dgm:t>
        <a:bodyPr/>
        <a:lstStyle/>
        <a:p>
          <a:pPr>
            <a:lnSpc>
              <a:spcPct val="150000"/>
            </a:lnSpc>
          </a:pPr>
          <a:r>
            <a:rPr lang="en-US" sz="1100" b="0" dirty="0">
              <a:latin typeface="Aptos Display" panose="020B0004020202020204" pitchFamily="34" charset="0"/>
            </a:rPr>
            <a:t>- Uses techniques like descriptive, diagnostic, predictive, and prescriptive analytics.</a:t>
          </a:r>
        </a:p>
      </dgm:t>
    </dgm:pt>
    <dgm:pt modelId="{A6711C58-D38D-4CF2-99DC-DA95572C046F}" type="parTrans" cxnId="{80C1AE63-502A-4C0E-B157-4DB628667786}">
      <dgm:prSet/>
      <dgm:spPr/>
      <dgm:t>
        <a:bodyPr/>
        <a:lstStyle/>
        <a:p>
          <a:pPr>
            <a:lnSpc>
              <a:spcPct val="150000"/>
            </a:lnSpc>
          </a:pPr>
          <a:endParaRPr lang="en-US" sz="1100">
            <a:latin typeface="Aptos Display" panose="020B0004020202020204" pitchFamily="34" charset="0"/>
          </a:endParaRPr>
        </a:p>
      </dgm:t>
    </dgm:pt>
    <dgm:pt modelId="{2BCBCB0B-93C1-4897-BBFA-0D4E9B2CB3AF}" type="sibTrans" cxnId="{80C1AE63-502A-4C0E-B157-4DB628667786}">
      <dgm:prSet/>
      <dgm:spPr/>
      <dgm:t>
        <a:bodyPr/>
        <a:lstStyle/>
        <a:p>
          <a:pPr>
            <a:lnSpc>
              <a:spcPct val="150000"/>
            </a:lnSpc>
          </a:pPr>
          <a:endParaRPr lang="en-US" sz="1100">
            <a:latin typeface="Aptos Display" panose="020B0004020202020204" pitchFamily="34" charset="0"/>
          </a:endParaRPr>
        </a:p>
      </dgm:t>
    </dgm:pt>
    <dgm:pt modelId="{7FE63872-C6C2-4DD4-A8F6-D2E5156762D1}">
      <dgm:prSet custT="1"/>
      <dgm:spPr/>
      <dgm:t>
        <a:bodyPr/>
        <a:lstStyle/>
        <a:p>
          <a:pPr>
            <a:lnSpc>
              <a:spcPct val="150000"/>
            </a:lnSpc>
            <a:defRPr b="1"/>
          </a:pPr>
          <a:r>
            <a:rPr lang="en-US" sz="1100" b="1">
              <a:latin typeface="Aptos Display" panose="020B0004020202020204" pitchFamily="34" charset="0"/>
            </a:rPr>
            <a:t>🔑   Why Does It Matter?</a:t>
          </a:r>
          <a:endParaRPr lang="en-US" sz="1100" dirty="0">
            <a:latin typeface="Aptos Display" panose="020B0004020202020204" pitchFamily="34" charset="0"/>
          </a:endParaRPr>
        </a:p>
      </dgm:t>
    </dgm:pt>
    <dgm:pt modelId="{C52A7155-B524-4D94-BCBF-4073E07E622D}" type="parTrans" cxnId="{BADAE9A5-15E4-492E-A1D8-B71540C529BF}">
      <dgm:prSet/>
      <dgm:spPr/>
      <dgm:t>
        <a:bodyPr/>
        <a:lstStyle/>
        <a:p>
          <a:pPr>
            <a:lnSpc>
              <a:spcPct val="150000"/>
            </a:lnSpc>
          </a:pPr>
          <a:endParaRPr lang="en-US" sz="1100">
            <a:latin typeface="Aptos Display" panose="020B0004020202020204" pitchFamily="34" charset="0"/>
          </a:endParaRPr>
        </a:p>
      </dgm:t>
    </dgm:pt>
    <dgm:pt modelId="{5D4ABAB6-A1C7-440A-BAD9-C7DCEB4D551A}" type="sibTrans" cxnId="{BADAE9A5-15E4-492E-A1D8-B71540C529BF}">
      <dgm:prSet/>
      <dgm:spPr/>
      <dgm:t>
        <a:bodyPr/>
        <a:lstStyle/>
        <a:p>
          <a:pPr>
            <a:lnSpc>
              <a:spcPct val="150000"/>
            </a:lnSpc>
          </a:pPr>
          <a:endParaRPr lang="en-US" sz="1100">
            <a:latin typeface="Aptos Display" panose="020B0004020202020204" pitchFamily="34" charset="0"/>
          </a:endParaRPr>
        </a:p>
      </dgm:t>
    </dgm:pt>
    <dgm:pt modelId="{2A2A57CF-8643-4BED-8492-504BD05E000A}">
      <dgm:prSet custT="1"/>
      <dgm:spPr/>
      <dgm:t>
        <a:bodyPr/>
        <a:lstStyle/>
        <a:p>
          <a:pPr>
            <a:lnSpc>
              <a:spcPct val="150000"/>
            </a:lnSpc>
          </a:pPr>
          <a:r>
            <a:rPr lang="en-US" sz="1100" b="0" dirty="0">
              <a:latin typeface="Aptos Display" panose="020B0004020202020204" pitchFamily="34" charset="0"/>
            </a:rPr>
            <a:t>- Makes complex data easy to understand</a:t>
          </a:r>
        </a:p>
      </dgm:t>
    </dgm:pt>
    <dgm:pt modelId="{6E24E98A-9281-4CC0-81E5-A4B03BD1D488}" type="parTrans" cxnId="{3BFED6F1-C8CC-4738-8A35-00900D1D7789}">
      <dgm:prSet/>
      <dgm:spPr/>
      <dgm:t>
        <a:bodyPr/>
        <a:lstStyle/>
        <a:p>
          <a:pPr>
            <a:lnSpc>
              <a:spcPct val="150000"/>
            </a:lnSpc>
          </a:pPr>
          <a:endParaRPr lang="en-US" sz="1100">
            <a:latin typeface="Aptos Display" panose="020B0004020202020204" pitchFamily="34" charset="0"/>
          </a:endParaRPr>
        </a:p>
      </dgm:t>
    </dgm:pt>
    <dgm:pt modelId="{D19EC337-3038-4A1F-8345-39B7D0AA629E}" type="sibTrans" cxnId="{3BFED6F1-C8CC-4738-8A35-00900D1D7789}">
      <dgm:prSet/>
      <dgm:spPr/>
      <dgm:t>
        <a:bodyPr/>
        <a:lstStyle/>
        <a:p>
          <a:pPr>
            <a:lnSpc>
              <a:spcPct val="150000"/>
            </a:lnSpc>
          </a:pPr>
          <a:endParaRPr lang="en-US" sz="1100">
            <a:latin typeface="Aptos Display" panose="020B0004020202020204" pitchFamily="34" charset="0"/>
          </a:endParaRPr>
        </a:p>
      </dgm:t>
    </dgm:pt>
    <dgm:pt modelId="{5AEEB289-B994-45B0-8E38-49359CF738CC}">
      <dgm:prSet custT="1"/>
      <dgm:spPr/>
      <dgm:t>
        <a:bodyPr/>
        <a:lstStyle/>
        <a:p>
          <a:pPr>
            <a:lnSpc>
              <a:spcPct val="150000"/>
            </a:lnSpc>
          </a:pPr>
          <a:r>
            <a:rPr lang="en-US" sz="1100" b="0" dirty="0">
              <a:latin typeface="Aptos Display" panose="020B0004020202020204" pitchFamily="34" charset="0"/>
            </a:rPr>
            <a:t>- Improves decision-making with data-driven insights</a:t>
          </a:r>
        </a:p>
      </dgm:t>
    </dgm:pt>
    <dgm:pt modelId="{06D03932-36BB-446D-8D02-6812EAED0ED0}" type="parTrans" cxnId="{5BFCB208-EBA7-455D-97BA-50328BF6728C}">
      <dgm:prSet/>
      <dgm:spPr/>
      <dgm:t>
        <a:bodyPr/>
        <a:lstStyle/>
        <a:p>
          <a:pPr>
            <a:lnSpc>
              <a:spcPct val="150000"/>
            </a:lnSpc>
          </a:pPr>
          <a:endParaRPr lang="en-US" sz="1100">
            <a:latin typeface="Aptos Display" panose="020B0004020202020204" pitchFamily="34" charset="0"/>
          </a:endParaRPr>
        </a:p>
      </dgm:t>
    </dgm:pt>
    <dgm:pt modelId="{8C293940-EB0E-424F-AB50-CEB22AC82431}" type="sibTrans" cxnId="{5BFCB208-EBA7-455D-97BA-50328BF6728C}">
      <dgm:prSet/>
      <dgm:spPr/>
      <dgm:t>
        <a:bodyPr/>
        <a:lstStyle/>
        <a:p>
          <a:pPr>
            <a:lnSpc>
              <a:spcPct val="150000"/>
            </a:lnSpc>
          </a:pPr>
          <a:endParaRPr lang="en-US" sz="1100">
            <a:latin typeface="Aptos Display" panose="020B0004020202020204" pitchFamily="34" charset="0"/>
          </a:endParaRPr>
        </a:p>
      </dgm:t>
    </dgm:pt>
    <dgm:pt modelId="{34545C40-B69E-44BC-86A1-8C2A61485610}">
      <dgm:prSet custT="1"/>
      <dgm:spPr/>
      <dgm:t>
        <a:bodyPr/>
        <a:lstStyle/>
        <a:p>
          <a:pPr>
            <a:lnSpc>
              <a:spcPct val="150000"/>
            </a:lnSpc>
          </a:pPr>
          <a:r>
            <a:rPr lang="en-US" sz="1100" b="0" dirty="0">
              <a:latin typeface="Aptos Display" panose="020B0004020202020204" pitchFamily="34" charset="0"/>
            </a:rPr>
            <a:t>- Helps identify trends &amp; anomalies quickly</a:t>
          </a:r>
        </a:p>
      </dgm:t>
    </dgm:pt>
    <dgm:pt modelId="{F0B1B27B-88B3-41CB-B243-E84B178F95E0}" type="parTrans" cxnId="{A5E8952C-697D-46EF-AC41-003808E7A668}">
      <dgm:prSet/>
      <dgm:spPr/>
      <dgm:t>
        <a:bodyPr/>
        <a:lstStyle/>
        <a:p>
          <a:pPr>
            <a:lnSpc>
              <a:spcPct val="150000"/>
            </a:lnSpc>
          </a:pPr>
          <a:endParaRPr lang="en-US" sz="1100">
            <a:latin typeface="Aptos Display" panose="020B0004020202020204" pitchFamily="34" charset="0"/>
          </a:endParaRPr>
        </a:p>
      </dgm:t>
    </dgm:pt>
    <dgm:pt modelId="{66156D52-FC69-4438-ACF9-CF5E40125E25}" type="sibTrans" cxnId="{A5E8952C-697D-46EF-AC41-003808E7A668}">
      <dgm:prSet/>
      <dgm:spPr/>
      <dgm:t>
        <a:bodyPr/>
        <a:lstStyle/>
        <a:p>
          <a:pPr>
            <a:lnSpc>
              <a:spcPct val="150000"/>
            </a:lnSpc>
          </a:pPr>
          <a:endParaRPr lang="en-US" sz="1100">
            <a:latin typeface="Aptos Display" panose="020B0004020202020204" pitchFamily="34" charset="0"/>
          </a:endParaRPr>
        </a:p>
      </dgm:t>
    </dgm:pt>
    <dgm:pt modelId="{FB96DECD-EF49-4125-BD27-FF8CCD018026}">
      <dgm:prSet custT="1"/>
      <dgm:spPr/>
      <dgm:t>
        <a:bodyPr/>
        <a:lstStyle/>
        <a:p>
          <a:pPr>
            <a:lnSpc>
              <a:spcPct val="150000"/>
            </a:lnSpc>
          </a:pPr>
          <a:r>
            <a:rPr lang="en-US" sz="1100" b="0" dirty="0">
              <a:latin typeface="Aptos Display" panose="020B0004020202020204" pitchFamily="34" charset="0"/>
            </a:rPr>
            <a:t>- Supports better forecasting &amp; business growth</a:t>
          </a:r>
        </a:p>
      </dgm:t>
    </dgm:pt>
    <dgm:pt modelId="{09D90B6E-1751-48D6-BEB8-FA404D503EDB}" type="parTrans" cxnId="{9EA2A214-1AAA-47F2-A0D5-EBED1DD0958F}">
      <dgm:prSet/>
      <dgm:spPr/>
      <dgm:t>
        <a:bodyPr/>
        <a:lstStyle/>
        <a:p>
          <a:pPr>
            <a:lnSpc>
              <a:spcPct val="150000"/>
            </a:lnSpc>
          </a:pPr>
          <a:endParaRPr lang="en-US" sz="1100">
            <a:latin typeface="Aptos Display" panose="020B0004020202020204" pitchFamily="34" charset="0"/>
          </a:endParaRPr>
        </a:p>
      </dgm:t>
    </dgm:pt>
    <dgm:pt modelId="{31A3D181-4AA4-4490-88F3-E8D31BB7F8F6}" type="sibTrans" cxnId="{9EA2A214-1AAA-47F2-A0D5-EBED1DD0958F}">
      <dgm:prSet/>
      <dgm:spPr/>
      <dgm:t>
        <a:bodyPr/>
        <a:lstStyle/>
        <a:p>
          <a:pPr>
            <a:lnSpc>
              <a:spcPct val="150000"/>
            </a:lnSpc>
          </a:pPr>
          <a:endParaRPr lang="en-US" sz="1100">
            <a:latin typeface="Aptos Display" panose="020B0004020202020204" pitchFamily="34" charset="0"/>
          </a:endParaRPr>
        </a:p>
      </dgm:t>
    </dgm:pt>
    <dgm:pt modelId="{E1E33956-50C4-42C7-98FF-F0D622BB1F5D}">
      <dgm:prSet custT="1"/>
      <dgm:spPr/>
      <dgm:t>
        <a:bodyPr/>
        <a:lstStyle/>
        <a:p>
          <a:pPr marL="0">
            <a:lnSpc>
              <a:spcPct val="150000"/>
            </a:lnSpc>
            <a:buNone/>
          </a:pPr>
          <a:endParaRPr lang="en-US" sz="1100">
            <a:latin typeface="Aptos Display" panose="020B0004020202020204" pitchFamily="34" charset="0"/>
          </a:endParaRPr>
        </a:p>
      </dgm:t>
    </dgm:pt>
    <dgm:pt modelId="{DEDA333A-3680-4988-B1D5-3BA9BE19388E}" type="parTrans" cxnId="{858C16A9-2454-4F2F-82FF-23E5CECAC73C}">
      <dgm:prSet/>
      <dgm:spPr/>
      <dgm:t>
        <a:bodyPr/>
        <a:lstStyle/>
        <a:p>
          <a:pPr>
            <a:lnSpc>
              <a:spcPct val="150000"/>
            </a:lnSpc>
          </a:pPr>
          <a:endParaRPr lang="en-IN" sz="1100">
            <a:latin typeface="Aptos Display" panose="020B0004020202020204" pitchFamily="34" charset="0"/>
          </a:endParaRPr>
        </a:p>
      </dgm:t>
    </dgm:pt>
    <dgm:pt modelId="{78D6FD89-8486-4300-856D-A8DFA97239BA}" type="sibTrans" cxnId="{858C16A9-2454-4F2F-82FF-23E5CECAC73C}">
      <dgm:prSet/>
      <dgm:spPr/>
      <dgm:t>
        <a:bodyPr/>
        <a:lstStyle/>
        <a:p>
          <a:pPr>
            <a:lnSpc>
              <a:spcPct val="150000"/>
            </a:lnSpc>
          </a:pPr>
          <a:endParaRPr lang="en-IN" sz="1100">
            <a:latin typeface="Aptos Display" panose="020B0004020202020204" pitchFamily="34" charset="0"/>
          </a:endParaRPr>
        </a:p>
      </dgm:t>
    </dgm:pt>
    <dgm:pt modelId="{581D0026-831E-443B-BB5C-8B680A59ACC0}">
      <dgm:prSet custT="1"/>
      <dgm:spPr/>
      <dgm:t>
        <a:bodyPr/>
        <a:lstStyle/>
        <a:p>
          <a:pPr>
            <a:lnSpc>
              <a:spcPct val="150000"/>
            </a:lnSpc>
          </a:pPr>
          <a:endParaRPr lang="en-US" sz="1100" dirty="0">
            <a:latin typeface="Aptos Display" panose="020B0004020202020204" pitchFamily="34" charset="0"/>
          </a:endParaRPr>
        </a:p>
      </dgm:t>
    </dgm:pt>
    <dgm:pt modelId="{3197A8CA-FAF2-40F9-8122-D3E86E9098C9}" type="parTrans" cxnId="{EF405F7A-B14C-4E0F-B768-8C889FF7C23C}">
      <dgm:prSet/>
      <dgm:spPr/>
      <dgm:t>
        <a:bodyPr/>
        <a:lstStyle/>
        <a:p>
          <a:pPr>
            <a:lnSpc>
              <a:spcPct val="150000"/>
            </a:lnSpc>
          </a:pPr>
          <a:endParaRPr lang="en-IN" sz="1100">
            <a:latin typeface="Aptos Display" panose="020B0004020202020204" pitchFamily="34" charset="0"/>
          </a:endParaRPr>
        </a:p>
      </dgm:t>
    </dgm:pt>
    <dgm:pt modelId="{68E19E9B-7750-4A36-B326-7B57F021990E}" type="sibTrans" cxnId="{EF405F7A-B14C-4E0F-B768-8C889FF7C23C}">
      <dgm:prSet/>
      <dgm:spPr/>
      <dgm:t>
        <a:bodyPr/>
        <a:lstStyle/>
        <a:p>
          <a:pPr>
            <a:lnSpc>
              <a:spcPct val="150000"/>
            </a:lnSpc>
          </a:pPr>
          <a:endParaRPr lang="en-IN" sz="1100">
            <a:latin typeface="Aptos Display" panose="020B0004020202020204" pitchFamily="34" charset="0"/>
          </a:endParaRPr>
        </a:p>
      </dgm:t>
    </dgm:pt>
    <dgm:pt modelId="{CAE3E5A7-490E-4FCB-A8C9-F7DAB4B9EE6B}">
      <dgm:prSet custT="1"/>
      <dgm:spPr/>
      <dgm:t>
        <a:bodyPr/>
        <a:lstStyle/>
        <a:p>
          <a:pPr>
            <a:lnSpc>
              <a:spcPct val="150000"/>
            </a:lnSpc>
          </a:pPr>
          <a:endParaRPr lang="en-US" sz="1100">
            <a:latin typeface="Aptos Display" panose="020B0004020202020204" pitchFamily="34" charset="0"/>
          </a:endParaRPr>
        </a:p>
      </dgm:t>
    </dgm:pt>
    <dgm:pt modelId="{C9AE0D82-3309-4591-AF0C-74CA08A35550}" type="parTrans" cxnId="{0EEAC4CD-CBF5-4E9C-9EEA-621E05C6AB56}">
      <dgm:prSet/>
      <dgm:spPr/>
      <dgm:t>
        <a:bodyPr/>
        <a:lstStyle/>
        <a:p>
          <a:pPr>
            <a:lnSpc>
              <a:spcPct val="150000"/>
            </a:lnSpc>
          </a:pPr>
          <a:endParaRPr lang="en-IN" sz="1100">
            <a:latin typeface="Aptos Display" panose="020B0004020202020204" pitchFamily="34" charset="0"/>
          </a:endParaRPr>
        </a:p>
      </dgm:t>
    </dgm:pt>
    <dgm:pt modelId="{CFBF28AE-E573-418C-AD23-AB186AE88946}" type="sibTrans" cxnId="{0EEAC4CD-CBF5-4E9C-9EEA-621E05C6AB56}">
      <dgm:prSet/>
      <dgm:spPr/>
      <dgm:t>
        <a:bodyPr/>
        <a:lstStyle/>
        <a:p>
          <a:pPr>
            <a:lnSpc>
              <a:spcPct val="150000"/>
            </a:lnSpc>
          </a:pPr>
          <a:endParaRPr lang="en-IN" sz="1100">
            <a:latin typeface="Aptos Display" panose="020B0004020202020204" pitchFamily="34" charset="0"/>
          </a:endParaRPr>
        </a:p>
      </dgm:t>
    </dgm:pt>
    <dgm:pt modelId="{13933DAB-3FEE-48DD-A141-6429B1D2FE18}">
      <dgm:prSet custT="1"/>
      <dgm:spPr/>
      <dgm:t>
        <a:bodyPr/>
        <a:lstStyle/>
        <a:p>
          <a:pPr>
            <a:lnSpc>
              <a:spcPct val="150000"/>
            </a:lnSpc>
          </a:pPr>
          <a:r>
            <a:rPr lang="en-US" sz="1100" b="0" dirty="0">
              <a:latin typeface="Aptos Display" panose="020B0004020202020204" pitchFamily="34" charset="0"/>
            </a:rPr>
            <a:t>- The process of examining data to find trends, relationships, and actionable insights.</a:t>
          </a:r>
        </a:p>
      </dgm:t>
    </dgm:pt>
    <dgm:pt modelId="{40288CCA-C151-4496-A048-EA731147A8C3}" type="parTrans" cxnId="{BF1ADAF6-5F51-403D-B884-56736184E4B8}">
      <dgm:prSet/>
      <dgm:spPr/>
      <dgm:t>
        <a:bodyPr/>
        <a:lstStyle/>
        <a:p>
          <a:pPr>
            <a:lnSpc>
              <a:spcPct val="150000"/>
            </a:lnSpc>
          </a:pPr>
          <a:endParaRPr lang="en-IN" sz="1100">
            <a:latin typeface="Aptos Display" panose="020B0004020202020204" pitchFamily="34" charset="0"/>
          </a:endParaRPr>
        </a:p>
      </dgm:t>
    </dgm:pt>
    <dgm:pt modelId="{E9F9D4C8-6395-46EC-9B08-130C9C5A0360}" type="sibTrans" cxnId="{BF1ADAF6-5F51-403D-B884-56736184E4B8}">
      <dgm:prSet/>
      <dgm:spPr/>
      <dgm:t>
        <a:bodyPr/>
        <a:lstStyle/>
        <a:p>
          <a:pPr>
            <a:lnSpc>
              <a:spcPct val="150000"/>
            </a:lnSpc>
          </a:pPr>
          <a:endParaRPr lang="en-IN" sz="1100">
            <a:latin typeface="Aptos Display" panose="020B0004020202020204" pitchFamily="34" charset="0"/>
          </a:endParaRPr>
        </a:p>
      </dgm:t>
    </dgm:pt>
    <dgm:pt modelId="{94139350-057B-42C8-B245-76ADC1935ACA}" type="pres">
      <dgm:prSet presAssocID="{D0BEA7C0-7555-4742-8738-3BD2AB79C12F}" presName="root" presStyleCnt="0">
        <dgm:presLayoutVars>
          <dgm:dir/>
          <dgm:resizeHandles val="exact"/>
        </dgm:presLayoutVars>
      </dgm:prSet>
      <dgm:spPr/>
    </dgm:pt>
    <dgm:pt modelId="{7E4F1860-4A82-45B4-949E-7B48451F6141}" type="pres">
      <dgm:prSet presAssocID="{3A463C07-9AE4-40ED-A7C0-8229E7DA31FE}" presName="compNode" presStyleCnt="0"/>
      <dgm:spPr/>
    </dgm:pt>
    <dgm:pt modelId="{FA3AD059-5D2A-4EA1-B6B9-57B3384395AC}" type="pres">
      <dgm:prSet presAssocID="{3A463C07-9AE4-40ED-A7C0-8229E7DA31FE}" presName="iconRect" presStyleLbl="node1" presStyleIdx="0" presStyleCnt="3" custLinFactNeighborX="49082" custLinFactNeighborY="20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E022FAC8-8642-4FBF-B6AB-99ABDEEA07B8}" type="pres">
      <dgm:prSet presAssocID="{3A463C07-9AE4-40ED-A7C0-8229E7DA31FE}" presName="iconSpace" presStyleCnt="0"/>
      <dgm:spPr/>
    </dgm:pt>
    <dgm:pt modelId="{C7E3F9BD-4305-47C3-9C8C-8BA424367E44}" type="pres">
      <dgm:prSet presAssocID="{3A463C07-9AE4-40ED-A7C0-8229E7DA31FE}" presName="parTx" presStyleLbl="revTx" presStyleIdx="0" presStyleCnt="6">
        <dgm:presLayoutVars>
          <dgm:chMax val="0"/>
          <dgm:chPref val="0"/>
        </dgm:presLayoutVars>
      </dgm:prSet>
      <dgm:spPr/>
    </dgm:pt>
    <dgm:pt modelId="{825258DB-4955-448C-98D2-27C3985628EC}" type="pres">
      <dgm:prSet presAssocID="{3A463C07-9AE4-40ED-A7C0-8229E7DA31FE}" presName="txSpace" presStyleCnt="0"/>
      <dgm:spPr/>
    </dgm:pt>
    <dgm:pt modelId="{1A81E10E-6532-4FA9-82C9-0DC4A1DE7AFA}" type="pres">
      <dgm:prSet presAssocID="{3A463C07-9AE4-40ED-A7C0-8229E7DA31FE}" presName="desTx" presStyleLbl="revTx" presStyleIdx="1" presStyleCnt="6" custScaleX="118703">
        <dgm:presLayoutVars/>
      </dgm:prSet>
      <dgm:spPr/>
    </dgm:pt>
    <dgm:pt modelId="{C0729E12-F46C-4113-8C72-5102B94D2D2F}" type="pres">
      <dgm:prSet presAssocID="{84A582B9-EB00-4716-A363-8B6C11C42C93}" presName="sibTrans" presStyleCnt="0"/>
      <dgm:spPr/>
    </dgm:pt>
    <dgm:pt modelId="{E5F869DA-ACC6-446B-984E-EAAA6D7EE4F5}" type="pres">
      <dgm:prSet presAssocID="{97651B0A-E182-48E8-AC1A-1439B4DA8069}" presName="compNode" presStyleCnt="0"/>
      <dgm:spPr/>
    </dgm:pt>
    <dgm:pt modelId="{EEA1CF62-40E9-4988-8CFD-BE75460BF118}" type="pres">
      <dgm:prSet presAssocID="{97651B0A-E182-48E8-AC1A-1439B4DA8069}" presName="iconRect" presStyleLbl="node1" presStyleIdx="1" presStyleCnt="3" custLinFactNeighborX="49082" custLinFactNeighborY="20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7F88ADE6-2CAB-4F54-930C-3B6A73BB3F00}" type="pres">
      <dgm:prSet presAssocID="{97651B0A-E182-48E8-AC1A-1439B4DA8069}" presName="iconSpace" presStyleCnt="0"/>
      <dgm:spPr/>
    </dgm:pt>
    <dgm:pt modelId="{EC96BBE3-4560-41CA-B471-D57241E28DA6}" type="pres">
      <dgm:prSet presAssocID="{97651B0A-E182-48E8-AC1A-1439B4DA8069}" presName="parTx" presStyleLbl="revTx" presStyleIdx="2" presStyleCnt="6">
        <dgm:presLayoutVars>
          <dgm:chMax val="0"/>
          <dgm:chPref val="0"/>
        </dgm:presLayoutVars>
      </dgm:prSet>
      <dgm:spPr/>
    </dgm:pt>
    <dgm:pt modelId="{577EA71D-CFC7-4C61-AEA3-D19B2D59CBD7}" type="pres">
      <dgm:prSet presAssocID="{97651B0A-E182-48E8-AC1A-1439B4DA8069}" presName="txSpace" presStyleCnt="0"/>
      <dgm:spPr/>
    </dgm:pt>
    <dgm:pt modelId="{B30F0B6F-ADF1-4F6E-B55E-7F6599BC81DF}" type="pres">
      <dgm:prSet presAssocID="{97651B0A-E182-48E8-AC1A-1439B4DA8069}" presName="desTx" presStyleLbl="revTx" presStyleIdx="3" presStyleCnt="6">
        <dgm:presLayoutVars/>
      </dgm:prSet>
      <dgm:spPr/>
    </dgm:pt>
    <dgm:pt modelId="{DE4332C4-F759-4F4E-A770-75A494251014}" type="pres">
      <dgm:prSet presAssocID="{90C5637C-550C-4FE0-BB09-4D7F31D84839}" presName="sibTrans" presStyleCnt="0"/>
      <dgm:spPr/>
    </dgm:pt>
    <dgm:pt modelId="{E1842CD2-61DD-43D6-BBED-35B0E2D3E3F5}" type="pres">
      <dgm:prSet presAssocID="{7FE63872-C6C2-4DD4-A8F6-D2E5156762D1}" presName="compNode" presStyleCnt="0"/>
      <dgm:spPr/>
    </dgm:pt>
    <dgm:pt modelId="{E04FF9AA-1CEB-4A68-9254-3527D7D29C5B}" type="pres">
      <dgm:prSet presAssocID="{7FE63872-C6C2-4DD4-A8F6-D2E5156762D1}" presName="iconRect" presStyleLbl="node1" presStyleIdx="2" presStyleCnt="3" custLinFactNeighborX="49082" custLinFactNeighborY="201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ED001A31-FB83-4390-BA93-A626CC9DB873}" type="pres">
      <dgm:prSet presAssocID="{7FE63872-C6C2-4DD4-A8F6-D2E5156762D1}" presName="iconSpace" presStyleCnt="0"/>
      <dgm:spPr/>
    </dgm:pt>
    <dgm:pt modelId="{50A19609-A785-4346-941B-8331C898CEE5}" type="pres">
      <dgm:prSet presAssocID="{7FE63872-C6C2-4DD4-A8F6-D2E5156762D1}" presName="parTx" presStyleLbl="revTx" presStyleIdx="4" presStyleCnt="6">
        <dgm:presLayoutVars>
          <dgm:chMax val="0"/>
          <dgm:chPref val="0"/>
        </dgm:presLayoutVars>
      </dgm:prSet>
      <dgm:spPr/>
    </dgm:pt>
    <dgm:pt modelId="{EAE2197D-2332-4245-AA1A-09CFBEBB2994}" type="pres">
      <dgm:prSet presAssocID="{7FE63872-C6C2-4DD4-A8F6-D2E5156762D1}" presName="txSpace" presStyleCnt="0"/>
      <dgm:spPr/>
    </dgm:pt>
    <dgm:pt modelId="{3EFA7F55-D55D-434B-B55C-B829FD7FBEA4}" type="pres">
      <dgm:prSet presAssocID="{7FE63872-C6C2-4DD4-A8F6-D2E5156762D1}" presName="desTx" presStyleLbl="revTx" presStyleIdx="5" presStyleCnt="6">
        <dgm:presLayoutVars/>
      </dgm:prSet>
      <dgm:spPr/>
    </dgm:pt>
  </dgm:ptLst>
  <dgm:cxnLst>
    <dgm:cxn modelId="{24230D00-3126-4DA6-A1B9-9CC6B35E8A8E}" srcId="{3A463C07-9AE4-40ED-A7C0-8229E7DA31FE}" destId="{FB4A3E2B-8892-4A2A-B977-985F0496B675}" srcOrd="2" destOrd="0" parTransId="{F8E33C8C-88E1-49E5-A1DC-FBD2AC483F57}" sibTransId="{18A76648-0AEC-4FB4-8705-E4DFE98719D9}"/>
    <dgm:cxn modelId="{5BFCB208-EBA7-455D-97BA-50328BF6728C}" srcId="{7FE63872-C6C2-4DD4-A8F6-D2E5156762D1}" destId="{5AEEB289-B994-45B0-8E38-49359CF738CC}" srcOrd="1" destOrd="0" parTransId="{06D03932-36BB-446D-8D02-6812EAED0ED0}" sibTransId="{8C293940-EB0E-424F-AB50-CEB22AC82431}"/>
    <dgm:cxn modelId="{F2D49714-C408-427F-A955-F0F742C71256}" type="presOf" srcId="{5AEEB289-B994-45B0-8E38-49359CF738CC}" destId="{3EFA7F55-D55D-434B-B55C-B829FD7FBEA4}" srcOrd="0" destOrd="1" presId="urn:microsoft.com/office/officeart/2018/2/layout/IconLabelDescriptionList"/>
    <dgm:cxn modelId="{9EA2A214-1AAA-47F2-A0D5-EBED1DD0958F}" srcId="{7FE63872-C6C2-4DD4-A8F6-D2E5156762D1}" destId="{FB96DECD-EF49-4125-BD27-FF8CCD018026}" srcOrd="3" destOrd="0" parTransId="{09D90B6E-1751-48D6-BEB8-FA404D503EDB}" sibTransId="{31A3D181-4AA4-4490-88F3-E8D31BB7F8F6}"/>
    <dgm:cxn modelId="{8FEF1016-3304-4803-A48C-ADD83C0E5F73}" srcId="{3A463C07-9AE4-40ED-A7C0-8229E7DA31FE}" destId="{1038F61D-C982-40EB-8AA3-5981D785EC51}" srcOrd="0" destOrd="0" parTransId="{7C121186-63D1-481B-A8F7-35C310B39741}" sibTransId="{6855C029-C02B-4A82-B402-E1063F1CA549}"/>
    <dgm:cxn modelId="{A5E8952C-697D-46EF-AC41-003808E7A668}" srcId="{7FE63872-C6C2-4DD4-A8F6-D2E5156762D1}" destId="{34545C40-B69E-44BC-86A1-8C2A61485610}" srcOrd="2" destOrd="0" parTransId="{F0B1B27B-88B3-41CB-B243-E84B178F95E0}" sibTransId="{66156D52-FC69-4438-ACF9-CF5E40125E25}"/>
    <dgm:cxn modelId="{61C70534-1111-4899-81CA-9FD3997A00B9}" type="presOf" srcId="{2A2A57CF-8643-4BED-8492-504BD05E000A}" destId="{3EFA7F55-D55D-434B-B55C-B829FD7FBEA4}" srcOrd="0" destOrd="0" presId="urn:microsoft.com/office/officeart/2018/2/layout/IconLabelDescriptionList"/>
    <dgm:cxn modelId="{593B7734-6ECC-493F-A7D6-25088F84F6C7}" type="presOf" srcId="{FB96DECD-EF49-4125-BD27-FF8CCD018026}" destId="{3EFA7F55-D55D-434B-B55C-B829FD7FBEA4}" srcOrd="0" destOrd="3" presId="urn:microsoft.com/office/officeart/2018/2/layout/IconLabelDescriptionList"/>
    <dgm:cxn modelId="{C1226A3B-48B5-4D6A-A0D9-6D5598132B6A}" type="presOf" srcId="{ADC19E35-FFDE-4E20-ACF3-BC3911F5B04A}" destId="{B30F0B6F-ADF1-4F6E-B55E-7F6599BC81DF}" srcOrd="0" destOrd="1" presId="urn:microsoft.com/office/officeart/2018/2/layout/IconLabelDescriptionList"/>
    <dgm:cxn modelId="{80C1AE63-502A-4C0E-B157-4DB628667786}" srcId="{97651B0A-E182-48E8-AC1A-1439B4DA8069}" destId="{ADC19E35-FFDE-4E20-ACF3-BC3911F5B04A}" srcOrd="1" destOrd="0" parTransId="{A6711C58-D38D-4CF2-99DC-DA95572C046F}" sibTransId="{2BCBCB0B-93C1-4897-BBFA-0D4E9B2CB3AF}"/>
    <dgm:cxn modelId="{78E44A44-9332-4559-A4B1-658D095FB1E3}" type="presOf" srcId="{E1E33956-50C4-42C7-98FF-F0D622BB1F5D}" destId="{1A81E10E-6532-4FA9-82C9-0DC4A1DE7AFA}" srcOrd="0" destOrd="3" presId="urn:microsoft.com/office/officeart/2018/2/layout/IconLabelDescriptionList"/>
    <dgm:cxn modelId="{EF405F7A-B14C-4E0F-B768-8C889FF7C23C}" srcId="{97651B0A-E182-48E8-AC1A-1439B4DA8069}" destId="{581D0026-831E-443B-BB5C-8B680A59ACC0}" srcOrd="2" destOrd="0" parTransId="{3197A8CA-FAF2-40F9-8122-D3E86E9098C9}" sibTransId="{68E19E9B-7750-4A36-B326-7B57F021990E}"/>
    <dgm:cxn modelId="{F2401D85-6AEA-4B5C-A5D6-1D1B00A8707C}" type="presOf" srcId="{1038F61D-C982-40EB-8AA3-5981D785EC51}" destId="{1A81E10E-6532-4FA9-82C9-0DC4A1DE7AFA}" srcOrd="0" destOrd="0" presId="urn:microsoft.com/office/officeart/2018/2/layout/IconLabelDescriptionList"/>
    <dgm:cxn modelId="{B4131A8D-F993-4670-BD00-A0555367C217}" type="presOf" srcId="{97651B0A-E182-48E8-AC1A-1439B4DA8069}" destId="{EC96BBE3-4560-41CA-B471-D57241E28DA6}" srcOrd="0" destOrd="0" presId="urn:microsoft.com/office/officeart/2018/2/layout/IconLabelDescriptionList"/>
    <dgm:cxn modelId="{CCF80A9D-607C-44AC-8D8A-F3398A9582C8}" srcId="{3A463C07-9AE4-40ED-A7C0-8229E7DA31FE}" destId="{CF902D5E-353D-45B2-B0AF-81646B9D2340}" srcOrd="1" destOrd="0" parTransId="{E547DC27-A502-4DE3-92F5-5DFC684AFA58}" sibTransId="{0AEA2521-3E23-424F-97CF-1E6B0701CE52}"/>
    <dgm:cxn modelId="{AD07A7A5-4BD3-4767-BB37-D3FA4254D1CF}" type="presOf" srcId="{581D0026-831E-443B-BB5C-8B680A59ACC0}" destId="{B30F0B6F-ADF1-4F6E-B55E-7F6599BC81DF}" srcOrd="0" destOrd="2" presId="urn:microsoft.com/office/officeart/2018/2/layout/IconLabelDescriptionList"/>
    <dgm:cxn modelId="{BADAE9A5-15E4-492E-A1D8-B71540C529BF}" srcId="{D0BEA7C0-7555-4742-8738-3BD2AB79C12F}" destId="{7FE63872-C6C2-4DD4-A8F6-D2E5156762D1}" srcOrd="2" destOrd="0" parTransId="{C52A7155-B524-4D94-BCBF-4073E07E622D}" sibTransId="{5D4ABAB6-A1C7-440A-BAD9-C7DCEB4D551A}"/>
    <dgm:cxn modelId="{858C16A9-2454-4F2F-82FF-23E5CECAC73C}" srcId="{3A463C07-9AE4-40ED-A7C0-8229E7DA31FE}" destId="{E1E33956-50C4-42C7-98FF-F0D622BB1F5D}" srcOrd="3" destOrd="0" parTransId="{DEDA333A-3680-4988-B1D5-3BA9BE19388E}" sibTransId="{78D6FD89-8486-4300-856D-A8DFA97239BA}"/>
    <dgm:cxn modelId="{D9A7DAAE-B04B-450D-B399-D75B103A1ED7}" type="presOf" srcId="{FB4A3E2B-8892-4A2A-B977-985F0496B675}" destId="{1A81E10E-6532-4FA9-82C9-0DC4A1DE7AFA}" srcOrd="0" destOrd="2" presId="urn:microsoft.com/office/officeart/2018/2/layout/IconLabelDescriptionList"/>
    <dgm:cxn modelId="{32624EB7-C722-43FC-ADA2-CDA46CE24832}" type="presOf" srcId="{3A463C07-9AE4-40ED-A7C0-8229E7DA31FE}" destId="{C7E3F9BD-4305-47C3-9C8C-8BA424367E44}" srcOrd="0" destOrd="0" presId="urn:microsoft.com/office/officeart/2018/2/layout/IconLabelDescriptionList"/>
    <dgm:cxn modelId="{B64C6FBB-0E27-4A4D-A119-82C184770DD1}" type="presOf" srcId="{CF902D5E-353D-45B2-B0AF-81646B9D2340}" destId="{1A81E10E-6532-4FA9-82C9-0DC4A1DE7AFA}" srcOrd="0" destOrd="1" presId="urn:microsoft.com/office/officeart/2018/2/layout/IconLabelDescriptionList"/>
    <dgm:cxn modelId="{3D0A9BC6-CF20-4BF5-9D86-4785EAE85D6B}" srcId="{D0BEA7C0-7555-4742-8738-3BD2AB79C12F}" destId="{3A463C07-9AE4-40ED-A7C0-8229E7DA31FE}" srcOrd="0" destOrd="0" parTransId="{9D35728B-8692-41A9-8E97-00D992B058E9}" sibTransId="{84A582B9-EB00-4716-A363-8B6C11C42C93}"/>
    <dgm:cxn modelId="{BB660CCB-5545-464F-8C5D-50F07447C869}" type="presOf" srcId="{34545C40-B69E-44BC-86A1-8C2A61485610}" destId="{3EFA7F55-D55D-434B-B55C-B829FD7FBEA4}" srcOrd="0" destOrd="2" presId="urn:microsoft.com/office/officeart/2018/2/layout/IconLabelDescriptionList"/>
    <dgm:cxn modelId="{0EEAC4CD-CBF5-4E9C-9EEA-621E05C6AB56}" srcId="{7FE63872-C6C2-4DD4-A8F6-D2E5156762D1}" destId="{CAE3E5A7-490E-4FCB-A8C9-F7DAB4B9EE6B}" srcOrd="4" destOrd="0" parTransId="{C9AE0D82-3309-4591-AF0C-74CA08A35550}" sibTransId="{CFBF28AE-E573-418C-AD23-AB186AE88946}"/>
    <dgm:cxn modelId="{ABD56BD7-C805-409E-A3A9-4F23B3696D90}" type="presOf" srcId="{D0BEA7C0-7555-4742-8738-3BD2AB79C12F}" destId="{94139350-057B-42C8-B245-76ADC1935ACA}" srcOrd="0" destOrd="0" presId="urn:microsoft.com/office/officeart/2018/2/layout/IconLabelDescriptionList"/>
    <dgm:cxn modelId="{948CCFD8-7F01-4CF7-A010-840B667E777C}" type="presOf" srcId="{7FE63872-C6C2-4DD4-A8F6-D2E5156762D1}" destId="{50A19609-A785-4346-941B-8331C898CEE5}" srcOrd="0" destOrd="0" presId="urn:microsoft.com/office/officeart/2018/2/layout/IconLabelDescriptionList"/>
    <dgm:cxn modelId="{3BFED6F1-C8CC-4738-8A35-00900D1D7789}" srcId="{7FE63872-C6C2-4DD4-A8F6-D2E5156762D1}" destId="{2A2A57CF-8643-4BED-8492-504BD05E000A}" srcOrd="0" destOrd="0" parTransId="{6E24E98A-9281-4CC0-81E5-A4B03BD1D488}" sibTransId="{D19EC337-3038-4A1F-8345-39B7D0AA629E}"/>
    <dgm:cxn modelId="{ECDD02F4-0D69-4388-B194-BE5BC07BAC71}" type="presOf" srcId="{13933DAB-3FEE-48DD-A141-6429B1D2FE18}" destId="{B30F0B6F-ADF1-4F6E-B55E-7F6599BC81DF}" srcOrd="0" destOrd="0" presId="urn:microsoft.com/office/officeart/2018/2/layout/IconLabelDescriptionList"/>
    <dgm:cxn modelId="{2EEA76F6-FD5C-4BFC-AF2B-CA827DC518C9}" srcId="{D0BEA7C0-7555-4742-8738-3BD2AB79C12F}" destId="{97651B0A-E182-48E8-AC1A-1439B4DA8069}" srcOrd="1" destOrd="0" parTransId="{BD7B7292-53E2-495B-ACFD-50C684A2F087}" sibTransId="{90C5637C-550C-4FE0-BB09-4D7F31D84839}"/>
    <dgm:cxn modelId="{BF1ADAF6-5F51-403D-B884-56736184E4B8}" srcId="{97651B0A-E182-48E8-AC1A-1439B4DA8069}" destId="{13933DAB-3FEE-48DD-A141-6429B1D2FE18}" srcOrd="0" destOrd="0" parTransId="{40288CCA-C151-4496-A048-EA731147A8C3}" sibTransId="{E9F9D4C8-6395-46EC-9B08-130C9C5A0360}"/>
    <dgm:cxn modelId="{E84B0CF7-F3CD-489E-92DA-5796AFB3AC3A}" type="presOf" srcId="{CAE3E5A7-490E-4FCB-A8C9-F7DAB4B9EE6B}" destId="{3EFA7F55-D55D-434B-B55C-B829FD7FBEA4}" srcOrd="0" destOrd="4" presId="urn:microsoft.com/office/officeart/2018/2/layout/IconLabelDescriptionList"/>
    <dgm:cxn modelId="{9F0AD13A-EF66-4A24-9D30-77232ECBAA9D}" type="presParOf" srcId="{94139350-057B-42C8-B245-76ADC1935ACA}" destId="{7E4F1860-4A82-45B4-949E-7B48451F6141}" srcOrd="0" destOrd="0" presId="urn:microsoft.com/office/officeart/2018/2/layout/IconLabelDescriptionList"/>
    <dgm:cxn modelId="{42A38F63-B97A-4E78-B6F8-AE5A77CD67FE}" type="presParOf" srcId="{7E4F1860-4A82-45B4-949E-7B48451F6141}" destId="{FA3AD059-5D2A-4EA1-B6B9-57B3384395AC}" srcOrd="0" destOrd="0" presId="urn:microsoft.com/office/officeart/2018/2/layout/IconLabelDescriptionList"/>
    <dgm:cxn modelId="{87521F1F-15E6-4A56-8AC6-4AEC92B18919}" type="presParOf" srcId="{7E4F1860-4A82-45B4-949E-7B48451F6141}" destId="{E022FAC8-8642-4FBF-B6AB-99ABDEEA07B8}" srcOrd="1" destOrd="0" presId="urn:microsoft.com/office/officeart/2018/2/layout/IconLabelDescriptionList"/>
    <dgm:cxn modelId="{B1F48E27-8FEF-4304-B7CB-A02BB6E38E08}" type="presParOf" srcId="{7E4F1860-4A82-45B4-949E-7B48451F6141}" destId="{C7E3F9BD-4305-47C3-9C8C-8BA424367E44}" srcOrd="2" destOrd="0" presId="urn:microsoft.com/office/officeart/2018/2/layout/IconLabelDescriptionList"/>
    <dgm:cxn modelId="{A061EA02-233F-44A7-92DA-5496CE0C056C}" type="presParOf" srcId="{7E4F1860-4A82-45B4-949E-7B48451F6141}" destId="{825258DB-4955-448C-98D2-27C3985628EC}" srcOrd="3" destOrd="0" presId="urn:microsoft.com/office/officeart/2018/2/layout/IconLabelDescriptionList"/>
    <dgm:cxn modelId="{08941FA5-ECB7-4370-8117-33974E659A85}" type="presParOf" srcId="{7E4F1860-4A82-45B4-949E-7B48451F6141}" destId="{1A81E10E-6532-4FA9-82C9-0DC4A1DE7AFA}" srcOrd="4" destOrd="0" presId="urn:microsoft.com/office/officeart/2018/2/layout/IconLabelDescriptionList"/>
    <dgm:cxn modelId="{955B17B8-3378-4353-9142-2291A7E318C9}" type="presParOf" srcId="{94139350-057B-42C8-B245-76ADC1935ACA}" destId="{C0729E12-F46C-4113-8C72-5102B94D2D2F}" srcOrd="1" destOrd="0" presId="urn:microsoft.com/office/officeart/2018/2/layout/IconLabelDescriptionList"/>
    <dgm:cxn modelId="{AACFED65-E408-4E16-9284-D3EFB14AB95D}" type="presParOf" srcId="{94139350-057B-42C8-B245-76ADC1935ACA}" destId="{E5F869DA-ACC6-446B-984E-EAAA6D7EE4F5}" srcOrd="2" destOrd="0" presId="urn:microsoft.com/office/officeart/2018/2/layout/IconLabelDescriptionList"/>
    <dgm:cxn modelId="{BA752820-B364-4A80-B897-34FA7686288E}" type="presParOf" srcId="{E5F869DA-ACC6-446B-984E-EAAA6D7EE4F5}" destId="{EEA1CF62-40E9-4988-8CFD-BE75460BF118}" srcOrd="0" destOrd="0" presId="urn:microsoft.com/office/officeart/2018/2/layout/IconLabelDescriptionList"/>
    <dgm:cxn modelId="{EEA20435-2263-4A85-9725-DA42B9D7D995}" type="presParOf" srcId="{E5F869DA-ACC6-446B-984E-EAAA6D7EE4F5}" destId="{7F88ADE6-2CAB-4F54-930C-3B6A73BB3F00}" srcOrd="1" destOrd="0" presId="urn:microsoft.com/office/officeart/2018/2/layout/IconLabelDescriptionList"/>
    <dgm:cxn modelId="{4DD36B5A-7161-47C0-9262-45514998CF4A}" type="presParOf" srcId="{E5F869DA-ACC6-446B-984E-EAAA6D7EE4F5}" destId="{EC96BBE3-4560-41CA-B471-D57241E28DA6}" srcOrd="2" destOrd="0" presId="urn:microsoft.com/office/officeart/2018/2/layout/IconLabelDescriptionList"/>
    <dgm:cxn modelId="{CBDB4EFB-D1BF-4525-8A89-DA05C7D97CC0}" type="presParOf" srcId="{E5F869DA-ACC6-446B-984E-EAAA6D7EE4F5}" destId="{577EA71D-CFC7-4C61-AEA3-D19B2D59CBD7}" srcOrd="3" destOrd="0" presId="urn:microsoft.com/office/officeart/2018/2/layout/IconLabelDescriptionList"/>
    <dgm:cxn modelId="{551C2788-66E3-42EA-A694-817BFE90C5CC}" type="presParOf" srcId="{E5F869DA-ACC6-446B-984E-EAAA6D7EE4F5}" destId="{B30F0B6F-ADF1-4F6E-B55E-7F6599BC81DF}" srcOrd="4" destOrd="0" presId="urn:microsoft.com/office/officeart/2018/2/layout/IconLabelDescriptionList"/>
    <dgm:cxn modelId="{7245A420-C081-481A-A587-B2B87EE44081}" type="presParOf" srcId="{94139350-057B-42C8-B245-76ADC1935ACA}" destId="{DE4332C4-F759-4F4E-A770-75A494251014}" srcOrd="3" destOrd="0" presId="urn:microsoft.com/office/officeart/2018/2/layout/IconLabelDescriptionList"/>
    <dgm:cxn modelId="{8AB250A3-BC0C-4171-B99B-A8CAD70483E9}" type="presParOf" srcId="{94139350-057B-42C8-B245-76ADC1935ACA}" destId="{E1842CD2-61DD-43D6-BBED-35B0E2D3E3F5}" srcOrd="4" destOrd="0" presId="urn:microsoft.com/office/officeart/2018/2/layout/IconLabelDescriptionList"/>
    <dgm:cxn modelId="{A124DB5E-5467-4B3C-BA77-D3A8F04F9FAF}" type="presParOf" srcId="{E1842CD2-61DD-43D6-BBED-35B0E2D3E3F5}" destId="{E04FF9AA-1CEB-4A68-9254-3527D7D29C5B}" srcOrd="0" destOrd="0" presId="urn:microsoft.com/office/officeart/2018/2/layout/IconLabelDescriptionList"/>
    <dgm:cxn modelId="{DDD42392-DA8C-48EA-B6F7-80E571334AE9}" type="presParOf" srcId="{E1842CD2-61DD-43D6-BBED-35B0E2D3E3F5}" destId="{ED001A31-FB83-4390-BA93-A626CC9DB873}" srcOrd="1" destOrd="0" presId="urn:microsoft.com/office/officeart/2018/2/layout/IconLabelDescriptionList"/>
    <dgm:cxn modelId="{2A190F9B-DDCE-4F08-95F2-C6D0B75AF1D6}" type="presParOf" srcId="{E1842CD2-61DD-43D6-BBED-35B0E2D3E3F5}" destId="{50A19609-A785-4346-941B-8331C898CEE5}" srcOrd="2" destOrd="0" presId="urn:microsoft.com/office/officeart/2018/2/layout/IconLabelDescriptionList"/>
    <dgm:cxn modelId="{537D87F1-3DEB-4E35-BD93-5EA996DAE842}" type="presParOf" srcId="{E1842CD2-61DD-43D6-BBED-35B0E2D3E3F5}" destId="{EAE2197D-2332-4245-AA1A-09CFBEBB2994}" srcOrd="3" destOrd="0" presId="urn:microsoft.com/office/officeart/2018/2/layout/IconLabelDescriptionList"/>
    <dgm:cxn modelId="{74F8DA4F-B17C-4AC1-9AD7-872DB804B242}" type="presParOf" srcId="{E1842CD2-61DD-43D6-BBED-35B0E2D3E3F5}" destId="{3EFA7F55-D55D-434B-B55C-B829FD7FBEA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8FF6DB-93C0-48AC-AAC5-A2689040A4E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BED4904-2E75-438E-92D5-4DCB6CE0857B}">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Desktop</a:t>
          </a:r>
          <a:endParaRPr lang="en-US" sz="1100">
            <a:solidFill>
              <a:schemeClr val="tx2">
                <a:lumMod val="50000"/>
              </a:schemeClr>
            </a:solidFill>
            <a:latin typeface="Aptos Display" panose="020B0004020202020204" pitchFamily="34" charset="0"/>
          </a:endParaRPr>
        </a:p>
      </dgm:t>
    </dgm:pt>
    <dgm:pt modelId="{800CC00A-7CD4-49DB-83F1-FA957E8BE787}" type="par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D450E18B-095C-410A-888C-40E5E776E9EA}" type="sib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116D0246-8B9F-4CB2-B007-2F0BA239FCE3}">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Service</a:t>
          </a:r>
          <a:endParaRPr lang="en-US" sz="1100">
            <a:solidFill>
              <a:schemeClr val="tx2">
                <a:lumMod val="50000"/>
              </a:schemeClr>
            </a:solidFill>
            <a:latin typeface="Aptos Display" panose="020B0004020202020204" pitchFamily="34" charset="0"/>
          </a:endParaRPr>
        </a:p>
      </dgm:t>
    </dgm:pt>
    <dgm:pt modelId="{543270D0-2E0A-481C-9099-4BE8C45D367F}" type="par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6DFB96F3-0D76-4B81-9E53-8B9E4232D819}" type="sib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35FAA433-76E5-497D-BAC6-5AAE24491CE9}">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Mobile</a:t>
          </a:r>
          <a:endParaRPr lang="en-US" sz="1100">
            <a:solidFill>
              <a:schemeClr val="tx2">
                <a:lumMod val="50000"/>
              </a:schemeClr>
            </a:solidFill>
            <a:latin typeface="Aptos Display" panose="020B0004020202020204" pitchFamily="34" charset="0"/>
          </a:endParaRPr>
        </a:p>
      </dgm:t>
    </dgm:pt>
    <dgm:pt modelId="{88C7AF80-0C9C-4B5A-A8B4-7F35E0D34C0C}" type="par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AD23090-F1B5-4241-B5D1-30F5A5F13E96}" type="sib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20C7B9B-052B-444E-B949-BC14AE112E87}" type="pres">
      <dgm:prSet presAssocID="{EC8FF6DB-93C0-48AC-AAC5-A2689040A4E5}" presName="root" presStyleCnt="0">
        <dgm:presLayoutVars>
          <dgm:dir/>
          <dgm:resizeHandles val="exact"/>
        </dgm:presLayoutVars>
      </dgm:prSet>
      <dgm:spPr/>
    </dgm:pt>
    <dgm:pt modelId="{8423D76F-4073-422E-9D02-5342B98D72E1}" type="pres">
      <dgm:prSet presAssocID="{BBED4904-2E75-438E-92D5-4DCB6CE0857B}" presName="compNode" presStyleCnt="0"/>
      <dgm:spPr/>
    </dgm:pt>
    <dgm:pt modelId="{097C4B6F-1727-4B44-B1F0-52711BF41554}" type="pres">
      <dgm:prSet presAssocID="{BBED4904-2E75-438E-92D5-4DCB6CE085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FC3CE58-267B-4357-BE0A-437BC08C374E}" type="pres">
      <dgm:prSet presAssocID="{BBED4904-2E75-438E-92D5-4DCB6CE0857B}" presName="spaceRect" presStyleCnt="0"/>
      <dgm:spPr/>
    </dgm:pt>
    <dgm:pt modelId="{B50CC2C3-C33D-4AE8-AC6D-93BA2091B5FE}" type="pres">
      <dgm:prSet presAssocID="{BBED4904-2E75-438E-92D5-4DCB6CE0857B}" presName="textRect" presStyleLbl="revTx" presStyleIdx="0" presStyleCnt="3">
        <dgm:presLayoutVars>
          <dgm:chMax val="1"/>
          <dgm:chPref val="1"/>
        </dgm:presLayoutVars>
      </dgm:prSet>
      <dgm:spPr/>
    </dgm:pt>
    <dgm:pt modelId="{1F256C0B-F485-453C-B727-2ACC5290EA47}" type="pres">
      <dgm:prSet presAssocID="{D450E18B-095C-410A-888C-40E5E776E9EA}" presName="sibTrans" presStyleCnt="0"/>
      <dgm:spPr/>
    </dgm:pt>
    <dgm:pt modelId="{A6359EFC-8510-4BE5-B422-1E381E2BE605}" type="pres">
      <dgm:prSet presAssocID="{116D0246-8B9F-4CB2-B007-2F0BA239FCE3}" presName="compNode" presStyleCnt="0"/>
      <dgm:spPr/>
    </dgm:pt>
    <dgm:pt modelId="{AFF6B817-4BE9-45CC-A721-DA17BFB807C9}" type="pres">
      <dgm:prSet presAssocID="{116D0246-8B9F-4CB2-B007-2F0BA239FCE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yncing cloud with solid fill"/>
        </a:ext>
      </dgm:extLst>
    </dgm:pt>
    <dgm:pt modelId="{FEEC3F26-002B-41DF-A12F-9E5345DA60EF}" type="pres">
      <dgm:prSet presAssocID="{116D0246-8B9F-4CB2-B007-2F0BA239FCE3}" presName="spaceRect" presStyleCnt="0"/>
      <dgm:spPr/>
    </dgm:pt>
    <dgm:pt modelId="{5770E64C-4D51-4484-BBDF-25545371ED05}" type="pres">
      <dgm:prSet presAssocID="{116D0246-8B9F-4CB2-B007-2F0BA239FCE3}" presName="textRect" presStyleLbl="revTx" presStyleIdx="1" presStyleCnt="3">
        <dgm:presLayoutVars>
          <dgm:chMax val="1"/>
          <dgm:chPref val="1"/>
        </dgm:presLayoutVars>
      </dgm:prSet>
      <dgm:spPr/>
    </dgm:pt>
    <dgm:pt modelId="{0767AE3E-18AC-4BF2-B4B6-EAA65C6FBEBD}" type="pres">
      <dgm:prSet presAssocID="{6DFB96F3-0D76-4B81-9E53-8B9E4232D819}" presName="sibTrans" presStyleCnt="0"/>
      <dgm:spPr/>
    </dgm:pt>
    <dgm:pt modelId="{EDEAA3B1-50A7-4E6B-AFEE-3FBA1AFB3A30}" type="pres">
      <dgm:prSet presAssocID="{35FAA433-76E5-497D-BAC6-5AAE24491CE9}" presName="compNode" presStyleCnt="0"/>
      <dgm:spPr/>
    </dgm:pt>
    <dgm:pt modelId="{5F600EB5-D27B-4048-AB6E-361AA8555EBF}" type="pres">
      <dgm:prSet presAssocID="{35FAA433-76E5-497D-BAC6-5AAE24491C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4DA10CBA-CABE-463C-A6F2-7A1A0A79121A}" type="pres">
      <dgm:prSet presAssocID="{35FAA433-76E5-497D-BAC6-5AAE24491CE9}" presName="spaceRect" presStyleCnt="0"/>
      <dgm:spPr/>
    </dgm:pt>
    <dgm:pt modelId="{041D0B3A-3AF3-45DE-93BA-3B5D181866B2}" type="pres">
      <dgm:prSet presAssocID="{35FAA433-76E5-497D-BAC6-5AAE24491CE9}" presName="textRect" presStyleLbl="revTx" presStyleIdx="2" presStyleCnt="3">
        <dgm:presLayoutVars>
          <dgm:chMax val="1"/>
          <dgm:chPref val="1"/>
        </dgm:presLayoutVars>
      </dgm:prSet>
      <dgm:spPr/>
    </dgm:pt>
  </dgm:ptLst>
  <dgm:cxnLst>
    <dgm:cxn modelId="{DC117F30-9CDB-47AA-B6D1-67BA69EF2FF7}" type="presOf" srcId="{BBED4904-2E75-438E-92D5-4DCB6CE0857B}" destId="{B50CC2C3-C33D-4AE8-AC6D-93BA2091B5FE}" srcOrd="0" destOrd="0" presId="urn:microsoft.com/office/officeart/2018/2/layout/IconLabelList"/>
    <dgm:cxn modelId="{53380F34-94A6-44A0-8541-58A49F643BCA}" srcId="{EC8FF6DB-93C0-48AC-AAC5-A2689040A4E5}" destId="{35FAA433-76E5-497D-BAC6-5AAE24491CE9}" srcOrd="2" destOrd="0" parTransId="{88C7AF80-0C9C-4B5A-A8B4-7F35E0D34C0C}" sibTransId="{2AD23090-F1B5-4241-B5D1-30F5A5F13E96}"/>
    <dgm:cxn modelId="{24B2143B-7321-48E0-9B08-CB42BE5D72CF}" type="presOf" srcId="{EC8FF6DB-93C0-48AC-AAC5-A2689040A4E5}" destId="{220C7B9B-052B-444E-B949-BC14AE112E87}" srcOrd="0" destOrd="0" presId="urn:microsoft.com/office/officeart/2018/2/layout/IconLabelList"/>
    <dgm:cxn modelId="{41992160-DBE7-4753-ACF5-6CFE4E993FAF}" srcId="{EC8FF6DB-93C0-48AC-AAC5-A2689040A4E5}" destId="{116D0246-8B9F-4CB2-B007-2F0BA239FCE3}" srcOrd="1" destOrd="0" parTransId="{543270D0-2E0A-481C-9099-4BE8C45D367F}" sibTransId="{6DFB96F3-0D76-4B81-9E53-8B9E4232D819}"/>
    <dgm:cxn modelId="{A7C4B376-7CD7-4DF7-BCA6-25D165C5873E}" srcId="{EC8FF6DB-93C0-48AC-AAC5-A2689040A4E5}" destId="{BBED4904-2E75-438E-92D5-4DCB6CE0857B}" srcOrd="0" destOrd="0" parTransId="{800CC00A-7CD4-49DB-83F1-FA957E8BE787}" sibTransId="{D450E18B-095C-410A-888C-40E5E776E9EA}"/>
    <dgm:cxn modelId="{F65759DF-B266-445E-AC36-288241988524}" type="presOf" srcId="{116D0246-8B9F-4CB2-B007-2F0BA239FCE3}" destId="{5770E64C-4D51-4484-BBDF-25545371ED05}" srcOrd="0" destOrd="0" presId="urn:microsoft.com/office/officeart/2018/2/layout/IconLabelList"/>
    <dgm:cxn modelId="{405A64E3-5192-41DC-A1D7-ED0EEBA0BC30}" type="presOf" srcId="{35FAA433-76E5-497D-BAC6-5AAE24491CE9}" destId="{041D0B3A-3AF3-45DE-93BA-3B5D181866B2}" srcOrd="0" destOrd="0" presId="urn:microsoft.com/office/officeart/2018/2/layout/IconLabelList"/>
    <dgm:cxn modelId="{D04CB6A2-ED1C-4080-9B12-4BAB6E7DDCA8}" type="presParOf" srcId="{220C7B9B-052B-444E-B949-BC14AE112E87}" destId="{8423D76F-4073-422E-9D02-5342B98D72E1}" srcOrd="0" destOrd="0" presId="urn:microsoft.com/office/officeart/2018/2/layout/IconLabelList"/>
    <dgm:cxn modelId="{967AE495-E645-4FCE-98F5-251D5ADEF21F}" type="presParOf" srcId="{8423D76F-4073-422E-9D02-5342B98D72E1}" destId="{097C4B6F-1727-4B44-B1F0-52711BF41554}" srcOrd="0" destOrd="0" presId="urn:microsoft.com/office/officeart/2018/2/layout/IconLabelList"/>
    <dgm:cxn modelId="{E4A00CD1-1DC2-4E21-B50E-46B355F1F06C}" type="presParOf" srcId="{8423D76F-4073-422E-9D02-5342B98D72E1}" destId="{0FC3CE58-267B-4357-BE0A-437BC08C374E}" srcOrd="1" destOrd="0" presId="urn:microsoft.com/office/officeart/2018/2/layout/IconLabelList"/>
    <dgm:cxn modelId="{8A4CB9EE-316E-43B2-A055-FC26B70F2D6A}" type="presParOf" srcId="{8423D76F-4073-422E-9D02-5342B98D72E1}" destId="{B50CC2C3-C33D-4AE8-AC6D-93BA2091B5FE}" srcOrd="2" destOrd="0" presId="urn:microsoft.com/office/officeart/2018/2/layout/IconLabelList"/>
    <dgm:cxn modelId="{B6C148AC-B600-438D-A450-344BD63EB00C}" type="presParOf" srcId="{220C7B9B-052B-444E-B949-BC14AE112E87}" destId="{1F256C0B-F485-453C-B727-2ACC5290EA47}" srcOrd="1" destOrd="0" presId="urn:microsoft.com/office/officeart/2018/2/layout/IconLabelList"/>
    <dgm:cxn modelId="{EF0799B1-109B-455E-A173-41C2A56AC48A}" type="presParOf" srcId="{220C7B9B-052B-444E-B949-BC14AE112E87}" destId="{A6359EFC-8510-4BE5-B422-1E381E2BE605}" srcOrd="2" destOrd="0" presId="urn:microsoft.com/office/officeart/2018/2/layout/IconLabelList"/>
    <dgm:cxn modelId="{137EE25F-267A-41B0-A51A-E2860A0E896F}" type="presParOf" srcId="{A6359EFC-8510-4BE5-B422-1E381E2BE605}" destId="{AFF6B817-4BE9-45CC-A721-DA17BFB807C9}" srcOrd="0" destOrd="0" presId="urn:microsoft.com/office/officeart/2018/2/layout/IconLabelList"/>
    <dgm:cxn modelId="{CEF2F6A5-E1AB-40AD-8432-DAFB66D290A3}" type="presParOf" srcId="{A6359EFC-8510-4BE5-B422-1E381E2BE605}" destId="{FEEC3F26-002B-41DF-A12F-9E5345DA60EF}" srcOrd="1" destOrd="0" presId="urn:microsoft.com/office/officeart/2018/2/layout/IconLabelList"/>
    <dgm:cxn modelId="{5EEBBC28-046F-4FEA-B3A5-319E3C38D19B}" type="presParOf" srcId="{A6359EFC-8510-4BE5-B422-1E381E2BE605}" destId="{5770E64C-4D51-4484-BBDF-25545371ED05}" srcOrd="2" destOrd="0" presId="urn:microsoft.com/office/officeart/2018/2/layout/IconLabelList"/>
    <dgm:cxn modelId="{5DEA3CCD-25CE-4910-8CB5-C0D60DD75A2F}" type="presParOf" srcId="{220C7B9B-052B-444E-B949-BC14AE112E87}" destId="{0767AE3E-18AC-4BF2-B4B6-EAA65C6FBEBD}" srcOrd="3" destOrd="0" presId="urn:microsoft.com/office/officeart/2018/2/layout/IconLabelList"/>
    <dgm:cxn modelId="{D55102BE-24FE-4641-9DBE-AE76EAFC1683}" type="presParOf" srcId="{220C7B9B-052B-444E-B949-BC14AE112E87}" destId="{EDEAA3B1-50A7-4E6B-AFEE-3FBA1AFB3A30}" srcOrd="4" destOrd="0" presId="urn:microsoft.com/office/officeart/2018/2/layout/IconLabelList"/>
    <dgm:cxn modelId="{BA6F2B98-EB15-43F2-A338-E3C380AC9816}" type="presParOf" srcId="{EDEAA3B1-50A7-4E6B-AFEE-3FBA1AFB3A30}" destId="{5F600EB5-D27B-4048-AB6E-361AA8555EBF}" srcOrd="0" destOrd="0" presId="urn:microsoft.com/office/officeart/2018/2/layout/IconLabelList"/>
    <dgm:cxn modelId="{A42B3C27-26D3-4099-86BB-103C6549A244}" type="presParOf" srcId="{EDEAA3B1-50A7-4E6B-AFEE-3FBA1AFB3A30}" destId="{4DA10CBA-CABE-463C-A6F2-7A1A0A79121A}" srcOrd="1" destOrd="0" presId="urn:microsoft.com/office/officeart/2018/2/layout/IconLabelList"/>
    <dgm:cxn modelId="{0D79EBB2-4ECD-40E2-9284-FE7C6C61665A}" type="presParOf" srcId="{EDEAA3B1-50A7-4E6B-AFEE-3FBA1AFB3A30}" destId="{041D0B3A-3AF3-45DE-93BA-3B5D181866B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80076D-1DB0-47FF-A76C-F9D137C3299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59E5B391-20D6-4937-908B-10CC715CB37B}">
      <dgm:prSet/>
      <dgm:spPr/>
      <dgm:t>
        <a:bodyPr/>
        <a:lstStyle/>
        <a:p>
          <a:pPr>
            <a:lnSpc>
              <a:spcPct val="100000"/>
            </a:lnSpc>
          </a:pPr>
          <a:r>
            <a:rPr lang="en-US"/>
            <a:t>Visualizations</a:t>
          </a:r>
        </a:p>
      </dgm:t>
    </dgm:pt>
    <dgm:pt modelId="{5CF2E3A0-8EF0-45F3-A9B7-1BD6B64E6F3F}" type="parTrans" cxnId="{314AC3BA-8FCB-4894-9F9D-629171AC42E2}">
      <dgm:prSet/>
      <dgm:spPr/>
      <dgm:t>
        <a:bodyPr/>
        <a:lstStyle/>
        <a:p>
          <a:endParaRPr lang="en-US"/>
        </a:p>
      </dgm:t>
    </dgm:pt>
    <dgm:pt modelId="{1EFA35D1-5BCC-46EF-B8EF-AC5097E57EB9}" type="sibTrans" cxnId="{314AC3BA-8FCB-4894-9F9D-629171AC42E2}">
      <dgm:prSet/>
      <dgm:spPr/>
      <dgm:t>
        <a:bodyPr/>
        <a:lstStyle/>
        <a:p>
          <a:endParaRPr lang="en-US"/>
        </a:p>
      </dgm:t>
    </dgm:pt>
    <dgm:pt modelId="{7533AC10-08DF-4A0D-A7B2-21D18B8E8B04}">
      <dgm:prSet/>
      <dgm:spPr/>
      <dgm:t>
        <a:bodyPr/>
        <a:lstStyle/>
        <a:p>
          <a:pPr>
            <a:lnSpc>
              <a:spcPct val="100000"/>
            </a:lnSpc>
          </a:pPr>
          <a:r>
            <a:rPr lang="en-US"/>
            <a:t>Reports</a:t>
          </a:r>
        </a:p>
      </dgm:t>
    </dgm:pt>
    <dgm:pt modelId="{99F99968-D26A-43E3-B740-FAA5ED73F999}" type="parTrans" cxnId="{58C55F7F-FBD8-4950-B391-F1BEA447C1AC}">
      <dgm:prSet/>
      <dgm:spPr/>
      <dgm:t>
        <a:bodyPr/>
        <a:lstStyle/>
        <a:p>
          <a:endParaRPr lang="en-US"/>
        </a:p>
      </dgm:t>
    </dgm:pt>
    <dgm:pt modelId="{9489ED1F-63BD-45CB-ABE4-6A2E86B73CB9}" type="sibTrans" cxnId="{58C55F7F-FBD8-4950-B391-F1BEA447C1AC}">
      <dgm:prSet/>
      <dgm:spPr/>
      <dgm:t>
        <a:bodyPr/>
        <a:lstStyle/>
        <a:p>
          <a:endParaRPr lang="en-US"/>
        </a:p>
      </dgm:t>
    </dgm:pt>
    <dgm:pt modelId="{8350FE8A-6880-4F80-9D89-154379A59755}">
      <dgm:prSet/>
      <dgm:spPr/>
      <dgm:t>
        <a:bodyPr/>
        <a:lstStyle/>
        <a:p>
          <a:pPr>
            <a:lnSpc>
              <a:spcPct val="100000"/>
            </a:lnSpc>
          </a:pPr>
          <a:r>
            <a:rPr lang="en-US"/>
            <a:t>Dashboards</a:t>
          </a:r>
        </a:p>
      </dgm:t>
    </dgm:pt>
    <dgm:pt modelId="{F1F8AE6E-12B4-4DB7-9D39-2A58A3DEB502}" type="parTrans" cxnId="{EC72F1C2-EE65-4305-9163-C70271DAAACD}">
      <dgm:prSet/>
      <dgm:spPr/>
      <dgm:t>
        <a:bodyPr/>
        <a:lstStyle/>
        <a:p>
          <a:endParaRPr lang="en-US"/>
        </a:p>
      </dgm:t>
    </dgm:pt>
    <dgm:pt modelId="{CCD780BC-2EAE-483A-BA3A-AF18DBB187E1}" type="sibTrans" cxnId="{EC72F1C2-EE65-4305-9163-C70271DAAACD}">
      <dgm:prSet/>
      <dgm:spPr/>
      <dgm:t>
        <a:bodyPr/>
        <a:lstStyle/>
        <a:p>
          <a:endParaRPr lang="en-US"/>
        </a:p>
      </dgm:t>
    </dgm:pt>
    <dgm:pt modelId="{E5DAA88F-34F3-4980-805F-459C826F17EB}">
      <dgm:prSet/>
      <dgm:spPr/>
      <dgm:t>
        <a:bodyPr/>
        <a:lstStyle/>
        <a:p>
          <a:pPr>
            <a:lnSpc>
              <a:spcPct val="100000"/>
            </a:lnSpc>
          </a:pPr>
          <a:r>
            <a:rPr lang="en-US"/>
            <a:t>Tiles</a:t>
          </a:r>
        </a:p>
      </dgm:t>
    </dgm:pt>
    <dgm:pt modelId="{99C25F6E-DEEE-4B24-977A-66EA0198775D}" type="parTrans" cxnId="{B5ED7FC8-8F36-4BFB-A730-9AF5EA09304D}">
      <dgm:prSet/>
      <dgm:spPr/>
      <dgm:t>
        <a:bodyPr/>
        <a:lstStyle/>
        <a:p>
          <a:endParaRPr lang="en-US"/>
        </a:p>
      </dgm:t>
    </dgm:pt>
    <dgm:pt modelId="{C0B72319-2843-4987-9834-50356C0C150B}" type="sibTrans" cxnId="{B5ED7FC8-8F36-4BFB-A730-9AF5EA09304D}">
      <dgm:prSet/>
      <dgm:spPr/>
      <dgm:t>
        <a:bodyPr/>
        <a:lstStyle/>
        <a:p>
          <a:endParaRPr lang="en-US"/>
        </a:p>
      </dgm:t>
    </dgm:pt>
    <dgm:pt modelId="{3853C5C0-36F6-4F28-81F8-4901FF8CF792}">
      <dgm:prSet/>
      <dgm:spPr/>
      <dgm:t>
        <a:bodyPr/>
        <a:lstStyle/>
        <a:p>
          <a:pPr>
            <a:lnSpc>
              <a:spcPct val="100000"/>
            </a:lnSpc>
          </a:pPr>
          <a:r>
            <a:rPr lang="en-US"/>
            <a:t>Datasets</a:t>
          </a:r>
        </a:p>
      </dgm:t>
    </dgm:pt>
    <dgm:pt modelId="{F1CA1E6E-7C6A-4FC0-99D1-F70305B9EA5D}" type="parTrans" cxnId="{0C54131B-65C5-4824-9C00-5A47CF055A3E}">
      <dgm:prSet/>
      <dgm:spPr/>
      <dgm:t>
        <a:bodyPr/>
        <a:lstStyle/>
        <a:p>
          <a:endParaRPr lang="en-US"/>
        </a:p>
      </dgm:t>
    </dgm:pt>
    <dgm:pt modelId="{92B3B379-F2B5-4FA1-AC2E-42FEC2154253}" type="sibTrans" cxnId="{0C54131B-65C5-4824-9C00-5A47CF055A3E}">
      <dgm:prSet/>
      <dgm:spPr/>
      <dgm:t>
        <a:bodyPr/>
        <a:lstStyle/>
        <a:p>
          <a:endParaRPr lang="en-US"/>
        </a:p>
      </dgm:t>
    </dgm:pt>
    <dgm:pt modelId="{F6463764-8181-4EE7-B61D-18AEE73B4C69}" type="pres">
      <dgm:prSet presAssocID="{2180076D-1DB0-47FF-A76C-F9D137C3299F}" presName="root" presStyleCnt="0">
        <dgm:presLayoutVars>
          <dgm:dir/>
          <dgm:resizeHandles val="exact"/>
        </dgm:presLayoutVars>
      </dgm:prSet>
      <dgm:spPr/>
    </dgm:pt>
    <dgm:pt modelId="{0483685E-09DC-44F9-BA4C-3B582865A1AF}" type="pres">
      <dgm:prSet presAssocID="{3853C5C0-36F6-4F28-81F8-4901FF8CF792}" presName="compNode" presStyleCnt="0"/>
      <dgm:spPr/>
    </dgm:pt>
    <dgm:pt modelId="{27F687C9-A33B-4F6E-BA46-6B280131BDE4}" type="pres">
      <dgm:prSet presAssocID="{3853C5C0-36F6-4F28-81F8-4901FF8CF792}"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a:ext>
      </dgm:extLst>
    </dgm:pt>
    <dgm:pt modelId="{264B32A8-3BFF-4393-89CB-E449873AB958}" type="pres">
      <dgm:prSet presAssocID="{3853C5C0-36F6-4F28-81F8-4901FF8CF792}" presName="spaceRect" presStyleCnt="0"/>
      <dgm:spPr/>
    </dgm:pt>
    <dgm:pt modelId="{EA3D4A09-D2C2-4C23-92FD-1F210C8EF753}" type="pres">
      <dgm:prSet presAssocID="{3853C5C0-36F6-4F28-81F8-4901FF8CF792}" presName="textRect" presStyleLbl="revTx" presStyleIdx="0" presStyleCnt="5">
        <dgm:presLayoutVars>
          <dgm:chMax val="1"/>
          <dgm:chPref val="1"/>
        </dgm:presLayoutVars>
      </dgm:prSet>
      <dgm:spPr/>
    </dgm:pt>
    <dgm:pt modelId="{641B8AB5-42D6-4FE8-8921-C77338D4CFE3}" type="pres">
      <dgm:prSet presAssocID="{92B3B379-F2B5-4FA1-AC2E-42FEC2154253}" presName="sibTrans" presStyleCnt="0"/>
      <dgm:spPr/>
    </dgm:pt>
    <dgm:pt modelId="{CD35E094-7B88-4E2A-AF5E-7847C84E6D77}" type="pres">
      <dgm:prSet presAssocID="{59E5B391-20D6-4937-908B-10CC715CB37B}" presName="compNode" presStyleCnt="0"/>
      <dgm:spPr/>
    </dgm:pt>
    <dgm:pt modelId="{FE76486A-AFC5-4636-B3C1-3CA75144D163}" type="pres">
      <dgm:prSet presAssocID="{59E5B391-20D6-4937-908B-10CC715CB37B}"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606C8581-F4F0-4963-A848-B3784E389C42}" type="pres">
      <dgm:prSet presAssocID="{59E5B391-20D6-4937-908B-10CC715CB37B}" presName="spaceRect" presStyleCnt="0"/>
      <dgm:spPr/>
    </dgm:pt>
    <dgm:pt modelId="{5AADE58E-3A05-4F0E-B283-69CC15C5E124}" type="pres">
      <dgm:prSet presAssocID="{59E5B391-20D6-4937-908B-10CC715CB37B}" presName="textRect" presStyleLbl="revTx" presStyleIdx="1" presStyleCnt="5">
        <dgm:presLayoutVars>
          <dgm:chMax val="1"/>
          <dgm:chPref val="1"/>
        </dgm:presLayoutVars>
      </dgm:prSet>
      <dgm:spPr/>
    </dgm:pt>
    <dgm:pt modelId="{5B9434DB-3CBE-4380-AF4A-24B60A2B0802}" type="pres">
      <dgm:prSet presAssocID="{1EFA35D1-5BCC-46EF-B8EF-AC5097E57EB9}" presName="sibTrans" presStyleCnt="0"/>
      <dgm:spPr/>
    </dgm:pt>
    <dgm:pt modelId="{787ED2A6-665E-448D-A1B3-86AB0A74F4EC}" type="pres">
      <dgm:prSet presAssocID="{7533AC10-08DF-4A0D-A7B2-21D18B8E8B04}" presName="compNode" presStyleCnt="0"/>
      <dgm:spPr/>
    </dgm:pt>
    <dgm:pt modelId="{DDAC5BD2-0454-42D2-80B0-2F897F49752A}" type="pres">
      <dgm:prSet presAssocID="{7533AC10-08DF-4A0D-A7B2-21D18B8E8B04}"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
      </dgm:extLst>
    </dgm:pt>
    <dgm:pt modelId="{689FAEEB-FA32-4783-8C42-AAD55A4E8807}" type="pres">
      <dgm:prSet presAssocID="{7533AC10-08DF-4A0D-A7B2-21D18B8E8B04}" presName="spaceRect" presStyleCnt="0"/>
      <dgm:spPr/>
    </dgm:pt>
    <dgm:pt modelId="{DB60E439-6404-4118-96FC-FF10FFF98D57}" type="pres">
      <dgm:prSet presAssocID="{7533AC10-08DF-4A0D-A7B2-21D18B8E8B04}" presName="textRect" presStyleLbl="revTx" presStyleIdx="2" presStyleCnt="5">
        <dgm:presLayoutVars>
          <dgm:chMax val="1"/>
          <dgm:chPref val="1"/>
        </dgm:presLayoutVars>
      </dgm:prSet>
      <dgm:spPr/>
    </dgm:pt>
    <dgm:pt modelId="{A33FD818-AB14-4BCF-AAE3-4A44D25BD16A}" type="pres">
      <dgm:prSet presAssocID="{9489ED1F-63BD-45CB-ABE4-6A2E86B73CB9}" presName="sibTrans" presStyleCnt="0"/>
      <dgm:spPr/>
    </dgm:pt>
    <dgm:pt modelId="{EF82F91A-1619-4740-A5E8-CE9301372B79}" type="pres">
      <dgm:prSet presAssocID="{8350FE8A-6880-4F80-9D89-154379A59755}" presName="compNode" presStyleCnt="0"/>
      <dgm:spPr/>
    </dgm:pt>
    <dgm:pt modelId="{A1A30D4D-36A7-4441-88F5-987EDA4AE195}" type="pres">
      <dgm:prSet presAssocID="{8350FE8A-6880-4F80-9D89-154379A59755}"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esentation with bar chart with solid fill"/>
        </a:ext>
      </dgm:extLst>
    </dgm:pt>
    <dgm:pt modelId="{6B4667C5-4B26-404B-9A10-C761930317B3}" type="pres">
      <dgm:prSet presAssocID="{8350FE8A-6880-4F80-9D89-154379A59755}" presName="spaceRect" presStyleCnt="0"/>
      <dgm:spPr/>
    </dgm:pt>
    <dgm:pt modelId="{0AEE8EFF-CD0C-48BD-8F87-081765F5B2B0}" type="pres">
      <dgm:prSet presAssocID="{8350FE8A-6880-4F80-9D89-154379A59755}" presName="textRect" presStyleLbl="revTx" presStyleIdx="3" presStyleCnt="5">
        <dgm:presLayoutVars>
          <dgm:chMax val="1"/>
          <dgm:chPref val="1"/>
        </dgm:presLayoutVars>
      </dgm:prSet>
      <dgm:spPr/>
    </dgm:pt>
    <dgm:pt modelId="{92241E09-7F65-466B-86F1-D6C767ED982A}" type="pres">
      <dgm:prSet presAssocID="{CCD780BC-2EAE-483A-BA3A-AF18DBB187E1}" presName="sibTrans" presStyleCnt="0"/>
      <dgm:spPr/>
    </dgm:pt>
    <dgm:pt modelId="{2C178FE3-5489-4413-934A-AE7CE136F294}" type="pres">
      <dgm:prSet presAssocID="{E5DAA88F-34F3-4980-805F-459C826F17EB}" presName="compNode" presStyleCnt="0"/>
      <dgm:spPr/>
    </dgm:pt>
    <dgm:pt modelId="{0ECAD2FB-CB7C-4E24-AF60-48757BF1DF50}" type="pres">
      <dgm:prSet presAssocID="{E5DAA88F-34F3-4980-805F-459C826F17E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Normal Distribution with solid fill"/>
        </a:ext>
      </dgm:extLst>
    </dgm:pt>
    <dgm:pt modelId="{F43F84A7-2542-4E37-884F-38DC3E59211D}" type="pres">
      <dgm:prSet presAssocID="{E5DAA88F-34F3-4980-805F-459C826F17EB}" presName="spaceRect" presStyleCnt="0"/>
      <dgm:spPr/>
    </dgm:pt>
    <dgm:pt modelId="{51D40036-6228-43A3-A1C8-73DBD6189D55}" type="pres">
      <dgm:prSet presAssocID="{E5DAA88F-34F3-4980-805F-459C826F17EB}" presName="textRect" presStyleLbl="revTx" presStyleIdx="4" presStyleCnt="5">
        <dgm:presLayoutVars>
          <dgm:chMax val="1"/>
          <dgm:chPref val="1"/>
        </dgm:presLayoutVars>
      </dgm:prSet>
      <dgm:spPr/>
    </dgm:pt>
  </dgm:ptLst>
  <dgm:cxnLst>
    <dgm:cxn modelId="{0C54131B-65C5-4824-9C00-5A47CF055A3E}" srcId="{2180076D-1DB0-47FF-A76C-F9D137C3299F}" destId="{3853C5C0-36F6-4F28-81F8-4901FF8CF792}" srcOrd="0" destOrd="0" parTransId="{F1CA1E6E-7C6A-4FC0-99D1-F70305B9EA5D}" sibTransId="{92B3B379-F2B5-4FA1-AC2E-42FEC2154253}"/>
    <dgm:cxn modelId="{74AF596A-432E-42BE-931C-5E48495E849C}" type="presOf" srcId="{7533AC10-08DF-4A0D-A7B2-21D18B8E8B04}" destId="{DB60E439-6404-4118-96FC-FF10FFF98D57}" srcOrd="0" destOrd="0" presId="urn:microsoft.com/office/officeart/2018/2/layout/IconLabelList"/>
    <dgm:cxn modelId="{662F7F56-03EB-457F-86D2-6CF7B5C59E5D}" type="presOf" srcId="{2180076D-1DB0-47FF-A76C-F9D137C3299F}" destId="{F6463764-8181-4EE7-B61D-18AEE73B4C69}" srcOrd="0" destOrd="0" presId="urn:microsoft.com/office/officeart/2018/2/layout/IconLabelList"/>
    <dgm:cxn modelId="{C81F1D7C-C169-4F5B-8264-69F584F6F2DE}" type="presOf" srcId="{3853C5C0-36F6-4F28-81F8-4901FF8CF792}" destId="{EA3D4A09-D2C2-4C23-92FD-1F210C8EF753}" srcOrd="0" destOrd="0" presId="urn:microsoft.com/office/officeart/2018/2/layout/IconLabelList"/>
    <dgm:cxn modelId="{58C55F7F-FBD8-4950-B391-F1BEA447C1AC}" srcId="{2180076D-1DB0-47FF-A76C-F9D137C3299F}" destId="{7533AC10-08DF-4A0D-A7B2-21D18B8E8B04}" srcOrd="2" destOrd="0" parTransId="{99F99968-D26A-43E3-B740-FAA5ED73F999}" sibTransId="{9489ED1F-63BD-45CB-ABE4-6A2E86B73CB9}"/>
    <dgm:cxn modelId="{ECBED9B4-E8B7-43AF-B933-A89126C3D8C6}" type="presOf" srcId="{8350FE8A-6880-4F80-9D89-154379A59755}" destId="{0AEE8EFF-CD0C-48BD-8F87-081765F5B2B0}" srcOrd="0" destOrd="0" presId="urn:microsoft.com/office/officeart/2018/2/layout/IconLabelList"/>
    <dgm:cxn modelId="{314AC3BA-8FCB-4894-9F9D-629171AC42E2}" srcId="{2180076D-1DB0-47FF-A76C-F9D137C3299F}" destId="{59E5B391-20D6-4937-908B-10CC715CB37B}" srcOrd="1" destOrd="0" parTransId="{5CF2E3A0-8EF0-45F3-A9B7-1BD6B64E6F3F}" sibTransId="{1EFA35D1-5BCC-46EF-B8EF-AC5097E57EB9}"/>
    <dgm:cxn modelId="{EC72F1C2-EE65-4305-9163-C70271DAAACD}" srcId="{2180076D-1DB0-47FF-A76C-F9D137C3299F}" destId="{8350FE8A-6880-4F80-9D89-154379A59755}" srcOrd="3" destOrd="0" parTransId="{F1F8AE6E-12B4-4DB7-9D39-2A58A3DEB502}" sibTransId="{CCD780BC-2EAE-483A-BA3A-AF18DBB187E1}"/>
    <dgm:cxn modelId="{F4072CC7-A6C9-432C-90AC-B67180630421}" type="presOf" srcId="{E5DAA88F-34F3-4980-805F-459C826F17EB}" destId="{51D40036-6228-43A3-A1C8-73DBD6189D55}" srcOrd="0" destOrd="0" presId="urn:microsoft.com/office/officeart/2018/2/layout/IconLabelList"/>
    <dgm:cxn modelId="{B5ED7FC8-8F36-4BFB-A730-9AF5EA09304D}" srcId="{2180076D-1DB0-47FF-A76C-F9D137C3299F}" destId="{E5DAA88F-34F3-4980-805F-459C826F17EB}" srcOrd="4" destOrd="0" parTransId="{99C25F6E-DEEE-4B24-977A-66EA0198775D}" sibTransId="{C0B72319-2843-4987-9834-50356C0C150B}"/>
    <dgm:cxn modelId="{44C83DF8-30EF-4519-94FA-ABACEFC4B739}" type="presOf" srcId="{59E5B391-20D6-4937-908B-10CC715CB37B}" destId="{5AADE58E-3A05-4F0E-B283-69CC15C5E124}" srcOrd="0" destOrd="0" presId="urn:microsoft.com/office/officeart/2018/2/layout/IconLabelList"/>
    <dgm:cxn modelId="{7FFC541E-7EEF-46E9-AD0F-26F440F197DF}" type="presParOf" srcId="{F6463764-8181-4EE7-B61D-18AEE73B4C69}" destId="{0483685E-09DC-44F9-BA4C-3B582865A1AF}" srcOrd="0" destOrd="0" presId="urn:microsoft.com/office/officeart/2018/2/layout/IconLabelList"/>
    <dgm:cxn modelId="{ED66EC33-948E-4394-9CC7-0F51EBAE6CC8}" type="presParOf" srcId="{0483685E-09DC-44F9-BA4C-3B582865A1AF}" destId="{27F687C9-A33B-4F6E-BA46-6B280131BDE4}" srcOrd="0" destOrd="0" presId="urn:microsoft.com/office/officeart/2018/2/layout/IconLabelList"/>
    <dgm:cxn modelId="{BC169570-1010-4D45-AD20-522A4AC83111}" type="presParOf" srcId="{0483685E-09DC-44F9-BA4C-3B582865A1AF}" destId="{264B32A8-3BFF-4393-89CB-E449873AB958}" srcOrd="1" destOrd="0" presId="urn:microsoft.com/office/officeart/2018/2/layout/IconLabelList"/>
    <dgm:cxn modelId="{DA26A306-F130-4C3D-97FB-7F54D8FA3606}" type="presParOf" srcId="{0483685E-09DC-44F9-BA4C-3B582865A1AF}" destId="{EA3D4A09-D2C2-4C23-92FD-1F210C8EF753}" srcOrd="2" destOrd="0" presId="urn:microsoft.com/office/officeart/2018/2/layout/IconLabelList"/>
    <dgm:cxn modelId="{3C6D790A-E9EE-4DC8-9774-45B86B8B2708}" type="presParOf" srcId="{F6463764-8181-4EE7-B61D-18AEE73B4C69}" destId="{641B8AB5-42D6-4FE8-8921-C77338D4CFE3}" srcOrd="1" destOrd="0" presId="urn:microsoft.com/office/officeart/2018/2/layout/IconLabelList"/>
    <dgm:cxn modelId="{5222EA7F-2B78-4AC5-BE45-C5978DB4254D}" type="presParOf" srcId="{F6463764-8181-4EE7-B61D-18AEE73B4C69}" destId="{CD35E094-7B88-4E2A-AF5E-7847C84E6D77}" srcOrd="2" destOrd="0" presId="urn:microsoft.com/office/officeart/2018/2/layout/IconLabelList"/>
    <dgm:cxn modelId="{640E25F1-5563-47DB-8043-136D5FC8EAF6}" type="presParOf" srcId="{CD35E094-7B88-4E2A-AF5E-7847C84E6D77}" destId="{FE76486A-AFC5-4636-B3C1-3CA75144D163}" srcOrd="0" destOrd="0" presId="urn:microsoft.com/office/officeart/2018/2/layout/IconLabelList"/>
    <dgm:cxn modelId="{781C8C62-98E3-4346-8993-08FF34031101}" type="presParOf" srcId="{CD35E094-7B88-4E2A-AF5E-7847C84E6D77}" destId="{606C8581-F4F0-4963-A848-B3784E389C42}" srcOrd="1" destOrd="0" presId="urn:microsoft.com/office/officeart/2018/2/layout/IconLabelList"/>
    <dgm:cxn modelId="{8B3F2EDC-B005-4876-B887-E0D322D96A44}" type="presParOf" srcId="{CD35E094-7B88-4E2A-AF5E-7847C84E6D77}" destId="{5AADE58E-3A05-4F0E-B283-69CC15C5E124}" srcOrd="2" destOrd="0" presId="urn:microsoft.com/office/officeart/2018/2/layout/IconLabelList"/>
    <dgm:cxn modelId="{4062FA26-19C2-4278-AC0A-812B3CB2DDCF}" type="presParOf" srcId="{F6463764-8181-4EE7-B61D-18AEE73B4C69}" destId="{5B9434DB-3CBE-4380-AF4A-24B60A2B0802}" srcOrd="3" destOrd="0" presId="urn:microsoft.com/office/officeart/2018/2/layout/IconLabelList"/>
    <dgm:cxn modelId="{C843A6F7-90D6-4DAC-8DFE-C3E3B67FE952}" type="presParOf" srcId="{F6463764-8181-4EE7-B61D-18AEE73B4C69}" destId="{787ED2A6-665E-448D-A1B3-86AB0A74F4EC}" srcOrd="4" destOrd="0" presId="urn:microsoft.com/office/officeart/2018/2/layout/IconLabelList"/>
    <dgm:cxn modelId="{0A9A5FFF-C183-4DFF-A083-1CFDC3FC4DB0}" type="presParOf" srcId="{787ED2A6-665E-448D-A1B3-86AB0A74F4EC}" destId="{DDAC5BD2-0454-42D2-80B0-2F897F49752A}" srcOrd="0" destOrd="0" presId="urn:microsoft.com/office/officeart/2018/2/layout/IconLabelList"/>
    <dgm:cxn modelId="{FA455B14-C530-40F1-AAE6-1D7E85295EE3}" type="presParOf" srcId="{787ED2A6-665E-448D-A1B3-86AB0A74F4EC}" destId="{689FAEEB-FA32-4783-8C42-AAD55A4E8807}" srcOrd="1" destOrd="0" presId="urn:microsoft.com/office/officeart/2018/2/layout/IconLabelList"/>
    <dgm:cxn modelId="{DB441B35-43DE-4A3B-A115-CC8356A3315F}" type="presParOf" srcId="{787ED2A6-665E-448D-A1B3-86AB0A74F4EC}" destId="{DB60E439-6404-4118-96FC-FF10FFF98D57}" srcOrd="2" destOrd="0" presId="urn:microsoft.com/office/officeart/2018/2/layout/IconLabelList"/>
    <dgm:cxn modelId="{3FF9E66B-04E8-4E09-A275-B5A264B5E493}" type="presParOf" srcId="{F6463764-8181-4EE7-B61D-18AEE73B4C69}" destId="{A33FD818-AB14-4BCF-AAE3-4A44D25BD16A}" srcOrd="5" destOrd="0" presId="urn:microsoft.com/office/officeart/2018/2/layout/IconLabelList"/>
    <dgm:cxn modelId="{55A29757-0C21-4B03-A42D-57822389B21E}" type="presParOf" srcId="{F6463764-8181-4EE7-B61D-18AEE73B4C69}" destId="{EF82F91A-1619-4740-A5E8-CE9301372B79}" srcOrd="6" destOrd="0" presId="urn:microsoft.com/office/officeart/2018/2/layout/IconLabelList"/>
    <dgm:cxn modelId="{DBA78143-2D23-49AD-9131-9AEAFE044FAC}" type="presParOf" srcId="{EF82F91A-1619-4740-A5E8-CE9301372B79}" destId="{A1A30D4D-36A7-4441-88F5-987EDA4AE195}" srcOrd="0" destOrd="0" presId="urn:microsoft.com/office/officeart/2018/2/layout/IconLabelList"/>
    <dgm:cxn modelId="{7B452E50-256F-4FF6-A843-19A9C1ABC186}" type="presParOf" srcId="{EF82F91A-1619-4740-A5E8-CE9301372B79}" destId="{6B4667C5-4B26-404B-9A10-C761930317B3}" srcOrd="1" destOrd="0" presId="urn:microsoft.com/office/officeart/2018/2/layout/IconLabelList"/>
    <dgm:cxn modelId="{974F8EAE-1977-4D21-897A-46960093F6E9}" type="presParOf" srcId="{EF82F91A-1619-4740-A5E8-CE9301372B79}" destId="{0AEE8EFF-CD0C-48BD-8F87-081765F5B2B0}" srcOrd="2" destOrd="0" presId="urn:microsoft.com/office/officeart/2018/2/layout/IconLabelList"/>
    <dgm:cxn modelId="{9CDD356A-24B8-4AD8-8680-582FD8B94395}" type="presParOf" srcId="{F6463764-8181-4EE7-B61D-18AEE73B4C69}" destId="{92241E09-7F65-466B-86F1-D6C767ED982A}" srcOrd="7" destOrd="0" presId="urn:microsoft.com/office/officeart/2018/2/layout/IconLabelList"/>
    <dgm:cxn modelId="{931C0B1C-49CD-4509-A54C-1651B2368339}" type="presParOf" srcId="{F6463764-8181-4EE7-B61D-18AEE73B4C69}" destId="{2C178FE3-5489-4413-934A-AE7CE136F294}" srcOrd="8" destOrd="0" presId="urn:microsoft.com/office/officeart/2018/2/layout/IconLabelList"/>
    <dgm:cxn modelId="{32888BB8-FE62-4D68-BAEA-57742E7C9FFD}" type="presParOf" srcId="{2C178FE3-5489-4413-934A-AE7CE136F294}" destId="{0ECAD2FB-CB7C-4E24-AF60-48757BF1DF50}" srcOrd="0" destOrd="0" presId="urn:microsoft.com/office/officeart/2018/2/layout/IconLabelList"/>
    <dgm:cxn modelId="{8B51828F-20C5-42B9-94D7-7A0A8B9B8F52}" type="presParOf" srcId="{2C178FE3-5489-4413-934A-AE7CE136F294}" destId="{F43F84A7-2542-4E37-884F-38DC3E59211D}" srcOrd="1" destOrd="0" presId="urn:microsoft.com/office/officeart/2018/2/layout/IconLabelList"/>
    <dgm:cxn modelId="{155A0AE2-F96D-43E4-AC91-5F30B9580F18}" type="presParOf" srcId="{2C178FE3-5489-4413-934A-AE7CE136F294}" destId="{51D40036-6228-43A3-A1C8-73DBD6189D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D059-5D2A-4EA1-B6B9-57B3384395AC}">
      <dsp:nvSpPr>
        <dsp:cNvPr id="0" name=""/>
        <dsp:cNvSpPr/>
      </dsp:nvSpPr>
      <dsp:spPr>
        <a:xfrm>
          <a:off x="663560" y="243992"/>
          <a:ext cx="865895" cy="865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E3F9BD-4305-47C3-9C8C-8BA424367E44}">
      <dsp:nvSpPr>
        <dsp:cNvPr id="0" name=""/>
        <dsp:cNvSpPr/>
      </dsp:nvSpPr>
      <dsp:spPr>
        <a:xfrm>
          <a:off x="238561" y="1241836"/>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IN" sz="1100" b="1" kern="1200">
              <a:latin typeface="Aptos Display" panose="020B0004020202020204" pitchFamily="34" charset="0"/>
            </a:rPr>
            <a:t>📊  </a:t>
          </a:r>
          <a:r>
            <a:rPr lang="en-US" sz="1100" b="1" kern="1200">
              <a:latin typeface="Aptos Display" panose="020B0004020202020204" pitchFamily="34" charset="0"/>
            </a:rPr>
            <a:t>Data Visualization</a:t>
          </a:r>
          <a:endParaRPr lang="en-US" sz="1100" kern="1200" dirty="0">
            <a:latin typeface="Aptos Display" panose="020B0004020202020204" pitchFamily="34" charset="0"/>
          </a:endParaRPr>
        </a:p>
      </dsp:txBody>
      <dsp:txXfrm>
        <a:off x="238561" y="1241836"/>
        <a:ext cx="2473987" cy="371098"/>
      </dsp:txXfrm>
    </dsp:sp>
    <dsp:sp modelId="{1A81E10E-6532-4FA9-82C9-0DC4A1DE7AFA}">
      <dsp:nvSpPr>
        <dsp:cNvPr id="0" name=""/>
        <dsp:cNvSpPr/>
      </dsp:nvSpPr>
      <dsp:spPr>
        <a:xfrm>
          <a:off x="7206" y="1675775"/>
          <a:ext cx="2936697" cy="203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The art of turning raw data into meaningful insights using charts, graphs, and dashboards.</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Helps identify patterns, trends, and outliers at a glance.</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a:t>
          </a:r>
          <a:r>
            <a:rPr lang="en-US" sz="1100" b="1" kern="1200" dirty="0">
              <a:latin typeface="Aptos Display" panose="020B0004020202020204" pitchFamily="34" charset="0"/>
            </a:rPr>
            <a:t>Examples: </a:t>
          </a:r>
          <a:r>
            <a:rPr lang="en-US" sz="1100" b="0" kern="1200" dirty="0">
              <a:latin typeface="Aptos Display" panose="020B0004020202020204" pitchFamily="34" charset="0"/>
            </a:rPr>
            <a:t>Bar charts, Line graphs, Heatmaps, Pie charts, and Interactive dashboards.</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7206" y="1675775"/>
        <a:ext cx="2936697" cy="2032124"/>
      </dsp:txXfrm>
    </dsp:sp>
    <dsp:sp modelId="{EEA1CF62-40E9-4988-8CFD-BE75460BF118}">
      <dsp:nvSpPr>
        <dsp:cNvPr id="0" name=""/>
        <dsp:cNvSpPr/>
      </dsp:nvSpPr>
      <dsp:spPr>
        <a:xfrm>
          <a:off x="3801850" y="247319"/>
          <a:ext cx="865895" cy="865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C96BBE3-4560-41CA-B471-D57241E28DA6}">
      <dsp:nvSpPr>
        <dsp:cNvPr id="0" name=""/>
        <dsp:cNvSpPr/>
      </dsp:nvSpPr>
      <dsp:spPr>
        <a:xfrm>
          <a:off x="3376852"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Data Analytics</a:t>
          </a:r>
          <a:endParaRPr lang="en-US" sz="1100" kern="1200" dirty="0">
            <a:latin typeface="Aptos Display" panose="020B0004020202020204" pitchFamily="34" charset="0"/>
          </a:endParaRPr>
        </a:p>
      </dsp:txBody>
      <dsp:txXfrm>
        <a:off x="3376852" y="1245162"/>
        <a:ext cx="2473987" cy="371098"/>
      </dsp:txXfrm>
    </dsp:sp>
    <dsp:sp modelId="{B30F0B6F-ADF1-4F6E-B55E-7F6599BC81DF}">
      <dsp:nvSpPr>
        <dsp:cNvPr id="0" name=""/>
        <dsp:cNvSpPr/>
      </dsp:nvSpPr>
      <dsp:spPr>
        <a:xfrm>
          <a:off x="3376852"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The process of examining data to find trends, relationships, and actionable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Uses techniques like descriptive, diagnostic, predictive, and prescriptive analytics.</a:t>
          </a:r>
        </a:p>
        <a:p>
          <a:pPr marL="0" lvl="0" indent="0" algn="l" defTabSz="488950">
            <a:lnSpc>
              <a:spcPct val="150000"/>
            </a:lnSpc>
            <a:spcBef>
              <a:spcPct val="0"/>
            </a:spcBef>
            <a:spcAft>
              <a:spcPct val="35000"/>
            </a:spcAft>
            <a:buNone/>
          </a:pPr>
          <a:endParaRPr lang="en-US" sz="1100" kern="1200" dirty="0">
            <a:latin typeface="Aptos Display" panose="020B0004020202020204" pitchFamily="34" charset="0"/>
          </a:endParaRPr>
        </a:p>
      </dsp:txBody>
      <dsp:txXfrm>
        <a:off x="3376852" y="1685755"/>
        <a:ext cx="2473987" cy="2018817"/>
      </dsp:txXfrm>
    </dsp:sp>
    <dsp:sp modelId="{E04FF9AA-1CEB-4A68-9254-3527D7D29C5B}">
      <dsp:nvSpPr>
        <dsp:cNvPr id="0" name=""/>
        <dsp:cNvSpPr/>
      </dsp:nvSpPr>
      <dsp:spPr>
        <a:xfrm>
          <a:off x="6708786" y="247319"/>
          <a:ext cx="865895" cy="865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0A19609-A785-4346-941B-8331C898CEE5}">
      <dsp:nvSpPr>
        <dsp:cNvPr id="0" name=""/>
        <dsp:cNvSpPr/>
      </dsp:nvSpPr>
      <dsp:spPr>
        <a:xfrm>
          <a:off x="6283787"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Why Does It Matter?</a:t>
          </a:r>
          <a:endParaRPr lang="en-US" sz="1100" kern="1200" dirty="0">
            <a:latin typeface="Aptos Display" panose="020B0004020202020204" pitchFamily="34" charset="0"/>
          </a:endParaRPr>
        </a:p>
      </dsp:txBody>
      <dsp:txXfrm>
        <a:off x="6283787" y="1245162"/>
        <a:ext cx="2473987" cy="371098"/>
      </dsp:txXfrm>
    </dsp:sp>
    <dsp:sp modelId="{3EFA7F55-D55D-434B-B55C-B829FD7FBEA4}">
      <dsp:nvSpPr>
        <dsp:cNvPr id="0" name=""/>
        <dsp:cNvSpPr/>
      </dsp:nvSpPr>
      <dsp:spPr>
        <a:xfrm>
          <a:off x="6283787"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Makes complex data easy to understand</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Improves decision-making with data-driven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Helps identify trends &amp; anomalies quickly</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Supports better forecasting &amp; business growth</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6283787" y="1685755"/>
        <a:ext cx="2473987" cy="2018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C4B6F-1727-4B44-B1F0-52711BF41554}">
      <dsp:nvSpPr>
        <dsp:cNvPr id="0" name=""/>
        <dsp:cNvSpPr/>
      </dsp:nvSpPr>
      <dsp:spPr>
        <a:xfrm>
          <a:off x="634641" y="141802"/>
          <a:ext cx="707167" cy="707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0CC2C3-C33D-4AE8-AC6D-93BA2091B5FE}">
      <dsp:nvSpPr>
        <dsp:cNvPr id="0" name=""/>
        <dsp:cNvSpPr/>
      </dsp:nvSpPr>
      <dsp:spPr>
        <a:xfrm>
          <a:off x="202483"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Desktop</a:t>
          </a:r>
          <a:endParaRPr lang="en-US" sz="1100" kern="1200">
            <a:solidFill>
              <a:schemeClr val="tx2">
                <a:lumMod val="50000"/>
              </a:schemeClr>
            </a:solidFill>
            <a:latin typeface="Aptos Display" panose="020B0004020202020204" pitchFamily="34" charset="0"/>
          </a:endParaRPr>
        </a:p>
      </dsp:txBody>
      <dsp:txXfrm>
        <a:off x="202483" y="1084873"/>
        <a:ext cx="1571484" cy="628593"/>
      </dsp:txXfrm>
    </dsp:sp>
    <dsp:sp modelId="{AFF6B817-4BE9-45CC-A721-DA17BFB807C9}">
      <dsp:nvSpPr>
        <dsp:cNvPr id="0" name=""/>
        <dsp:cNvSpPr/>
      </dsp:nvSpPr>
      <dsp:spPr>
        <a:xfrm>
          <a:off x="2481136" y="141802"/>
          <a:ext cx="707167" cy="7071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0E64C-4D51-4484-BBDF-25545371ED05}">
      <dsp:nvSpPr>
        <dsp:cNvPr id="0" name=""/>
        <dsp:cNvSpPr/>
      </dsp:nvSpPr>
      <dsp:spPr>
        <a:xfrm>
          <a:off x="2048977"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Service</a:t>
          </a:r>
          <a:endParaRPr lang="en-US" sz="1100" kern="1200">
            <a:solidFill>
              <a:schemeClr val="tx2">
                <a:lumMod val="50000"/>
              </a:schemeClr>
            </a:solidFill>
            <a:latin typeface="Aptos Display" panose="020B0004020202020204" pitchFamily="34" charset="0"/>
          </a:endParaRPr>
        </a:p>
      </dsp:txBody>
      <dsp:txXfrm>
        <a:off x="2048977" y="1084873"/>
        <a:ext cx="1571484" cy="628593"/>
      </dsp:txXfrm>
    </dsp:sp>
    <dsp:sp modelId="{5F600EB5-D27B-4048-AB6E-361AA8555EBF}">
      <dsp:nvSpPr>
        <dsp:cNvPr id="0" name=""/>
        <dsp:cNvSpPr/>
      </dsp:nvSpPr>
      <dsp:spPr>
        <a:xfrm>
          <a:off x="1557889" y="2106338"/>
          <a:ext cx="707167" cy="707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D0B3A-3AF3-45DE-93BA-3B5D181866B2}">
      <dsp:nvSpPr>
        <dsp:cNvPr id="0" name=""/>
        <dsp:cNvSpPr/>
      </dsp:nvSpPr>
      <dsp:spPr>
        <a:xfrm>
          <a:off x="1125730" y="3049409"/>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Mobile</a:t>
          </a:r>
          <a:endParaRPr lang="en-US" sz="1100" kern="1200">
            <a:solidFill>
              <a:schemeClr val="tx2">
                <a:lumMod val="50000"/>
              </a:schemeClr>
            </a:solidFill>
            <a:latin typeface="Aptos Display" panose="020B0004020202020204" pitchFamily="34" charset="0"/>
          </a:endParaRPr>
        </a:p>
      </dsp:txBody>
      <dsp:txXfrm>
        <a:off x="1125730" y="3049409"/>
        <a:ext cx="1571484" cy="628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87C9-A33B-4F6E-BA46-6B280131BDE4}">
      <dsp:nvSpPr>
        <dsp:cNvPr id="0" name=""/>
        <dsp:cNvSpPr/>
      </dsp:nvSpPr>
      <dsp:spPr>
        <a:xfrm>
          <a:off x="331108" y="543609"/>
          <a:ext cx="539472" cy="53947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D4A09-D2C2-4C23-92FD-1F210C8EF753}">
      <dsp:nvSpPr>
        <dsp:cNvPr id="0" name=""/>
        <dsp:cNvSpPr/>
      </dsp:nvSpPr>
      <dsp:spPr>
        <a:xfrm>
          <a:off x="1430"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Datasets</a:t>
          </a:r>
        </a:p>
      </dsp:txBody>
      <dsp:txXfrm>
        <a:off x="1430" y="1280518"/>
        <a:ext cx="1198828" cy="479531"/>
      </dsp:txXfrm>
    </dsp:sp>
    <dsp:sp modelId="{FE76486A-AFC5-4636-B3C1-3CA75144D163}">
      <dsp:nvSpPr>
        <dsp:cNvPr id="0" name=""/>
        <dsp:cNvSpPr/>
      </dsp:nvSpPr>
      <dsp:spPr>
        <a:xfrm>
          <a:off x="1739731" y="543609"/>
          <a:ext cx="539472" cy="53947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DE58E-3A05-4F0E-B283-69CC15C5E124}">
      <dsp:nvSpPr>
        <dsp:cNvPr id="0" name=""/>
        <dsp:cNvSpPr/>
      </dsp:nvSpPr>
      <dsp:spPr>
        <a:xfrm>
          <a:off x="1410053"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Visualizations</a:t>
          </a:r>
        </a:p>
      </dsp:txBody>
      <dsp:txXfrm>
        <a:off x="1410053" y="1280518"/>
        <a:ext cx="1198828" cy="479531"/>
      </dsp:txXfrm>
    </dsp:sp>
    <dsp:sp modelId="{DDAC5BD2-0454-42D2-80B0-2F897F49752A}">
      <dsp:nvSpPr>
        <dsp:cNvPr id="0" name=""/>
        <dsp:cNvSpPr/>
      </dsp:nvSpPr>
      <dsp:spPr>
        <a:xfrm>
          <a:off x="3148354" y="543609"/>
          <a:ext cx="539472" cy="53947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60E439-6404-4118-96FC-FF10FFF98D57}">
      <dsp:nvSpPr>
        <dsp:cNvPr id="0" name=""/>
        <dsp:cNvSpPr/>
      </dsp:nvSpPr>
      <dsp:spPr>
        <a:xfrm>
          <a:off x="2818676"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Reports</a:t>
          </a:r>
        </a:p>
      </dsp:txBody>
      <dsp:txXfrm>
        <a:off x="2818676" y="1280518"/>
        <a:ext cx="1198828" cy="479531"/>
      </dsp:txXfrm>
    </dsp:sp>
    <dsp:sp modelId="{A1A30D4D-36A7-4441-88F5-987EDA4AE195}">
      <dsp:nvSpPr>
        <dsp:cNvPr id="0" name=""/>
        <dsp:cNvSpPr/>
      </dsp:nvSpPr>
      <dsp:spPr>
        <a:xfrm>
          <a:off x="1035420" y="2059756"/>
          <a:ext cx="539472" cy="53947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EE8EFF-CD0C-48BD-8F87-081765F5B2B0}">
      <dsp:nvSpPr>
        <dsp:cNvPr id="0" name=""/>
        <dsp:cNvSpPr/>
      </dsp:nvSpPr>
      <dsp:spPr>
        <a:xfrm>
          <a:off x="705742" y="2796665"/>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Dashboards</a:t>
          </a:r>
        </a:p>
      </dsp:txBody>
      <dsp:txXfrm>
        <a:off x="705742" y="2796665"/>
        <a:ext cx="1198828" cy="479531"/>
      </dsp:txXfrm>
    </dsp:sp>
    <dsp:sp modelId="{0ECAD2FB-CB7C-4E24-AF60-48757BF1DF50}">
      <dsp:nvSpPr>
        <dsp:cNvPr id="0" name=""/>
        <dsp:cNvSpPr/>
      </dsp:nvSpPr>
      <dsp:spPr>
        <a:xfrm>
          <a:off x="2444043" y="2059756"/>
          <a:ext cx="539472" cy="53947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40036-6228-43A3-A1C8-73DBD6189D55}">
      <dsp:nvSpPr>
        <dsp:cNvPr id="0" name=""/>
        <dsp:cNvSpPr/>
      </dsp:nvSpPr>
      <dsp:spPr>
        <a:xfrm>
          <a:off x="2114365" y="2796665"/>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Tiles</a:t>
          </a:r>
        </a:p>
      </dsp:txBody>
      <dsp:txXfrm>
        <a:off x="2114365" y="2796665"/>
        <a:ext cx="1198828" cy="4795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0FA4F3-6CE3-FD24-F91D-12F3423966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A45F0FC-AEC3-AB8E-53EA-E1E734E993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FD483-A729-468A-B8F4-BBCB2C9451EC}" type="datetimeFigureOut">
              <a:rPr lang="en-IN" smtClean="0"/>
              <a:t>05-06-2025</a:t>
            </a:fld>
            <a:endParaRPr lang="en-IN"/>
          </a:p>
        </p:txBody>
      </p:sp>
      <p:sp>
        <p:nvSpPr>
          <p:cNvPr id="4" name="Footer Placeholder 3">
            <a:extLst>
              <a:ext uri="{FF2B5EF4-FFF2-40B4-BE49-F238E27FC236}">
                <a16:creationId xmlns:a16="http://schemas.microsoft.com/office/drawing/2014/main" id="{7E87D458-8CBB-7125-5354-BD1BECB9CA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05B9DF6-83C9-FA1C-C718-EE7099C1F1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5D2CBE-B376-4B42-A172-86C848539C97}" type="slidenum">
              <a:rPr lang="en-IN" smtClean="0"/>
              <a:t>‹#›</a:t>
            </a:fld>
            <a:endParaRPr lang="en-IN"/>
          </a:p>
        </p:txBody>
      </p:sp>
    </p:spTree>
    <p:extLst>
      <p:ext uri="{BB962C8B-B14F-4D97-AF65-F5344CB8AC3E}">
        <p14:creationId xmlns:p14="http://schemas.microsoft.com/office/powerpoint/2010/main" val="15862518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88bc0dec3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988bc0dec3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988bc0dec3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988bc0dec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988bc0dec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988bc0dec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988bc0dec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988bc0dec3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988bc0dec3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988bc0dec3_0_1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988bc0dec3_0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988bc0dec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988bc0dec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770decac9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770decac9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D5C3DF73-B02C-C2EB-C1B3-C9C0581E6298}"/>
            </a:ext>
          </a:extLst>
        </p:cNvPr>
        <p:cNvGrpSpPr/>
        <p:nvPr/>
      </p:nvGrpSpPr>
      <p:grpSpPr>
        <a:xfrm>
          <a:off x="0" y="0"/>
          <a:ext cx="0" cy="0"/>
          <a:chOff x="0" y="0"/>
          <a:chExt cx="0" cy="0"/>
        </a:xfrm>
      </p:grpSpPr>
      <p:sp>
        <p:nvSpPr>
          <p:cNvPr id="141" name="Google Shape;141;g988bc0dec3_0_297:notes">
            <a:extLst>
              <a:ext uri="{FF2B5EF4-FFF2-40B4-BE49-F238E27FC236}">
                <a16:creationId xmlns:a16="http://schemas.microsoft.com/office/drawing/2014/main" id="{A20A2192-9AA3-4223-EA23-7982B04D64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a:extLst>
              <a:ext uri="{FF2B5EF4-FFF2-40B4-BE49-F238E27FC236}">
                <a16:creationId xmlns:a16="http://schemas.microsoft.com/office/drawing/2014/main" id="{E447EF45-94C4-D62A-3492-85D52DA0EA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0129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88bc0dec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88bc0dec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88bc0dec3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88bc0dec3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88bc0dec3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88bc0dec3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88bc0dec3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988bc0dec3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88bc0dec3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88bc0dec3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88bc0dec3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88bc0dec3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88bc0dec3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88bc0dec3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1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23512"/>
            <a:ext cx="8844548" cy="425113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C9CD169C-134B-F7BA-1B3F-585C8DFC413C}"/>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Knowledge Check</a:t>
            </a:r>
          </a:p>
        </p:txBody>
      </p:sp>
      <p:pic>
        <p:nvPicPr>
          <p:cNvPr id="3076" name="Picture 4" descr="Knowledge Check PNGs for Free Download">
            <a:extLst>
              <a:ext uri="{FF2B5EF4-FFF2-40B4-BE49-F238E27FC236}">
                <a16:creationId xmlns:a16="http://schemas.microsoft.com/office/drawing/2014/main" id="{0D1ECB3A-56B2-C165-49BA-A3739B22C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15" y="170316"/>
            <a:ext cx="513348" cy="51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873372"/>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nchor poi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71620"/>
            <a:ext cx="8844548" cy="4203025"/>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4378C7-D1A8-5651-613E-ED387C42B830}"/>
              </a:ext>
            </a:extLst>
          </p:cNvPr>
          <p:cNvSpPr txBox="1"/>
          <p:nvPr userDrawn="1"/>
        </p:nvSpPr>
        <p:spPr>
          <a:xfrm>
            <a:off x="4647" y="111647"/>
            <a:ext cx="663073" cy="523220"/>
          </a:xfrm>
          <a:prstGeom prst="rect">
            <a:avLst/>
          </a:prstGeom>
          <a:noFill/>
        </p:spPr>
        <p:txBody>
          <a:bodyPr wrap="square">
            <a:spAutoFit/>
          </a:bodyPr>
          <a:lstStyle/>
          <a:p>
            <a:r>
              <a:rPr lang="en-IN" sz="2800" dirty="0"/>
              <a:t>📌</a:t>
            </a:r>
          </a:p>
        </p:txBody>
      </p:sp>
      <p:sp>
        <p:nvSpPr>
          <p:cNvPr id="8" name="TextBox 7">
            <a:extLst>
              <a:ext uri="{FF2B5EF4-FFF2-40B4-BE49-F238E27FC236}">
                <a16:creationId xmlns:a16="http://schemas.microsoft.com/office/drawing/2014/main" id="{0B94E769-2510-1CFD-9F2E-55336112C52F}"/>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Anchor Point</a:t>
            </a:r>
          </a:p>
        </p:txBody>
      </p:sp>
    </p:spTree>
    <p:extLst>
      <p:ext uri="{BB962C8B-B14F-4D97-AF65-F5344CB8AC3E}">
        <p14:creationId xmlns:p14="http://schemas.microsoft.com/office/powerpoint/2010/main" val="56501041"/>
      </p:ext>
    </p:extLst>
  </p:cSld>
  <p:clrMapOvr>
    <a:masterClrMapping/>
  </p:clrMapOvr>
  <p:hf sldNum="0"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p">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12801"/>
            <a:ext cx="8844548" cy="4261845"/>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p:nvPr>
        </p:nvSpPr>
        <p:spPr>
          <a:xfrm>
            <a:off x="667720" y="208546"/>
            <a:ext cx="8342596" cy="426321"/>
          </a:xfrm>
          <a:prstGeom prst="rect">
            <a:avLst/>
          </a:prstGeom>
        </p:spPr>
        <p:txBody>
          <a:bodyPr/>
          <a:lstStyle>
            <a:lvl1pPr marL="0" indent="0">
              <a:buFont typeface="Arial" panose="020B0604020202020204" pitchFamily="34" charset="0"/>
              <a:buNone/>
              <a:defRPr lang="en-US" sz="24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marR="0" lvl="0" indent="-171450" fontAlgn="auto">
              <a:spcAft>
                <a:spcPts val="0"/>
              </a:spcAft>
              <a:buClrTx/>
              <a:buSzTx/>
              <a:tabLst/>
            </a:pPr>
            <a:endParaRPr lang="en-US" sz="2100" dirty="0"/>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028" name="Picture 4" descr="Tips - Free technology icons">
            <a:extLst>
              <a:ext uri="{FF2B5EF4-FFF2-40B4-BE49-F238E27FC236}">
                <a16:creationId xmlns:a16="http://schemas.microsoft.com/office/drawing/2014/main" id="{9C2D39EB-00C7-7B80-329B-9E21700500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684" y="167289"/>
            <a:ext cx="453826" cy="45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207188"/>
      </p:ext>
    </p:extLst>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 Header without credits">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7EAD01F-A631-43D5-A719-3881F4FE19AB}"/>
              </a:ext>
            </a:extLst>
          </p:cNvPr>
          <p:cNvCxnSpPr>
            <a:cxnSpLocks/>
          </p:cNvCxnSpPr>
          <p:nvPr/>
        </p:nvCxnSpPr>
        <p:spPr>
          <a:xfrm>
            <a:off x="464575" y="1106130"/>
            <a:ext cx="5077250" cy="1"/>
          </a:xfrm>
          <a:prstGeom prst="line">
            <a:avLst/>
          </a:prstGeom>
          <a:ln/>
        </p:spPr>
        <p:style>
          <a:lnRef idx="1">
            <a:schemeClr val="accent2"/>
          </a:lnRef>
          <a:fillRef idx="0">
            <a:schemeClr val="accent2"/>
          </a:fillRef>
          <a:effectRef idx="0">
            <a:schemeClr val="accent2"/>
          </a:effectRef>
          <a:fontRef idx="minor">
            <a:schemeClr val="tx1"/>
          </a:fontRef>
        </p:style>
      </p:cxnSp>
      <p:sp>
        <p:nvSpPr>
          <p:cNvPr id="5" name="Title 1">
            <a:extLst>
              <a:ext uri="{FF2B5EF4-FFF2-40B4-BE49-F238E27FC236}">
                <a16:creationId xmlns:a16="http://schemas.microsoft.com/office/drawing/2014/main" id="{7AB5713E-0457-4707-83B3-0E5B2953B1D0}"/>
              </a:ext>
            </a:extLst>
          </p:cNvPr>
          <p:cNvSpPr>
            <a:spLocks noGrp="1"/>
          </p:cNvSpPr>
          <p:nvPr>
            <p:ph type="title" hasCustomPrompt="1"/>
          </p:nvPr>
        </p:nvSpPr>
        <p:spPr>
          <a:xfrm>
            <a:off x="464574" y="249916"/>
            <a:ext cx="5018258" cy="856213"/>
          </a:xfrm>
          <a:prstGeom prst="rect">
            <a:avLst/>
          </a:prstGeom>
        </p:spPr>
        <p:txBody>
          <a:bodyPr anchor="b">
            <a:normAutofit/>
          </a:bodyPr>
          <a:lstStyle>
            <a:lvl1pPr>
              <a:defRPr sz="2400" b="1">
                <a:solidFill>
                  <a:schemeClr val="tx2">
                    <a:lumMod val="50000"/>
                  </a:schemeClr>
                </a:solidFill>
                <a:latin typeface="Aptos Display" panose="020B0004020202020204" pitchFamily="34" charset="0"/>
                <a:cs typeface="Mali SemiBold" panose="00000700000000000000" pitchFamily="2" charset="-34"/>
              </a:defRPr>
            </a:lvl1pPr>
          </a:lstStyle>
          <a:p>
            <a:r>
              <a:rPr lang="en-US"/>
              <a:t>Click to edit PPT Header</a:t>
            </a:r>
          </a:p>
        </p:txBody>
      </p:sp>
    </p:spTree>
    <p:extLst>
      <p:ext uri="{BB962C8B-B14F-4D97-AF65-F5344CB8AC3E}">
        <p14:creationId xmlns:p14="http://schemas.microsoft.com/office/powerpoint/2010/main" val="366379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077-3794-470A-915C-D95DD3602A7A}"/>
              </a:ext>
            </a:extLst>
          </p:cNvPr>
          <p:cNvSpPr>
            <a:spLocks noGrp="1"/>
          </p:cNvSpPr>
          <p:nvPr>
            <p:ph type="ctrTitle" hasCustomPrompt="1"/>
          </p:nvPr>
        </p:nvSpPr>
        <p:spPr>
          <a:xfrm>
            <a:off x="1454002" y="2226621"/>
            <a:ext cx="6235995" cy="690258"/>
          </a:xfrm>
          <a:prstGeom prst="rect">
            <a:avLst/>
          </a:prstGeom>
        </p:spPr>
        <p:txBody>
          <a:bodyPr anchor="b">
            <a:normAutofit/>
          </a:bodyPr>
          <a:lstStyle>
            <a:lvl1pPr algn="ctr">
              <a:defRPr lang="en-US" sz="2400" b="1" dirty="0">
                <a:solidFill>
                  <a:schemeClr val="tx2">
                    <a:lumMod val="50000"/>
                  </a:schemeClr>
                </a:solidFill>
                <a:latin typeface="Aptos Display" panose="020B0004020202020204" pitchFamily="34" charset="0"/>
                <a:cs typeface="Mali SemiBold" panose="00000700000000000000" pitchFamily="2" charset="-34"/>
              </a:defRPr>
            </a:lvl1pPr>
          </a:lstStyle>
          <a:p>
            <a:pPr lvl="0"/>
            <a:r>
              <a:rPr lang="en-US"/>
              <a:t>Click to edit Section Title</a:t>
            </a:r>
          </a:p>
        </p:txBody>
      </p:sp>
    </p:spTree>
    <p:extLst>
      <p:ext uri="{BB962C8B-B14F-4D97-AF65-F5344CB8AC3E}">
        <p14:creationId xmlns:p14="http://schemas.microsoft.com/office/powerpoint/2010/main" val="192234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AF7A826-6572-4242-AB34-823C390D300E}"/>
              </a:ext>
            </a:extLst>
          </p:cNvPr>
          <p:cNvCxnSpPr>
            <a:cxnSpLocks/>
          </p:cNvCxnSpPr>
          <p:nvPr/>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17415871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3" y="871627"/>
            <a:ext cx="8764983"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358775"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539750" indent="-171450">
              <a:lnSpc>
                <a:spcPct val="150000"/>
              </a:lnSpc>
              <a:spcBef>
                <a:spcPts val="0"/>
              </a:spcBef>
              <a:buClr>
                <a:schemeClr val="tx2">
                  <a:lumMod val="50000"/>
                </a:schemeClr>
              </a:buClr>
              <a:buFont typeface="Courier New" panose="02070309020205020404" pitchFamily="49" charset="0"/>
              <a:buChar char="o"/>
              <a:defRPr sz="1100">
                <a:solidFill>
                  <a:schemeClr val="tx2">
                    <a:lumMod val="50000"/>
                  </a:schemeClr>
                </a:solidFill>
                <a:latin typeface="Aptos Display" panose="020B0004020202020204" pitchFamily="34" charset="0"/>
                <a:cs typeface="Mali" panose="00000500000000000000" pitchFamily="2" charset="-34"/>
              </a:defRPr>
            </a:lvl3pPr>
            <a:lvl4pPr marL="715963" indent="-171450">
              <a:lnSpc>
                <a:spcPct val="150000"/>
              </a:lnSpc>
              <a:spcBef>
                <a:spcPts val="0"/>
              </a:spcBef>
              <a:buClr>
                <a:schemeClr val="tx2">
                  <a:lumMod val="50000"/>
                </a:schemeClr>
              </a:buClr>
              <a:buFont typeface="Wingdings" panose="05000000000000000000" pitchFamily="2" charset="2"/>
              <a:buChar char="§"/>
              <a:defRPr sz="1100">
                <a:solidFill>
                  <a:schemeClr val="tx2">
                    <a:lumMod val="50000"/>
                  </a:schemeClr>
                </a:solidFill>
                <a:latin typeface="Aptos Display" panose="020B0004020202020204" pitchFamily="34" charset="0"/>
                <a:cs typeface="Mali" panose="00000500000000000000" pitchFamily="2" charset="-34"/>
              </a:defRPr>
            </a:lvl4pPr>
            <a:lvl5pPr marL="898525"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29026625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a:defRPr lang="en-US" sz="1100" dirty="0" smtClean="0">
                <a:solidFill>
                  <a:schemeClr val="tx2">
                    <a:lumMod val="50000"/>
                  </a:schemeClr>
                </a:solidFill>
                <a:latin typeface="Aptos Display" panose="020B0004020202020204" pitchFamily="34" charset="0"/>
                <a:cs typeface="Mali" panose="00000500000000000000" pitchFamily="2" charset="-34"/>
              </a:defRPr>
            </a:lvl1pPr>
            <a:lvl2pPr>
              <a:defRPr lang="en-US" sz="1100" dirty="0" smtClean="0">
                <a:solidFill>
                  <a:schemeClr val="tx2">
                    <a:lumMod val="50000"/>
                  </a:schemeClr>
                </a:solidFill>
                <a:latin typeface="Aptos Display" panose="020B0004020202020204" pitchFamily="34" charset="0"/>
                <a:cs typeface="Mali" panose="00000500000000000000" pitchFamily="2" charset="-34"/>
              </a:defRPr>
            </a:lvl2pPr>
            <a:lvl3pPr>
              <a:defRPr lang="en-US" sz="1100" dirty="0" smtClean="0">
                <a:solidFill>
                  <a:schemeClr val="tx2">
                    <a:lumMod val="50000"/>
                  </a:schemeClr>
                </a:solidFill>
                <a:latin typeface="Aptos Display" panose="020B0004020202020204" pitchFamily="34" charset="0"/>
                <a:cs typeface="Mali" panose="00000500000000000000" pitchFamily="2" charset="-34"/>
              </a:defRPr>
            </a:lvl3pPr>
            <a:lvl4pPr>
              <a:defRPr lang="en-US" sz="1100" dirty="0" smtClean="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spTree>
    <p:extLst>
      <p:ext uri="{BB962C8B-B14F-4D97-AF65-F5344CB8AC3E}">
        <p14:creationId xmlns:p14="http://schemas.microsoft.com/office/powerpoint/2010/main" val="22342414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7682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spTree>
    <p:extLst>
      <p:ext uri="{BB962C8B-B14F-4D97-AF65-F5344CB8AC3E}">
        <p14:creationId xmlns:p14="http://schemas.microsoft.com/office/powerpoint/2010/main" val="9052235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23512"/>
            <a:ext cx="8844548" cy="425113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3" name="Picture 8" descr="Biostatistics: Mentored Activity">
            <a:extLst>
              <a:ext uri="{FF2B5EF4-FFF2-40B4-BE49-F238E27FC236}">
                <a16:creationId xmlns:a16="http://schemas.microsoft.com/office/drawing/2014/main" id="{8496C39E-758E-1459-A877-7F972C7116F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558" y="208546"/>
            <a:ext cx="426994" cy="4269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CD169C-134B-F7BA-1B3F-585C8DFC413C}"/>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Exercise</a:t>
            </a:r>
          </a:p>
        </p:txBody>
      </p:sp>
    </p:spTree>
    <p:extLst>
      <p:ext uri="{BB962C8B-B14F-4D97-AF65-F5344CB8AC3E}">
        <p14:creationId xmlns:p14="http://schemas.microsoft.com/office/powerpoint/2010/main" val="3799893743"/>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AA67E9B-431E-49B1-A434-6F8463343884}"/>
              </a:ext>
            </a:extLst>
          </p:cNvPr>
          <p:cNvCxnSpPr/>
          <p:nvPr/>
        </p:nvCxnSpPr>
        <p:spPr>
          <a:xfrm>
            <a:off x="0" y="-22363"/>
            <a:ext cx="91440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91157005"/>
      </p:ext>
    </p:extLst>
  </p:cSld>
  <p:clrMap bg1="lt1" tx1="dk1" bg2="lt2" tx2="dk2" accent1="accent1" accent2="accent2" accent3="accent3" accent4="accent4" accent5="accent5" accent6="accent6" hlink="hlink" folHlink="folHlink"/>
  <p:sldLayoutIdLst>
    <p:sldLayoutId id="2147483746" r:id="rId1"/>
    <p:sldLayoutId id="2147483733" r:id="rId2"/>
    <p:sldLayoutId id="2147483735" r:id="rId3"/>
    <p:sldLayoutId id="2147483736" r:id="rId4"/>
    <p:sldLayoutId id="2147483778" r:id="rId5"/>
    <p:sldLayoutId id="2147483779" r:id="rId6"/>
    <p:sldLayoutId id="2147483780" r:id="rId7"/>
    <p:sldLayoutId id="2147483781" r:id="rId8"/>
    <p:sldLayoutId id="2147483782" r:id="rId9"/>
    <p:sldLayoutId id="2147483785" r:id="rId10"/>
    <p:sldLayoutId id="2147483784" r:id="rId11"/>
    <p:sldLayoutId id="214748378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8.xml.rels><?xml version="1.0" encoding="UTF-8" standalone="yes"?>
<Relationships xmlns="http://schemas.openxmlformats.org/package/2006/relationships"><Relationship Id="rId2" Type="http://schemas.openxmlformats.org/officeDocument/2006/relationships/hyperlink" Target="https://powerbi.microsoft.com/"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Sunset silhouette of scaffolding in construction site">
            <a:extLst>
              <a:ext uri="{FF2B5EF4-FFF2-40B4-BE49-F238E27FC236}">
                <a16:creationId xmlns:a16="http://schemas.microsoft.com/office/drawing/2014/main" id="{01F6AF4D-8F9F-B339-ACEB-8350C34BF867}"/>
              </a:ext>
            </a:extLst>
          </p:cNvPr>
          <p:cNvPicPr>
            <a:picLocks noChangeAspect="1"/>
          </p:cNvPicPr>
          <p:nvPr/>
        </p:nvPicPr>
        <p:blipFill>
          <a:blip r:embed="rId2">
            <a:alphaModFix amt="25000"/>
          </a:blip>
          <a:srcRect t="16991" r="3" b="3"/>
          <a:stretch/>
        </p:blipFill>
        <p:spPr>
          <a:xfrm>
            <a:off x="7838" y="1"/>
            <a:ext cx="9128323" cy="5143500"/>
          </a:xfrm>
          <a:prstGeom prst="rect">
            <a:avLst/>
          </a:prstGeom>
        </p:spPr>
      </p:pic>
      <p:sp>
        <p:nvSpPr>
          <p:cNvPr id="2" name="Title 1"/>
          <p:cNvSpPr txBox="1">
            <a:spLocks/>
          </p:cNvSpPr>
          <p:nvPr/>
        </p:nvSpPr>
        <p:spPr>
          <a:xfrm>
            <a:off x="78767" y="-65717"/>
            <a:ext cx="5822273" cy="2860239"/>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US" sz="3075" dirty="0">
                <a:latin typeface="Amasis MT Pro Black" panose="020F0502020204030204" pitchFamily="18" charset="0"/>
              </a:rPr>
              <a:t>From Data to Insights</a:t>
            </a:r>
            <a:br>
              <a:rPr lang="en-US" sz="3075" dirty="0">
                <a:latin typeface="Amasis MT Pro Black" panose="020F0502020204030204" pitchFamily="18" charset="0"/>
              </a:rPr>
            </a:br>
            <a:r>
              <a:rPr lang="en-IN" sz="1800" dirty="0">
                <a:latin typeface="Amasis MT Pro Black" panose="020F0502020204030204" pitchFamily="18" charset="0"/>
              </a:rPr>
              <a:t>A Hands-on Approach</a:t>
            </a:r>
          </a:p>
          <a:p>
            <a:pPr>
              <a:buClrTx/>
              <a:buFontTx/>
            </a:pPr>
            <a:endParaRPr lang="en-IN" sz="1800" dirty="0">
              <a:latin typeface="Amasis MT Pro Black" panose="020F0502020204030204" pitchFamily="18" charset="0"/>
            </a:endParaRPr>
          </a:p>
          <a:p>
            <a:pPr>
              <a:buClrTx/>
              <a:buFontTx/>
            </a:pPr>
            <a:endParaRPr lang="en-IN" sz="1800" dirty="0">
              <a:latin typeface="Amasis MT Pro Black" panose="020F0502020204030204" pitchFamily="18" charset="0"/>
            </a:endParaRPr>
          </a:p>
          <a:p>
            <a:pPr>
              <a:buClrTx/>
            </a:pPr>
            <a:r>
              <a:rPr lang="en-US" sz="1600" dirty="0">
                <a:solidFill>
                  <a:schemeClr val="accent6">
                    <a:lumMod val="50000"/>
                  </a:schemeClr>
                </a:solidFill>
                <a:latin typeface="Amasis MT Pro Black" panose="020F0502020204030204" pitchFamily="18" charset="0"/>
              </a:rPr>
              <a:t>Data Visualization &amp; Analytics using Excel &amp; Power BI</a:t>
            </a:r>
          </a:p>
          <a:p>
            <a:pPr>
              <a:buClrTx/>
            </a:pPr>
            <a:r>
              <a:rPr lang="en-US" sz="1600" dirty="0">
                <a:solidFill>
                  <a:schemeClr val="accent6">
                    <a:lumMod val="50000"/>
                  </a:schemeClr>
                </a:solidFill>
                <a:latin typeface="Amasis MT Pro Black" panose="020F0502020204030204" pitchFamily="18" charset="0"/>
              </a:rPr>
              <a:t>2-Days Training Program</a:t>
            </a:r>
          </a:p>
          <a:p>
            <a:pPr>
              <a:buClrTx/>
              <a:buFontTx/>
            </a:pPr>
            <a:endParaRPr lang="en-US" sz="3075" dirty="0"/>
          </a:p>
        </p:txBody>
      </p:sp>
      <p:sp>
        <p:nvSpPr>
          <p:cNvPr id="3" name="Content Placeholder 2"/>
          <p:cNvSpPr txBox="1">
            <a:spLocks/>
          </p:cNvSpPr>
          <p:nvPr/>
        </p:nvSpPr>
        <p:spPr>
          <a:xfrm>
            <a:off x="0" y="1482518"/>
            <a:ext cx="3035300" cy="1006381"/>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pPr>
            <a:endParaRPr lang="en-US" sz="1275" dirty="0">
              <a:solidFill>
                <a:schemeClr val="bg1"/>
              </a:solidFill>
            </a:endParaRPr>
          </a:p>
        </p:txBody>
      </p:sp>
      <p:pic>
        <p:nvPicPr>
          <p:cNvPr id="5" name="Picture 4">
            <a:extLst>
              <a:ext uri="{FF2B5EF4-FFF2-40B4-BE49-F238E27FC236}">
                <a16:creationId xmlns:a16="http://schemas.microsoft.com/office/drawing/2014/main" id="{85F44888-82BD-0504-7F1D-73B66D90BDC6}"/>
              </a:ext>
            </a:extLst>
          </p:cNvPr>
          <p:cNvPicPr>
            <a:picLocks noChangeAspect="1"/>
          </p:cNvPicPr>
          <p:nvPr/>
        </p:nvPicPr>
        <p:blipFill>
          <a:blip r:embed="rId3"/>
          <a:srcRect l="21246" t="35067" r="16649" b="5587"/>
          <a:stretch>
            <a:fillRect/>
          </a:stretch>
        </p:blipFill>
        <p:spPr>
          <a:xfrm>
            <a:off x="7040005" y="939849"/>
            <a:ext cx="1774614" cy="1716567"/>
          </a:xfrm>
          <a:prstGeom prst="rect">
            <a:avLst/>
          </a:prstGeom>
        </p:spPr>
      </p:pic>
      <p:sp>
        <p:nvSpPr>
          <p:cNvPr id="6" name="TextBox 5">
            <a:extLst>
              <a:ext uri="{FF2B5EF4-FFF2-40B4-BE49-F238E27FC236}">
                <a16:creationId xmlns:a16="http://schemas.microsoft.com/office/drawing/2014/main" id="{9670C301-C72E-97B9-9F14-EA2CD5307F2A}"/>
              </a:ext>
            </a:extLst>
          </p:cNvPr>
          <p:cNvSpPr txBox="1"/>
          <p:nvPr/>
        </p:nvSpPr>
        <p:spPr>
          <a:xfrm>
            <a:off x="6789392" y="135467"/>
            <a:ext cx="2275841" cy="738664"/>
          </a:xfrm>
          <a:prstGeom prst="rect">
            <a:avLst/>
          </a:prstGeom>
          <a:noFill/>
        </p:spPr>
        <p:txBody>
          <a:bodyPr wrap="square" rtlCol="0">
            <a:spAutoFit/>
          </a:bodyPr>
          <a:lstStyle/>
          <a:p>
            <a:pPr algn="ctr"/>
            <a:r>
              <a:rPr lang="en-GB" b="1" dirty="0">
                <a:solidFill>
                  <a:schemeClr val="accent6">
                    <a:lumMod val="50000"/>
                  </a:schemeClr>
                </a:solidFill>
              </a:rPr>
              <a:t>Let’s get to know you—scan the QR while we wait to begin!</a:t>
            </a:r>
            <a:endParaRPr lang="en-IN" b="1" dirty="0">
              <a:solidFill>
                <a:schemeClr val="accent6">
                  <a:lumMod val="50000"/>
                </a:schemeClr>
              </a:solidFill>
            </a:endParaRPr>
          </a:p>
        </p:txBody>
      </p:sp>
    </p:spTree>
    <p:extLst>
      <p:ext uri="{BB962C8B-B14F-4D97-AF65-F5344CB8AC3E}">
        <p14:creationId xmlns:p14="http://schemas.microsoft.com/office/powerpoint/2010/main" val="107777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484C-781F-0B65-AD75-EC967A83BCE8}"/>
              </a:ext>
            </a:extLst>
          </p:cNvPr>
          <p:cNvSpPr>
            <a:spLocks noGrp="1"/>
          </p:cNvSpPr>
          <p:nvPr>
            <p:ph type="ctrTitle"/>
          </p:nvPr>
        </p:nvSpPr>
        <p:spPr/>
        <p:txBody>
          <a:bodyPr/>
          <a:lstStyle/>
          <a:p>
            <a:r>
              <a:rPr lang="en-IN" dirty="0"/>
              <a:t>Data Analytics and Visualization using Excel</a:t>
            </a:r>
          </a:p>
        </p:txBody>
      </p:sp>
    </p:spTree>
    <p:extLst>
      <p:ext uri="{BB962C8B-B14F-4D97-AF65-F5344CB8AC3E}">
        <p14:creationId xmlns:p14="http://schemas.microsoft.com/office/powerpoint/2010/main" val="816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0E7B6406-6B30-E67A-E7BB-BBF3665B8BF4}"/>
              </a:ext>
            </a:extLst>
          </p:cNvPr>
          <p:cNvGraphicFramePr/>
          <p:nvPr>
            <p:extLst>
              <p:ext uri="{D42A27DB-BD31-4B8C-83A1-F6EECF244321}">
                <p14:modId xmlns:p14="http://schemas.microsoft.com/office/powerpoint/2010/main" val="1313641990"/>
              </p:ext>
            </p:extLst>
          </p:nvPr>
        </p:nvGraphicFramePr>
        <p:xfrm>
          <a:off x="181163" y="1209073"/>
          <a:ext cx="8764982" cy="3934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E8171D5-0FB7-1F9D-D502-89A809A6C9CC}"/>
              </a:ext>
            </a:extLst>
          </p:cNvPr>
          <p:cNvSpPr>
            <a:spLocks noGrp="1"/>
          </p:cNvSpPr>
          <p:nvPr>
            <p:ph type="body" sz="quarter" idx="10"/>
          </p:nvPr>
        </p:nvSpPr>
        <p:spPr>
          <a:xfrm>
            <a:off x="181163" y="197361"/>
            <a:ext cx="8764983" cy="516740"/>
          </a:xfrm>
        </p:spPr>
        <p:txBody>
          <a:bodyPr>
            <a:normAutofit/>
          </a:bodyPr>
          <a:lstStyle/>
          <a:p>
            <a:r>
              <a:rPr lang="en-US" dirty="0"/>
              <a:t>What is Data Visualization &amp; Analytics?</a:t>
            </a:r>
          </a:p>
        </p:txBody>
      </p:sp>
    </p:spTree>
    <p:extLst>
      <p:ext uri="{BB962C8B-B14F-4D97-AF65-F5344CB8AC3E}">
        <p14:creationId xmlns:p14="http://schemas.microsoft.com/office/powerpoint/2010/main" val="326783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A92757-0CDE-819B-C925-75738B70596F}"/>
              </a:ext>
            </a:extLst>
          </p:cNvPr>
          <p:cNvSpPr>
            <a:spLocks noGrp="1"/>
          </p:cNvSpPr>
          <p:nvPr>
            <p:ph idx="1"/>
          </p:nvPr>
        </p:nvSpPr>
        <p:spPr/>
        <p:txBody>
          <a:bodyPr/>
          <a:lstStyle/>
          <a:p>
            <a:pPr marL="0" indent="0">
              <a:lnSpc>
                <a:spcPct val="150000"/>
              </a:lnSpc>
              <a:buNone/>
            </a:pPr>
            <a:r>
              <a:rPr lang="en-GB" dirty="0"/>
              <a:t>The process of examining, cleaning, transforming, and </a:t>
            </a:r>
            <a:r>
              <a:rPr lang="en-GB" dirty="0" err="1"/>
              <a:t>modeling</a:t>
            </a:r>
            <a:r>
              <a:rPr lang="en-GB" dirty="0"/>
              <a:t> data to discover useful information, draw conclusions, and support decision-making.</a:t>
            </a:r>
          </a:p>
          <a:p>
            <a:pPr marL="0" indent="0">
              <a:lnSpc>
                <a:spcPct val="150000"/>
              </a:lnSpc>
              <a:buNone/>
            </a:pPr>
            <a:r>
              <a:rPr lang="en-GB" b="1" dirty="0"/>
              <a:t>Key Concepts in Data Analytics:</a:t>
            </a:r>
          </a:p>
          <a:p>
            <a:pPr>
              <a:lnSpc>
                <a:spcPct val="150000"/>
              </a:lnSpc>
            </a:pPr>
            <a:r>
              <a:rPr lang="en-GB" b="1" dirty="0"/>
              <a:t>Data Collection: </a:t>
            </a:r>
            <a:r>
              <a:rPr lang="en-GB" dirty="0"/>
              <a:t>Gathering raw data from various sources.</a:t>
            </a:r>
          </a:p>
          <a:p>
            <a:pPr>
              <a:lnSpc>
                <a:spcPct val="150000"/>
              </a:lnSpc>
            </a:pPr>
            <a:r>
              <a:rPr lang="en-GB" b="1" dirty="0"/>
              <a:t>Data Cleaning: </a:t>
            </a:r>
            <a:r>
              <a:rPr lang="en-GB" dirty="0"/>
              <a:t>Fixing errors, handling missing values, and formatting data.</a:t>
            </a:r>
          </a:p>
          <a:p>
            <a:pPr>
              <a:lnSpc>
                <a:spcPct val="150000"/>
              </a:lnSpc>
            </a:pPr>
            <a:r>
              <a:rPr lang="en-GB" b="1" dirty="0"/>
              <a:t>Data Transformation: </a:t>
            </a:r>
            <a:r>
              <a:rPr lang="en-GB" dirty="0"/>
              <a:t>Structuring and reshaping data to fit analysis needs.</a:t>
            </a:r>
          </a:p>
          <a:p>
            <a:pPr>
              <a:lnSpc>
                <a:spcPct val="150000"/>
              </a:lnSpc>
            </a:pPr>
            <a:r>
              <a:rPr lang="en-GB" b="1" dirty="0"/>
              <a:t>Data Analysis: </a:t>
            </a:r>
            <a:r>
              <a:rPr lang="en-GB" dirty="0"/>
              <a:t>Using statistical and logical techniques to explore data.</a:t>
            </a:r>
          </a:p>
          <a:p>
            <a:pPr>
              <a:lnSpc>
                <a:spcPct val="150000"/>
              </a:lnSpc>
            </a:pPr>
            <a:r>
              <a:rPr lang="en-GB" b="1" dirty="0"/>
              <a:t>Data Visualization</a:t>
            </a:r>
            <a:r>
              <a:rPr lang="en-GB" dirty="0"/>
              <a:t>: Presenting data insights through charts, tables, and dashboards.</a:t>
            </a:r>
          </a:p>
          <a:p>
            <a:pPr>
              <a:lnSpc>
                <a:spcPct val="150000"/>
              </a:lnSpc>
            </a:pPr>
            <a:endParaRPr lang="en-GB" dirty="0"/>
          </a:p>
          <a:p>
            <a:pPr marL="0" indent="0">
              <a:lnSpc>
                <a:spcPct val="150000"/>
              </a:lnSpc>
              <a:buNone/>
            </a:pPr>
            <a:endParaRPr lang="en-IN" dirty="0"/>
          </a:p>
        </p:txBody>
      </p:sp>
      <p:sp>
        <p:nvSpPr>
          <p:cNvPr id="3" name="Text Placeholder 2">
            <a:extLst>
              <a:ext uri="{FF2B5EF4-FFF2-40B4-BE49-F238E27FC236}">
                <a16:creationId xmlns:a16="http://schemas.microsoft.com/office/drawing/2014/main" id="{A10DADE5-F8B7-8219-09F5-E941BBDEFB05}"/>
              </a:ext>
            </a:extLst>
          </p:cNvPr>
          <p:cNvSpPr>
            <a:spLocks noGrp="1"/>
          </p:cNvSpPr>
          <p:nvPr>
            <p:ph type="body" sz="quarter" idx="10"/>
          </p:nvPr>
        </p:nvSpPr>
        <p:spPr/>
        <p:txBody>
          <a:bodyPr/>
          <a:lstStyle/>
          <a:p>
            <a:r>
              <a:rPr lang="en-IN"/>
              <a:t>Data Analytics Using Excel</a:t>
            </a:r>
            <a:endParaRPr lang="en-IN" dirty="0"/>
          </a:p>
        </p:txBody>
      </p:sp>
      <p:sp>
        <p:nvSpPr>
          <p:cNvPr id="4" name="Content Placeholder 3">
            <a:extLst>
              <a:ext uri="{FF2B5EF4-FFF2-40B4-BE49-F238E27FC236}">
                <a16:creationId xmlns:a16="http://schemas.microsoft.com/office/drawing/2014/main" id="{43776214-F56C-3ECA-F4C9-6B229CB971F5}"/>
              </a:ext>
            </a:extLst>
          </p:cNvPr>
          <p:cNvSpPr>
            <a:spLocks noGrp="1"/>
          </p:cNvSpPr>
          <p:nvPr>
            <p:ph idx="11"/>
          </p:nvPr>
        </p:nvSpPr>
        <p:spPr/>
        <p:txBody>
          <a:bodyPr/>
          <a:lstStyle/>
          <a:p>
            <a:pPr marL="0" indent="0">
              <a:lnSpc>
                <a:spcPct val="150000"/>
              </a:lnSpc>
              <a:buNone/>
            </a:pPr>
            <a:r>
              <a:rPr lang="en-GB" b="1"/>
              <a:t>Why Use Excel for Data Analytics?</a:t>
            </a:r>
          </a:p>
          <a:p>
            <a:pPr>
              <a:lnSpc>
                <a:spcPct val="150000"/>
              </a:lnSpc>
            </a:pPr>
            <a:r>
              <a:rPr lang="en-GB"/>
              <a:t>User-friendly interface with powerful tools.</a:t>
            </a:r>
          </a:p>
          <a:p>
            <a:pPr>
              <a:lnSpc>
                <a:spcPct val="150000"/>
              </a:lnSpc>
            </a:pPr>
            <a:r>
              <a:rPr lang="en-GB"/>
              <a:t>Supports data cleaning (Power Query), analysis (PivotTables), and visualization (charts).</a:t>
            </a:r>
          </a:p>
          <a:p>
            <a:pPr>
              <a:lnSpc>
                <a:spcPct val="150000"/>
              </a:lnSpc>
            </a:pPr>
            <a:r>
              <a:rPr lang="en-GB"/>
              <a:t>Widely available and integrates with many data sources.</a:t>
            </a:r>
          </a:p>
          <a:p>
            <a:pPr>
              <a:lnSpc>
                <a:spcPct val="150000"/>
              </a:lnSpc>
            </a:pPr>
            <a:r>
              <a:rPr lang="en-GB"/>
              <a:t>Enables automation through formulas and macros.</a:t>
            </a:r>
          </a:p>
          <a:p>
            <a:pPr marL="0" indent="0">
              <a:lnSpc>
                <a:spcPct val="150000"/>
              </a:lnSpc>
              <a:buNone/>
            </a:pPr>
            <a:r>
              <a:rPr lang="en-GB" b="1"/>
              <a:t>Excel Analytics Workflow</a:t>
            </a:r>
            <a:r>
              <a:rPr lang="en-GB"/>
              <a:t>:</a:t>
            </a:r>
          </a:p>
          <a:p>
            <a:pPr>
              <a:lnSpc>
                <a:spcPct val="150000"/>
              </a:lnSpc>
            </a:pPr>
            <a:r>
              <a:rPr lang="en-GB"/>
              <a:t>Import and clean data.</a:t>
            </a:r>
          </a:p>
          <a:p>
            <a:pPr>
              <a:lnSpc>
                <a:spcPct val="150000"/>
              </a:lnSpc>
            </a:pPr>
            <a:r>
              <a:rPr lang="en-GB"/>
              <a:t>Analyze with formulas and PivotTables.</a:t>
            </a:r>
          </a:p>
          <a:p>
            <a:pPr>
              <a:lnSpc>
                <a:spcPct val="150000"/>
              </a:lnSpc>
            </a:pPr>
            <a:r>
              <a:rPr lang="en-GB"/>
              <a:t>Visualize insights with charts and dashboards.</a:t>
            </a:r>
          </a:p>
          <a:p>
            <a:pPr>
              <a:lnSpc>
                <a:spcPct val="150000"/>
              </a:lnSpc>
            </a:pPr>
            <a:r>
              <a:rPr lang="en-GB"/>
              <a:t>Automate repetitive tasks with macros or Power Query.</a:t>
            </a:r>
          </a:p>
          <a:p>
            <a:pPr>
              <a:lnSpc>
                <a:spcPct val="150000"/>
              </a:lnSpc>
            </a:pPr>
            <a:endParaRPr lang="en-IN" dirty="0"/>
          </a:p>
        </p:txBody>
      </p:sp>
    </p:spTree>
    <p:extLst>
      <p:ext uri="{BB962C8B-B14F-4D97-AF65-F5344CB8AC3E}">
        <p14:creationId xmlns:p14="http://schemas.microsoft.com/office/powerpoint/2010/main" val="112210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29827B-1261-4413-7078-B395BFA8092A}"/>
              </a:ext>
            </a:extLst>
          </p:cNvPr>
          <p:cNvSpPr>
            <a:spLocks noGrp="1"/>
          </p:cNvSpPr>
          <p:nvPr>
            <p:ph idx="1"/>
          </p:nvPr>
        </p:nvSpPr>
        <p:spPr/>
        <p:txBody>
          <a:bodyPr/>
          <a:lstStyle/>
          <a:p>
            <a:pPr marL="0" indent="0">
              <a:lnSpc>
                <a:spcPct val="150000"/>
              </a:lnSpc>
              <a:buNone/>
            </a:pPr>
            <a:r>
              <a:rPr lang="en-IN" dirty="0"/>
              <a:t>The process of transforming raw data into visual formats like charts and graphs to easily communicate insights and trends.</a:t>
            </a:r>
          </a:p>
          <a:p>
            <a:pPr marL="0" indent="0">
              <a:lnSpc>
                <a:spcPct val="150000"/>
              </a:lnSpc>
              <a:buNone/>
            </a:pPr>
            <a:r>
              <a:rPr lang="en-IN" b="1" dirty="0"/>
              <a:t>Excel Visualization Tools:</a:t>
            </a:r>
          </a:p>
          <a:p>
            <a:pPr>
              <a:lnSpc>
                <a:spcPct val="150000"/>
              </a:lnSpc>
            </a:pPr>
            <a:r>
              <a:rPr lang="en-IN" b="1" dirty="0"/>
              <a:t>Charts:</a:t>
            </a:r>
            <a:r>
              <a:rPr lang="en-IN" dirty="0"/>
              <a:t> Column, Bar, Line, Pie, Scatter, Area, Combo charts, and more.</a:t>
            </a:r>
          </a:p>
          <a:p>
            <a:pPr>
              <a:lnSpc>
                <a:spcPct val="150000"/>
              </a:lnSpc>
            </a:pPr>
            <a:r>
              <a:rPr lang="en-IN" b="1" dirty="0"/>
              <a:t>Pivot Charts:</a:t>
            </a:r>
            <a:r>
              <a:rPr lang="en-IN" dirty="0"/>
              <a:t> Dynamic charts linked to PivotTables for interactive analysis.</a:t>
            </a:r>
          </a:p>
          <a:p>
            <a:pPr>
              <a:lnSpc>
                <a:spcPct val="150000"/>
              </a:lnSpc>
            </a:pPr>
            <a:r>
              <a:rPr lang="en-IN" b="1" dirty="0"/>
              <a:t>Conditional Formatting:</a:t>
            </a:r>
            <a:r>
              <a:rPr lang="en-IN" dirty="0"/>
              <a:t> Highlights data patterns using </a:t>
            </a:r>
            <a:r>
              <a:rPr lang="en-IN" dirty="0" err="1"/>
              <a:t>color</a:t>
            </a:r>
            <a:r>
              <a:rPr lang="en-IN" dirty="0"/>
              <a:t> scales, data bars, and icons.</a:t>
            </a:r>
          </a:p>
          <a:p>
            <a:pPr>
              <a:lnSpc>
                <a:spcPct val="150000"/>
              </a:lnSpc>
            </a:pPr>
            <a:r>
              <a:rPr lang="en-IN" b="1" dirty="0"/>
              <a:t>Sparklines:</a:t>
            </a:r>
            <a:r>
              <a:rPr lang="en-IN" dirty="0"/>
              <a:t> Miniature charts within a cell for quick trend spotting.</a:t>
            </a:r>
          </a:p>
          <a:p>
            <a:pPr>
              <a:lnSpc>
                <a:spcPct val="150000"/>
              </a:lnSpc>
            </a:pPr>
            <a:r>
              <a:rPr lang="en-IN" b="1" dirty="0"/>
              <a:t>Data Bars &amp; Colour Scales:</a:t>
            </a:r>
            <a:r>
              <a:rPr lang="en-IN" dirty="0"/>
              <a:t> Visual cues within data tables.</a:t>
            </a:r>
          </a:p>
        </p:txBody>
      </p:sp>
      <p:sp>
        <p:nvSpPr>
          <p:cNvPr id="3" name="Text Placeholder 2">
            <a:extLst>
              <a:ext uri="{FF2B5EF4-FFF2-40B4-BE49-F238E27FC236}">
                <a16:creationId xmlns:a16="http://schemas.microsoft.com/office/drawing/2014/main" id="{881846C1-6E60-8622-EC33-99E43FDDA6D5}"/>
              </a:ext>
            </a:extLst>
          </p:cNvPr>
          <p:cNvSpPr>
            <a:spLocks noGrp="1"/>
          </p:cNvSpPr>
          <p:nvPr>
            <p:ph type="body" sz="quarter" idx="10"/>
          </p:nvPr>
        </p:nvSpPr>
        <p:spPr/>
        <p:txBody>
          <a:bodyPr/>
          <a:lstStyle/>
          <a:p>
            <a:r>
              <a:rPr lang="en-IN" dirty="0"/>
              <a:t>Data Visualization Using Excel</a:t>
            </a:r>
          </a:p>
        </p:txBody>
      </p:sp>
      <p:sp>
        <p:nvSpPr>
          <p:cNvPr id="4" name="Content Placeholder 3">
            <a:extLst>
              <a:ext uri="{FF2B5EF4-FFF2-40B4-BE49-F238E27FC236}">
                <a16:creationId xmlns:a16="http://schemas.microsoft.com/office/drawing/2014/main" id="{6B3EC2C4-A8DD-C780-2B01-64E6FEA74756}"/>
              </a:ext>
            </a:extLst>
          </p:cNvPr>
          <p:cNvSpPr>
            <a:spLocks noGrp="1"/>
          </p:cNvSpPr>
          <p:nvPr>
            <p:ph idx="11"/>
          </p:nvPr>
        </p:nvSpPr>
        <p:spPr/>
        <p:txBody>
          <a:bodyPr/>
          <a:lstStyle/>
          <a:p>
            <a:pPr marL="0" indent="0">
              <a:lnSpc>
                <a:spcPct val="150000"/>
              </a:lnSpc>
              <a:buNone/>
            </a:pPr>
            <a:r>
              <a:rPr lang="en-GB" b="1" dirty="0"/>
              <a:t>Benefits of Using Excel for Visualization:</a:t>
            </a:r>
          </a:p>
          <a:p>
            <a:pPr>
              <a:lnSpc>
                <a:spcPct val="150000"/>
              </a:lnSpc>
            </a:pPr>
            <a:r>
              <a:rPr lang="en-GB" dirty="0"/>
              <a:t>Easy to create and customize visuals.</a:t>
            </a:r>
          </a:p>
          <a:p>
            <a:pPr>
              <a:lnSpc>
                <a:spcPct val="150000"/>
              </a:lnSpc>
            </a:pPr>
            <a:r>
              <a:rPr lang="en-GB" dirty="0"/>
              <a:t>Helps identify trends, outliers, and relationships quickly.</a:t>
            </a:r>
          </a:p>
          <a:p>
            <a:pPr>
              <a:lnSpc>
                <a:spcPct val="150000"/>
              </a:lnSpc>
            </a:pPr>
            <a:r>
              <a:rPr lang="en-GB" dirty="0"/>
              <a:t>Supports dynamic, interactive dashboards.</a:t>
            </a:r>
          </a:p>
          <a:p>
            <a:pPr>
              <a:lnSpc>
                <a:spcPct val="150000"/>
              </a:lnSpc>
            </a:pPr>
            <a:r>
              <a:rPr lang="en-GB" dirty="0"/>
              <a:t>Integrates with data models and formulas for live updates.</a:t>
            </a:r>
          </a:p>
          <a:p>
            <a:pPr marL="0" indent="0">
              <a:lnSpc>
                <a:spcPct val="150000"/>
              </a:lnSpc>
              <a:buNone/>
            </a:pPr>
            <a:r>
              <a:rPr lang="en-GB" b="1" dirty="0"/>
              <a:t>Best Practices:</a:t>
            </a:r>
          </a:p>
          <a:p>
            <a:pPr>
              <a:lnSpc>
                <a:spcPct val="150000"/>
              </a:lnSpc>
            </a:pPr>
            <a:r>
              <a:rPr lang="en-GB" dirty="0"/>
              <a:t>Choose the right chart type for your data.</a:t>
            </a:r>
          </a:p>
          <a:p>
            <a:pPr>
              <a:lnSpc>
                <a:spcPct val="150000"/>
              </a:lnSpc>
            </a:pPr>
            <a:r>
              <a:rPr lang="en-GB" dirty="0"/>
              <a:t>Keep visuals simple and focused.</a:t>
            </a:r>
          </a:p>
          <a:p>
            <a:pPr>
              <a:lnSpc>
                <a:spcPct val="150000"/>
              </a:lnSpc>
            </a:pPr>
            <a:r>
              <a:rPr lang="en-GB" dirty="0"/>
              <a:t>Use </a:t>
            </a:r>
            <a:r>
              <a:rPr lang="en-GB" dirty="0" err="1"/>
              <a:t>colors</a:t>
            </a:r>
            <a:r>
              <a:rPr lang="en-GB" dirty="0"/>
              <a:t> and labels effectively.</a:t>
            </a:r>
          </a:p>
          <a:p>
            <a:pPr>
              <a:lnSpc>
                <a:spcPct val="150000"/>
              </a:lnSpc>
            </a:pPr>
            <a:r>
              <a:rPr lang="en-GB" dirty="0"/>
              <a:t>Combine multiple visual elements for storytelling.</a:t>
            </a:r>
            <a:endParaRPr lang="en-IN" dirty="0"/>
          </a:p>
        </p:txBody>
      </p:sp>
    </p:spTree>
    <p:extLst>
      <p:ext uri="{BB962C8B-B14F-4D97-AF65-F5344CB8AC3E}">
        <p14:creationId xmlns:p14="http://schemas.microsoft.com/office/powerpoint/2010/main" val="2063859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29F3AE-6EF4-AAE0-72E1-3561D7E26FA3}"/>
              </a:ext>
            </a:extLst>
          </p:cNvPr>
          <p:cNvSpPr>
            <a:spLocks noGrp="1"/>
          </p:cNvSpPr>
          <p:nvPr>
            <p:ph idx="1"/>
          </p:nvPr>
        </p:nvSpPr>
        <p:spPr/>
        <p:txBody>
          <a:bodyPr/>
          <a:lstStyle/>
          <a:p>
            <a:pPr marL="0" indent="0">
              <a:lnSpc>
                <a:spcPct val="150000"/>
              </a:lnSpc>
              <a:buNone/>
            </a:pPr>
            <a:r>
              <a:rPr lang="en-IN" dirty="0"/>
              <a:t>Advanced Excel involves powerful tools, functions, and techniques that go beyond basic spreadsheet usage to perform efficient data analysis, automation, and reporting.</a:t>
            </a:r>
          </a:p>
          <a:p>
            <a:pPr marL="0" indent="0">
              <a:lnSpc>
                <a:spcPct val="150000"/>
              </a:lnSpc>
              <a:buNone/>
            </a:pPr>
            <a:r>
              <a:rPr lang="en-IN" b="1" dirty="0"/>
              <a:t>Key Uses:</a:t>
            </a:r>
          </a:p>
          <a:p>
            <a:pPr>
              <a:lnSpc>
                <a:spcPct val="150000"/>
              </a:lnSpc>
            </a:pPr>
            <a:r>
              <a:rPr lang="en-IN" dirty="0" err="1"/>
              <a:t>Analyzing</a:t>
            </a:r>
            <a:r>
              <a:rPr lang="en-IN" dirty="0"/>
              <a:t> large datasets</a:t>
            </a:r>
          </a:p>
          <a:p>
            <a:pPr>
              <a:lnSpc>
                <a:spcPct val="150000"/>
              </a:lnSpc>
            </a:pPr>
            <a:r>
              <a:rPr lang="en-IN" dirty="0"/>
              <a:t>Automating repetitive tasks with formulas or macros</a:t>
            </a:r>
          </a:p>
          <a:p>
            <a:pPr>
              <a:lnSpc>
                <a:spcPct val="150000"/>
              </a:lnSpc>
            </a:pPr>
            <a:r>
              <a:rPr lang="en-IN" dirty="0"/>
              <a:t>Creating interactive dashboards</a:t>
            </a:r>
          </a:p>
          <a:p>
            <a:pPr>
              <a:lnSpc>
                <a:spcPct val="150000"/>
              </a:lnSpc>
            </a:pPr>
            <a:r>
              <a:rPr lang="en-IN" dirty="0"/>
              <a:t>Data cleaning and transformation</a:t>
            </a:r>
          </a:p>
          <a:p>
            <a:pPr marL="0" indent="0">
              <a:lnSpc>
                <a:spcPct val="150000"/>
              </a:lnSpc>
              <a:buNone/>
            </a:pPr>
            <a:r>
              <a:rPr lang="en-IN" b="1" dirty="0"/>
              <a:t>How It Saves Time:</a:t>
            </a:r>
          </a:p>
          <a:p>
            <a:pPr>
              <a:lnSpc>
                <a:spcPct val="150000"/>
              </a:lnSpc>
            </a:pPr>
            <a:r>
              <a:rPr lang="en-IN" dirty="0"/>
              <a:t>Eliminates manual work with smart formulas (e.g., VLOOKUP, IF, INDEX-MATCH)</a:t>
            </a:r>
          </a:p>
          <a:p>
            <a:pPr>
              <a:lnSpc>
                <a:spcPct val="150000"/>
              </a:lnSpc>
            </a:pPr>
            <a:r>
              <a:rPr lang="en-IN" dirty="0"/>
              <a:t>Automates processes with Flash Fill, PivotTables, and macros</a:t>
            </a:r>
          </a:p>
          <a:p>
            <a:pPr>
              <a:lnSpc>
                <a:spcPct val="150000"/>
              </a:lnSpc>
            </a:pPr>
            <a:r>
              <a:rPr lang="en-IN" dirty="0"/>
              <a:t>Makes complex tasks easier with AI features like </a:t>
            </a:r>
            <a:r>
              <a:rPr lang="en-IN" dirty="0" err="1"/>
              <a:t>Analyze</a:t>
            </a:r>
            <a:r>
              <a:rPr lang="en-IN" dirty="0"/>
              <a:t> Data</a:t>
            </a:r>
          </a:p>
          <a:p>
            <a:pPr marL="0" indent="0">
              <a:lnSpc>
                <a:spcPct val="150000"/>
              </a:lnSpc>
              <a:buNone/>
            </a:pPr>
            <a:endParaRPr lang="en-IN" dirty="0"/>
          </a:p>
        </p:txBody>
      </p:sp>
      <p:sp>
        <p:nvSpPr>
          <p:cNvPr id="3" name="Text Placeholder 2">
            <a:extLst>
              <a:ext uri="{FF2B5EF4-FFF2-40B4-BE49-F238E27FC236}">
                <a16:creationId xmlns:a16="http://schemas.microsoft.com/office/drawing/2014/main" id="{FABA0211-8E2F-6141-F738-1F3AA0D52F9A}"/>
              </a:ext>
            </a:extLst>
          </p:cNvPr>
          <p:cNvSpPr>
            <a:spLocks noGrp="1"/>
          </p:cNvSpPr>
          <p:nvPr>
            <p:ph type="body" sz="quarter" idx="10"/>
          </p:nvPr>
        </p:nvSpPr>
        <p:spPr/>
        <p:txBody>
          <a:bodyPr/>
          <a:lstStyle/>
          <a:p>
            <a:r>
              <a:rPr lang="en-IN" dirty="0"/>
              <a:t>Introduction to Advanced Excel</a:t>
            </a:r>
          </a:p>
        </p:txBody>
      </p:sp>
      <p:sp>
        <p:nvSpPr>
          <p:cNvPr id="11" name="Content Placeholder 10">
            <a:extLst>
              <a:ext uri="{FF2B5EF4-FFF2-40B4-BE49-F238E27FC236}">
                <a16:creationId xmlns:a16="http://schemas.microsoft.com/office/drawing/2014/main" id="{C83B59EC-3C20-5542-4DB1-0539963E6579}"/>
              </a:ext>
            </a:extLst>
          </p:cNvPr>
          <p:cNvSpPr>
            <a:spLocks noGrp="1"/>
          </p:cNvSpPr>
          <p:nvPr>
            <p:ph idx="11"/>
          </p:nvPr>
        </p:nvSpPr>
        <p:spPr/>
        <p:txBody>
          <a:bodyPr/>
          <a:lstStyle/>
          <a:p>
            <a:pPr marL="0" indent="0">
              <a:lnSpc>
                <a:spcPct val="150000"/>
              </a:lnSpc>
              <a:buNone/>
            </a:pPr>
            <a:r>
              <a:rPr lang="en-IN" b="1" dirty="0"/>
              <a:t>Popular Features:</a:t>
            </a:r>
          </a:p>
          <a:p>
            <a:pPr>
              <a:lnSpc>
                <a:spcPct val="150000"/>
              </a:lnSpc>
            </a:pPr>
            <a:r>
              <a:rPr lang="en-IN" b="1" dirty="0"/>
              <a:t>PivotTables &amp; Charts –</a:t>
            </a:r>
            <a:r>
              <a:rPr lang="en-IN" dirty="0"/>
              <a:t> Summarize and visualize data easily</a:t>
            </a:r>
          </a:p>
          <a:p>
            <a:pPr>
              <a:lnSpc>
                <a:spcPct val="150000"/>
              </a:lnSpc>
            </a:pPr>
            <a:r>
              <a:rPr lang="en-IN" b="1" dirty="0"/>
              <a:t>Power Query – </a:t>
            </a:r>
            <a:r>
              <a:rPr lang="en-IN" dirty="0"/>
              <a:t>Clean, reshape, and merge data from multiple sources</a:t>
            </a:r>
          </a:p>
          <a:p>
            <a:pPr>
              <a:lnSpc>
                <a:spcPct val="150000"/>
              </a:lnSpc>
            </a:pPr>
            <a:r>
              <a:rPr lang="en-IN" b="1" dirty="0"/>
              <a:t>Advanced Functions – </a:t>
            </a:r>
            <a:r>
              <a:rPr lang="en-IN" dirty="0"/>
              <a:t>SUMIFS, XLOOKUP, TEXT, ARRAYFORMULAS</a:t>
            </a:r>
          </a:p>
          <a:p>
            <a:pPr>
              <a:lnSpc>
                <a:spcPct val="150000"/>
              </a:lnSpc>
            </a:pPr>
            <a:r>
              <a:rPr lang="en-IN" b="1" dirty="0"/>
              <a:t>Macros &amp; VBA – </a:t>
            </a:r>
            <a:r>
              <a:rPr lang="en-IN" dirty="0"/>
              <a:t>Automate complex workflows</a:t>
            </a:r>
          </a:p>
          <a:p>
            <a:pPr>
              <a:lnSpc>
                <a:spcPct val="150000"/>
              </a:lnSpc>
            </a:pPr>
            <a:r>
              <a:rPr lang="en-IN" b="1" dirty="0"/>
              <a:t>AI Tools – </a:t>
            </a:r>
            <a:r>
              <a:rPr lang="en-IN" dirty="0"/>
              <a:t>Flash Fill, </a:t>
            </a:r>
            <a:r>
              <a:rPr lang="en-IN" dirty="0" err="1"/>
              <a:t>Analyze</a:t>
            </a:r>
            <a:r>
              <a:rPr lang="en-IN" dirty="0"/>
              <a:t> Data, Data Types</a:t>
            </a:r>
          </a:p>
        </p:txBody>
      </p:sp>
    </p:spTree>
    <p:extLst>
      <p:ext uri="{BB962C8B-B14F-4D97-AF65-F5344CB8AC3E}">
        <p14:creationId xmlns:p14="http://schemas.microsoft.com/office/powerpoint/2010/main" val="114037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D3E480-406E-D564-821B-140E5D48B9D8}"/>
              </a:ext>
            </a:extLst>
          </p:cNvPr>
          <p:cNvSpPr>
            <a:spLocks noGrp="1"/>
          </p:cNvSpPr>
          <p:nvPr>
            <p:ph idx="1"/>
          </p:nvPr>
        </p:nvSpPr>
        <p:spPr>
          <a:xfrm>
            <a:off x="181163" y="871627"/>
            <a:ext cx="8764983" cy="4221920"/>
          </a:xfrm>
        </p:spPr>
        <p:txBody>
          <a:bodyPr/>
          <a:lstStyle/>
          <a:p>
            <a:pPr marL="0" indent="0">
              <a:buNone/>
            </a:pPr>
            <a:r>
              <a:rPr lang="en-GB" dirty="0"/>
              <a:t>Array functions allow you to perform multiple calculations on one or more items in an array (a range of cells, constant values, or results from formulas) </a:t>
            </a:r>
          </a:p>
          <a:p>
            <a:pPr marL="0" indent="0">
              <a:buNone/>
            </a:pPr>
            <a:endParaRPr lang="en-GB" b="1" dirty="0"/>
          </a:p>
          <a:p>
            <a:pPr marL="0" indent="0">
              <a:buNone/>
            </a:pPr>
            <a:r>
              <a:rPr lang="en-GB" b="1" dirty="0"/>
              <a:t>Why Use Them?</a:t>
            </a:r>
          </a:p>
          <a:p>
            <a:r>
              <a:rPr lang="en-GB" dirty="0"/>
              <a:t>Simplify complex tasks like filtering, sorting, and summarizing</a:t>
            </a:r>
          </a:p>
          <a:p>
            <a:r>
              <a:rPr lang="en-GB" dirty="0"/>
              <a:t>Eliminate helper columns</a:t>
            </a:r>
          </a:p>
          <a:p>
            <a:r>
              <a:rPr lang="en-GB" dirty="0"/>
              <a:t>Handle dynamic data ranges efficiently</a:t>
            </a:r>
          </a:p>
          <a:p>
            <a:pPr marL="0" indent="0">
              <a:buNone/>
            </a:pPr>
            <a:endParaRPr lang="en-GB" b="1" dirty="0"/>
          </a:p>
          <a:p>
            <a:pPr marL="0" indent="0">
              <a:buNone/>
            </a:pPr>
            <a:r>
              <a:rPr lang="en-GB" b="1" dirty="0"/>
              <a:t>Key Array Functions –</a:t>
            </a:r>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lnSpc>
                <a:spcPct val="250000"/>
              </a:lnSpc>
              <a:buNone/>
            </a:pPr>
            <a:r>
              <a:rPr lang="en-GB" dirty="0"/>
              <a:t>Note: Modern Excel (365, 2019+) supports dynamic arrays — no need to press </a:t>
            </a:r>
            <a:r>
              <a:rPr lang="en-GB" dirty="0" err="1"/>
              <a:t>Ctrl+Shift+Enter</a:t>
            </a:r>
            <a:r>
              <a:rPr lang="en-GB" dirty="0"/>
              <a:t>!</a:t>
            </a:r>
          </a:p>
          <a:p>
            <a:endParaRPr lang="en-IN" dirty="0"/>
          </a:p>
        </p:txBody>
      </p:sp>
      <p:sp>
        <p:nvSpPr>
          <p:cNvPr id="3" name="Text Placeholder 2">
            <a:extLst>
              <a:ext uri="{FF2B5EF4-FFF2-40B4-BE49-F238E27FC236}">
                <a16:creationId xmlns:a16="http://schemas.microsoft.com/office/drawing/2014/main" id="{86205BCD-6321-77FC-92CD-EB3539E6B1A6}"/>
              </a:ext>
            </a:extLst>
          </p:cNvPr>
          <p:cNvSpPr>
            <a:spLocks noGrp="1"/>
          </p:cNvSpPr>
          <p:nvPr>
            <p:ph type="body" sz="quarter" idx="10"/>
          </p:nvPr>
        </p:nvSpPr>
        <p:spPr/>
        <p:txBody>
          <a:bodyPr/>
          <a:lstStyle/>
          <a:p>
            <a:r>
              <a:rPr lang="en-IN" dirty="0"/>
              <a:t>Array Functions in Excel</a:t>
            </a:r>
          </a:p>
        </p:txBody>
      </p:sp>
      <p:graphicFrame>
        <p:nvGraphicFramePr>
          <p:cNvPr id="5" name="Table 4">
            <a:extLst>
              <a:ext uri="{FF2B5EF4-FFF2-40B4-BE49-F238E27FC236}">
                <a16:creationId xmlns:a16="http://schemas.microsoft.com/office/drawing/2014/main" id="{5A946EB1-047C-AF4F-1FDB-8D12705171D6}"/>
              </a:ext>
            </a:extLst>
          </p:cNvPr>
          <p:cNvGraphicFramePr>
            <a:graphicFrameLocks noGrp="1"/>
          </p:cNvGraphicFramePr>
          <p:nvPr>
            <p:extLst>
              <p:ext uri="{D42A27DB-BD31-4B8C-83A1-F6EECF244321}">
                <p14:modId xmlns:p14="http://schemas.microsoft.com/office/powerpoint/2010/main" val="4194752341"/>
              </p:ext>
            </p:extLst>
          </p:nvPr>
        </p:nvGraphicFramePr>
        <p:xfrm>
          <a:off x="313001" y="3052103"/>
          <a:ext cx="7886700" cy="1706880"/>
        </p:xfrm>
        <a:graphic>
          <a:graphicData uri="http://schemas.openxmlformats.org/drawingml/2006/table">
            <a:tbl>
              <a:tblPr firstRow="1">
                <a:tableStyleId>{72833802-FEF1-4C79-8D5D-14CF1EAF98D9}</a:tableStyleId>
              </a:tblPr>
              <a:tblGrid>
                <a:gridCol w="1840919">
                  <a:extLst>
                    <a:ext uri="{9D8B030D-6E8A-4147-A177-3AD203B41FA5}">
                      <a16:colId xmlns:a16="http://schemas.microsoft.com/office/drawing/2014/main" val="4294887243"/>
                    </a:ext>
                  </a:extLst>
                </a:gridCol>
                <a:gridCol w="6045781">
                  <a:extLst>
                    <a:ext uri="{9D8B030D-6E8A-4147-A177-3AD203B41FA5}">
                      <a16:colId xmlns:a16="http://schemas.microsoft.com/office/drawing/2014/main" val="4293773395"/>
                    </a:ext>
                  </a:extLst>
                </a:gridCol>
              </a:tblGrid>
              <a:tr h="0">
                <a:tc>
                  <a:txBody>
                    <a:bodyPr/>
                    <a:lstStyle/>
                    <a:p>
                      <a:r>
                        <a:rPr lang="en-IN" sz="1000"/>
                        <a:t>Function</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00" dirty="0"/>
                        <a:t>Purpose</a:t>
                      </a:r>
                      <a:endParaRPr lang="en-IN" sz="1000" dirty="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377666"/>
                  </a:ext>
                </a:extLst>
              </a:tr>
              <a:tr h="0">
                <a:tc>
                  <a:txBody>
                    <a:bodyPr/>
                    <a:lstStyle/>
                    <a:p>
                      <a:r>
                        <a:rPr lang="en-IN" sz="1000"/>
                        <a:t>SEQUENCE</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a:t>Generates an array of numbers</a:t>
                      </a:r>
                      <a:endParaRPr lang="en-GB"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5361036"/>
                  </a:ext>
                </a:extLst>
              </a:tr>
              <a:tr h="0">
                <a:tc>
                  <a:txBody>
                    <a:bodyPr/>
                    <a:lstStyle/>
                    <a:p>
                      <a:r>
                        <a:rPr lang="en-IN" sz="1000"/>
                        <a:t>SORT</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00"/>
                        <a:t>Sorts an array</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327976"/>
                  </a:ext>
                </a:extLst>
              </a:tr>
              <a:tr h="0">
                <a:tc>
                  <a:txBody>
                    <a:bodyPr/>
                    <a:lstStyle/>
                    <a:p>
                      <a:r>
                        <a:rPr lang="en-IN" sz="1000"/>
                        <a:t>FILTER</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a:t>Extracts data based on conditions</a:t>
                      </a:r>
                      <a:endParaRPr lang="en-GB"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434411"/>
                  </a:ext>
                </a:extLst>
              </a:tr>
              <a:tr h="0">
                <a:tc>
                  <a:txBody>
                    <a:bodyPr/>
                    <a:lstStyle/>
                    <a:p>
                      <a:r>
                        <a:rPr lang="en-IN" sz="1000"/>
                        <a:t>UNIQUE</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a:t>Returns distinct values from a range</a:t>
                      </a:r>
                      <a:endParaRPr lang="en-GB"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738936"/>
                  </a:ext>
                </a:extLst>
              </a:tr>
              <a:tr h="0">
                <a:tc>
                  <a:txBody>
                    <a:bodyPr/>
                    <a:lstStyle/>
                    <a:p>
                      <a:r>
                        <a:rPr lang="en-IN" sz="1000"/>
                        <a:t>TEXTSPLIT</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a:t>Splits text strings into an array</a:t>
                      </a:r>
                      <a:endParaRPr lang="en-GB"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458663"/>
                  </a:ext>
                </a:extLst>
              </a:tr>
              <a:tr h="0">
                <a:tc>
                  <a:txBody>
                    <a:bodyPr/>
                    <a:lstStyle/>
                    <a:p>
                      <a:r>
                        <a:rPr lang="en-IN" sz="1000"/>
                        <a:t>XLOOKUP + ARRAYFORMULA</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dirty="0"/>
                        <a:t>Perform lookups across ranges dynamically</a:t>
                      </a:r>
                      <a:endParaRPr lang="en-GB" sz="1000" dirty="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596855"/>
                  </a:ext>
                </a:extLst>
              </a:tr>
            </a:tbl>
          </a:graphicData>
        </a:graphic>
      </p:graphicFrame>
    </p:spTree>
    <p:extLst>
      <p:ext uri="{BB962C8B-B14F-4D97-AF65-F5344CB8AC3E}">
        <p14:creationId xmlns:p14="http://schemas.microsoft.com/office/powerpoint/2010/main" val="599674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9F7BA8-E4FA-6951-E62F-5FC16BB20500}"/>
              </a:ext>
            </a:extLst>
          </p:cNvPr>
          <p:cNvSpPr>
            <a:spLocks noGrp="1"/>
          </p:cNvSpPr>
          <p:nvPr>
            <p:ph idx="1"/>
          </p:nvPr>
        </p:nvSpPr>
        <p:spPr/>
        <p:txBody>
          <a:bodyPr/>
          <a:lstStyle/>
          <a:p>
            <a:pPr marL="0" indent="0">
              <a:lnSpc>
                <a:spcPct val="200000"/>
              </a:lnSpc>
              <a:buNone/>
            </a:pPr>
            <a:r>
              <a:rPr lang="en-IN" b="1" dirty="0"/>
              <a:t>Examples on Array Functions</a:t>
            </a:r>
          </a:p>
          <a:p>
            <a:pPr>
              <a:lnSpc>
                <a:spcPct val="200000"/>
              </a:lnSpc>
            </a:pPr>
            <a:r>
              <a:rPr lang="en-GB" dirty="0"/>
              <a:t>Extract names of first five employees	</a:t>
            </a:r>
          </a:p>
          <a:p>
            <a:pPr>
              <a:lnSpc>
                <a:spcPct val="200000"/>
              </a:lnSpc>
            </a:pPr>
            <a:r>
              <a:rPr lang="en-GB" dirty="0"/>
              <a:t>Extract details for these employees				</a:t>
            </a:r>
          </a:p>
          <a:p>
            <a:pPr>
              <a:lnSpc>
                <a:spcPct val="200000"/>
              </a:lnSpc>
            </a:pPr>
            <a:r>
              <a:rPr lang="en-GB" dirty="0"/>
              <a:t>List the names for top 5 employees in ASC order by age					</a:t>
            </a:r>
          </a:p>
          <a:p>
            <a:pPr>
              <a:lnSpc>
                <a:spcPct val="200000"/>
              </a:lnSpc>
            </a:pPr>
            <a:r>
              <a:rPr lang="en-GB" dirty="0"/>
              <a:t>Find names of all employee whose age is 22					</a:t>
            </a:r>
          </a:p>
          <a:p>
            <a:pPr>
              <a:lnSpc>
                <a:spcPct val="200000"/>
              </a:lnSpc>
            </a:pPr>
            <a:r>
              <a:rPr lang="en-GB" dirty="0"/>
              <a:t>Create a pivot table representing Average salary by Age Groups					</a:t>
            </a:r>
          </a:p>
          <a:p>
            <a:pPr marL="0" indent="0">
              <a:buNone/>
            </a:pPr>
            <a:endParaRPr lang="en-IN" dirty="0"/>
          </a:p>
        </p:txBody>
      </p:sp>
    </p:spTree>
    <p:extLst>
      <p:ext uri="{BB962C8B-B14F-4D97-AF65-F5344CB8AC3E}">
        <p14:creationId xmlns:p14="http://schemas.microsoft.com/office/powerpoint/2010/main" val="1282660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6AC017-EAEF-53FC-5189-0BE54F8A34E8}"/>
              </a:ext>
            </a:extLst>
          </p:cNvPr>
          <p:cNvSpPr>
            <a:spLocks noGrp="1"/>
          </p:cNvSpPr>
          <p:nvPr>
            <p:ph idx="1"/>
          </p:nvPr>
        </p:nvSpPr>
        <p:spPr/>
        <p:txBody>
          <a:bodyPr/>
          <a:lstStyle/>
          <a:p>
            <a:pPr marL="0" indent="0">
              <a:spcAft>
                <a:spcPts val="600"/>
              </a:spcAft>
              <a:buNone/>
            </a:pPr>
            <a:r>
              <a:rPr lang="en-GB" b="1" dirty="0"/>
              <a:t>Power Query Editor</a:t>
            </a:r>
            <a:r>
              <a:rPr lang="en-GB" dirty="0"/>
              <a:t> is a powerful data transformation tool in Excel that helps you:</a:t>
            </a:r>
          </a:p>
          <a:p>
            <a:pPr>
              <a:spcAft>
                <a:spcPts val="600"/>
              </a:spcAft>
            </a:pPr>
            <a:r>
              <a:rPr lang="en-GB" b="1" dirty="0"/>
              <a:t>Connect</a:t>
            </a:r>
            <a:r>
              <a:rPr lang="en-GB" dirty="0"/>
              <a:t> to multiple data sources (Excel, CSV, web, SQL, etc.)</a:t>
            </a:r>
          </a:p>
          <a:p>
            <a:pPr>
              <a:spcAft>
                <a:spcPts val="600"/>
              </a:spcAft>
            </a:pPr>
            <a:r>
              <a:rPr lang="en-GB" b="1" dirty="0"/>
              <a:t>Clean &amp; transform</a:t>
            </a:r>
            <a:r>
              <a:rPr lang="en-GB" dirty="0"/>
              <a:t> data (remove rows, split columns, change types)</a:t>
            </a:r>
          </a:p>
          <a:p>
            <a:pPr>
              <a:spcAft>
                <a:spcPts val="600"/>
              </a:spcAft>
            </a:pPr>
            <a:r>
              <a:rPr lang="en-GB" b="1" dirty="0"/>
              <a:t>Automate</a:t>
            </a:r>
            <a:r>
              <a:rPr lang="en-GB" dirty="0"/>
              <a:t> data prep with a repeatable process</a:t>
            </a:r>
          </a:p>
          <a:p>
            <a:pPr marL="0" indent="0">
              <a:spcAft>
                <a:spcPts val="600"/>
              </a:spcAft>
              <a:buNone/>
            </a:pPr>
            <a:endParaRPr lang="en-GB" b="1" dirty="0"/>
          </a:p>
          <a:p>
            <a:pPr marL="0" indent="0">
              <a:spcAft>
                <a:spcPts val="600"/>
              </a:spcAft>
              <a:buNone/>
            </a:pPr>
            <a:r>
              <a:rPr lang="en-GB" b="1" dirty="0"/>
              <a:t>Key Features:</a:t>
            </a:r>
            <a:endParaRPr lang="en-GB" dirty="0"/>
          </a:p>
          <a:p>
            <a:pPr>
              <a:spcAft>
                <a:spcPts val="600"/>
              </a:spcAft>
            </a:pPr>
            <a:r>
              <a:rPr lang="en-GB" dirty="0"/>
              <a:t>No coding required (but M language under the hood!)</a:t>
            </a:r>
          </a:p>
          <a:p>
            <a:pPr>
              <a:spcAft>
                <a:spcPts val="600"/>
              </a:spcAft>
            </a:pPr>
            <a:r>
              <a:rPr lang="en-GB" dirty="0"/>
              <a:t>Step-by-step query building</a:t>
            </a:r>
          </a:p>
          <a:p>
            <a:pPr>
              <a:spcAft>
                <a:spcPts val="600"/>
              </a:spcAft>
            </a:pPr>
            <a:r>
              <a:rPr lang="en-GB" dirty="0"/>
              <a:t>Preview data before applying</a:t>
            </a:r>
          </a:p>
          <a:p>
            <a:pPr marL="0" indent="0">
              <a:spcAft>
                <a:spcPts val="600"/>
              </a:spcAft>
              <a:buNone/>
            </a:pPr>
            <a:endParaRPr lang="en-GB" dirty="0"/>
          </a:p>
          <a:p>
            <a:pPr marL="0" indent="0">
              <a:spcAft>
                <a:spcPts val="600"/>
              </a:spcAft>
              <a:buNone/>
            </a:pPr>
            <a:r>
              <a:rPr lang="en-GB" dirty="0"/>
              <a:t>Found under: </a:t>
            </a:r>
            <a:r>
              <a:rPr lang="en-GB" b="1" i="1" dirty="0"/>
              <a:t>Data &gt; Get &amp; Transform Data &gt; Launch Power Query Editor</a:t>
            </a:r>
            <a:endParaRPr lang="en-GB" i="1" dirty="0"/>
          </a:p>
          <a:p>
            <a:pPr>
              <a:spcAft>
                <a:spcPts val="600"/>
              </a:spcAft>
            </a:pPr>
            <a:endParaRPr lang="en-IN" dirty="0"/>
          </a:p>
        </p:txBody>
      </p:sp>
      <p:sp>
        <p:nvSpPr>
          <p:cNvPr id="3" name="Text Placeholder 2">
            <a:extLst>
              <a:ext uri="{FF2B5EF4-FFF2-40B4-BE49-F238E27FC236}">
                <a16:creationId xmlns:a16="http://schemas.microsoft.com/office/drawing/2014/main" id="{24CA05D9-A5FD-4917-F33D-43976B4BD580}"/>
              </a:ext>
            </a:extLst>
          </p:cNvPr>
          <p:cNvSpPr>
            <a:spLocks noGrp="1"/>
          </p:cNvSpPr>
          <p:nvPr>
            <p:ph type="body" sz="quarter" idx="10"/>
          </p:nvPr>
        </p:nvSpPr>
        <p:spPr/>
        <p:txBody>
          <a:bodyPr/>
          <a:lstStyle/>
          <a:p>
            <a:r>
              <a:rPr lang="en-IN" dirty="0"/>
              <a:t>Power Query Editor</a:t>
            </a:r>
          </a:p>
        </p:txBody>
      </p:sp>
    </p:spTree>
    <p:extLst>
      <p:ext uri="{BB962C8B-B14F-4D97-AF65-F5344CB8AC3E}">
        <p14:creationId xmlns:p14="http://schemas.microsoft.com/office/powerpoint/2010/main" val="247653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A91A06-3172-4C7E-A8E2-8BE3D73A0A96}"/>
              </a:ext>
            </a:extLst>
          </p:cNvPr>
          <p:cNvSpPr>
            <a:spLocks noGrp="1"/>
          </p:cNvSpPr>
          <p:nvPr>
            <p:ph idx="1"/>
          </p:nvPr>
        </p:nvSpPr>
        <p:spPr>
          <a:xfrm>
            <a:off x="181163" y="4328159"/>
            <a:ext cx="8764983" cy="687671"/>
          </a:xfrm>
        </p:spPr>
        <p:txBody>
          <a:bodyPr/>
          <a:lstStyle/>
          <a:p>
            <a:pPr marL="0" indent="0">
              <a:buNone/>
            </a:pPr>
            <a:r>
              <a:rPr lang="en-GB" dirty="0"/>
              <a:t>Once done, click </a:t>
            </a:r>
            <a:r>
              <a:rPr lang="en-GB" b="1" dirty="0"/>
              <a:t>Close &amp; Load</a:t>
            </a:r>
            <a:r>
              <a:rPr lang="en-GB" dirty="0"/>
              <a:t> to push data into Excel.</a:t>
            </a:r>
            <a:br>
              <a:rPr lang="en-GB" dirty="0"/>
            </a:br>
            <a:r>
              <a:rPr lang="en-GB" dirty="0"/>
              <a:t>Need updates? Just </a:t>
            </a:r>
            <a:r>
              <a:rPr lang="en-GB" b="1" dirty="0"/>
              <a:t>Refresh</a:t>
            </a:r>
            <a:r>
              <a:rPr lang="en-GB" dirty="0"/>
              <a:t> — no rework needed!</a:t>
            </a:r>
          </a:p>
          <a:p>
            <a:endParaRPr lang="en-IN" dirty="0"/>
          </a:p>
        </p:txBody>
      </p:sp>
      <p:sp>
        <p:nvSpPr>
          <p:cNvPr id="3" name="Text Placeholder 2">
            <a:extLst>
              <a:ext uri="{FF2B5EF4-FFF2-40B4-BE49-F238E27FC236}">
                <a16:creationId xmlns:a16="http://schemas.microsoft.com/office/drawing/2014/main" id="{521224F3-455C-84D3-7223-B85ECF5805DF}"/>
              </a:ext>
            </a:extLst>
          </p:cNvPr>
          <p:cNvSpPr>
            <a:spLocks noGrp="1"/>
          </p:cNvSpPr>
          <p:nvPr>
            <p:ph type="body" sz="quarter" idx="10"/>
          </p:nvPr>
        </p:nvSpPr>
        <p:spPr/>
        <p:txBody>
          <a:bodyPr/>
          <a:lstStyle/>
          <a:p>
            <a:r>
              <a:rPr lang="en-GB" dirty="0"/>
              <a:t>Common Tasks in Power Query</a:t>
            </a:r>
            <a:endParaRPr lang="en-IN" dirty="0"/>
          </a:p>
        </p:txBody>
      </p:sp>
      <p:graphicFrame>
        <p:nvGraphicFramePr>
          <p:cNvPr id="4" name="Table 3">
            <a:extLst>
              <a:ext uri="{FF2B5EF4-FFF2-40B4-BE49-F238E27FC236}">
                <a16:creationId xmlns:a16="http://schemas.microsoft.com/office/drawing/2014/main" id="{EEE7FB7B-91AD-FA50-FD89-2BA580FEB80F}"/>
              </a:ext>
            </a:extLst>
          </p:cNvPr>
          <p:cNvGraphicFramePr>
            <a:graphicFrameLocks noGrp="1"/>
          </p:cNvGraphicFramePr>
          <p:nvPr>
            <p:extLst>
              <p:ext uri="{D42A27DB-BD31-4B8C-83A1-F6EECF244321}">
                <p14:modId xmlns:p14="http://schemas.microsoft.com/office/powerpoint/2010/main" val="1179648437"/>
              </p:ext>
            </p:extLst>
          </p:nvPr>
        </p:nvGraphicFramePr>
        <p:xfrm>
          <a:off x="262890" y="1053413"/>
          <a:ext cx="7886700" cy="2191014"/>
        </p:xfrm>
        <a:graphic>
          <a:graphicData uri="http://schemas.openxmlformats.org/drawingml/2006/table">
            <a:tbl>
              <a:tblPr firstRow="1">
                <a:tableStyleId>{72833802-FEF1-4C79-8D5D-14CF1EAF98D9}</a:tableStyleId>
              </a:tblPr>
              <a:tblGrid>
                <a:gridCol w="2006177">
                  <a:extLst>
                    <a:ext uri="{9D8B030D-6E8A-4147-A177-3AD203B41FA5}">
                      <a16:colId xmlns:a16="http://schemas.microsoft.com/office/drawing/2014/main" val="1932496405"/>
                    </a:ext>
                  </a:extLst>
                </a:gridCol>
                <a:gridCol w="5880523">
                  <a:extLst>
                    <a:ext uri="{9D8B030D-6E8A-4147-A177-3AD203B41FA5}">
                      <a16:colId xmlns:a16="http://schemas.microsoft.com/office/drawing/2014/main" val="1598458011"/>
                    </a:ext>
                  </a:extLst>
                </a:gridCol>
              </a:tblGrid>
              <a:tr h="313002">
                <a:tc>
                  <a:txBody>
                    <a:bodyPr/>
                    <a:lstStyle/>
                    <a:p>
                      <a:r>
                        <a:rPr lang="en-IN" sz="1100">
                          <a:latin typeface="Aptos Display" panose="020B0004020202020204" pitchFamily="34" charset="0"/>
                        </a:rPr>
                        <a:t>Task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100">
                          <a:latin typeface="Aptos Display" panose="020B0004020202020204" pitchFamily="34" charset="0"/>
                        </a:rPr>
                        <a:t>How It Helps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2762059"/>
                  </a:ext>
                </a:extLst>
              </a:tr>
              <a:tr h="313002">
                <a:tc>
                  <a:txBody>
                    <a:bodyPr/>
                    <a:lstStyle/>
                    <a:p>
                      <a:r>
                        <a:rPr lang="en-IN" sz="1050" b="1" dirty="0">
                          <a:latin typeface="Aptos Display" panose="020B0004020202020204" pitchFamily="34" charset="0"/>
                        </a:rPr>
                        <a:t>Remove columns/rows</a:t>
                      </a:r>
                      <a:endParaRPr lang="en-IN" sz="1050" dirty="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50">
                          <a:latin typeface="Aptos Display" panose="020B0004020202020204" pitchFamily="34" charset="0"/>
                        </a:rPr>
                        <a:t>Clean unnecessary data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416174"/>
                  </a:ext>
                </a:extLst>
              </a:tr>
              <a:tr h="313002">
                <a:tc>
                  <a:txBody>
                    <a:bodyPr/>
                    <a:lstStyle/>
                    <a:p>
                      <a:r>
                        <a:rPr lang="en-IN" sz="1050" b="1" dirty="0">
                          <a:latin typeface="Aptos Display" panose="020B0004020202020204" pitchFamily="34" charset="0"/>
                        </a:rPr>
                        <a:t>Filter data</a:t>
                      </a:r>
                      <a:endParaRPr lang="en-IN" sz="1050" dirty="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50">
                          <a:latin typeface="Aptos Display" panose="020B0004020202020204" pitchFamily="34" charset="0"/>
                        </a:rPr>
                        <a:t>Focus on what matters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7988796"/>
                  </a:ext>
                </a:extLst>
              </a:tr>
              <a:tr h="313002">
                <a:tc>
                  <a:txBody>
                    <a:bodyPr/>
                    <a:lstStyle/>
                    <a:p>
                      <a:r>
                        <a:rPr lang="en-IN" sz="1050" b="1">
                          <a:latin typeface="Aptos Display" panose="020B0004020202020204" pitchFamily="34" charset="0"/>
                        </a:rPr>
                        <a:t>Split columns</a:t>
                      </a:r>
                      <a:endParaRPr lang="en-IN" sz="105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50">
                          <a:latin typeface="Aptos Display" panose="020B0004020202020204" pitchFamily="34" charset="0"/>
                        </a:rPr>
                        <a:t>Separate values like "Name, Age"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275852"/>
                  </a:ext>
                </a:extLst>
              </a:tr>
              <a:tr h="313002">
                <a:tc>
                  <a:txBody>
                    <a:bodyPr/>
                    <a:lstStyle/>
                    <a:p>
                      <a:r>
                        <a:rPr lang="en-IN" sz="1050" b="1">
                          <a:latin typeface="Aptos Display" panose="020B0004020202020204" pitchFamily="34" charset="0"/>
                        </a:rPr>
                        <a:t>Merge/Append queries</a:t>
                      </a:r>
                      <a:endParaRPr lang="en-IN" sz="105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50" dirty="0">
                          <a:latin typeface="Aptos Display" panose="020B0004020202020204" pitchFamily="34" charset="0"/>
                        </a:rPr>
                        <a:t>Combine data from different tables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091106"/>
                  </a:ext>
                </a:extLst>
              </a:tr>
              <a:tr h="313002">
                <a:tc>
                  <a:txBody>
                    <a:bodyPr/>
                    <a:lstStyle/>
                    <a:p>
                      <a:r>
                        <a:rPr lang="en-IN" sz="1050" b="1">
                          <a:latin typeface="Aptos Display" panose="020B0004020202020204" pitchFamily="34" charset="0"/>
                        </a:rPr>
                        <a:t>Change data types</a:t>
                      </a:r>
                      <a:endParaRPr lang="en-IN" sz="105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50" dirty="0">
                          <a:latin typeface="Aptos Display" panose="020B0004020202020204" pitchFamily="34" charset="0"/>
                        </a:rPr>
                        <a:t>Ensure correct formats for analysis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3953884"/>
                  </a:ext>
                </a:extLst>
              </a:tr>
              <a:tr h="313002">
                <a:tc>
                  <a:txBody>
                    <a:bodyPr/>
                    <a:lstStyle/>
                    <a:p>
                      <a:r>
                        <a:rPr lang="en-IN" sz="1050" b="1">
                          <a:latin typeface="Aptos Display" panose="020B0004020202020204" pitchFamily="34" charset="0"/>
                        </a:rPr>
                        <a:t>Create calculated columns</a:t>
                      </a:r>
                      <a:endParaRPr lang="en-IN" sz="105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50" dirty="0">
                          <a:latin typeface="Aptos Display" panose="020B0004020202020204" pitchFamily="34" charset="0"/>
                        </a:rPr>
                        <a:t>Add logic &amp; business rules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319368"/>
                  </a:ext>
                </a:extLst>
              </a:tr>
            </a:tbl>
          </a:graphicData>
        </a:graphic>
      </p:graphicFrame>
    </p:spTree>
    <p:extLst>
      <p:ext uri="{BB962C8B-B14F-4D97-AF65-F5344CB8AC3E}">
        <p14:creationId xmlns:p14="http://schemas.microsoft.com/office/powerpoint/2010/main" val="265138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CEEB5-BC71-DDD5-F6D1-2392E397E6BA}"/>
              </a:ext>
            </a:extLst>
          </p:cNvPr>
          <p:cNvSpPr>
            <a:spLocks noGrp="1"/>
          </p:cNvSpPr>
          <p:nvPr>
            <p:ph idx="1"/>
          </p:nvPr>
        </p:nvSpPr>
        <p:spPr/>
        <p:txBody>
          <a:bodyPr/>
          <a:lstStyle/>
          <a:p>
            <a:pPr marL="0" indent="0">
              <a:spcAft>
                <a:spcPts val="600"/>
              </a:spcAft>
              <a:buNone/>
            </a:pPr>
            <a:r>
              <a:rPr lang="en-GB" b="1" dirty="0"/>
              <a:t>Definition</a:t>
            </a:r>
          </a:p>
          <a:p>
            <a:pPr lvl="1">
              <a:spcAft>
                <a:spcPts val="600"/>
              </a:spcAft>
            </a:pPr>
            <a:r>
              <a:rPr lang="en-GB" dirty="0"/>
              <a:t>AI in Excel refers to Artificial Intelligence features built into Microsoft Excel that help users </a:t>
            </a:r>
            <a:r>
              <a:rPr lang="en-GB" dirty="0" err="1"/>
              <a:t>analyze</a:t>
            </a:r>
            <a:r>
              <a:rPr lang="en-GB" dirty="0"/>
              <a:t>, clean, visualize, and understand data faster and smarter.</a:t>
            </a:r>
          </a:p>
          <a:p>
            <a:pPr marL="0" indent="0">
              <a:spcAft>
                <a:spcPts val="600"/>
              </a:spcAft>
              <a:buNone/>
            </a:pPr>
            <a:r>
              <a:rPr lang="en-GB" b="1" dirty="0"/>
              <a:t>Key AI-Powered Features</a:t>
            </a:r>
          </a:p>
          <a:p>
            <a:pPr lvl="1">
              <a:spcAft>
                <a:spcPts val="600"/>
              </a:spcAft>
            </a:pPr>
            <a:r>
              <a:rPr lang="en-GB" b="1" dirty="0"/>
              <a:t>Ideas (</a:t>
            </a:r>
            <a:r>
              <a:rPr lang="en-GB" b="1" dirty="0" err="1"/>
              <a:t>Analyze</a:t>
            </a:r>
            <a:r>
              <a:rPr lang="en-GB" b="1" dirty="0"/>
              <a:t> Data): </a:t>
            </a:r>
            <a:r>
              <a:rPr lang="en-GB" dirty="0"/>
              <a:t>Automatically suggests charts, trends, and summaries from your data.</a:t>
            </a:r>
          </a:p>
          <a:p>
            <a:pPr lvl="1">
              <a:spcAft>
                <a:spcPts val="600"/>
              </a:spcAft>
            </a:pPr>
            <a:r>
              <a:rPr lang="en-GB" b="1" dirty="0"/>
              <a:t>Data Types:</a:t>
            </a:r>
            <a:r>
              <a:rPr lang="en-GB" dirty="0"/>
              <a:t> Converts text into rich, linked data (e.g., geography, stocks).</a:t>
            </a:r>
          </a:p>
          <a:p>
            <a:pPr lvl="1">
              <a:spcAft>
                <a:spcPts val="600"/>
              </a:spcAft>
            </a:pPr>
            <a:r>
              <a:rPr lang="en-GB" b="1" dirty="0"/>
              <a:t>Natural Language Queries: </a:t>
            </a:r>
            <a:r>
              <a:rPr lang="en-GB" dirty="0"/>
              <a:t>Ask Excel questions like “What’s the average sales?” in plain English.</a:t>
            </a:r>
          </a:p>
          <a:p>
            <a:pPr lvl="1">
              <a:spcAft>
                <a:spcPts val="600"/>
              </a:spcAft>
            </a:pPr>
            <a:r>
              <a:rPr lang="en-GB" b="1" dirty="0"/>
              <a:t>Smart Fill / Flash Fill:</a:t>
            </a:r>
            <a:r>
              <a:rPr lang="en-GB" dirty="0"/>
              <a:t> Automatically recognizes and completes patterns in your data.</a:t>
            </a:r>
          </a:p>
          <a:p>
            <a:pPr lvl="1">
              <a:spcAft>
                <a:spcPts val="600"/>
              </a:spcAft>
            </a:pPr>
            <a:r>
              <a:rPr lang="en-GB" b="1" dirty="0"/>
              <a:t>Copilot in Excel (for Microsoft 365): </a:t>
            </a:r>
            <a:r>
              <a:rPr lang="en-GB" dirty="0"/>
              <a:t>AI assistant that helps write formulas, create models, and summarize data.</a:t>
            </a:r>
          </a:p>
          <a:p>
            <a:pPr marL="0" indent="0">
              <a:spcAft>
                <a:spcPts val="600"/>
              </a:spcAft>
              <a:buNone/>
            </a:pPr>
            <a:r>
              <a:rPr lang="en-GB" b="1" dirty="0"/>
              <a:t>Why It Matters</a:t>
            </a:r>
          </a:p>
          <a:p>
            <a:pPr lvl="1">
              <a:spcAft>
                <a:spcPts val="600"/>
              </a:spcAft>
            </a:pPr>
            <a:r>
              <a:rPr lang="en-GB" dirty="0"/>
              <a:t>AI makes Excel more intuitive and powerful, helping users of all skill levels unlock insights and save time on complex tasks.</a:t>
            </a:r>
            <a:endParaRPr lang="en-IN" dirty="0"/>
          </a:p>
        </p:txBody>
      </p:sp>
      <p:sp>
        <p:nvSpPr>
          <p:cNvPr id="4" name="Text Placeholder 3">
            <a:extLst>
              <a:ext uri="{FF2B5EF4-FFF2-40B4-BE49-F238E27FC236}">
                <a16:creationId xmlns:a16="http://schemas.microsoft.com/office/drawing/2014/main" id="{D923000D-BABE-BBE0-6C2A-C3923EF6AB09}"/>
              </a:ext>
            </a:extLst>
          </p:cNvPr>
          <p:cNvSpPr>
            <a:spLocks noGrp="1"/>
          </p:cNvSpPr>
          <p:nvPr>
            <p:ph type="body" sz="quarter" idx="10"/>
          </p:nvPr>
        </p:nvSpPr>
        <p:spPr/>
        <p:txBody>
          <a:bodyPr/>
          <a:lstStyle/>
          <a:p>
            <a:r>
              <a:rPr lang="en-IN"/>
              <a:t>AI in Excel</a:t>
            </a:r>
            <a:endParaRPr lang="en-IN" dirty="0"/>
          </a:p>
        </p:txBody>
      </p:sp>
    </p:spTree>
    <p:extLst>
      <p:ext uri="{BB962C8B-B14F-4D97-AF65-F5344CB8AC3E}">
        <p14:creationId xmlns:p14="http://schemas.microsoft.com/office/powerpoint/2010/main" val="2573095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F246BE-54BF-44A1-6783-61C9FDA84F69}"/>
              </a:ext>
            </a:extLst>
          </p:cNvPr>
          <p:cNvSpPr>
            <a:spLocks noGrp="1"/>
          </p:cNvSpPr>
          <p:nvPr>
            <p:ph type="ctrTitle"/>
          </p:nvPr>
        </p:nvSpPr>
        <p:spPr/>
        <p:txBody>
          <a:bodyPr/>
          <a:lstStyle/>
          <a:p>
            <a:r>
              <a:rPr lang="en-IN" dirty="0"/>
              <a:t>Training Agenda</a:t>
            </a:r>
          </a:p>
        </p:txBody>
      </p:sp>
    </p:spTree>
    <p:extLst>
      <p:ext uri="{BB962C8B-B14F-4D97-AF65-F5344CB8AC3E}">
        <p14:creationId xmlns:p14="http://schemas.microsoft.com/office/powerpoint/2010/main" val="372117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C380D-5442-EFB4-FED3-7DADD6813D12}"/>
              </a:ext>
            </a:extLst>
          </p:cNvPr>
          <p:cNvSpPr>
            <a:spLocks noGrp="1"/>
          </p:cNvSpPr>
          <p:nvPr>
            <p:ph idx="1"/>
          </p:nvPr>
        </p:nvSpPr>
        <p:spPr/>
        <p:txBody>
          <a:bodyPr/>
          <a:lstStyle/>
          <a:p>
            <a:pPr marL="0" indent="0">
              <a:buNone/>
            </a:pPr>
            <a:r>
              <a:rPr lang="en-GB" b="1" dirty="0"/>
              <a:t>What Are Data Types?</a:t>
            </a:r>
          </a:p>
          <a:p>
            <a:r>
              <a:rPr lang="en-GB" dirty="0"/>
              <a:t>Built-in Excel feature that converts plain text into linked, structured data.</a:t>
            </a:r>
          </a:p>
          <a:p>
            <a:r>
              <a:rPr lang="en-GB" dirty="0"/>
              <a:t>Supported types include Geography, Stocks, Currency, Food, and more.</a:t>
            </a:r>
          </a:p>
          <a:p>
            <a:pPr marL="0" indent="0">
              <a:buNone/>
            </a:pPr>
            <a:r>
              <a:rPr lang="en-GB" b="1" dirty="0"/>
              <a:t>Steps to Use Data Types:</a:t>
            </a:r>
          </a:p>
          <a:p>
            <a:r>
              <a:rPr lang="en-GB" dirty="0"/>
              <a:t>Enter your data (e.g., list of countries, companies, stock symbols) in a column.</a:t>
            </a:r>
          </a:p>
          <a:p>
            <a:r>
              <a:rPr lang="en-GB" dirty="0"/>
              <a:t>Select the column or range.</a:t>
            </a:r>
          </a:p>
          <a:p>
            <a:r>
              <a:rPr lang="en-GB" dirty="0"/>
              <a:t>Go to the Data tab on the ribbon.</a:t>
            </a:r>
          </a:p>
          <a:p>
            <a:r>
              <a:rPr lang="en-GB" dirty="0"/>
              <a:t>In the Data Types group, choose:</a:t>
            </a:r>
          </a:p>
          <a:p>
            <a:pPr lvl="1"/>
            <a:r>
              <a:rPr lang="en-GB" dirty="0"/>
              <a:t>Geography for country/city names</a:t>
            </a:r>
          </a:p>
          <a:p>
            <a:pPr lvl="1"/>
            <a:r>
              <a:rPr lang="en-GB" dirty="0"/>
              <a:t>Stocks for company names or ticker symbols</a:t>
            </a:r>
          </a:p>
          <a:p>
            <a:r>
              <a:rPr lang="en-GB" dirty="0"/>
              <a:t>Excel will convert plain text into linked data types (indicated by a small icon in the cell).</a:t>
            </a:r>
          </a:p>
          <a:p>
            <a:r>
              <a:rPr lang="en-GB" dirty="0"/>
              <a:t>Click the insert button (⨁) that appears next to the cell to pull in related fields:</a:t>
            </a:r>
          </a:p>
          <a:p>
            <a:r>
              <a:rPr lang="en-GB" i="1" dirty="0"/>
              <a:t>e.g., for France → Population, Capital, Region, etc.</a:t>
            </a:r>
          </a:p>
          <a:p>
            <a:r>
              <a:rPr lang="en-GB" i="1" dirty="0"/>
              <a:t>for a stock → Price, Market Cap, PE Ratio, etc.</a:t>
            </a:r>
          </a:p>
          <a:p>
            <a:endParaRPr lang="en-GB" dirty="0"/>
          </a:p>
        </p:txBody>
      </p:sp>
      <p:sp>
        <p:nvSpPr>
          <p:cNvPr id="3" name="Text Placeholder 2">
            <a:extLst>
              <a:ext uri="{FF2B5EF4-FFF2-40B4-BE49-F238E27FC236}">
                <a16:creationId xmlns:a16="http://schemas.microsoft.com/office/drawing/2014/main" id="{06A5F001-856B-C1C4-77D0-CA60AFDB8908}"/>
              </a:ext>
            </a:extLst>
          </p:cNvPr>
          <p:cNvSpPr>
            <a:spLocks noGrp="1"/>
          </p:cNvSpPr>
          <p:nvPr>
            <p:ph type="body" sz="quarter" idx="10"/>
          </p:nvPr>
        </p:nvSpPr>
        <p:spPr/>
        <p:txBody>
          <a:bodyPr/>
          <a:lstStyle/>
          <a:p>
            <a:r>
              <a:rPr lang="en-GB" b="1" dirty="0"/>
              <a:t>Data Types in Excel – Add Meaning to Your Text</a:t>
            </a:r>
            <a:endParaRPr lang="en-GB" dirty="0"/>
          </a:p>
        </p:txBody>
      </p:sp>
      <p:sp>
        <p:nvSpPr>
          <p:cNvPr id="4" name="Content Placeholder 3">
            <a:extLst>
              <a:ext uri="{FF2B5EF4-FFF2-40B4-BE49-F238E27FC236}">
                <a16:creationId xmlns:a16="http://schemas.microsoft.com/office/drawing/2014/main" id="{10AC4114-B511-B7C2-3616-F167B3AA30D4}"/>
              </a:ext>
            </a:extLst>
          </p:cNvPr>
          <p:cNvSpPr>
            <a:spLocks noGrp="1"/>
          </p:cNvSpPr>
          <p:nvPr>
            <p:ph idx="11"/>
          </p:nvPr>
        </p:nvSpPr>
        <p:spPr/>
        <p:txBody>
          <a:bodyPr/>
          <a:lstStyle/>
          <a:p>
            <a:pPr marL="0" indent="0">
              <a:buNone/>
            </a:pPr>
            <a:r>
              <a:rPr lang="en-GB" b="1" dirty="0"/>
              <a:t>What Can You Do with It?</a:t>
            </a:r>
          </a:p>
          <a:p>
            <a:r>
              <a:rPr lang="en-GB" dirty="0"/>
              <a:t>Enrich your spreadsheets with live, structured data.</a:t>
            </a:r>
          </a:p>
          <a:p>
            <a:r>
              <a:rPr lang="en-GB" dirty="0"/>
              <a:t>Create dashboards with up-to-date financial or geographic info.</a:t>
            </a:r>
          </a:p>
          <a:p>
            <a:r>
              <a:rPr lang="en-GB" dirty="0"/>
              <a:t>Use these values in formulas like =[@France].Population</a:t>
            </a:r>
          </a:p>
          <a:p>
            <a:pPr>
              <a:buNone/>
            </a:pPr>
            <a:r>
              <a:rPr lang="en-GB" b="1" dirty="0"/>
              <a:t>Benefits:</a:t>
            </a:r>
            <a:endParaRPr lang="en-GB" dirty="0"/>
          </a:p>
          <a:p>
            <a:pPr>
              <a:buFont typeface="Arial" panose="020B0604020202020204" pitchFamily="34" charset="0"/>
              <a:buChar char="•"/>
            </a:pPr>
            <a:r>
              <a:rPr lang="en-GB" dirty="0"/>
              <a:t>Enables </a:t>
            </a:r>
            <a:r>
              <a:rPr lang="en-GB" b="1" dirty="0"/>
              <a:t>live updates</a:t>
            </a:r>
            <a:r>
              <a:rPr lang="en-GB" dirty="0"/>
              <a:t> from trusted sources.</a:t>
            </a:r>
          </a:p>
          <a:p>
            <a:pPr>
              <a:buFont typeface="Arial" panose="020B0604020202020204" pitchFamily="34" charset="0"/>
              <a:buChar char="•"/>
            </a:pPr>
            <a:r>
              <a:rPr lang="en-GB" dirty="0"/>
              <a:t>Reduces manual entry of related information.</a:t>
            </a:r>
          </a:p>
          <a:p>
            <a:pPr>
              <a:buFont typeface="Arial" panose="020B0604020202020204" pitchFamily="34" charset="0"/>
              <a:buChar char="•"/>
            </a:pPr>
            <a:r>
              <a:rPr lang="en-GB" dirty="0"/>
              <a:t>Use structured fields in formulas, dashboards, and analysis.</a:t>
            </a:r>
          </a:p>
          <a:p>
            <a:endParaRPr lang="en-IN" dirty="0"/>
          </a:p>
          <a:p>
            <a:endParaRPr lang="en-IN" dirty="0"/>
          </a:p>
        </p:txBody>
      </p:sp>
    </p:spTree>
    <p:extLst>
      <p:ext uri="{BB962C8B-B14F-4D97-AF65-F5344CB8AC3E}">
        <p14:creationId xmlns:p14="http://schemas.microsoft.com/office/powerpoint/2010/main" val="42934635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039531-5A69-9F97-D026-156EAF94AA0B}"/>
              </a:ext>
            </a:extLst>
          </p:cNvPr>
          <p:cNvSpPr>
            <a:spLocks noGrp="1"/>
          </p:cNvSpPr>
          <p:nvPr>
            <p:ph idx="1"/>
          </p:nvPr>
        </p:nvSpPr>
        <p:spPr>
          <a:xfrm>
            <a:off x="181163" y="903578"/>
            <a:ext cx="8764983" cy="4202047"/>
          </a:xfrm>
        </p:spPr>
        <p:txBody>
          <a:bodyPr/>
          <a:lstStyle/>
          <a:p>
            <a:pPr marL="0" indent="0">
              <a:spcAft>
                <a:spcPts val="600"/>
              </a:spcAft>
              <a:buNone/>
            </a:pPr>
            <a:r>
              <a:rPr lang="en-GB" b="1" dirty="0"/>
              <a:t>What Is Flash Fill?</a:t>
            </a:r>
          </a:p>
          <a:p>
            <a:pPr>
              <a:spcAft>
                <a:spcPts val="600"/>
              </a:spcAft>
            </a:pPr>
            <a:r>
              <a:rPr lang="en-GB" dirty="0"/>
              <a:t>Excel’s AI-powered Smart Fill tool that detects and replicates patterns.</a:t>
            </a:r>
          </a:p>
          <a:p>
            <a:pPr>
              <a:spcAft>
                <a:spcPts val="600"/>
              </a:spcAft>
            </a:pPr>
            <a:r>
              <a:rPr lang="en-GB" dirty="0"/>
              <a:t>Use it to automatically fill in values based on the pattern you create.</a:t>
            </a:r>
          </a:p>
          <a:p>
            <a:pPr marL="0" indent="0">
              <a:spcAft>
                <a:spcPts val="600"/>
              </a:spcAft>
              <a:buNone/>
            </a:pPr>
            <a:r>
              <a:rPr lang="en-GB" b="1" dirty="0"/>
              <a:t>How to Use Flash Fill:</a:t>
            </a:r>
          </a:p>
          <a:p>
            <a:pPr>
              <a:spcAft>
                <a:spcPts val="600"/>
              </a:spcAft>
            </a:pPr>
            <a:r>
              <a:rPr lang="en-GB" dirty="0"/>
              <a:t>In a column, manually enter the desired pattern in the first cell (e.g., extract first names).</a:t>
            </a:r>
          </a:p>
          <a:p>
            <a:pPr>
              <a:spcAft>
                <a:spcPts val="600"/>
              </a:spcAft>
            </a:pPr>
            <a:r>
              <a:rPr lang="en-GB" dirty="0"/>
              <a:t>Start typing the next value — Excel will suggest the rest.</a:t>
            </a:r>
          </a:p>
          <a:p>
            <a:pPr>
              <a:spcAft>
                <a:spcPts val="600"/>
              </a:spcAft>
            </a:pPr>
            <a:r>
              <a:rPr lang="en-GB" dirty="0"/>
              <a:t>Press Enter or use Ctrl + E to accept the suggestions.</a:t>
            </a:r>
          </a:p>
          <a:p>
            <a:pPr marL="0" indent="0">
              <a:spcAft>
                <a:spcPts val="600"/>
              </a:spcAft>
              <a:buNone/>
            </a:pPr>
            <a:r>
              <a:rPr lang="en-GB" b="1" dirty="0"/>
              <a:t>Example:</a:t>
            </a:r>
          </a:p>
          <a:p>
            <a:pPr>
              <a:spcAft>
                <a:spcPts val="600"/>
              </a:spcAft>
            </a:pPr>
            <a:r>
              <a:rPr lang="en-GB" dirty="0"/>
              <a:t>Input: "John Smith" → Enter "John" in next column → Flash Fill completes the rest.</a:t>
            </a:r>
          </a:p>
          <a:p>
            <a:pPr marL="0" indent="0">
              <a:spcAft>
                <a:spcPts val="600"/>
              </a:spcAft>
              <a:buNone/>
            </a:pPr>
            <a:r>
              <a:rPr lang="en-GB" b="1" dirty="0"/>
              <a:t>Benefits:</a:t>
            </a:r>
          </a:p>
          <a:p>
            <a:pPr>
              <a:spcAft>
                <a:spcPts val="600"/>
              </a:spcAft>
            </a:pPr>
            <a:r>
              <a:rPr lang="en-GB" dirty="0"/>
              <a:t>Live updates from Data Types.</a:t>
            </a:r>
          </a:p>
          <a:p>
            <a:pPr>
              <a:spcAft>
                <a:spcPts val="600"/>
              </a:spcAft>
            </a:pPr>
            <a:r>
              <a:rPr lang="en-GB" dirty="0"/>
              <a:t>Pattern recognition with Flash Fill for rapid data cleaning.</a:t>
            </a:r>
          </a:p>
          <a:p>
            <a:pPr>
              <a:spcAft>
                <a:spcPts val="600"/>
              </a:spcAft>
            </a:pPr>
            <a:r>
              <a:rPr lang="en-GB" dirty="0"/>
              <a:t>Saves time and reduces manual errors.</a:t>
            </a:r>
            <a:endParaRPr lang="en-IN" dirty="0"/>
          </a:p>
        </p:txBody>
      </p:sp>
      <p:sp>
        <p:nvSpPr>
          <p:cNvPr id="3" name="Text Placeholder 2">
            <a:extLst>
              <a:ext uri="{FF2B5EF4-FFF2-40B4-BE49-F238E27FC236}">
                <a16:creationId xmlns:a16="http://schemas.microsoft.com/office/drawing/2014/main" id="{3E895657-3BBF-E2D2-5F25-A6412C656B7F}"/>
              </a:ext>
            </a:extLst>
          </p:cNvPr>
          <p:cNvSpPr>
            <a:spLocks noGrp="1"/>
          </p:cNvSpPr>
          <p:nvPr>
            <p:ph type="body" sz="quarter" idx="10"/>
          </p:nvPr>
        </p:nvSpPr>
        <p:spPr/>
        <p:txBody>
          <a:bodyPr>
            <a:normAutofit/>
          </a:bodyPr>
          <a:lstStyle/>
          <a:p>
            <a:r>
              <a:rPr lang="en-GB" b="1" dirty="0"/>
              <a:t>Smart Fill / Flash Fill</a:t>
            </a:r>
            <a:endParaRPr lang="en-GB" dirty="0"/>
          </a:p>
        </p:txBody>
      </p:sp>
    </p:spTree>
    <p:extLst>
      <p:ext uri="{BB962C8B-B14F-4D97-AF65-F5344CB8AC3E}">
        <p14:creationId xmlns:p14="http://schemas.microsoft.com/office/powerpoint/2010/main" val="31171811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4E562A-7191-0D80-D9C6-DABE1E550DA7}"/>
              </a:ext>
            </a:extLst>
          </p:cNvPr>
          <p:cNvSpPr>
            <a:spLocks noGrp="1"/>
          </p:cNvSpPr>
          <p:nvPr>
            <p:ph idx="1"/>
          </p:nvPr>
        </p:nvSpPr>
        <p:spPr/>
        <p:txBody>
          <a:bodyPr/>
          <a:lstStyle/>
          <a:p>
            <a:pPr marL="0" indent="0">
              <a:lnSpc>
                <a:spcPct val="150000"/>
              </a:lnSpc>
              <a:spcBef>
                <a:spcPts val="0"/>
              </a:spcBef>
              <a:buNone/>
            </a:pPr>
            <a:r>
              <a:rPr lang="en-GB" b="1" dirty="0"/>
              <a:t>Requirements:</a:t>
            </a:r>
          </a:p>
          <a:p>
            <a:pPr lvl="1">
              <a:lnSpc>
                <a:spcPct val="150000"/>
              </a:lnSpc>
              <a:spcBef>
                <a:spcPts val="0"/>
              </a:spcBef>
            </a:pPr>
            <a:r>
              <a:rPr lang="en-GB" dirty="0"/>
              <a:t>Microsoft 365 subscription</a:t>
            </a:r>
          </a:p>
          <a:p>
            <a:pPr lvl="1">
              <a:lnSpc>
                <a:spcPct val="150000"/>
              </a:lnSpc>
              <a:spcBef>
                <a:spcPts val="0"/>
              </a:spcBef>
            </a:pPr>
            <a:r>
              <a:rPr lang="en-GB" dirty="0"/>
              <a:t>Data must be in a clean table format (headers + rows of data)</a:t>
            </a:r>
          </a:p>
          <a:p>
            <a:pPr marL="0" indent="0">
              <a:lnSpc>
                <a:spcPct val="150000"/>
              </a:lnSpc>
              <a:spcBef>
                <a:spcPts val="0"/>
              </a:spcBef>
              <a:buNone/>
            </a:pPr>
            <a:r>
              <a:rPr lang="en-GB" b="1" dirty="0"/>
              <a:t>Steps to Use </a:t>
            </a:r>
            <a:r>
              <a:rPr lang="en-GB" b="1" dirty="0" err="1"/>
              <a:t>Analyze</a:t>
            </a:r>
            <a:r>
              <a:rPr lang="en-GB" b="1" dirty="0"/>
              <a:t> Data (Ideas):</a:t>
            </a:r>
          </a:p>
          <a:p>
            <a:pPr lvl="1">
              <a:lnSpc>
                <a:spcPct val="150000"/>
              </a:lnSpc>
              <a:spcBef>
                <a:spcPts val="0"/>
              </a:spcBef>
            </a:pPr>
            <a:r>
              <a:rPr lang="en-GB" dirty="0"/>
              <a:t>Select your data in the worksheet (or click inside your data range).</a:t>
            </a:r>
          </a:p>
          <a:p>
            <a:pPr lvl="1">
              <a:lnSpc>
                <a:spcPct val="150000"/>
              </a:lnSpc>
              <a:spcBef>
                <a:spcPts val="0"/>
              </a:spcBef>
            </a:pPr>
            <a:r>
              <a:rPr lang="en-GB" dirty="0"/>
              <a:t>Go to the Home tab on the ribbon.</a:t>
            </a:r>
          </a:p>
          <a:p>
            <a:pPr lvl="1">
              <a:lnSpc>
                <a:spcPct val="150000"/>
              </a:lnSpc>
              <a:spcBef>
                <a:spcPts val="0"/>
              </a:spcBef>
            </a:pPr>
            <a:r>
              <a:rPr lang="en-GB" dirty="0"/>
              <a:t>Click on “</a:t>
            </a:r>
            <a:r>
              <a:rPr lang="en-GB" dirty="0" err="1"/>
              <a:t>Analyze</a:t>
            </a:r>
            <a:r>
              <a:rPr lang="en-GB" dirty="0"/>
              <a:t> Data” (formerly “Ideas”) at the far right.</a:t>
            </a:r>
          </a:p>
          <a:p>
            <a:pPr lvl="1">
              <a:lnSpc>
                <a:spcPct val="150000"/>
              </a:lnSpc>
              <a:spcBef>
                <a:spcPts val="0"/>
              </a:spcBef>
            </a:pPr>
            <a:r>
              <a:rPr lang="en-GB" dirty="0"/>
              <a:t>The </a:t>
            </a:r>
            <a:r>
              <a:rPr lang="en-GB" dirty="0" err="1"/>
              <a:t>Analyze</a:t>
            </a:r>
            <a:r>
              <a:rPr lang="en-GB" dirty="0"/>
              <a:t> Data pane opens on the right-hand side.</a:t>
            </a:r>
          </a:p>
          <a:p>
            <a:pPr lvl="1">
              <a:lnSpc>
                <a:spcPct val="150000"/>
              </a:lnSpc>
              <a:spcBef>
                <a:spcPts val="0"/>
              </a:spcBef>
            </a:pPr>
            <a:r>
              <a:rPr lang="en-GB" dirty="0"/>
              <a:t>Excel automatically scans your data and suggests:</a:t>
            </a:r>
          </a:p>
          <a:p>
            <a:pPr lvl="2">
              <a:lnSpc>
                <a:spcPct val="150000"/>
              </a:lnSpc>
              <a:spcBef>
                <a:spcPts val="0"/>
              </a:spcBef>
            </a:pPr>
            <a:r>
              <a:rPr lang="en-GB" dirty="0"/>
              <a:t>Charts (like trends, outliers, categories)</a:t>
            </a:r>
          </a:p>
          <a:p>
            <a:pPr lvl="2">
              <a:lnSpc>
                <a:spcPct val="150000"/>
              </a:lnSpc>
              <a:spcBef>
                <a:spcPts val="0"/>
              </a:spcBef>
            </a:pPr>
            <a:r>
              <a:rPr lang="en-GB" dirty="0"/>
              <a:t>Key insights (averages, totals, comparisons)</a:t>
            </a:r>
          </a:p>
          <a:p>
            <a:pPr lvl="2">
              <a:lnSpc>
                <a:spcPct val="150000"/>
              </a:lnSpc>
              <a:spcBef>
                <a:spcPts val="0"/>
              </a:spcBef>
            </a:pPr>
            <a:r>
              <a:rPr lang="en-GB" dirty="0"/>
              <a:t>Interesting summaries like "X has the highest value in Y"</a:t>
            </a:r>
          </a:p>
          <a:p>
            <a:pPr lvl="2">
              <a:lnSpc>
                <a:spcPct val="150000"/>
              </a:lnSpc>
              <a:spcBef>
                <a:spcPts val="0"/>
              </a:spcBef>
            </a:pPr>
            <a:r>
              <a:rPr lang="en-GB" dirty="0"/>
              <a:t>Click on any suggested chart or insight to add it directly to your sheet.</a:t>
            </a:r>
          </a:p>
        </p:txBody>
      </p:sp>
      <p:sp>
        <p:nvSpPr>
          <p:cNvPr id="3" name="Text Placeholder 2">
            <a:extLst>
              <a:ext uri="{FF2B5EF4-FFF2-40B4-BE49-F238E27FC236}">
                <a16:creationId xmlns:a16="http://schemas.microsoft.com/office/drawing/2014/main" id="{26CB59B4-FB8D-7F1F-A6C9-0958E292F56E}"/>
              </a:ext>
            </a:extLst>
          </p:cNvPr>
          <p:cNvSpPr>
            <a:spLocks noGrp="1"/>
          </p:cNvSpPr>
          <p:nvPr>
            <p:ph type="body" sz="quarter" idx="10"/>
          </p:nvPr>
        </p:nvSpPr>
        <p:spPr/>
        <p:txBody>
          <a:bodyPr/>
          <a:lstStyle/>
          <a:p>
            <a:r>
              <a:rPr lang="en-GB" dirty="0"/>
              <a:t>"Ideas" (</a:t>
            </a:r>
            <a:r>
              <a:rPr lang="en-GB" dirty="0" err="1"/>
              <a:t>Analyze</a:t>
            </a:r>
            <a:r>
              <a:rPr lang="en-GB" dirty="0"/>
              <a:t> Data) in Excel</a:t>
            </a:r>
            <a:endParaRPr lang="en-IN" dirty="0"/>
          </a:p>
        </p:txBody>
      </p:sp>
      <p:pic>
        <p:nvPicPr>
          <p:cNvPr id="7" name="Picture 6">
            <a:extLst>
              <a:ext uri="{FF2B5EF4-FFF2-40B4-BE49-F238E27FC236}">
                <a16:creationId xmlns:a16="http://schemas.microsoft.com/office/drawing/2014/main" id="{707DB50C-4630-5403-FC10-0BE4B001DB5A}"/>
              </a:ext>
            </a:extLst>
          </p:cNvPr>
          <p:cNvPicPr>
            <a:picLocks noChangeAspect="1"/>
          </p:cNvPicPr>
          <p:nvPr/>
        </p:nvPicPr>
        <p:blipFill>
          <a:blip r:embed="rId2"/>
          <a:stretch>
            <a:fillRect/>
          </a:stretch>
        </p:blipFill>
        <p:spPr>
          <a:xfrm>
            <a:off x="4731524" y="2433816"/>
            <a:ext cx="4326718" cy="2405268"/>
          </a:xfrm>
          <a:prstGeom prst="rect">
            <a:avLst/>
          </a:prstGeom>
          <a:solidFill>
            <a:schemeClr val="tx1">
              <a:lumMod val="65000"/>
              <a:lumOff val="35000"/>
            </a:schemeClr>
          </a:solidFill>
          <a:ln>
            <a:solidFill>
              <a:schemeClr val="tx1"/>
            </a:solidFill>
          </a:ln>
        </p:spPr>
      </p:pic>
      <p:sp>
        <p:nvSpPr>
          <p:cNvPr id="8" name="Content Placeholder 1">
            <a:extLst>
              <a:ext uri="{FF2B5EF4-FFF2-40B4-BE49-F238E27FC236}">
                <a16:creationId xmlns:a16="http://schemas.microsoft.com/office/drawing/2014/main" id="{AEBA1274-CA40-79D9-93A9-40E0367BD718}"/>
              </a:ext>
            </a:extLst>
          </p:cNvPr>
          <p:cNvSpPr txBox="1">
            <a:spLocks/>
          </p:cNvSpPr>
          <p:nvPr/>
        </p:nvSpPr>
        <p:spPr>
          <a:xfrm>
            <a:off x="4731524" y="871627"/>
            <a:ext cx="4299932" cy="4144204"/>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1pPr>
            <a:lvl2pPr marL="514350" indent="-171450" algn="l" defTabSz="685800" rtl="0" eaLnBrk="1" latinLnBrk="0" hangingPunct="1">
              <a:lnSpc>
                <a:spcPct val="90000"/>
              </a:lnSpc>
              <a:spcBef>
                <a:spcPts val="375"/>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algn="l" defTabSz="685800" rtl="0" eaLnBrk="1" latinLnBrk="0" hangingPunct="1">
              <a:lnSpc>
                <a:spcPct val="90000"/>
              </a:lnSpc>
              <a:spcBef>
                <a:spcPts val="375"/>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GB" b="1" dirty="0"/>
              <a:t>Tips for Best Results:</a:t>
            </a:r>
          </a:p>
          <a:p>
            <a:pPr>
              <a:buClrTx/>
            </a:pPr>
            <a:r>
              <a:rPr lang="en-GB" dirty="0"/>
              <a:t>Make sure your dataset has clear column headers (no merged cells).</a:t>
            </a:r>
          </a:p>
          <a:p>
            <a:pPr>
              <a:buClrTx/>
            </a:pPr>
            <a:r>
              <a:rPr lang="en-GB" dirty="0"/>
              <a:t>Use consistent data types in each column (e.g., all numbers or all dates).</a:t>
            </a:r>
          </a:p>
          <a:p>
            <a:pPr>
              <a:buClrTx/>
            </a:pPr>
            <a:r>
              <a:rPr lang="en-GB" dirty="0"/>
              <a:t>You can also ask questions in natural language in the "Ask a question" box!</a:t>
            </a:r>
            <a:endParaRPr lang="en-IN" dirty="0"/>
          </a:p>
        </p:txBody>
      </p:sp>
    </p:spTree>
    <p:extLst>
      <p:ext uri="{BB962C8B-B14F-4D97-AF65-F5344CB8AC3E}">
        <p14:creationId xmlns:p14="http://schemas.microsoft.com/office/powerpoint/2010/main" val="2354764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85F26-F049-FA55-A4EB-19AB83B2579B}"/>
              </a:ext>
            </a:extLst>
          </p:cNvPr>
          <p:cNvSpPr>
            <a:spLocks noGrp="1"/>
          </p:cNvSpPr>
          <p:nvPr>
            <p:ph idx="1"/>
          </p:nvPr>
        </p:nvSpPr>
        <p:spPr/>
        <p:txBody>
          <a:bodyPr numCol="1"/>
          <a:lstStyle/>
          <a:p>
            <a:pPr marL="0" indent="0">
              <a:buNone/>
            </a:pPr>
            <a:r>
              <a:rPr lang="en-GB" b="1"/>
              <a:t>Requirements:</a:t>
            </a:r>
          </a:p>
          <a:p>
            <a:pPr lvl="1"/>
            <a:r>
              <a:rPr lang="en-GB"/>
              <a:t>Excel for Microsoft 365</a:t>
            </a:r>
          </a:p>
          <a:p>
            <a:pPr lvl="1"/>
            <a:r>
              <a:rPr lang="en-GB"/>
              <a:t>Your data must be in a well-structured table format with headers</a:t>
            </a:r>
          </a:p>
          <a:p>
            <a:pPr marL="0" indent="0">
              <a:buNone/>
            </a:pPr>
            <a:endParaRPr lang="en-GB" b="1"/>
          </a:p>
          <a:p>
            <a:pPr marL="0" indent="0">
              <a:buNone/>
            </a:pPr>
            <a:r>
              <a:rPr lang="en-GB" b="1"/>
              <a:t>Steps:</a:t>
            </a:r>
          </a:p>
          <a:p>
            <a:pPr lvl="1"/>
            <a:r>
              <a:rPr lang="en-GB"/>
              <a:t>Select your data range (make sure it has headers).</a:t>
            </a:r>
          </a:p>
          <a:p>
            <a:pPr lvl="1"/>
            <a:r>
              <a:rPr lang="en-GB"/>
              <a:t>Go to the Home tab.</a:t>
            </a:r>
          </a:p>
          <a:p>
            <a:pPr lvl="1"/>
            <a:r>
              <a:rPr lang="en-GB"/>
              <a:t>Click on “Analyze Data” on the far right of the ribbon.</a:t>
            </a:r>
          </a:p>
          <a:p>
            <a:pPr lvl="1"/>
            <a:r>
              <a:rPr lang="en-GB"/>
              <a:t>The “Analyze Data” pane will open on the right.</a:t>
            </a:r>
          </a:p>
          <a:p>
            <a:pPr lvl="1"/>
            <a:r>
              <a:rPr lang="en-GB"/>
              <a:t>In the “Ask a question about your data” box, type a natural language query like:</a:t>
            </a:r>
          </a:p>
          <a:p>
            <a:pPr lvl="2"/>
            <a:r>
              <a:rPr lang="en-GB"/>
              <a:t>"What is the average sales?“ |   "Total revenue by product?“ |   “Show sales trend over time“</a:t>
            </a:r>
          </a:p>
          <a:p>
            <a:pPr lvl="1"/>
            <a:r>
              <a:rPr lang="en-GB"/>
              <a:t>Excel will automatically generate a chart, pivot table, or summary answer.</a:t>
            </a:r>
          </a:p>
          <a:p>
            <a:pPr marL="0" indent="0">
              <a:buNone/>
            </a:pPr>
            <a:endParaRPr lang="en-GB" b="1"/>
          </a:p>
          <a:p>
            <a:pPr marL="0" indent="0">
              <a:buNone/>
            </a:pPr>
            <a:r>
              <a:rPr lang="en-GB" b="1"/>
              <a:t>Tips:	</a:t>
            </a:r>
          </a:p>
          <a:p>
            <a:pPr lvl="1"/>
            <a:r>
              <a:rPr lang="en-GB"/>
              <a:t>Use clear column names to help Excel understand your question better.</a:t>
            </a:r>
          </a:p>
          <a:p>
            <a:pPr lvl="1"/>
            <a:r>
              <a:rPr lang="en-GB"/>
              <a:t>You can insert suggested visuals directly into your worksheet.</a:t>
            </a:r>
            <a:endParaRPr lang="en-IN"/>
          </a:p>
          <a:p>
            <a:pPr lvl="2"/>
            <a:endParaRPr lang="en-GB"/>
          </a:p>
          <a:p>
            <a:endParaRPr lang="en-GB" dirty="0"/>
          </a:p>
        </p:txBody>
      </p:sp>
      <p:sp>
        <p:nvSpPr>
          <p:cNvPr id="4" name="Text Placeholder 3">
            <a:extLst>
              <a:ext uri="{FF2B5EF4-FFF2-40B4-BE49-F238E27FC236}">
                <a16:creationId xmlns:a16="http://schemas.microsoft.com/office/drawing/2014/main" id="{D7306B1B-14DC-007A-F4A8-4E061B5E6911}"/>
              </a:ext>
            </a:extLst>
          </p:cNvPr>
          <p:cNvSpPr>
            <a:spLocks noGrp="1"/>
          </p:cNvSpPr>
          <p:nvPr>
            <p:ph type="body" sz="quarter" idx="10"/>
          </p:nvPr>
        </p:nvSpPr>
        <p:spPr/>
        <p:txBody>
          <a:bodyPr/>
          <a:lstStyle/>
          <a:p>
            <a:r>
              <a:rPr lang="en-IN"/>
              <a:t>Natural Language Queries in Excel</a:t>
            </a:r>
            <a:endParaRPr lang="en-IN" dirty="0"/>
          </a:p>
        </p:txBody>
      </p:sp>
    </p:spTree>
    <p:extLst>
      <p:ext uri="{BB962C8B-B14F-4D97-AF65-F5344CB8AC3E}">
        <p14:creationId xmlns:p14="http://schemas.microsoft.com/office/powerpoint/2010/main" val="19134833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1DAFE1-5238-DF3C-BC3E-5165C129B237}"/>
              </a:ext>
            </a:extLst>
          </p:cNvPr>
          <p:cNvSpPr>
            <a:spLocks noGrp="1"/>
          </p:cNvSpPr>
          <p:nvPr>
            <p:ph idx="1"/>
          </p:nvPr>
        </p:nvSpPr>
        <p:spPr/>
        <p:txBody>
          <a:bodyPr/>
          <a:lstStyle/>
          <a:p>
            <a:pPr marL="0" indent="0">
              <a:lnSpc>
                <a:spcPct val="150000"/>
              </a:lnSpc>
              <a:buNone/>
            </a:pPr>
            <a:r>
              <a:rPr lang="en-IN" b="1" dirty="0"/>
              <a:t>Examples on “Material Inventory” Table – </a:t>
            </a:r>
          </a:p>
          <a:p>
            <a:pPr>
              <a:lnSpc>
                <a:spcPct val="150000"/>
              </a:lnSpc>
            </a:pPr>
            <a:r>
              <a:rPr lang="en-IN" dirty="0"/>
              <a:t>Ex. Standardise the units in quantity and in-stock columns to kgs. Use lookup functions and flash fill.</a:t>
            </a:r>
          </a:p>
          <a:p>
            <a:pPr>
              <a:lnSpc>
                <a:spcPct val="150000"/>
              </a:lnSpc>
            </a:pPr>
            <a:r>
              <a:rPr lang="en-IN" dirty="0"/>
              <a:t>Ex. Generate column – “Total Amount”</a:t>
            </a:r>
          </a:p>
          <a:p>
            <a:pPr>
              <a:lnSpc>
                <a:spcPct val="150000"/>
              </a:lnSpc>
            </a:pPr>
            <a:r>
              <a:rPr lang="en-IN" dirty="0"/>
              <a:t>Ex. Total number of orders </a:t>
            </a:r>
          </a:p>
          <a:p>
            <a:pPr>
              <a:lnSpc>
                <a:spcPct val="150000"/>
              </a:lnSpc>
            </a:pPr>
            <a:r>
              <a:rPr lang="en-IN" dirty="0"/>
              <a:t>Ex. Create a table chart to display all the unique vendor names and materials supplied by them in comma separated format.</a:t>
            </a:r>
          </a:p>
          <a:p>
            <a:pPr>
              <a:lnSpc>
                <a:spcPct val="150000"/>
              </a:lnSpc>
            </a:pPr>
            <a:r>
              <a:rPr lang="en-IN" dirty="0"/>
              <a:t>Ex. Click on “Analyse Data” button to explore the AI suggestion to analyse the data.</a:t>
            </a:r>
          </a:p>
          <a:p>
            <a:pPr>
              <a:lnSpc>
                <a:spcPct val="150000"/>
              </a:lnSpc>
            </a:pPr>
            <a:r>
              <a:rPr lang="en-IN" dirty="0"/>
              <a:t>Ex. Using the “Ask question about your data” window, get suggestions using following questions using natural language – </a:t>
            </a:r>
          </a:p>
          <a:p>
            <a:pPr lvl="1">
              <a:lnSpc>
                <a:spcPct val="150000"/>
              </a:lnSpc>
            </a:pPr>
            <a:r>
              <a:rPr lang="en-IN" dirty="0"/>
              <a:t>Q. Average or Total quantity of each material in stock</a:t>
            </a:r>
          </a:p>
          <a:p>
            <a:pPr lvl="1">
              <a:lnSpc>
                <a:spcPct val="150000"/>
              </a:lnSpc>
            </a:pPr>
            <a:r>
              <a:rPr lang="en-IN" dirty="0"/>
              <a:t>Q. </a:t>
            </a:r>
            <a:r>
              <a:rPr lang="en-GB" dirty="0"/>
              <a:t>Show total quantity supplied by each vendor.</a:t>
            </a:r>
            <a:endParaRPr lang="en-IN" dirty="0"/>
          </a:p>
          <a:p>
            <a:pPr lvl="1">
              <a:lnSpc>
                <a:spcPct val="150000"/>
              </a:lnSpc>
            </a:pPr>
            <a:r>
              <a:rPr lang="en-IN" dirty="0"/>
              <a:t>Q. </a:t>
            </a:r>
            <a:r>
              <a:rPr lang="en-GB" dirty="0"/>
              <a:t>Top Vendors by Quantity Supplied or by </a:t>
            </a:r>
            <a:r>
              <a:rPr lang="en-IN" dirty="0"/>
              <a:t>number of orders or by in-stock</a:t>
            </a:r>
          </a:p>
          <a:p>
            <a:pPr lvl="1">
              <a:lnSpc>
                <a:spcPct val="150000"/>
              </a:lnSpc>
            </a:pPr>
            <a:r>
              <a:rPr lang="en-IN" dirty="0"/>
              <a:t>Q. </a:t>
            </a:r>
            <a:r>
              <a:rPr lang="en-GB" dirty="0"/>
              <a:t>How many materials were ordered each month?</a:t>
            </a:r>
            <a:endParaRPr lang="en-IN" dirty="0"/>
          </a:p>
        </p:txBody>
      </p:sp>
    </p:spTree>
    <p:extLst>
      <p:ext uri="{BB962C8B-B14F-4D97-AF65-F5344CB8AC3E}">
        <p14:creationId xmlns:p14="http://schemas.microsoft.com/office/powerpoint/2010/main" val="29015172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ED934-7E24-4ADC-ACEB-65C11651F89C}"/>
              </a:ext>
            </a:extLst>
          </p:cNvPr>
          <p:cNvSpPr>
            <a:spLocks noGrp="1"/>
          </p:cNvSpPr>
          <p:nvPr>
            <p:ph idx="1"/>
          </p:nvPr>
        </p:nvSpPr>
        <p:spPr>
          <a:xfrm>
            <a:off x="181163" y="871627"/>
            <a:ext cx="8764983" cy="4144204"/>
          </a:xfrm>
        </p:spPr>
        <p:txBody>
          <a:bodyPr/>
          <a:lstStyle/>
          <a:p>
            <a:pPr>
              <a:lnSpc>
                <a:spcPct val="200000"/>
              </a:lnSpc>
              <a:spcAft>
                <a:spcPts val="1200"/>
              </a:spcAft>
            </a:pPr>
            <a:r>
              <a:rPr lang="en-GB" dirty="0"/>
              <a:t>A complete reporting solution for data preparation, visualization, distribution, and management.</a:t>
            </a:r>
          </a:p>
          <a:p>
            <a:pPr>
              <a:lnSpc>
                <a:spcPct val="200000"/>
              </a:lnSpc>
              <a:spcAft>
                <a:spcPts val="1200"/>
              </a:spcAft>
            </a:pPr>
            <a:r>
              <a:rPr lang="en-GB" dirty="0"/>
              <a:t>Scales from simple to complex reports with multiple data sources and models.</a:t>
            </a:r>
          </a:p>
          <a:p>
            <a:pPr>
              <a:lnSpc>
                <a:spcPct val="200000"/>
              </a:lnSpc>
              <a:spcAft>
                <a:spcPts val="1200"/>
              </a:spcAft>
            </a:pPr>
            <a:r>
              <a:rPr lang="en-GB" dirty="0"/>
              <a:t>Enables creation of interactive, visually appealing reports for teams or entire organizations.</a:t>
            </a:r>
          </a:p>
          <a:p>
            <a:pPr>
              <a:lnSpc>
                <a:spcPct val="200000"/>
              </a:lnSpc>
              <a:spcAft>
                <a:spcPts val="1200"/>
              </a:spcAft>
            </a:pPr>
            <a:r>
              <a:rPr lang="en-GB" dirty="0"/>
              <a:t>Acts as a powerful analytics and decision-making engine.</a:t>
            </a:r>
          </a:p>
          <a:p>
            <a:pPr>
              <a:lnSpc>
                <a:spcPct val="200000"/>
              </a:lnSpc>
              <a:spcAft>
                <a:spcPts val="1200"/>
              </a:spcAft>
            </a:pPr>
            <a:r>
              <a:rPr lang="en-GB" dirty="0"/>
              <a:t>Essential for data analysts, but valuable for all data professionals to present insights effectively.</a:t>
            </a:r>
          </a:p>
          <a:p>
            <a:pPr lvl="1">
              <a:lnSpc>
                <a:spcPct val="200000"/>
              </a:lnSpc>
              <a:spcAft>
                <a:spcPts val="1200"/>
              </a:spcAft>
            </a:pPr>
            <a:endParaRPr lang="en-US" dirty="0"/>
          </a:p>
        </p:txBody>
      </p:sp>
      <p:sp>
        <p:nvSpPr>
          <p:cNvPr id="4" name="Text Placeholder 3">
            <a:extLst>
              <a:ext uri="{FF2B5EF4-FFF2-40B4-BE49-F238E27FC236}">
                <a16:creationId xmlns:a16="http://schemas.microsoft.com/office/drawing/2014/main" id="{8BF31A8A-6231-43B9-A9AE-77F8FA9A7ADA}"/>
              </a:ext>
            </a:extLst>
          </p:cNvPr>
          <p:cNvSpPr>
            <a:spLocks noGrp="1"/>
          </p:cNvSpPr>
          <p:nvPr>
            <p:ph type="body" sz="quarter" idx="10"/>
          </p:nvPr>
        </p:nvSpPr>
        <p:spPr>
          <a:xfrm>
            <a:off x="181163" y="197361"/>
            <a:ext cx="8764983" cy="516740"/>
          </a:xfrm>
        </p:spPr>
        <p:txBody>
          <a:bodyPr>
            <a:normAutofit/>
          </a:bodyPr>
          <a:lstStyle/>
          <a:p>
            <a:r>
              <a:rPr lang="en-US"/>
              <a:t>Introduction to Power BI</a:t>
            </a:r>
          </a:p>
        </p:txBody>
      </p:sp>
      <p:pic>
        <p:nvPicPr>
          <p:cNvPr id="2" name="Picture 1">
            <a:extLst>
              <a:ext uri="{FF2B5EF4-FFF2-40B4-BE49-F238E27FC236}">
                <a16:creationId xmlns:a16="http://schemas.microsoft.com/office/drawing/2014/main" id="{CF2D7181-A502-8481-3A14-BCFD2F38DA14}"/>
              </a:ext>
            </a:extLst>
          </p:cNvPr>
          <p:cNvPicPr>
            <a:picLocks noChangeAspect="1"/>
          </p:cNvPicPr>
          <p:nvPr/>
        </p:nvPicPr>
        <p:blipFill rotWithShape="1">
          <a:blip r:embed="rId3"/>
          <a:srcRect l="5034" t="23506" r="61449" b="23396"/>
          <a:stretch/>
        </p:blipFill>
        <p:spPr>
          <a:xfrm>
            <a:off x="6907814" y="1782494"/>
            <a:ext cx="1771382" cy="1578511"/>
          </a:xfrm>
          <a:prstGeom prst="rect">
            <a:avLst/>
          </a:prstGeom>
          <a:noFill/>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6DC916B-393C-7300-2BE4-196823D292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FFFE3-A9DB-0779-EE6E-ED90254F5B23}"/>
              </a:ext>
            </a:extLst>
          </p:cNvPr>
          <p:cNvSpPr>
            <a:spLocks noGrp="1"/>
          </p:cNvSpPr>
          <p:nvPr>
            <p:ph idx="1"/>
          </p:nvPr>
        </p:nvSpPr>
        <p:spPr>
          <a:xfrm>
            <a:off x="181164" y="871627"/>
            <a:ext cx="4299932" cy="4144204"/>
          </a:xfrm>
        </p:spPr>
        <p:txBody>
          <a:bodyPr>
            <a:normAutofit/>
          </a:bodyPr>
          <a:lstStyle/>
          <a:p>
            <a:r>
              <a:rPr lang="en-GB"/>
              <a:t>Power BI has three components: Desktop (development), Service (online management), and Mobile (viewing).</a:t>
            </a:r>
          </a:p>
          <a:p>
            <a:r>
              <a:rPr lang="en-GB"/>
              <a:t>Power BI Desktop is used to connect, model, and visualize data.</a:t>
            </a:r>
          </a:p>
          <a:p>
            <a:r>
              <a:rPr lang="en-GB"/>
              <a:t>Reports are published to the Power BI Service for sharing and collaboration.</a:t>
            </a:r>
          </a:p>
          <a:p>
            <a:r>
              <a:rPr lang="en-GB"/>
              <a:t>Power BI Mobile delivers mobile-optimized report views.</a:t>
            </a:r>
          </a:p>
          <a:p>
            <a:r>
              <a:rPr lang="en-GB"/>
              <a:t>Common workflow: Connect → Transform → Visualize → Publish → Distribute.</a:t>
            </a:r>
          </a:p>
          <a:p>
            <a:r>
              <a:rPr lang="en-GB"/>
              <a:t>Dashboards and apps in the Power BI Service help organize and deliver insights effectively.</a:t>
            </a:r>
            <a:endParaRPr lang="en-US"/>
          </a:p>
        </p:txBody>
      </p:sp>
      <p:sp>
        <p:nvSpPr>
          <p:cNvPr id="4" name="Text Placeholder 3">
            <a:extLst>
              <a:ext uri="{FF2B5EF4-FFF2-40B4-BE49-F238E27FC236}">
                <a16:creationId xmlns:a16="http://schemas.microsoft.com/office/drawing/2014/main" id="{3686B617-8B61-8A73-D568-238D9B6EDF4E}"/>
              </a:ext>
            </a:extLst>
          </p:cNvPr>
          <p:cNvSpPr>
            <a:spLocks noGrp="1"/>
          </p:cNvSpPr>
          <p:nvPr>
            <p:ph type="body" sz="quarter" idx="10"/>
          </p:nvPr>
        </p:nvSpPr>
        <p:spPr>
          <a:xfrm>
            <a:off x="181163" y="197361"/>
            <a:ext cx="8764983" cy="516740"/>
          </a:xfrm>
        </p:spPr>
        <p:txBody>
          <a:bodyPr>
            <a:normAutofit/>
          </a:bodyPr>
          <a:lstStyle/>
          <a:p>
            <a:r>
              <a:rPr lang="en-US"/>
              <a:t>Key Components &amp; Workflow</a:t>
            </a:r>
          </a:p>
        </p:txBody>
      </p:sp>
      <p:graphicFrame>
        <p:nvGraphicFramePr>
          <p:cNvPr id="8" name="Content Placeholder 3">
            <a:extLst>
              <a:ext uri="{FF2B5EF4-FFF2-40B4-BE49-F238E27FC236}">
                <a16:creationId xmlns:a16="http://schemas.microsoft.com/office/drawing/2014/main" id="{D295E8F0-26C8-D104-A4B5-DC28FE2E4A04}"/>
              </a:ext>
            </a:extLst>
          </p:cNvPr>
          <p:cNvGraphicFramePr>
            <a:graphicFrameLocks/>
          </p:cNvGraphicFramePr>
          <p:nvPr>
            <p:extLst>
              <p:ext uri="{D42A27DB-BD31-4B8C-83A1-F6EECF244321}">
                <p14:modId xmlns:p14="http://schemas.microsoft.com/office/powerpoint/2010/main" val="3851517825"/>
              </p:ext>
            </p:extLst>
          </p:nvPr>
        </p:nvGraphicFramePr>
        <p:xfrm>
          <a:off x="4752094" y="1194626"/>
          <a:ext cx="3822946" cy="38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4081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6FCB7-217B-CF49-50FE-27B2A80E83A5}"/>
              </a:ext>
            </a:extLst>
          </p:cNvPr>
          <p:cNvSpPr>
            <a:spLocks noGrp="1"/>
          </p:cNvSpPr>
          <p:nvPr>
            <p:ph idx="1"/>
          </p:nvPr>
        </p:nvSpPr>
        <p:spPr>
          <a:xfrm>
            <a:off x="181164" y="871627"/>
            <a:ext cx="4299932" cy="4144204"/>
          </a:xfrm>
        </p:spPr>
        <p:txBody>
          <a:bodyPr>
            <a:normAutofit/>
          </a:bodyPr>
          <a:lstStyle/>
          <a:p>
            <a:r>
              <a:rPr lang="en-GB"/>
              <a:t>Power BI is built on semantic models and visualizations.</a:t>
            </a:r>
          </a:p>
          <a:p>
            <a:r>
              <a:rPr lang="en-GB"/>
              <a:t>A semantic model includes data sources, transformations, relationships, and calculations.</a:t>
            </a:r>
          </a:p>
          <a:p>
            <a:r>
              <a:rPr lang="en-GB"/>
              <a:t>Use Power BI Desktop to build interactive reports using visuals on the canvas.</a:t>
            </a:r>
          </a:p>
          <a:p>
            <a:r>
              <a:rPr lang="en-GB"/>
              <a:t>Power BI is low-code—simply drag and drop fields to create visuals.</a:t>
            </a:r>
          </a:p>
          <a:p>
            <a:r>
              <a:rPr lang="en-GB"/>
              <a:t>Visuals can be interactive and enable drill through and filtering.</a:t>
            </a:r>
          </a:p>
          <a:p>
            <a:r>
              <a:rPr lang="en-GB"/>
              <a:t>In the Power BI Service, pin visuals to a one-page dashboard for high-level summaries.</a:t>
            </a:r>
          </a:p>
          <a:p>
            <a:r>
              <a:rPr lang="en-GB"/>
              <a:t>Dashboards guide users to deeper insights in the full report.</a:t>
            </a:r>
            <a:endParaRPr lang="en-IN"/>
          </a:p>
        </p:txBody>
      </p:sp>
      <p:sp>
        <p:nvSpPr>
          <p:cNvPr id="3" name="Text Placeholder 2">
            <a:extLst>
              <a:ext uri="{FF2B5EF4-FFF2-40B4-BE49-F238E27FC236}">
                <a16:creationId xmlns:a16="http://schemas.microsoft.com/office/drawing/2014/main" id="{EEC6CC8B-C7B2-50D3-D75D-B1C8EF18BFBD}"/>
              </a:ext>
            </a:extLst>
          </p:cNvPr>
          <p:cNvSpPr>
            <a:spLocks noGrp="1"/>
          </p:cNvSpPr>
          <p:nvPr>
            <p:ph type="body" sz="quarter" idx="10"/>
          </p:nvPr>
        </p:nvSpPr>
        <p:spPr>
          <a:xfrm>
            <a:off x="181163" y="197361"/>
            <a:ext cx="8764983" cy="516740"/>
          </a:xfrm>
        </p:spPr>
        <p:txBody>
          <a:bodyPr anchor="b">
            <a:normAutofit/>
          </a:bodyPr>
          <a:lstStyle/>
          <a:p>
            <a:r>
              <a:rPr lang="en-IN"/>
              <a:t>Building Blocks of Power BI</a:t>
            </a:r>
          </a:p>
        </p:txBody>
      </p:sp>
      <p:graphicFrame>
        <p:nvGraphicFramePr>
          <p:cNvPr id="6" name="Content Placeholder 7">
            <a:extLst>
              <a:ext uri="{FF2B5EF4-FFF2-40B4-BE49-F238E27FC236}">
                <a16:creationId xmlns:a16="http://schemas.microsoft.com/office/drawing/2014/main" id="{95EC75A9-18A4-209E-FEA8-F0E093FEECC0}"/>
              </a:ext>
            </a:extLst>
          </p:cNvPr>
          <p:cNvGraphicFramePr>
            <a:graphicFrameLocks/>
          </p:cNvGraphicFramePr>
          <p:nvPr>
            <p:extLst>
              <p:ext uri="{D42A27DB-BD31-4B8C-83A1-F6EECF244321}">
                <p14:modId xmlns:p14="http://schemas.microsoft.com/office/powerpoint/2010/main" val="1940134959"/>
              </p:ext>
            </p:extLst>
          </p:nvPr>
        </p:nvGraphicFramePr>
        <p:xfrm>
          <a:off x="4839929" y="1130346"/>
          <a:ext cx="4018936" cy="3819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0440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97B74FF-D7E1-F57E-8A14-F46818F16A30}"/>
              </a:ext>
            </a:extLst>
          </p:cNvPr>
          <p:cNvSpPr>
            <a:spLocks noGrp="1" noChangeArrowheads="1"/>
          </p:cNvSpPr>
          <p:nvPr>
            <p:ph idx="1"/>
          </p:nvPr>
        </p:nvSpPr>
        <p:spPr bwMode="auto">
          <a:xfrm>
            <a:off x="181163" y="871627"/>
            <a:ext cx="8764983" cy="4144204"/>
          </a:xfrm>
        </p:spPr>
        <p:txBody>
          <a:bodyPr>
            <a:normAutofit/>
          </a:bodyPr>
          <a:lstStyle/>
          <a:p>
            <a:pPr marL="0" indent="0">
              <a:buNone/>
            </a:pPr>
            <a:r>
              <a:rPr lang="en-US" altLang="en-US" b="1" dirty="0"/>
              <a:t>Open Microsoft Store (Windows 10/11)</a:t>
            </a:r>
          </a:p>
          <a:p>
            <a:pPr lvl="1"/>
            <a:r>
              <a:rPr lang="en-US" altLang="en-US" dirty="0"/>
              <a:t>Search for "Power BI Desktop"</a:t>
            </a:r>
          </a:p>
          <a:p>
            <a:pPr lvl="1"/>
            <a:r>
              <a:rPr lang="en-US" altLang="en-US" dirty="0"/>
              <a:t>Click Install (Free)</a:t>
            </a:r>
          </a:p>
          <a:p>
            <a:pPr marL="0" indent="0">
              <a:buNone/>
            </a:pPr>
            <a:r>
              <a:rPr lang="en-US" altLang="en-US" b="1" dirty="0"/>
              <a:t>Or Download from Official Website</a:t>
            </a:r>
          </a:p>
          <a:p>
            <a:pPr lvl="1"/>
            <a:r>
              <a:rPr lang="en-US" altLang="en-US" dirty="0"/>
              <a:t>Go to: </a:t>
            </a:r>
            <a:r>
              <a:rPr lang="en-US" altLang="en-US" dirty="0">
                <a:hlinkClick r:id="rId2"/>
              </a:rPr>
              <a:t>https://powerbi.microsoft.com</a:t>
            </a:r>
            <a:endParaRPr lang="en-US" altLang="en-US" dirty="0"/>
          </a:p>
          <a:p>
            <a:pPr lvl="1"/>
            <a:r>
              <a:rPr lang="en-US" altLang="en-US" dirty="0"/>
              <a:t>Navigate to Products &gt; Power BI Desktop</a:t>
            </a:r>
          </a:p>
          <a:p>
            <a:pPr lvl="1"/>
            <a:r>
              <a:rPr lang="en-US" altLang="en-US" dirty="0"/>
              <a:t>Click Download Free</a:t>
            </a:r>
          </a:p>
          <a:p>
            <a:pPr lvl="1"/>
            <a:r>
              <a:rPr lang="en-US" altLang="en-US" dirty="0"/>
              <a:t>Choose language and download the .exe file</a:t>
            </a:r>
          </a:p>
          <a:p>
            <a:pPr marL="0" indent="0">
              <a:buNone/>
            </a:pPr>
            <a:r>
              <a:rPr lang="en-US" altLang="en-US" b="1" dirty="0"/>
              <a:t>Run the Installer</a:t>
            </a:r>
          </a:p>
          <a:p>
            <a:pPr lvl="1"/>
            <a:r>
              <a:rPr lang="en-US" altLang="en-US" dirty="0"/>
              <a:t>Double-click the downloaded .exe file</a:t>
            </a:r>
          </a:p>
          <a:p>
            <a:pPr lvl="1"/>
            <a:r>
              <a:rPr lang="en-US" altLang="en-US" dirty="0"/>
              <a:t>Follow on-screen instructions to install</a:t>
            </a:r>
          </a:p>
          <a:p>
            <a:pPr marL="0" indent="0">
              <a:buNone/>
            </a:pPr>
            <a:r>
              <a:rPr lang="en-US" altLang="en-US" b="1" dirty="0"/>
              <a:t>Launch Power BI Desktop</a:t>
            </a:r>
          </a:p>
          <a:p>
            <a:pPr lvl="1"/>
            <a:r>
              <a:rPr lang="en-US" altLang="en-US" dirty="0"/>
              <a:t>After installation, open the app from the Start menu</a:t>
            </a:r>
          </a:p>
          <a:p>
            <a:pPr lvl="1"/>
            <a:r>
              <a:rPr lang="en-US" altLang="en-US" dirty="0"/>
              <a:t>Sign in with your work/school Microsoft account if prompted</a:t>
            </a:r>
          </a:p>
        </p:txBody>
      </p:sp>
      <p:sp>
        <p:nvSpPr>
          <p:cNvPr id="3" name="Text Placeholder 2">
            <a:extLst>
              <a:ext uri="{FF2B5EF4-FFF2-40B4-BE49-F238E27FC236}">
                <a16:creationId xmlns:a16="http://schemas.microsoft.com/office/drawing/2014/main" id="{00D7BC16-9D69-43E5-B2B4-8F2D2D91F8C1}"/>
              </a:ext>
            </a:extLst>
          </p:cNvPr>
          <p:cNvSpPr>
            <a:spLocks noGrp="1"/>
          </p:cNvSpPr>
          <p:nvPr>
            <p:ph type="body" sz="quarter" idx="10"/>
          </p:nvPr>
        </p:nvSpPr>
        <p:spPr>
          <a:xfrm>
            <a:off x="181163" y="197361"/>
            <a:ext cx="8764983" cy="516740"/>
          </a:xfrm>
        </p:spPr>
        <p:txBody>
          <a:bodyPr>
            <a:normAutofit/>
          </a:bodyPr>
          <a:lstStyle/>
          <a:p>
            <a:r>
              <a:rPr lang="en-GB"/>
              <a:t>Power BI Installation</a:t>
            </a:r>
            <a:endParaRPr lang="en-US"/>
          </a:p>
        </p:txBody>
      </p:sp>
    </p:spTree>
    <p:extLst>
      <p:ext uri="{BB962C8B-B14F-4D97-AF65-F5344CB8AC3E}">
        <p14:creationId xmlns:p14="http://schemas.microsoft.com/office/powerpoint/2010/main" val="7180355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ctrTitle"/>
          </p:nvPr>
        </p:nvSpPr>
        <p:spPr>
          <a:xfrm>
            <a:off x="1454002" y="2226621"/>
            <a:ext cx="6235995" cy="690258"/>
          </a:xfrm>
        </p:spPr>
        <p:txBody>
          <a:bodyPr spcFirstLastPara="1" wrap="square" lIns="34300" tIns="17150" rIns="34300" bIns="17150" anchor="ctr" anchorCtr="0">
            <a:noAutofit/>
          </a:bodyPr>
          <a:lstStyle/>
          <a:p>
            <a:pPr lvl="0"/>
            <a:r>
              <a:rPr lang="en-GB"/>
              <a:t>Power BI Interface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E3EAE8-D60B-49F4-676A-13230CB66923}"/>
              </a:ext>
            </a:extLst>
          </p:cNvPr>
          <p:cNvSpPr>
            <a:spLocks noGrp="1"/>
          </p:cNvSpPr>
          <p:nvPr>
            <p:ph idx="1"/>
          </p:nvPr>
        </p:nvSpPr>
        <p:spPr/>
        <p:txBody>
          <a:bodyPr/>
          <a:lstStyle/>
          <a:p>
            <a:pPr>
              <a:buNone/>
            </a:pPr>
            <a:r>
              <a:rPr lang="en-IN" b="1" dirty="0"/>
              <a:t>Topics Covered:</a:t>
            </a:r>
            <a:endParaRPr lang="en-IN" dirty="0"/>
          </a:p>
          <a:p>
            <a:pPr>
              <a:buFont typeface="Arial" panose="020B0604020202020204" pitchFamily="34" charset="0"/>
              <a:buChar char="•"/>
            </a:pPr>
            <a:r>
              <a:rPr lang="en-IN" b="1" dirty="0"/>
              <a:t>Advanced Excel Techniques</a:t>
            </a:r>
            <a:endParaRPr lang="en-IN" dirty="0"/>
          </a:p>
          <a:p>
            <a:pPr marL="742950" lvl="1" indent="-285750">
              <a:buFont typeface="Arial" panose="020B0604020202020204" pitchFamily="34" charset="0"/>
              <a:buChar char="•"/>
            </a:pPr>
            <a:r>
              <a:rPr lang="en-IN" dirty="0"/>
              <a:t>Conditional Formatting, Advanced Filtering, Data Validation</a:t>
            </a:r>
          </a:p>
          <a:p>
            <a:pPr marL="742950" lvl="1" indent="-285750">
              <a:buFont typeface="Arial" panose="020B0604020202020204" pitchFamily="34" charset="0"/>
              <a:buChar char="•"/>
            </a:pPr>
            <a:r>
              <a:rPr lang="en-IN" dirty="0"/>
              <a:t>Logical &amp; Lookup Functions: IF, VLOOKUP, XLOOKUP, INDEX-MATCH</a:t>
            </a:r>
          </a:p>
          <a:p>
            <a:pPr marL="742950" lvl="1" indent="-285750">
              <a:buFont typeface="Arial" panose="020B0604020202020204" pitchFamily="34" charset="0"/>
              <a:buChar char="•"/>
            </a:pPr>
            <a:r>
              <a:rPr lang="en-IN" dirty="0"/>
              <a:t>Array Formulas and Dynamic Arrays</a:t>
            </a:r>
          </a:p>
          <a:p>
            <a:pPr>
              <a:buFont typeface="Arial" panose="020B0604020202020204" pitchFamily="34" charset="0"/>
              <a:buChar char="•"/>
            </a:pPr>
            <a:r>
              <a:rPr lang="en-IN" b="1" dirty="0"/>
              <a:t>Data Analysis &amp; Automation</a:t>
            </a:r>
            <a:endParaRPr lang="en-IN" dirty="0"/>
          </a:p>
          <a:p>
            <a:pPr marL="742950" lvl="1" indent="-285750">
              <a:buFont typeface="Arial" panose="020B0604020202020204" pitchFamily="34" charset="0"/>
              <a:buChar char="•"/>
            </a:pPr>
            <a:r>
              <a:rPr lang="en-IN" dirty="0"/>
              <a:t>PivotTables, Scenario Manager, Data Consolidation</a:t>
            </a:r>
          </a:p>
          <a:p>
            <a:pPr marL="742950" lvl="1" indent="-285750">
              <a:buFont typeface="Arial" panose="020B0604020202020204" pitchFamily="34" charset="0"/>
              <a:buChar char="•"/>
            </a:pPr>
            <a:r>
              <a:rPr lang="en-IN" dirty="0"/>
              <a:t>Introduction to Macros and Basic VBA</a:t>
            </a:r>
          </a:p>
          <a:p>
            <a:pPr>
              <a:buFont typeface="Arial" panose="020B0604020202020204" pitchFamily="34" charset="0"/>
              <a:buChar char="•"/>
            </a:pPr>
            <a:r>
              <a:rPr lang="en-IN" b="1" dirty="0"/>
              <a:t>Excel with AI Integration</a:t>
            </a:r>
            <a:endParaRPr lang="en-IN" dirty="0"/>
          </a:p>
          <a:p>
            <a:pPr marL="742950" lvl="1" indent="-285750">
              <a:buFont typeface="Arial" panose="020B0604020202020204" pitchFamily="34" charset="0"/>
              <a:buChar char="•"/>
            </a:pPr>
            <a:r>
              <a:rPr lang="en-IN" dirty="0"/>
              <a:t>Use of AI Features like “</a:t>
            </a:r>
            <a:r>
              <a:rPr lang="en-IN" dirty="0" err="1"/>
              <a:t>Analyze</a:t>
            </a:r>
            <a:r>
              <a:rPr lang="en-IN" dirty="0"/>
              <a:t> Data” (Ideas), Forecast Sheets</a:t>
            </a:r>
          </a:p>
          <a:p>
            <a:pPr marL="742950" lvl="1" indent="-285750">
              <a:buFont typeface="Arial" panose="020B0604020202020204" pitchFamily="34" charset="0"/>
              <a:buChar char="•"/>
            </a:pPr>
            <a:r>
              <a:rPr lang="en-IN" dirty="0"/>
              <a:t>Smart data transformation using Power Query</a:t>
            </a:r>
          </a:p>
          <a:p>
            <a:pPr>
              <a:buFont typeface="Arial" panose="020B0604020202020204" pitchFamily="34" charset="0"/>
              <a:buChar char="•"/>
            </a:pPr>
            <a:r>
              <a:rPr lang="en-IN" b="1" dirty="0"/>
              <a:t>Data Visualization in Excel</a:t>
            </a:r>
            <a:endParaRPr lang="en-IN" dirty="0"/>
          </a:p>
          <a:p>
            <a:pPr marL="742950" lvl="1" indent="-285750">
              <a:buFont typeface="Arial" panose="020B0604020202020204" pitchFamily="34" charset="0"/>
              <a:buChar char="•"/>
            </a:pPr>
            <a:r>
              <a:rPr lang="en-IN" dirty="0"/>
              <a:t>Advanced Charts: Combo Charts, Sparklines</a:t>
            </a:r>
          </a:p>
          <a:p>
            <a:pPr marL="742950" lvl="1" indent="-285750">
              <a:buFont typeface="Arial" panose="020B0604020202020204" pitchFamily="34" charset="0"/>
              <a:buChar char="•"/>
            </a:pPr>
            <a:r>
              <a:rPr lang="en-IN" dirty="0"/>
              <a:t>Interactive Dashboards using Slicers and Timelines</a:t>
            </a:r>
          </a:p>
          <a:p>
            <a:endParaRPr lang="en-IN" dirty="0"/>
          </a:p>
        </p:txBody>
      </p:sp>
      <p:sp>
        <p:nvSpPr>
          <p:cNvPr id="3" name="Text Placeholder 2">
            <a:extLst>
              <a:ext uri="{FF2B5EF4-FFF2-40B4-BE49-F238E27FC236}">
                <a16:creationId xmlns:a16="http://schemas.microsoft.com/office/drawing/2014/main" id="{6FFED7F2-581E-7005-7513-06E155B0A2F3}"/>
              </a:ext>
            </a:extLst>
          </p:cNvPr>
          <p:cNvSpPr>
            <a:spLocks noGrp="1"/>
          </p:cNvSpPr>
          <p:nvPr>
            <p:ph type="body" sz="quarter" idx="10"/>
          </p:nvPr>
        </p:nvSpPr>
        <p:spPr/>
        <p:txBody>
          <a:bodyPr/>
          <a:lstStyle/>
          <a:p>
            <a:r>
              <a:rPr lang="en-GB" dirty="0"/>
              <a:t>Day 1 – Advanced Excel &amp; AI Integration</a:t>
            </a:r>
            <a:endParaRPr lang="en-IN" dirty="0"/>
          </a:p>
        </p:txBody>
      </p:sp>
    </p:spTree>
    <p:extLst>
      <p:ext uri="{BB962C8B-B14F-4D97-AF65-F5344CB8AC3E}">
        <p14:creationId xmlns:p14="http://schemas.microsoft.com/office/powerpoint/2010/main" val="573581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Text Placeholder 2">
            <a:extLst>
              <a:ext uri="{FF2B5EF4-FFF2-40B4-BE49-F238E27FC236}">
                <a16:creationId xmlns:a16="http://schemas.microsoft.com/office/drawing/2014/main" id="{98DE3142-2BA9-4B3D-8073-0D34A0168638}"/>
              </a:ext>
            </a:extLst>
          </p:cNvPr>
          <p:cNvSpPr>
            <a:spLocks noGrp="1"/>
          </p:cNvSpPr>
          <p:nvPr>
            <p:ph type="body" sz="quarter" idx="10"/>
          </p:nvPr>
        </p:nvSpPr>
        <p:spPr>
          <a:xfrm>
            <a:off x="181163" y="197361"/>
            <a:ext cx="8764983" cy="516740"/>
          </a:xfrm>
        </p:spPr>
        <p:txBody>
          <a:bodyPr>
            <a:normAutofit/>
          </a:bodyPr>
          <a:lstStyle/>
          <a:p>
            <a:r>
              <a:rPr lang="en-GB"/>
              <a:t>Home Tab - Data Ribbon</a:t>
            </a:r>
            <a:endParaRPr lang="en-US"/>
          </a:p>
        </p:txBody>
      </p:sp>
      <p:pic>
        <p:nvPicPr>
          <p:cNvPr id="372" name="Google Shape;372;p63"/>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73" name="Google Shape;373;p63"/>
          <p:cNvSpPr/>
          <p:nvPr/>
        </p:nvSpPr>
        <p:spPr>
          <a:xfrm>
            <a:off x="1712050" y="2009800"/>
            <a:ext cx="28599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50000"/>
                </a:schemeClr>
              </a:solidFill>
            </a:endParaRPr>
          </a:p>
        </p:txBody>
      </p:sp>
      <p:sp>
        <p:nvSpPr>
          <p:cNvPr id="374" name="Google Shape;374;p63"/>
          <p:cNvSpPr txBox="1"/>
          <p:nvPr/>
        </p:nvSpPr>
        <p:spPr>
          <a:xfrm>
            <a:off x="1490224" y="3576394"/>
            <a:ext cx="3303552" cy="994200"/>
          </a:xfrm>
          <a:prstGeom prst="rect">
            <a:avLst/>
          </a:prstGeom>
          <a:solidFill>
            <a:schemeClr val="bg1">
              <a:lumMod val="75000"/>
            </a:schemeClr>
          </a:solidFill>
          <a:ln>
            <a:solidFill>
              <a:schemeClr val="tx1">
                <a:lumMod val="85000"/>
                <a:lumOff val="15000"/>
              </a:schemeClr>
            </a:solidFill>
          </a:ln>
        </p:spPr>
        <p:txBody>
          <a:bodyPr spcFirstLastPara="1" wrap="square" lIns="91425" tIns="91425" rIns="91425" bIns="91425" anchor="t" anchorCtr="0">
            <a:noAutofit/>
          </a:bodyPr>
          <a:lstStyle/>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Data Connection options</a:t>
            </a:r>
            <a:endParaRPr sz="1100" kern="1200">
              <a:solidFill>
                <a:schemeClr val="tx2">
                  <a:lumMod val="50000"/>
                </a:schemeClr>
              </a:solidFill>
              <a:latin typeface="Aptos Display" panose="020B0004020202020204" pitchFamily="34" charset="0"/>
              <a:ea typeface="+mn-ea"/>
              <a:cs typeface="+mn-cs"/>
              <a:sym typeface="Calibri"/>
            </a:endParaRPr>
          </a:p>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Get Data window, allows to scroll through the list of All data sources</a:t>
            </a:r>
            <a:endParaRPr sz="1100" kern="1200">
              <a:solidFill>
                <a:schemeClr val="tx2">
                  <a:lumMod val="50000"/>
                </a:schemeClr>
              </a:solidFill>
              <a:latin typeface="Aptos Display" panose="020B0004020202020204" pitchFamily="34" charset="0"/>
              <a:ea typeface="+mn-ea"/>
              <a:cs typeface="+mn-cs"/>
              <a:sym typeface="Calibri"/>
            </a:endParaRPr>
          </a:p>
        </p:txBody>
      </p:sp>
      <p:cxnSp>
        <p:nvCxnSpPr>
          <p:cNvPr id="375" name="Google Shape;375;p63"/>
          <p:cNvCxnSpPr>
            <a:cxnSpLocks/>
            <a:stCxn id="374" idx="0"/>
            <a:endCxn id="373" idx="2"/>
          </p:cNvCxnSpPr>
          <p:nvPr/>
        </p:nvCxnSpPr>
        <p:spPr>
          <a:xfrm flipV="1">
            <a:off x="3142000" y="3004000"/>
            <a:ext cx="0" cy="572394"/>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1" name="Google Shape;381;p64"/>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82" name="Google Shape;382;p64"/>
          <p:cNvSpPr/>
          <p:nvPr/>
        </p:nvSpPr>
        <p:spPr>
          <a:xfrm>
            <a:off x="4587664" y="1986825"/>
            <a:ext cx="11487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64"/>
          <p:cNvCxnSpPr>
            <a:cxnSpLocks/>
            <a:endCxn id="382" idx="2"/>
          </p:cNvCxnSpPr>
          <p:nvPr/>
        </p:nvCxnSpPr>
        <p:spPr>
          <a:xfrm flipV="1">
            <a:off x="5162014" y="2981025"/>
            <a:ext cx="0" cy="476026"/>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7B962169-4B40-4172-B465-9EC5832F26C9}"/>
              </a:ext>
            </a:extLst>
          </p:cNvPr>
          <p:cNvSpPr>
            <a:spLocks noGrp="1"/>
          </p:cNvSpPr>
          <p:nvPr>
            <p:ph type="body" sz="quarter" idx="10"/>
          </p:nvPr>
        </p:nvSpPr>
        <p:spPr>
          <a:xfrm>
            <a:off x="181163" y="197361"/>
            <a:ext cx="8764983" cy="516740"/>
          </a:xfrm>
        </p:spPr>
        <p:txBody>
          <a:bodyPr>
            <a:normAutofit/>
          </a:bodyPr>
          <a:lstStyle/>
          <a:p>
            <a:r>
              <a:rPr lang="en-GB"/>
              <a:t>Home Tab - Queries Ribbon</a:t>
            </a:r>
            <a:endParaRPr lang="en-US"/>
          </a:p>
        </p:txBody>
      </p:sp>
      <p:sp>
        <p:nvSpPr>
          <p:cNvPr id="8" name="Content Placeholder 7">
            <a:extLst>
              <a:ext uri="{FF2B5EF4-FFF2-40B4-BE49-F238E27FC236}">
                <a16:creationId xmlns:a16="http://schemas.microsoft.com/office/drawing/2014/main" id="{72763ABF-03AB-4881-8D84-0CEFC6CB572B}"/>
              </a:ext>
            </a:extLst>
          </p:cNvPr>
          <p:cNvSpPr>
            <a:spLocks noGrp="1"/>
          </p:cNvSpPr>
          <p:nvPr>
            <p:ph idx="4294967295"/>
          </p:nvPr>
        </p:nvSpPr>
        <p:spPr>
          <a:xfrm>
            <a:off x="2994025" y="3492500"/>
            <a:ext cx="6149975" cy="1508125"/>
          </a:xfrm>
          <a:prstGeom prst="rect">
            <a:avLst/>
          </a:prstGeom>
          <a:solidFill>
            <a:schemeClr val="bg1">
              <a:lumMod val="75000"/>
            </a:schemeClr>
          </a:solidFill>
          <a:ln>
            <a:solidFill>
              <a:schemeClr val="tx1">
                <a:lumMod val="85000"/>
                <a:lumOff val="15000"/>
              </a:schemeClr>
            </a:solidFill>
          </a:ln>
        </p:spPr>
        <p:txBody>
          <a:bodyPr>
            <a:normAutofit/>
          </a:bodyPr>
          <a:lstStyle/>
          <a:p>
            <a:pPr marL="0" indent="0">
              <a:buNone/>
            </a:pPr>
            <a:r>
              <a:rPr lang="en-US" sz="1100" dirty="0">
                <a:cs typeface="+mn-cs"/>
                <a:sym typeface="Arial"/>
              </a:rPr>
              <a:t>Data Transformation and edit queries</a:t>
            </a:r>
          </a:p>
          <a:p>
            <a:r>
              <a:rPr lang="en-US" sz="1100" dirty="0">
                <a:cs typeface="+mn-cs"/>
                <a:sym typeface="Arial"/>
              </a:rPr>
              <a:t>Provides access to Power Query Editor. </a:t>
            </a:r>
          </a:p>
          <a:p>
            <a:r>
              <a:rPr lang="en-US" sz="1100" dirty="0">
                <a:cs typeface="+mn-cs"/>
                <a:sym typeface="Arial"/>
              </a:rPr>
              <a:t>It helps shaping data.</a:t>
            </a:r>
          </a:p>
          <a:p>
            <a:r>
              <a:rPr lang="en-US" sz="1100" dirty="0">
                <a:cs typeface="+mn-cs"/>
                <a:sym typeface="Arial"/>
              </a:rPr>
              <a:t>Shaping can mean transforming the data, such as renaming columns or tables, removing rows or columns, or changing data types</a:t>
            </a:r>
          </a:p>
          <a:p>
            <a:endParaRPr lang="en-US" sz="11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90" name="Google Shape;390;p65"/>
          <p:cNvPicPr preferRelativeResize="0"/>
          <p:nvPr/>
        </p:nvPicPr>
        <p:blipFill>
          <a:blip r:embed="rId3"/>
          <a:stretch>
            <a:fillRect/>
          </a:stretch>
        </p:blipFill>
        <p:spPr>
          <a:xfrm>
            <a:off x="106450" y="1647144"/>
            <a:ext cx="8839201" cy="1298111"/>
          </a:xfrm>
          <a:prstGeom prst="rect">
            <a:avLst/>
          </a:prstGeom>
          <a:noFill/>
          <a:ln w="19050" cap="flat" cmpd="sng">
            <a:solidFill>
              <a:schemeClr val="tx1"/>
            </a:solidFill>
            <a:prstDash val="solid"/>
            <a:round/>
            <a:headEnd type="none" w="sm" len="sm"/>
            <a:tailEnd type="none" w="sm" len="sm"/>
          </a:ln>
        </p:spPr>
      </p:pic>
      <p:sp>
        <p:nvSpPr>
          <p:cNvPr id="391" name="Google Shape;391;p65"/>
          <p:cNvSpPr/>
          <p:nvPr/>
        </p:nvSpPr>
        <p:spPr>
          <a:xfrm>
            <a:off x="5730424" y="2009775"/>
            <a:ext cx="14682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 name="Google Shape;392;p65"/>
          <p:cNvSpPr txBox="1"/>
          <p:nvPr/>
        </p:nvSpPr>
        <p:spPr>
          <a:xfrm>
            <a:off x="2964700" y="3763092"/>
            <a:ext cx="3122700" cy="994200"/>
          </a:xfrm>
          <a:prstGeom prst="rect">
            <a:avLst/>
          </a:prstGeom>
          <a:solidFill>
            <a:schemeClr val="bg1">
              <a:lumMod val="75000"/>
            </a:schemeClr>
          </a:solidFill>
          <a:ln>
            <a:solidFill>
              <a:schemeClr val="tx1">
                <a:lumMod val="85000"/>
                <a:lumOff val="15000"/>
              </a:schemeClr>
            </a:solidFill>
          </a:ln>
        </p:spPr>
        <p:txBody>
          <a:bodyPr>
            <a:normAutofit/>
          </a:bodyPr>
          <a:lstStyle>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sym typeface="Calibri"/>
              </a:rPr>
              <a:t>Helps add new visuals</a:t>
            </a:r>
            <a:endParaRPr dirty="0">
              <a:sym typeface="Calibri"/>
            </a:endParaRPr>
          </a:p>
          <a:p>
            <a:r>
              <a:rPr lang="en-GB" dirty="0">
                <a:sym typeface="Calibri"/>
              </a:rPr>
              <a:t>Custom visuals are hosted in AppSource and can be accessed by pressing the “More visuals” dropdown and selecting “From AppSource”</a:t>
            </a:r>
            <a:endParaRPr dirty="0">
              <a:sym typeface="Calibri"/>
            </a:endParaRPr>
          </a:p>
        </p:txBody>
      </p:sp>
      <p:pic>
        <p:nvPicPr>
          <p:cNvPr id="393" name="Google Shape;393;p65"/>
          <p:cNvPicPr preferRelativeResize="0"/>
          <p:nvPr/>
        </p:nvPicPr>
        <p:blipFill>
          <a:blip r:embed="rId4">
            <a:alphaModFix/>
          </a:blip>
          <a:stretch>
            <a:fillRect/>
          </a:stretch>
        </p:blipFill>
        <p:spPr>
          <a:xfrm>
            <a:off x="6573925" y="3522005"/>
            <a:ext cx="2371725" cy="1476375"/>
          </a:xfrm>
          <a:prstGeom prst="rect">
            <a:avLst/>
          </a:prstGeom>
          <a:noFill/>
          <a:ln w="9525" cap="flat" cmpd="sng">
            <a:solidFill>
              <a:srgbClr val="000000"/>
            </a:solidFill>
            <a:prstDash val="solid"/>
            <a:round/>
            <a:headEnd type="none" w="sm" len="sm"/>
            <a:tailEnd type="none" w="sm" len="sm"/>
          </a:ln>
        </p:spPr>
      </p:pic>
      <p:cxnSp>
        <p:nvCxnSpPr>
          <p:cNvPr id="394" name="Google Shape;394;p65"/>
          <p:cNvCxnSpPr>
            <a:cxnSpLocks/>
            <a:stCxn id="392" idx="0"/>
            <a:endCxn id="391" idx="2"/>
          </p:cNvCxnSpPr>
          <p:nvPr/>
        </p:nvCxnSpPr>
        <p:spPr>
          <a:xfrm rot="5400000" flipH="1" flipV="1">
            <a:off x="5115729" y="2414297"/>
            <a:ext cx="759117" cy="1938474"/>
          </a:xfrm>
          <a:prstGeom prst="bentConnector3">
            <a:avLst>
              <a:gd name="adj1" fmla="val 50000"/>
            </a:avLst>
          </a:prstGeom>
          <a:noFill/>
          <a:ln w="9525" cap="flat" cmpd="sng">
            <a:solidFill>
              <a:srgbClr val="FF0000"/>
            </a:solidFill>
            <a:prstDash val="solid"/>
            <a:round/>
            <a:headEnd type="none" w="med" len="med"/>
            <a:tailEnd type="triangle" w="med" len="med"/>
          </a:ln>
        </p:spPr>
      </p:cxnSp>
      <p:cxnSp>
        <p:nvCxnSpPr>
          <p:cNvPr id="395" name="Google Shape;395;p65"/>
          <p:cNvCxnSpPr>
            <a:cxnSpLocks/>
            <a:stCxn id="392" idx="3"/>
            <a:endCxn id="393" idx="1"/>
          </p:cNvCxnSpPr>
          <p:nvPr/>
        </p:nvCxnSpPr>
        <p:spPr>
          <a:xfrm>
            <a:off x="6087400" y="4260192"/>
            <a:ext cx="486525" cy="1"/>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64AC8FF6-C6E4-48AE-86FC-41BB82CE9D34}"/>
              </a:ext>
            </a:extLst>
          </p:cNvPr>
          <p:cNvSpPr>
            <a:spLocks noGrp="1"/>
          </p:cNvSpPr>
          <p:nvPr>
            <p:ph type="body" sz="quarter" idx="10"/>
          </p:nvPr>
        </p:nvSpPr>
        <p:spPr>
          <a:xfrm>
            <a:off x="181163" y="197361"/>
            <a:ext cx="8764983" cy="516740"/>
          </a:xfrm>
        </p:spPr>
        <p:txBody>
          <a:bodyPr>
            <a:normAutofit/>
          </a:bodyPr>
          <a:lstStyle/>
          <a:p>
            <a:r>
              <a:rPr lang="en-GB"/>
              <a:t>Home Tab - Insert Ribbon</a:t>
            </a:r>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3" name="Text Placeholder 2">
            <a:extLst>
              <a:ext uri="{FF2B5EF4-FFF2-40B4-BE49-F238E27FC236}">
                <a16:creationId xmlns:a16="http://schemas.microsoft.com/office/drawing/2014/main" id="{EB4A550A-1E60-40F1-869E-D8902C9220DC}"/>
              </a:ext>
            </a:extLst>
          </p:cNvPr>
          <p:cNvSpPr>
            <a:spLocks noGrp="1"/>
          </p:cNvSpPr>
          <p:nvPr>
            <p:ph type="body" sz="quarter" idx="10"/>
          </p:nvPr>
        </p:nvSpPr>
        <p:spPr>
          <a:xfrm>
            <a:off x="181163" y="197361"/>
            <a:ext cx="8764983" cy="516740"/>
          </a:xfrm>
        </p:spPr>
        <p:txBody>
          <a:bodyPr>
            <a:normAutofit/>
          </a:bodyPr>
          <a:lstStyle/>
          <a:p>
            <a:r>
              <a:rPr lang="en-GB"/>
              <a:t>View Tab - Themes Ribbon</a:t>
            </a:r>
            <a:endParaRPr lang="en-US"/>
          </a:p>
        </p:txBody>
      </p:sp>
      <p:pic>
        <p:nvPicPr>
          <p:cNvPr id="406" name="Google Shape;406;p67"/>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07" name="Google Shape;407;p67"/>
          <p:cNvSpPr txBox="1"/>
          <p:nvPr/>
        </p:nvSpPr>
        <p:spPr>
          <a:xfrm>
            <a:off x="152400" y="3019525"/>
            <a:ext cx="4152900" cy="746448"/>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Themes ribbon displays themes in a gallery making it more easily to see what colours will be applied to report.</a:t>
            </a:r>
            <a:endParaRPr dirty="0"/>
          </a:p>
          <a:p>
            <a:r>
              <a:rPr lang="en-GB" dirty="0"/>
              <a:t>Also allows user to set custom themes</a:t>
            </a:r>
            <a:endParaRPr dirty="0"/>
          </a:p>
        </p:txBody>
      </p:sp>
      <p:sp>
        <p:nvSpPr>
          <p:cNvPr id="408" name="Google Shape;408;p67"/>
          <p:cNvSpPr/>
          <p:nvPr/>
        </p:nvSpPr>
        <p:spPr>
          <a:xfrm>
            <a:off x="152400" y="1837550"/>
            <a:ext cx="41529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09" name="Google Shape;409;p67"/>
          <p:cNvCxnSpPr>
            <a:cxnSpLocks/>
            <a:stCxn id="407" idx="0"/>
            <a:endCxn id="408" idx="2"/>
          </p:cNvCxnSpPr>
          <p:nvPr/>
        </p:nvCxnSpPr>
        <p:spPr>
          <a:xfrm flipV="1">
            <a:off x="2228850" y="2650250"/>
            <a:ext cx="0" cy="36927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 name="Text Placeholder 2">
            <a:extLst>
              <a:ext uri="{FF2B5EF4-FFF2-40B4-BE49-F238E27FC236}">
                <a16:creationId xmlns:a16="http://schemas.microsoft.com/office/drawing/2014/main" id="{9FDDE2B8-3F8D-4223-B00D-8F4DDAE5C7B8}"/>
              </a:ext>
            </a:extLst>
          </p:cNvPr>
          <p:cNvSpPr>
            <a:spLocks noGrp="1"/>
          </p:cNvSpPr>
          <p:nvPr>
            <p:ph type="body" sz="quarter" idx="10"/>
          </p:nvPr>
        </p:nvSpPr>
        <p:spPr>
          <a:xfrm>
            <a:off x="181163" y="197361"/>
            <a:ext cx="8764983" cy="516740"/>
          </a:xfrm>
        </p:spPr>
        <p:txBody>
          <a:bodyPr>
            <a:normAutofit/>
          </a:bodyPr>
          <a:lstStyle/>
          <a:p>
            <a:r>
              <a:rPr lang="en-GB"/>
              <a:t>View Tab </a:t>
            </a:r>
            <a:endParaRPr lang="en-US"/>
          </a:p>
        </p:txBody>
      </p:sp>
      <p:pic>
        <p:nvPicPr>
          <p:cNvPr id="415" name="Google Shape;415;p68"/>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16" name="Google Shape;416;p68"/>
          <p:cNvSpPr txBox="1"/>
          <p:nvPr/>
        </p:nvSpPr>
        <p:spPr>
          <a:xfrm>
            <a:off x="4461900" y="3168775"/>
            <a:ext cx="4152900" cy="400772"/>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Various Page visibility options and hide/show panes on report view tab</a:t>
            </a:r>
            <a:endParaRPr/>
          </a:p>
        </p:txBody>
      </p:sp>
      <p:sp>
        <p:nvSpPr>
          <p:cNvPr id="417" name="Google Shape;417;p68"/>
          <p:cNvSpPr/>
          <p:nvPr/>
        </p:nvSpPr>
        <p:spPr>
          <a:xfrm>
            <a:off x="4305300" y="1837450"/>
            <a:ext cx="44661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18" name="Google Shape;418;p68"/>
          <p:cNvCxnSpPr>
            <a:cxnSpLocks/>
            <a:stCxn id="416" idx="0"/>
            <a:endCxn id="417" idx="2"/>
          </p:cNvCxnSpPr>
          <p:nvPr/>
        </p:nvCxnSpPr>
        <p:spPr>
          <a:xfrm flipV="1">
            <a:off x="6538350" y="2650150"/>
            <a:ext cx="0" cy="51862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70"/>
          <p:cNvPicPr preferRelativeResize="0"/>
          <p:nvPr/>
        </p:nvPicPr>
        <p:blipFill>
          <a:blip r:embed="rId3">
            <a:alphaModFix/>
          </a:blip>
          <a:stretch>
            <a:fillRect/>
          </a:stretch>
        </p:blipFill>
        <p:spPr>
          <a:xfrm>
            <a:off x="309325" y="1296150"/>
            <a:ext cx="8525362" cy="1570675"/>
          </a:xfrm>
          <a:prstGeom prst="rect">
            <a:avLst/>
          </a:prstGeom>
          <a:noFill/>
          <a:ln w="9525" cap="flat" cmpd="sng">
            <a:solidFill>
              <a:srgbClr val="000000"/>
            </a:solidFill>
            <a:prstDash val="solid"/>
            <a:round/>
            <a:headEnd type="none" w="sm" len="sm"/>
            <a:tailEnd type="none" w="sm" len="sm"/>
          </a:ln>
        </p:spPr>
      </p:pic>
      <p:sp>
        <p:nvSpPr>
          <p:cNvPr id="3" name="Text Placeholder 2">
            <a:extLst>
              <a:ext uri="{FF2B5EF4-FFF2-40B4-BE49-F238E27FC236}">
                <a16:creationId xmlns:a16="http://schemas.microsoft.com/office/drawing/2014/main" id="{8C5182BC-116B-4300-A31C-2443E7AA8CBC}"/>
              </a:ext>
            </a:extLst>
          </p:cNvPr>
          <p:cNvSpPr>
            <a:spLocks noGrp="1"/>
          </p:cNvSpPr>
          <p:nvPr>
            <p:ph type="body" sz="quarter" idx="10"/>
          </p:nvPr>
        </p:nvSpPr>
        <p:spPr>
          <a:xfrm>
            <a:off x="181163" y="197361"/>
            <a:ext cx="8764983" cy="516740"/>
          </a:xfrm>
        </p:spPr>
        <p:txBody>
          <a:bodyPr>
            <a:normAutofit/>
          </a:bodyPr>
          <a:lstStyle/>
          <a:p>
            <a:r>
              <a:rPr lang="en-GB"/>
              <a:t>Modelling Tab - Relationships Ribbon </a:t>
            </a:r>
            <a:endParaRPr lang="en-US"/>
          </a:p>
        </p:txBody>
      </p:sp>
      <p:sp>
        <p:nvSpPr>
          <p:cNvPr id="430" name="Google Shape;430;p70"/>
          <p:cNvSpPr txBox="1"/>
          <p:nvPr/>
        </p:nvSpPr>
        <p:spPr>
          <a:xfrm>
            <a:off x="76149" y="3742824"/>
            <a:ext cx="3409063" cy="1084009"/>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Opens Data Model view</a:t>
            </a:r>
            <a:endParaRPr/>
          </a:p>
          <a:p>
            <a:r>
              <a:rPr lang="en-GB"/>
              <a:t>Relationships between tables can be created and managed here.</a:t>
            </a:r>
            <a:endParaRPr/>
          </a:p>
        </p:txBody>
      </p:sp>
      <p:sp>
        <p:nvSpPr>
          <p:cNvPr id="431" name="Google Shape;431;p70"/>
          <p:cNvSpPr/>
          <p:nvPr/>
        </p:nvSpPr>
        <p:spPr>
          <a:xfrm>
            <a:off x="309325" y="1675150"/>
            <a:ext cx="1022400" cy="128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32" name="Google Shape;432;p70"/>
          <p:cNvCxnSpPr/>
          <p:nvPr/>
        </p:nvCxnSpPr>
        <p:spPr>
          <a:xfrm rot="10800000" flipH="1">
            <a:off x="815150" y="2962150"/>
            <a:ext cx="5400" cy="76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CE17A-54FB-40C3-B65B-36A302FABF0F}"/>
              </a:ext>
            </a:extLst>
          </p:cNvPr>
          <p:cNvSpPr>
            <a:spLocks noGrp="1"/>
          </p:cNvSpPr>
          <p:nvPr>
            <p:ph idx="1"/>
          </p:nvPr>
        </p:nvSpPr>
        <p:spPr>
          <a:xfrm>
            <a:off x="181164" y="871627"/>
            <a:ext cx="4299932" cy="4144204"/>
          </a:xfrm>
        </p:spPr>
        <p:txBody>
          <a:bodyPr>
            <a:noAutofit/>
          </a:bodyPr>
          <a:lstStyle/>
          <a:p>
            <a:pPr>
              <a:lnSpc>
                <a:spcPct val="150000"/>
              </a:lnSpc>
              <a:spcBef>
                <a:spcPts val="0"/>
              </a:spcBef>
              <a:spcAft>
                <a:spcPts val="600"/>
              </a:spcAft>
            </a:pPr>
            <a:r>
              <a:rPr lang="en-US" dirty="0"/>
              <a:t>In Power BI Desktop Report view, user can build visualizations and reports.</a:t>
            </a:r>
          </a:p>
          <a:p>
            <a:pPr>
              <a:lnSpc>
                <a:spcPct val="150000"/>
              </a:lnSpc>
              <a:spcBef>
                <a:spcPts val="0"/>
              </a:spcBef>
              <a:spcAft>
                <a:spcPts val="600"/>
              </a:spcAft>
            </a:pPr>
            <a:r>
              <a:rPr lang="en-US" dirty="0"/>
              <a:t>The ribbon at the top, which displays common tasks associated with reports and visualizations.</a:t>
            </a:r>
          </a:p>
          <a:p>
            <a:pPr>
              <a:lnSpc>
                <a:spcPct val="150000"/>
              </a:lnSpc>
              <a:spcBef>
                <a:spcPts val="0"/>
              </a:spcBef>
              <a:spcAft>
                <a:spcPts val="600"/>
              </a:spcAft>
            </a:pPr>
            <a:r>
              <a:rPr lang="en-US" dirty="0"/>
              <a:t>The canvas area in the middle, where visualizations are created and arranged.</a:t>
            </a:r>
          </a:p>
          <a:p>
            <a:pPr>
              <a:lnSpc>
                <a:spcPct val="150000"/>
              </a:lnSpc>
              <a:spcBef>
                <a:spcPts val="0"/>
              </a:spcBef>
              <a:spcAft>
                <a:spcPts val="600"/>
              </a:spcAft>
            </a:pPr>
            <a:r>
              <a:rPr lang="en-US" dirty="0"/>
              <a:t>The pages tab area at the bottom, which lets you select or add report pages.</a:t>
            </a:r>
          </a:p>
          <a:p>
            <a:pPr>
              <a:lnSpc>
                <a:spcPct val="150000"/>
              </a:lnSpc>
              <a:spcBef>
                <a:spcPts val="0"/>
              </a:spcBef>
              <a:spcAft>
                <a:spcPts val="600"/>
              </a:spcAft>
            </a:pPr>
            <a:r>
              <a:rPr lang="en-US" dirty="0"/>
              <a:t>The Filters pane, where you can filter data visualizations.</a:t>
            </a:r>
          </a:p>
          <a:p>
            <a:pPr>
              <a:lnSpc>
                <a:spcPct val="150000"/>
              </a:lnSpc>
              <a:spcBef>
                <a:spcPts val="0"/>
              </a:spcBef>
              <a:spcAft>
                <a:spcPts val="600"/>
              </a:spcAft>
            </a:pPr>
            <a:r>
              <a:rPr lang="en-US" dirty="0"/>
              <a:t>The Visualizations pane, where you can add, change, or customize visualizations, and apply drill through.</a:t>
            </a:r>
          </a:p>
          <a:p>
            <a:pPr>
              <a:lnSpc>
                <a:spcPct val="150000"/>
              </a:lnSpc>
              <a:spcBef>
                <a:spcPts val="0"/>
              </a:spcBef>
              <a:spcAft>
                <a:spcPts val="600"/>
              </a:spcAft>
            </a:pPr>
            <a:r>
              <a:rPr lang="en-US" dirty="0"/>
              <a:t>The Fields pane, which shows the available fields in your queries. You can drag these fields onto the canvas, the Filters pane, or the Visualizations pane to create or modify visualizations.</a:t>
            </a:r>
          </a:p>
        </p:txBody>
      </p:sp>
      <p:sp>
        <p:nvSpPr>
          <p:cNvPr id="4" name="Text Placeholder 3">
            <a:extLst>
              <a:ext uri="{FF2B5EF4-FFF2-40B4-BE49-F238E27FC236}">
                <a16:creationId xmlns:a16="http://schemas.microsoft.com/office/drawing/2014/main" id="{37A18955-EA31-406F-8491-479219EDFBC6}"/>
              </a:ext>
            </a:extLst>
          </p:cNvPr>
          <p:cNvSpPr>
            <a:spLocks noGrp="1"/>
          </p:cNvSpPr>
          <p:nvPr>
            <p:ph type="body" sz="quarter" idx="10"/>
          </p:nvPr>
        </p:nvSpPr>
        <p:spPr>
          <a:xfrm>
            <a:off x="181163" y="197361"/>
            <a:ext cx="8764983" cy="516740"/>
          </a:xfrm>
        </p:spPr>
        <p:txBody>
          <a:bodyPr>
            <a:normAutofit/>
          </a:bodyPr>
          <a:lstStyle/>
          <a:p>
            <a:r>
              <a:rPr lang="en-GB"/>
              <a:t>Report View</a:t>
            </a:r>
            <a:endParaRPr lang="en-US"/>
          </a:p>
        </p:txBody>
      </p:sp>
      <p:grpSp>
        <p:nvGrpSpPr>
          <p:cNvPr id="5" name="Group 4">
            <a:extLst>
              <a:ext uri="{FF2B5EF4-FFF2-40B4-BE49-F238E27FC236}">
                <a16:creationId xmlns:a16="http://schemas.microsoft.com/office/drawing/2014/main" id="{E8B9502A-DD51-4AB5-E47E-F4918F699E78}"/>
              </a:ext>
            </a:extLst>
          </p:cNvPr>
          <p:cNvGrpSpPr/>
          <p:nvPr/>
        </p:nvGrpSpPr>
        <p:grpSpPr>
          <a:xfrm>
            <a:off x="4781973" y="1315791"/>
            <a:ext cx="4179136" cy="3540689"/>
            <a:chOff x="4443150" y="1474175"/>
            <a:chExt cx="4477599" cy="3577475"/>
          </a:xfrm>
        </p:grpSpPr>
        <p:pic>
          <p:nvPicPr>
            <p:cNvPr id="453" name="Google Shape;453;p73"/>
            <p:cNvPicPr preferRelativeResize="0"/>
            <p:nvPr/>
          </p:nvPicPr>
          <p:blipFill rotWithShape="1">
            <a:blip r:embed="rId3">
              <a:alphaModFix/>
            </a:blip>
            <a:srcRect r="1768" b="2505"/>
            <a:stretch/>
          </p:blipFill>
          <p:spPr>
            <a:xfrm>
              <a:off x="4443150" y="1474175"/>
              <a:ext cx="4477599" cy="3577475"/>
            </a:xfrm>
            <a:prstGeom prst="rect">
              <a:avLst/>
            </a:prstGeom>
            <a:noFill/>
            <a:ln w="9525" cap="flat" cmpd="sng">
              <a:solidFill>
                <a:srgbClr val="000000"/>
              </a:solidFill>
              <a:prstDash val="solid"/>
              <a:round/>
              <a:headEnd type="none" w="sm" len="sm"/>
              <a:tailEnd type="none" w="sm" len="sm"/>
            </a:ln>
          </p:spPr>
        </p:pic>
        <p:sp>
          <p:nvSpPr>
            <p:cNvPr id="454" name="Google Shape;454;p73"/>
            <p:cNvSpPr/>
            <p:nvPr/>
          </p:nvSpPr>
          <p:spPr>
            <a:xfrm>
              <a:off x="5820875" y="1963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1</a:t>
              </a:r>
              <a:endParaRPr sz="800"/>
            </a:p>
          </p:txBody>
        </p:sp>
        <p:sp>
          <p:nvSpPr>
            <p:cNvPr id="455" name="Google Shape;455;p73"/>
            <p:cNvSpPr/>
            <p:nvPr/>
          </p:nvSpPr>
          <p:spPr>
            <a:xfrm>
              <a:off x="66590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4</a:t>
              </a:r>
              <a:endParaRPr sz="800"/>
            </a:p>
          </p:txBody>
        </p:sp>
        <p:sp>
          <p:nvSpPr>
            <p:cNvPr id="456" name="Google Shape;456;p73"/>
            <p:cNvSpPr/>
            <p:nvPr/>
          </p:nvSpPr>
          <p:spPr>
            <a:xfrm>
              <a:off x="77258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5</a:t>
              </a:r>
              <a:endParaRPr sz="800"/>
            </a:p>
          </p:txBody>
        </p:sp>
        <p:sp>
          <p:nvSpPr>
            <p:cNvPr id="457" name="Google Shape;457;p73"/>
            <p:cNvSpPr/>
            <p:nvPr/>
          </p:nvSpPr>
          <p:spPr>
            <a:xfrm>
              <a:off x="84116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6</a:t>
              </a:r>
              <a:endParaRPr sz="800"/>
            </a:p>
          </p:txBody>
        </p:sp>
        <p:sp>
          <p:nvSpPr>
            <p:cNvPr id="458" name="Google Shape;458;p73"/>
            <p:cNvSpPr/>
            <p:nvPr/>
          </p:nvSpPr>
          <p:spPr>
            <a:xfrm>
              <a:off x="5287475" y="2953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2</a:t>
              </a:r>
              <a:endParaRPr sz="800"/>
            </a:p>
          </p:txBody>
        </p:sp>
        <p:sp>
          <p:nvSpPr>
            <p:cNvPr id="459" name="Google Shape;459;p73"/>
            <p:cNvSpPr/>
            <p:nvPr/>
          </p:nvSpPr>
          <p:spPr>
            <a:xfrm>
              <a:off x="4982675" y="4630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3</a:t>
              </a:r>
              <a:endParaRPr sz="800"/>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19A156-B4D7-4F55-9DC2-782082C2C6E1}"/>
              </a:ext>
            </a:extLst>
          </p:cNvPr>
          <p:cNvSpPr>
            <a:spLocks noGrp="1"/>
          </p:cNvSpPr>
          <p:nvPr>
            <p:ph idx="1"/>
          </p:nvPr>
        </p:nvSpPr>
        <p:spPr>
          <a:xfrm>
            <a:off x="181164" y="871627"/>
            <a:ext cx="4299932" cy="4144204"/>
          </a:xfrm>
        </p:spPr>
        <p:txBody>
          <a:bodyPr>
            <a:noAutofit/>
          </a:bodyPr>
          <a:lstStyle/>
          <a:p>
            <a:pPr>
              <a:lnSpc>
                <a:spcPct val="150000"/>
              </a:lnSpc>
              <a:spcBef>
                <a:spcPts val="0"/>
              </a:spcBef>
              <a:spcAft>
                <a:spcPts val="600"/>
              </a:spcAft>
            </a:pPr>
            <a:r>
              <a:rPr lang="en-GB" dirty="0"/>
              <a:t>Data View in Power BI shows a tabular view of your imported data, allowing you to inspect, explore, and verify the dataset before building reports. It helps you see the raw data and understand its structure.</a:t>
            </a:r>
          </a:p>
          <a:p>
            <a:pPr marL="0" indent="0">
              <a:lnSpc>
                <a:spcPct val="150000"/>
              </a:lnSpc>
              <a:spcBef>
                <a:spcPts val="0"/>
              </a:spcBef>
              <a:spcAft>
                <a:spcPts val="600"/>
              </a:spcAft>
              <a:buNone/>
            </a:pPr>
            <a:r>
              <a:rPr lang="en-US" b="1" dirty="0"/>
              <a:t>Refer to the figure on the left - </a:t>
            </a:r>
          </a:p>
          <a:p>
            <a:pPr>
              <a:lnSpc>
                <a:spcPct val="150000"/>
              </a:lnSpc>
              <a:spcBef>
                <a:spcPts val="0"/>
              </a:spcBef>
              <a:spcAft>
                <a:spcPts val="600"/>
              </a:spcAft>
            </a:pPr>
            <a:r>
              <a:rPr lang="en-US" b="1" dirty="0"/>
              <a:t>Data view icon - </a:t>
            </a:r>
            <a:r>
              <a:rPr lang="en-US" dirty="0"/>
              <a:t>Select this icon to enter Data view.</a:t>
            </a:r>
          </a:p>
          <a:p>
            <a:pPr>
              <a:lnSpc>
                <a:spcPct val="150000"/>
              </a:lnSpc>
              <a:spcBef>
                <a:spcPts val="0"/>
              </a:spcBef>
              <a:spcAft>
                <a:spcPts val="600"/>
              </a:spcAft>
            </a:pPr>
            <a:r>
              <a:rPr lang="en-US" b="1" dirty="0"/>
              <a:t>Data Grid - </a:t>
            </a:r>
            <a:r>
              <a:rPr lang="en-US" dirty="0"/>
              <a:t>This area shows the selected table and all columns and rows in it. Columns hidden from Report view are greyed out. Right-click on a column for options.</a:t>
            </a:r>
          </a:p>
          <a:p>
            <a:pPr>
              <a:lnSpc>
                <a:spcPct val="150000"/>
              </a:lnSpc>
              <a:spcBef>
                <a:spcPts val="0"/>
              </a:spcBef>
              <a:spcAft>
                <a:spcPts val="600"/>
              </a:spcAft>
            </a:pPr>
            <a:r>
              <a:rPr lang="en-US" b="1" dirty="0"/>
              <a:t>Modeling ribbon - </a:t>
            </a:r>
            <a:r>
              <a:rPr lang="en-US" dirty="0"/>
              <a:t>Tab to manage relationships, create calculations, change data type, format, data category for a column.</a:t>
            </a:r>
          </a:p>
          <a:p>
            <a:pPr>
              <a:lnSpc>
                <a:spcPct val="150000"/>
              </a:lnSpc>
              <a:spcBef>
                <a:spcPts val="0"/>
              </a:spcBef>
              <a:spcAft>
                <a:spcPts val="600"/>
              </a:spcAft>
            </a:pPr>
            <a:r>
              <a:rPr lang="en-US" b="1" dirty="0"/>
              <a:t>Formula bar -  </a:t>
            </a:r>
            <a:r>
              <a:rPr lang="en-US" dirty="0"/>
              <a:t>Enter Data Analysis Expression (DAX) formulas for Measures and Calculated columns.</a:t>
            </a:r>
          </a:p>
          <a:p>
            <a:pPr>
              <a:lnSpc>
                <a:spcPct val="150000"/>
              </a:lnSpc>
              <a:spcBef>
                <a:spcPts val="0"/>
              </a:spcBef>
              <a:spcAft>
                <a:spcPts val="600"/>
              </a:spcAft>
            </a:pPr>
            <a:r>
              <a:rPr lang="en-US" b="1" dirty="0"/>
              <a:t>Search - </a:t>
            </a:r>
            <a:r>
              <a:rPr lang="en-US" dirty="0"/>
              <a:t>Search for a table or column in model.</a:t>
            </a:r>
          </a:p>
          <a:p>
            <a:pPr>
              <a:lnSpc>
                <a:spcPct val="150000"/>
              </a:lnSpc>
              <a:spcBef>
                <a:spcPts val="0"/>
              </a:spcBef>
              <a:spcAft>
                <a:spcPts val="600"/>
              </a:spcAft>
            </a:pPr>
            <a:r>
              <a:rPr lang="en-US" b="1" dirty="0"/>
              <a:t>Fields list - </a:t>
            </a:r>
            <a:r>
              <a:rPr lang="en-US" dirty="0"/>
              <a:t>Select a table or column to view in the data grid.</a:t>
            </a:r>
          </a:p>
        </p:txBody>
      </p:sp>
      <p:sp>
        <p:nvSpPr>
          <p:cNvPr id="3" name="Text Placeholder 2">
            <a:extLst>
              <a:ext uri="{FF2B5EF4-FFF2-40B4-BE49-F238E27FC236}">
                <a16:creationId xmlns:a16="http://schemas.microsoft.com/office/drawing/2014/main" id="{43A1176E-83E4-4793-A84D-A2C20EAC5FA2}"/>
              </a:ext>
            </a:extLst>
          </p:cNvPr>
          <p:cNvSpPr>
            <a:spLocks noGrp="1"/>
          </p:cNvSpPr>
          <p:nvPr>
            <p:ph type="body" sz="quarter" idx="10"/>
          </p:nvPr>
        </p:nvSpPr>
        <p:spPr>
          <a:xfrm>
            <a:off x="181163" y="197361"/>
            <a:ext cx="8764983" cy="516740"/>
          </a:xfrm>
        </p:spPr>
        <p:txBody>
          <a:bodyPr anchor="b">
            <a:normAutofit/>
          </a:bodyPr>
          <a:lstStyle/>
          <a:p>
            <a:r>
              <a:rPr lang="en-GB" dirty="0"/>
              <a:t>Table View</a:t>
            </a:r>
            <a:endParaRPr lang="en-US" dirty="0"/>
          </a:p>
        </p:txBody>
      </p:sp>
      <p:pic>
        <p:nvPicPr>
          <p:cNvPr id="6" name="Google Shape;497;p78"/>
          <p:cNvPicPr preferRelativeResize="0"/>
          <p:nvPr/>
        </p:nvPicPr>
        <p:blipFill>
          <a:blip r:embed="rId3"/>
          <a:stretch>
            <a:fillRect/>
          </a:stretch>
        </p:blipFill>
        <p:spPr>
          <a:xfrm>
            <a:off x="4772414" y="1988598"/>
            <a:ext cx="4018936" cy="210994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CA5F-29BF-ECD5-C747-736821BDA139}"/>
              </a:ext>
            </a:extLst>
          </p:cNvPr>
          <p:cNvSpPr>
            <a:spLocks noGrp="1"/>
          </p:cNvSpPr>
          <p:nvPr>
            <p:ph type="ctrTitle"/>
          </p:nvPr>
        </p:nvSpPr>
        <p:spPr>
          <a:xfrm>
            <a:off x="1454002" y="2226621"/>
            <a:ext cx="6235995" cy="690258"/>
          </a:xfrm>
        </p:spPr>
        <p:txBody>
          <a:bodyPr/>
          <a:lstStyle/>
          <a:p>
            <a:r>
              <a:rPr lang="en-IN"/>
              <a:t>Connecting to Data</a:t>
            </a:r>
          </a:p>
        </p:txBody>
      </p:sp>
    </p:spTree>
    <p:extLst>
      <p:ext uri="{BB962C8B-B14F-4D97-AF65-F5344CB8AC3E}">
        <p14:creationId xmlns:p14="http://schemas.microsoft.com/office/powerpoint/2010/main" val="1620388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93A2B3-518A-4A49-8BA6-4B84ACCDA223}"/>
              </a:ext>
            </a:extLst>
          </p:cNvPr>
          <p:cNvSpPr>
            <a:spLocks noGrp="1"/>
          </p:cNvSpPr>
          <p:nvPr>
            <p:ph idx="1"/>
          </p:nvPr>
        </p:nvSpPr>
        <p:spPr>
          <a:xfrm>
            <a:off x="181164" y="871627"/>
            <a:ext cx="4299932" cy="4144204"/>
          </a:xfrm>
        </p:spPr>
        <p:txBody>
          <a:bodyPr/>
          <a:lstStyle/>
          <a:p>
            <a:r>
              <a:rPr lang="en-GB"/>
              <a:t>Home Tab &gt; Data Ribbon&gt; Get data</a:t>
            </a:r>
          </a:p>
          <a:p>
            <a:r>
              <a:rPr lang="en-GB"/>
              <a:t>Select the appropriate data connection</a:t>
            </a:r>
          </a:p>
          <a:p>
            <a:r>
              <a:rPr lang="en-GB"/>
              <a:t>Enter credentials (if required)</a:t>
            </a:r>
          </a:p>
          <a:p>
            <a:r>
              <a:rPr lang="en-GB"/>
              <a:t>Load data</a:t>
            </a:r>
          </a:p>
          <a:p>
            <a:endParaRPr lang="en-US"/>
          </a:p>
        </p:txBody>
      </p:sp>
      <p:sp>
        <p:nvSpPr>
          <p:cNvPr id="3" name="Text Placeholder 2">
            <a:extLst>
              <a:ext uri="{FF2B5EF4-FFF2-40B4-BE49-F238E27FC236}">
                <a16:creationId xmlns:a16="http://schemas.microsoft.com/office/drawing/2014/main" id="{D54887C9-9CF5-4CA4-B1B7-8162990221CF}"/>
              </a:ext>
            </a:extLst>
          </p:cNvPr>
          <p:cNvSpPr>
            <a:spLocks noGrp="1"/>
          </p:cNvSpPr>
          <p:nvPr>
            <p:ph type="body" sz="quarter" idx="10"/>
          </p:nvPr>
        </p:nvSpPr>
        <p:spPr>
          <a:xfrm>
            <a:off x="181163" y="197361"/>
            <a:ext cx="8764983" cy="516740"/>
          </a:xfrm>
        </p:spPr>
        <p:txBody>
          <a:bodyPr>
            <a:normAutofit/>
          </a:bodyPr>
          <a:lstStyle/>
          <a:p>
            <a:r>
              <a:rPr lang="en-US"/>
              <a:t>Connect to Data Source</a:t>
            </a:r>
          </a:p>
        </p:txBody>
      </p:sp>
      <p:pic>
        <p:nvPicPr>
          <p:cNvPr id="5" name="Picture 4">
            <a:extLst>
              <a:ext uri="{FF2B5EF4-FFF2-40B4-BE49-F238E27FC236}">
                <a16:creationId xmlns:a16="http://schemas.microsoft.com/office/drawing/2014/main" id="{BE1211BE-3C3C-4988-8170-6DDC9F3D59CE}"/>
              </a:ext>
            </a:extLst>
          </p:cNvPr>
          <p:cNvPicPr>
            <a:picLocks noChangeAspect="1"/>
          </p:cNvPicPr>
          <p:nvPr/>
        </p:nvPicPr>
        <p:blipFill>
          <a:blip r:embed="rId2"/>
          <a:stretch>
            <a:fillRect/>
          </a:stretch>
        </p:blipFill>
        <p:spPr>
          <a:xfrm>
            <a:off x="5274419" y="1136317"/>
            <a:ext cx="3584034" cy="3819806"/>
          </a:xfrm>
          <a:prstGeom prst="rect">
            <a:avLst/>
          </a:prstGeom>
          <a:ln>
            <a:solidFill>
              <a:schemeClr val="tx1">
                <a:lumMod val="85000"/>
                <a:lumOff val="15000"/>
              </a:schemeClr>
            </a:solidFill>
          </a:ln>
        </p:spPr>
      </p:pic>
      <p:sp>
        <p:nvSpPr>
          <p:cNvPr id="6" name="Rectangle 5">
            <a:extLst>
              <a:ext uri="{FF2B5EF4-FFF2-40B4-BE49-F238E27FC236}">
                <a16:creationId xmlns:a16="http://schemas.microsoft.com/office/drawing/2014/main" id="{A3F947C9-4C24-4C6B-9B2D-CAC7CED3EC63}"/>
              </a:ext>
            </a:extLst>
          </p:cNvPr>
          <p:cNvSpPr/>
          <p:nvPr/>
        </p:nvSpPr>
        <p:spPr>
          <a:xfrm>
            <a:off x="7854846" y="4654446"/>
            <a:ext cx="539646" cy="30167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3950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5E55-C890-640E-CE03-B22D638F3EA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DF0A56-CBA4-CF78-FA72-82375F15986E}"/>
              </a:ext>
            </a:extLst>
          </p:cNvPr>
          <p:cNvSpPr>
            <a:spLocks noGrp="1"/>
          </p:cNvSpPr>
          <p:nvPr>
            <p:ph idx="1"/>
          </p:nvPr>
        </p:nvSpPr>
        <p:spPr/>
        <p:txBody>
          <a:bodyPr/>
          <a:lstStyle/>
          <a:p>
            <a:pPr>
              <a:buNone/>
            </a:pPr>
            <a:r>
              <a:rPr lang="en-GB" b="1" dirty="0"/>
              <a:t>Topics Covered:</a:t>
            </a:r>
            <a:endParaRPr lang="en-GB" dirty="0"/>
          </a:p>
          <a:p>
            <a:pPr>
              <a:buFont typeface="Arial" panose="020B0604020202020204" pitchFamily="34" charset="0"/>
              <a:buChar char="•"/>
            </a:pPr>
            <a:r>
              <a:rPr lang="en-GB" b="1" dirty="0"/>
              <a:t>Introduction to Power BI</a:t>
            </a:r>
            <a:endParaRPr lang="en-GB" dirty="0"/>
          </a:p>
          <a:p>
            <a:pPr marL="742950" lvl="1" indent="-285750">
              <a:buFont typeface="Arial" panose="020B0604020202020204" pitchFamily="34" charset="0"/>
              <a:buChar char="•"/>
            </a:pPr>
            <a:r>
              <a:rPr lang="en-GB" dirty="0"/>
              <a:t>Power BI Interface, Data Loading, and Relationships</a:t>
            </a:r>
          </a:p>
          <a:p>
            <a:pPr marL="742950" lvl="1" indent="-285750">
              <a:buFont typeface="Arial" panose="020B0604020202020204" pitchFamily="34" charset="0"/>
              <a:buChar char="•"/>
            </a:pPr>
            <a:r>
              <a:rPr lang="en-GB" dirty="0"/>
              <a:t>Basics of DAX for calculated fields</a:t>
            </a:r>
          </a:p>
          <a:p>
            <a:pPr>
              <a:buFont typeface="Arial" panose="020B0604020202020204" pitchFamily="34" charset="0"/>
              <a:buChar char="•"/>
            </a:pPr>
            <a:r>
              <a:rPr lang="en-GB" b="1" dirty="0"/>
              <a:t>Data </a:t>
            </a:r>
            <a:r>
              <a:rPr lang="en-GB" b="1" dirty="0" err="1"/>
              <a:t>Modeling</a:t>
            </a:r>
            <a:r>
              <a:rPr lang="en-GB" b="1" dirty="0"/>
              <a:t> and Measures</a:t>
            </a:r>
            <a:endParaRPr lang="en-GB" dirty="0"/>
          </a:p>
          <a:p>
            <a:pPr marL="742950" lvl="1" indent="-285750">
              <a:buFont typeface="Arial" panose="020B0604020202020204" pitchFamily="34" charset="0"/>
              <a:buChar char="•"/>
            </a:pPr>
            <a:r>
              <a:rPr lang="en-GB" dirty="0"/>
              <a:t>Creating Measures and Calculated Columns</a:t>
            </a:r>
          </a:p>
          <a:p>
            <a:pPr marL="742950" lvl="1" indent="-285750">
              <a:buFont typeface="Arial" panose="020B0604020202020204" pitchFamily="34" charset="0"/>
              <a:buChar char="•"/>
            </a:pPr>
            <a:r>
              <a:rPr lang="en-GB" dirty="0"/>
              <a:t>Understanding filter context and row context</a:t>
            </a:r>
          </a:p>
          <a:p>
            <a:pPr>
              <a:buFont typeface="Arial" panose="020B0604020202020204" pitchFamily="34" charset="0"/>
              <a:buChar char="•"/>
            </a:pPr>
            <a:r>
              <a:rPr lang="en-GB" b="1" dirty="0"/>
              <a:t>Report Building and Dashboards</a:t>
            </a:r>
            <a:endParaRPr lang="en-GB" dirty="0"/>
          </a:p>
          <a:p>
            <a:pPr marL="742950" lvl="1" indent="-285750">
              <a:buFont typeface="Arial" panose="020B0604020202020204" pitchFamily="34" charset="0"/>
              <a:buChar char="•"/>
            </a:pPr>
            <a:r>
              <a:rPr lang="en-GB" dirty="0"/>
              <a:t>Visualizations, Bookmarks, Tooltips, and </a:t>
            </a:r>
            <a:r>
              <a:rPr lang="en-GB" dirty="0" err="1"/>
              <a:t>Drillthrough</a:t>
            </a:r>
            <a:endParaRPr lang="en-GB" dirty="0"/>
          </a:p>
          <a:p>
            <a:pPr marL="742950" lvl="1" indent="-285750">
              <a:buFont typeface="Arial" panose="020B0604020202020204" pitchFamily="34" charset="0"/>
              <a:buChar char="•"/>
            </a:pPr>
            <a:r>
              <a:rPr lang="en-GB" dirty="0"/>
              <a:t>Dashboard storytelling with slicers and interactivity</a:t>
            </a:r>
          </a:p>
          <a:p>
            <a:pPr>
              <a:buFont typeface="Arial" panose="020B0604020202020204" pitchFamily="34" charset="0"/>
              <a:buChar char="•"/>
            </a:pPr>
            <a:r>
              <a:rPr lang="en-GB" b="1" dirty="0"/>
              <a:t>Excel &amp; Power BI Integration</a:t>
            </a:r>
            <a:endParaRPr lang="en-GB" dirty="0"/>
          </a:p>
          <a:p>
            <a:pPr marL="742950" lvl="1" indent="-285750">
              <a:buFont typeface="Arial" panose="020B0604020202020204" pitchFamily="34" charset="0"/>
              <a:buChar char="•"/>
            </a:pPr>
            <a:r>
              <a:rPr lang="en-GB" dirty="0"/>
              <a:t>Connecting Excel to Power BI datasets</a:t>
            </a:r>
          </a:p>
          <a:p>
            <a:pPr marL="742950" lvl="1" indent="-285750">
              <a:buFont typeface="Arial" panose="020B0604020202020204" pitchFamily="34" charset="0"/>
              <a:buChar char="•"/>
            </a:pPr>
            <a:r>
              <a:rPr lang="en-GB" dirty="0"/>
              <a:t>Using Excel PivotTables with Power BI data</a:t>
            </a:r>
          </a:p>
          <a:p>
            <a:pPr marL="742950" lvl="1" indent="-285750">
              <a:buFont typeface="Arial" panose="020B0604020202020204" pitchFamily="34" charset="0"/>
              <a:buChar char="•"/>
            </a:pPr>
            <a:r>
              <a:rPr lang="en-GB" dirty="0"/>
              <a:t>Exporting Excel visuals into Power BI</a:t>
            </a:r>
          </a:p>
          <a:p>
            <a:endParaRPr lang="en-IN" dirty="0"/>
          </a:p>
        </p:txBody>
      </p:sp>
      <p:sp>
        <p:nvSpPr>
          <p:cNvPr id="3" name="Text Placeholder 2">
            <a:extLst>
              <a:ext uri="{FF2B5EF4-FFF2-40B4-BE49-F238E27FC236}">
                <a16:creationId xmlns:a16="http://schemas.microsoft.com/office/drawing/2014/main" id="{49E1F653-9C39-B882-545F-7B627B07F7A5}"/>
              </a:ext>
            </a:extLst>
          </p:cNvPr>
          <p:cNvSpPr>
            <a:spLocks noGrp="1"/>
          </p:cNvSpPr>
          <p:nvPr>
            <p:ph type="body" sz="quarter" idx="10"/>
          </p:nvPr>
        </p:nvSpPr>
        <p:spPr/>
        <p:txBody>
          <a:bodyPr/>
          <a:lstStyle/>
          <a:p>
            <a:r>
              <a:rPr lang="en-GB" b="1" dirty="0"/>
              <a:t>Day 2 – Power BI &amp; Excel Integration</a:t>
            </a:r>
          </a:p>
        </p:txBody>
      </p:sp>
    </p:spTree>
    <p:extLst>
      <p:ext uri="{BB962C8B-B14F-4D97-AF65-F5344CB8AC3E}">
        <p14:creationId xmlns:p14="http://schemas.microsoft.com/office/powerpoint/2010/main" val="2678049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48E0BF2B-E67C-1CF8-0773-7A077CAD401D}"/>
              </a:ext>
            </a:extLst>
          </p:cNvPr>
          <p:cNvSpPr>
            <a:spLocks noGrp="1"/>
          </p:cNvSpPr>
          <p:nvPr>
            <p:ph idx="1"/>
          </p:nvPr>
        </p:nvSpPr>
        <p:spPr/>
        <p:txBody>
          <a:bodyPr>
            <a:noAutofit/>
          </a:bodyPr>
          <a:lstStyle/>
          <a:p>
            <a:pPr marL="0" indent="0">
              <a:lnSpc>
                <a:spcPct val="200000"/>
              </a:lnSpc>
              <a:buNone/>
            </a:pPr>
            <a:r>
              <a:rPr lang="en-GB" b="1" dirty="0"/>
              <a:t>1. Understand Your Fields</a:t>
            </a:r>
          </a:p>
          <a:p>
            <a:pPr lvl="1">
              <a:lnSpc>
                <a:spcPct val="200000"/>
              </a:lnSpc>
            </a:pPr>
            <a:r>
              <a:rPr lang="en-GB" dirty="0"/>
              <a:t>In the Fields pane (right side), review your tables and columns.</a:t>
            </a:r>
          </a:p>
          <a:p>
            <a:pPr lvl="1">
              <a:lnSpc>
                <a:spcPct val="200000"/>
              </a:lnSpc>
            </a:pPr>
            <a:r>
              <a:rPr lang="en-GB" dirty="0"/>
              <a:t>Identify dimensions (categories like “Department”) and measures (quantities like “Sales” or “Salary”).</a:t>
            </a:r>
          </a:p>
          <a:p>
            <a:pPr marL="0" indent="0">
              <a:lnSpc>
                <a:spcPct val="200000"/>
              </a:lnSpc>
              <a:buNone/>
            </a:pPr>
            <a:r>
              <a:rPr lang="en-GB" b="1" dirty="0"/>
              <a:t>2. Choose Your Visualization</a:t>
            </a:r>
          </a:p>
          <a:p>
            <a:pPr lvl="1">
              <a:lnSpc>
                <a:spcPct val="200000"/>
              </a:lnSpc>
            </a:pPr>
            <a:r>
              <a:rPr lang="en-GB" dirty="0"/>
              <a:t>In Report View (</a:t>
            </a:r>
            <a:r>
              <a:rPr lang="en-GB" dirty="0" err="1"/>
              <a:t>center</a:t>
            </a:r>
            <a:r>
              <a:rPr lang="en-GB" dirty="0"/>
              <a:t> canvas):</a:t>
            </a:r>
          </a:p>
          <a:p>
            <a:pPr lvl="1">
              <a:lnSpc>
                <a:spcPct val="200000"/>
              </a:lnSpc>
            </a:pPr>
            <a:r>
              <a:rPr lang="en-GB" dirty="0"/>
              <a:t>Go to the Visualizations pane.</a:t>
            </a:r>
          </a:p>
          <a:p>
            <a:pPr lvl="1">
              <a:lnSpc>
                <a:spcPct val="200000"/>
              </a:lnSpc>
            </a:pPr>
            <a:r>
              <a:rPr lang="en-GB" dirty="0"/>
              <a:t>Click on a chart type (e.g., bar, line, pie, table, etc.).</a:t>
            </a:r>
          </a:p>
          <a:p>
            <a:pPr lvl="1">
              <a:lnSpc>
                <a:spcPct val="200000"/>
              </a:lnSpc>
            </a:pPr>
            <a:r>
              <a:rPr lang="en-GB" dirty="0"/>
              <a:t>A blank chart will appear on the canvas.</a:t>
            </a:r>
          </a:p>
        </p:txBody>
      </p:sp>
      <p:sp>
        <p:nvSpPr>
          <p:cNvPr id="3" name="Text Placeholder 2">
            <a:extLst>
              <a:ext uri="{FF2B5EF4-FFF2-40B4-BE49-F238E27FC236}">
                <a16:creationId xmlns:a16="http://schemas.microsoft.com/office/drawing/2014/main" id="{F970A8A8-FB90-49D5-B0BE-851D24D4C277}"/>
              </a:ext>
            </a:extLst>
          </p:cNvPr>
          <p:cNvSpPr>
            <a:spLocks noGrp="1"/>
          </p:cNvSpPr>
          <p:nvPr>
            <p:ph type="body" sz="quarter" idx="10"/>
          </p:nvPr>
        </p:nvSpPr>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215C22B8-44A2-414C-B7F6-6EF819FDC028}"/>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4651507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AD916-D25D-22DA-C13E-029CF0B73609}"/>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3C75DA17-94C6-B609-A7CE-1E2E5AC4E61C}"/>
              </a:ext>
            </a:extLst>
          </p:cNvPr>
          <p:cNvSpPr>
            <a:spLocks noGrp="1"/>
          </p:cNvSpPr>
          <p:nvPr>
            <p:ph idx="1"/>
          </p:nvPr>
        </p:nvSpPr>
        <p:spPr>
          <a:xfrm>
            <a:off x="181164" y="871627"/>
            <a:ext cx="4299932" cy="4144204"/>
          </a:xfrm>
        </p:spPr>
        <p:txBody>
          <a:bodyPr>
            <a:noAutofit/>
          </a:bodyPr>
          <a:lstStyle/>
          <a:p>
            <a:pPr marL="0" indent="0">
              <a:lnSpc>
                <a:spcPct val="150000"/>
              </a:lnSpc>
              <a:spcBef>
                <a:spcPts val="0"/>
              </a:spcBef>
              <a:spcAft>
                <a:spcPts val="600"/>
              </a:spcAft>
              <a:buNone/>
            </a:pPr>
            <a:r>
              <a:rPr lang="en-GB" b="1" dirty="0"/>
              <a:t>3. Drag and Drop Fields</a:t>
            </a:r>
          </a:p>
          <a:p>
            <a:pPr lvl="1">
              <a:lnSpc>
                <a:spcPct val="150000"/>
              </a:lnSpc>
              <a:spcBef>
                <a:spcPts val="0"/>
              </a:spcBef>
              <a:spcAft>
                <a:spcPts val="600"/>
              </a:spcAft>
            </a:pPr>
            <a:r>
              <a:rPr lang="en-GB" dirty="0"/>
              <a:t>Drag fields from the Fields pane to the appropriate areas in the Visualizations pane:</a:t>
            </a:r>
          </a:p>
          <a:p>
            <a:pPr lvl="1">
              <a:lnSpc>
                <a:spcPct val="150000"/>
              </a:lnSpc>
              <a:spcBef>
                <a:spcPts val="0"/>
              </a:spcBef>
              <a:spcAft>
                <a:spcPts val="600"/>
              </a:spcAft>
            </a:pPr>
            <a:r>
              <a:rPr lang="en-GB" dirty="0"/>
              <a:t>Axis / Legend / Category: For dimensions (e.g., Month, Department).</a:t>
            </a:r>
          </a:p>
          <a:p>
            <a:pPr lvl="1">
              <a:lnSpc>
                <a:spcPct val="150000"/>
              </a:lnSpc>
              <a:spcBef>
                <a:spcPts val="0"/>
              </a:spcBef>
              <a:spcAft>
                <a:spcPts val="600"/>
              </a:spcAft>
            </a:pPr>
            <a:r>
              <a:rPr lang="en-GB" dirty="0"/>
              <a:t>Values: For numerical data (e.g., Sales, Quantity).</a:t>
            </a:r>
          </a:p>
          <a:p>
            <a:pPr lvl="1">
              <a:lnSpc>
                <a:spcPct val="150000"/>
              </a:lnSpc>
              <a:spcBef>
                <a:spcPts val="0"/>
              </a:spcBef>
              <a:spcAft>
                <a:spcPts val="600"/>
              </a:spcAft>
            </a:pPr>
            <a:r>
              <a:rPr lang="en-GB" dirty="0"/>
              <a:t>Filters / Tooltips: For filtering or showing additional data on hover.</a:t>
            </a:r>
          </a:p>
          <a:p>
            <a:pPr marL="0" indent="0">
              <a:lnSpc>
                <a:spcPct val="150000"/>
              </a:lnSpc>
              <a:spcBef>
                <a:spcPts val="0"/>
              </a:spcBef>
              <a:spcAft>
                <a:spcPts val="600"/>
              </a:spcAft>
              <a:buNone/>
            </a:pPr>
            <a:r>
              <a:rPr lang="en-GB" b="1" dirty="0"/>
              <a:t>4. Format Your Chart</a:t>
            </a:r>
          </a:p>
          <a:p>
            <a:pPr lvl="1">
              <a:lnSpc>
                <a:spcPct val="150000"/>
              </a:lnSpc>
              <a:spcBef>
                <a:spcPts val="0"/>
              </a:spcBef>
              <a:spcAft>
                <a:spcPts val="600"/>
              </a:spcAft>
            </a:pPr>
            <a:r>
              <a:rPr lang="en-GB" dirty="0"/>
              <a:t>Use the Format tab (paint roller icon):</a:t>
            </a:r>
          </a:p>
          <a:p>
            <a:pPr lvl="1">
              <a:lnSpc>
                <a:spcPct val="150000"/>
              </a:lnSpc>
              <a:spcBef>
                <a:spcPts val="0"/>
              </a:spcBef>
              <a:spcAft>
                <a:spcPts val="600"/>
              </a:spcAft>
            </a:pPr>
            <a:r>
              <a:rPr lang="en-GB" dirty="0"/>
              <a:t>Adjust titles, </a:t>
            </a:r>
            <a:r>
              <a:rPr lang="en-GB" dirty="0" err="1"/>
              <a:t>colors</a:t>
            </a:r>
            <a:r>
              <a:rPr lang="en-GB" dirty="0"/>
              <a:t>, labels, gridlines, data labels, etc.</a:t>
            </a:r>
          </a:p>
          <a:p>
            <a:pPr lvl="1">
              <a:lnSpc>
                <a:spcPct val="150000"/>
              </a:lnSpc>
              <a:spcBef>
                <a:spcPts val="0"/>
              </a:spcBef>
              <a:spcAft>
                <a:spcPts val="600"/>
              </a:spcAft>
            </a:pPr>
            <a:r>
              <a:rPr lang="en-GB" dirty="0"/>
              <a:t>Toggle on/off legends, tooltips, and other elements.</a:t>
            </a:r>
            <a:endParaRPr lang="en-IN" dirty="0"/>
          </a:p>
        </p:txBody>
      </p:sp>
      <p:sp>
        <p:nvSpPr>
          <p:cNvPr id="3" name="Text Placeholder 2">
            <a:extLst>
              <a:ext uri="{FF2B5EF4-FFF2-40B4-BE49-F238E27FC236}">
                <a16:creationId xmlns:a16="http://schemas.microsoft.com/office/drawing/2014/main" id="{2CFE96B8-39E5-7F19-46EF-CF772511F519}"/>
              </a:ext>
            </a:extLst>
          </p:cNvPr>
          <p:cNvSpPr>
            <a:spLocks noGrp="1"/>
          </p:cNvSpPr>
          <p:nvPr>
            <p:ph type="body" sz="quarter" idx="10"/>
          </p:nvPr>
        </p:nvSpPr>
        <p:spPr>
          <a:xfrm>
            <a:off x="181163" y="197361"/>
            <a:ext cx="8764983" cy="516740"/>
          </a:xfrm>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01533C21-24BF-36BC-67B0-7C8C55C1944D}"/>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852145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493227-8245-480F-90A8-CFC7C8C1C928}"/>
              </a:ext>
            </a:extLst>
          </p:cNvPr>
          <p:cNvSpPr>
            <a:spLocks noGrp="1"/>
          </p:cNvSpPr>
          <p:nvPr>
            <p:ph idx="1"/>
          </p:nvPr>
        </p:nvSpPr>
        <p:spPr/>
        <p:txBody>
          <a:bodyPr>
            <a:normAutofit/>
          </a:bodyPr>
          <a:lstStyle/>
          <a:p>
            <a:pPr>
              <a:lnSpc>
                <a:spcPct val="200000"/>
              </a:lnSpc>
            </a:pPr>
            <a:r>
              <a:rPr lang="en-US" dirty="0"/>
              <a:t>Connect to file Employees.xlsx file</a:t>
            </a:r>
          </a:p>
          <a:p>
            <a:pPr>
              <a:lnSpc>
                <a:spcPct val="200000"/>
              </a:lnSpc>
            </a:pPr>
            <a:r>
              <a:rPr lang="en-US" dirty="0"/>
              <a:t>Load data from Employee sheet </a:t>
            </a:r>
          </a:p>
          <a:p>
            <a:pPr>
              <a:lnSpc>
                <a:spcPct val="200000"/>
              </a:lnSpc>
            </a:pPr>
            <a:r>
              <a:rPr lang="en-GB" dirty="0"/>
              <a:t>Create Visualizations:</a:t>
            </a:r>
          </a:p>
          <a:p>
            <a:pPr lvl="1">
              <a:lnSpc>
                <a:spcPct val="200000"/>
              </a:lnSpc>
            </a:pPr>
            <a:r>
              <a:rPr lang="en-GB" dirty="0"/>
              <a:t>Card Chart: Total number of Employees</a:t>
            </a:r>
          </a:p>
          <a:p>
            <a:pPr lvl="1">
              <a:lnSpc>
                <a:spcPct val="200000"/>
              </a:lnSpc>
            </a:pPr>
            <a:r>
              <a:rPr lang="en-GB" dirty="0"/>
              <a:t>Bar Chart:. Average Salary by Department.</a:t>
            </a:r>
          </a:p>
          <a:p>
            <a:pPr lvl="1">
              <a:lnSpc>
                <a:spcPct val="200000"/>
              </a:lnSpc>
            </a:pPr>
            <a:r>
              <a:rPr lang="en-GB" dirty="0"/>
              <a:t>Line Chart: Number of employees joined per year.</a:t>
            </a:r>
          </a:p>
          <a:p>
            <a:pPr lvl="1">
              <a:lnSpc>
                <a:spcPct val="200000"/>
              </a:lnSpc>
            </a:pPr>
            <a:r>
              <a:rPr lang="en-GB" dirty="0"/>
              <a:t>Pie Chart: Employee count by department </a:t>
            </a:r>
          </a:p>
          <a:p>
            <a:pPr lvl="1">
              <a:lnSpc>
                <a:spcPct val="200000"/>
              </a:lnSpc>
            </a:pPr>
            <a:r>
              <a:rPr lang="en-GB" dirty="0"/>
              <a:t>Slicer: Gender</a:t>
            </a:r>
          </a:p>
          <a:p>
            <a:pPr lvl="1">
              <a:lnSpc>
                <a:spcPct val="200000"/>
              </a:lnSpc>
            </a:pPr>
            <a:r>
              <a:rPr lang="en-GB" dirty="0"/>
              <a:t>Q&amp;A visual</a:t>
            </a:r>
          </a:p>
          <a:p>
            <a:pPr>
              <a:lnSpc>
                <a:spcPct val="200000"/>
              </a:lnSpc>
            </a:pPr>
            <a:r>
              <a:rPr lang="en-US" dirty="0"/>
              <a:t>Demo - Customizing theme, formatting visuals, formatting pages, drill up/down filters, edit interactions</a:t>
            </a:r>
          </a:p>
        </p:txBody>
      </p:sp>
    </p:spTree>
    <p:extLst>
      <p:ext uri="{BB962C8B-B14F-4D97-AF65-F5344CB8AC3E}">
        <p14:creationId xmlns:p14="http://schemas.microsoft.com/office/powerpoint/2010/main" val="347300726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A2B981-09DE-6DF7-C7AB-025E8E121642}"/>
              </a:ext>
            </a:extLst>
          </p:cNvPr>
          <p:cNvSpPr>
            <a:spLocks noGrp="1"/>
          </p:cNvSpPr>
          <p:nvPr>
            <p:ph idx="1"/>
          </p:nvPr>
        </p:nvSpPr>
        <p:spPr>
          <a:xfrm>
            <a:off x="165768" y="871620"/>
            <a:ext cx="8844548" cy="4203025"/>
          </a:xfrm>
        </p:spPr>
        <p:txBody>
          <a:bodyPr>
            <a:normAutofit/>
          </a:bodyPr>
          <a:lstStyle/>
          <a:p>
            <a:pPr marL="0" indent="0">
              <a:lnSpc>
                <a:spcPct val="200000"/>
              </a:lnSpc>
              <a:buNone/>
            </a:pPr>
            <a:r>
              <a:rPr lang="en-GB" b="1" dirty="0"/>
              <a:t>Power BI Filters: What We’ve Learned So Far – </a:t>
            </a:r>
          </a:p>
          <a:p>
            <a:pPr>
              <a:lnSpc>
                <a:spcPct val="200000"/>
              </a:lnSpc>
            </a:pPr>
            <a:r>
              <a:rPr lang="en-GB" b="1" dirty="0"/>
              <a:t>Cross-Filtering / Cross-Highlighting </a:t>
            </a:r>
            <a:r>
              <a:rPr lang="en-GB" dirty="0"/>
              <a:t>– Occurs when selecting a data point in one visual filters or highlights data in another.</a:t>
            </a:r>
          </a:p>
          <a:p>
            <a:pPr>
              <a:lnSpc>
                <a:spcPct val="200000"/>
              </a:lnSpc>
            </a:pPr>
            <a:r>
              <a:rPr lang="en-GB" b="1" dirty="0"/>
              <a:t>Edit Interactions – </a:t>
            </a:r>
            <a:r>
              <a:rPr lang="en-GB" dirty="0"/>
              <a:t>A feature that lets you control how one visual affects others when selected (filter, highlight, or do nothing). </a:t>
            </a:r>
          </a:p>
          <a:p>
            <a:pPr lvl="1">
              <a:lnSpc>
                <a:spcPct val="200000"/>
              </a:lnSpc>
            </a:pPr>
            <a:r>
              <a:rPr lang="en-GB" dirty="0"/>
              <a:t>Found under the Format &gt; Edit Interactions toolbar option.</a:t>
            </a:r>
          </a:p>
          <a:p>
            <a:pPr>
              <a:lnSpc>
                <a:spcPct val="200000"/>
              </a:lnSpc>
            </a:pPr>
            <a:r>
              <a:rPr lang="en-GB" b="1" dirty="0"/>
              <a:t>Slicers – </a:t>
            </a:r>
            <a:r>
              <a:rPr lang="en-GB" dirty="0"/>
              <a:t>Interactive on-page filters users can click to filter multiple visuals at once.</a:t>
            </a:r>
          </a:p>
          <a:p>
            <a:pPr>
              <a:lnSpc>
                <a:spcPct val="200000"/>
              </a:lnSpc>
            </a:pPr>
            <a:r>
              <a:rPr lang="en-GB" b="1" dirty="0"/>
              <a:t>Drill through Filters – </a:t>
            </a:r>
            <a:r>
              <a:rPr lang="en-GB" dirty="0"/>
              <a:t>Allow users to right-click a data point and navigate to a detail page with context carried over.</a:t>
            </a:r>
          </a:p>
          <a:p>
            <a:pPr>
              <a:lnSpc>
                <a:spcPct val="200000"/>
              </a:lnSpc>
            </a:pPr>
            <a:r>
              <a:rPr lang="en-GB" b="1" dirty="0"/>
              <a:t>Visual-Level Filters –</a:t>
            </a:r>
            <a:r>
              <a:rPr lang="en-GB" dirty="0"/>
              <a:t> Apply to a single visual only. Other visuals are unaffected.</a:t>
            </a:r>
          </a:p>
          <a:p>
            <a:pPr>
              <a:lnSpc>
                <a:spcPct val="200000"/>
              </a:lnSpc>
            </a:pPr>
            <a:r>
              <a:rPr lang="en-GB" b="1" dirty="0"/>
              <a:t>Page-Level Filters –</a:t>
            </a:r>
            <a:r>
              <a:rPr lang="en-GB" dirty="0"/>
              <a:t> Affect all visuals on the current report page.</a:t>
            </a:r>
          </a:p>
          <a:p>
            <a:pPr>
              <a:lnSpc>
                <a:spcPct val="200000"/>
              </a:lnSpc>
            </a:pPr>
            <a:r>
              <a:rPr lang="en-GB" b="1" dirty="0"/>
              <a:t>Report-Level Filters – </a:t>
            </a:r>
            <a:r>
              <a:rPr lang="en-GB" dirty="0"/>
              <a:t>Apply across all report pages, useful for global filters like region or time period.</a:t>
            </a:r>
          </a:p>
          <a:p>
            <a:pPr>
              <a:lnSpc>
                <a:spcPct val="200000"/>
              </a:lnSpc>
            </a:pPr>
            <a:endParaRPr lang="en-IN" dirty="0"/>
          </a:p>
        </p:txBody>
      </p:sp>
    </p:spTree>
    <p:extLst>
      <p:ext uri="{BB962C8B-B14F-4D97-AF65-F5344CB8AC3E}">
        <p14:creationId xmlns:p14="http://schemas.microsoft.com/office/powerpoint/2010/main" val="1307397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BC16E-25FE-626C-6044-7DF8EF88309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89294-93B9-C110-72D1-CA64A7E52A48}"/>
              </a:ext>
            </a:extLst>
          </p:cNvPr>
          <p:cNvSpPr>
            <a:spLocks noGrp="1"/>
          </p:cNvSpPr>
          <p:nvPr>
            <p:ph idx="1"/>
          </p:nvPr>
        </p:nvSpPr>
        <p:spPr>
          <a:xfrm>
            <a:off x="165768" y="871620"/>
            <a:ext cx="8844548" cy="4203025"/>
          </a:xfrm>
        </p:spPr>
        <p:txBody>
          <a:bodyPr>
            <a:normAutofit/>
          </a:bodyPr>
          <a:lstStyle/>
          <a:p>
            <a:pPr marL="0" indent="0">
              <a:lnSpc>
                <a:spcPct val="150000"/>
              </a:lnSpc>
              <a:spcBef>
                <a:spcPts val="0"/>
              </a:spcBef>
              <a:buNone/>
            </a:pPr>
            <a:r>
              <a:rPr lang="en-GB" b="1" dirty="0"/>
              <a:t>Power BI Styling Tools: What We’ve Learned So Far – </a:t>
            </a:r>
          </a:p>
          <a:p>
            <a:pPr marL="0" indent="0">
              <a:lnSpc>
                <a:spcPct val="150000"/>
              </a:lnSpc>
              <a:spcBef>
                <a:spcPts val="0"/>
              </a:spcBef>
              <a:buNone/>
            </a:pPr>
            <a:endParaRPr lang="en-GB" b="1" dirty="0"/>
          </a:p>
          <a:p>
            <a:pPr marL="0" indent="0">
              <a:lnSpc>
                <a:spcPct val="150000"/>
              </a:lnSpc>
              <a:spcBef>
                <a:spcPts val="0"/>
              </a:spcBef>
              <a:buNone/>
            </a:pPr>
            <a:r>
              <a:rPr lang="en-GB" b="1" dirty="0"/>
              <a:t>Customizing Theme</a:t>
            </a:r>
          </a:p>
          <a:p>
            <a:pPr lvl="1">
              <a:lnSpc>
                <a:spcPct val="150000"/>
              </a:lnSpc>
              <a:spcBef>
                <a:spcPts val="0"/>
              </a:spcBef>
            </a:pPr>
            <a:r>
              <a:rPr lang="en-GB" dirty="0"/>
              <a:t>Themes control </a:t>
            </a:r>
            <a:r>
              <a:rPr lang="en-GB" dirty="0" err="1"/>
              <a:t>colors</a:t>
            </a:r>
            <a:r>
              <a:rPr lang="en-GB" dirty="0"/>
              <a:t>, fonts, backgrounds, and default styles for all visuals.</a:t>
            </a:r>
          </a:p>
          <a:p>
            <a:pPr lvl="1">
              <a:lnSpc>
                <a:spcPct val="150000"/>
              </a:lnSpc>
              <a:spcBef>
                <a:spcPts val="0"/>
              </a:spcBef>
            </a:pPr>
            <a:r>
              <a:rPr lang="en-GB" dirty="0"/>
              <a:t>Access via: </a:t>
            </a:r>
            <a:r>
              <a:rPr lang="en-GB" i="1" dirty="0"/>
              <a:t>View &gt; Themes</a:t>
            </a:r>
          </a:p>
          <a:p>
            <a:pPr marL="0" indent="0">
              <a:lnSpc>
                <a:spcPct val="150000"/>
              </a:lnSpc>
              <a:spcBef>
                <a:spcPts val="0"/>
              </a:spcBef>
              <a:buNone/>
            </a:pPr>
            <a:endParaRPr lang="en-GB" b="1" dirty="0"/>
          </a:p>
          <a:p>
            <a:pPr marL="0" indent="0">
              <a:lnSpc>
                <a:spcPct val="150000"/>
              </a:lnSpc>
              <a:spcBef>
                <a:spcPts val="0"/>
              </a:spcBef>
              <a:buNone/>
            </a:pPr>
            <a:r>
              <a:rPr lang="en-GB" b="1" dirty="0"/>
              <a:t>Formatting Visuals</a:t>
            </a:r>
          </a:p>
          <a:p>
            <a:pPr lvl="1">
              <a:lnSpc>
                <a:spcPct val="150000"/>
              </a:lnSpc>
              <a:spcBef>
                <a:spcPts val="0"/>
              </a:spcBef>
            </a:pPr>
            <a:r>
              <a:rPr lang="en-GB" dirty="0"/>
              <a:t>Each visual can be individually styled using the Format pane.</a:t>
            </a:r>
          </a:p>
          <a:p>
            <a:pPr marL="0" indent="0">
              <a:lnSpc>
                <a:spcPct val="150000"/>
              </a:lnSpc>
              <a:spcBef>
                <a:spcPts val="0"/>
              </a:spcBef>
              <a:buNone/>
            </a:pPr>
            <a:endParaRPr lang="en-GB" b="1" dirty="0"/>
          </a:p>
          <a:p>
            <a:pPr marL="0" indent="0">
              <a:lnSpc>
                <a:spcPct val="150000"/>
              </a:lnSpc>
              <a:spcBef>
                <a:spcPts val="0"/>
              </a:spcBef>
              <a:buNone/>
            </a:pPr>
            <a:r>
              <a:rPr lang="en-GB" b="1" dirty="0"/>
              <a:t>Common options include:</a:t>
            </a:r>
          </a:p>
          <a:p>
            <a:pPr lvl="2">
              <a:lnSpc>
                <a:spcPct val="150000"/>
              </a:lnSpc>
              <a:spcBef>
                <a:spcPts val="0"/>
              </a:spcBef>
            </a:pPr>
            <a:r>
              <a:rPr lang="en-GB" dirty="0"/>
              <a:t>Title: Text, size, alignment, and font.</a:t>
            </a:r>
          </a:p>
          <a:p>
            <a:pPr lvl="2">
              <a:lnSpc>
                <a:spcPct val="150000"/>
              </a:lnSpc>
              <a:spcBef>
                <a:spcPts val="0"/>
              </a:spcBef>
            </a:pPr>
            <a:r>
              <a:rPr lang="en-GB" dirty="0"/>
              <a:t>Data labels: Show values on charts.</a:t>
            </a:r>
          </a:p>
          <a:p>
            <a:pPr lvl="2">
              <a:lnSpc>
                <a:spcPct val="150000"/>
              </a:lnSpc>
              <a:spcBef>
                <a:spcPts val="0"/>
              </a:spcBef>
            </a:pPr>
            <a:r>
              <a:rPr lang="en-GB" dirty="0"/>
              <a:t>Legend: Show/hide, position, font, </a:t>
            </a:r>
            <a:r>
              <a:rPr lang="en-GB" dirty="0" err="1"/>
              <a:t>color</a:t>
            </a:r>
            <a:r>
              <a:rPr lang="en-GB" dirty="0"/>
              <a:t>.</a:t>
            </a:r>
          </a:p>
          <a:p>
            <a:pPr lvl="2">
              <a:lnSpc>
                <a:spcPct val="150000"/>
              </a:lnSpc>
              <a:spcBef>
                <a:spcPts val="0"/>
              </a:spcBef>
            </a:pPr>
            <a:r>
              <a:rPr lang="en-GB" dirty="0" err="1"/>
              <a:t>Colors</a:t>
            </a:r>
            <a:r>
              <a:rPr lang="en-GB" dirty="0"/>
              <a:t>: Change bar/line/segment </a:t>
            </a:r>
            <a:r>
              <a:rPr lang="en-GB" dirty="0" err="1"/>
              <a:t>colors</a:t>
            </a:r>
            <a:r>
              <a:rPr lang="en-GB" dirty="0"/>
              <a:t>.</a:t>
            </a:r>
          </a:p>
          <a:p>
            <a:pPr lvl="2">
              <a:lnSpc>
                <a:spcPct val="150000"/>
              </a:lnSpc>
              <a:spcBef>
                <a:spcPts val="0"/>
              </a:spcBef>
            </a:pPr>
            <a:r>
              <a:rPr lang="en-GB" dirty="0"/>
              <a:t>Tooltips: Customize hover-over info.</a:t>
            </a:r>
          </a:p>
          <a:p>
            <a:pPr lvl="2">
              <a:lnSpc>
                <a:spcPct val="150000"/>
              </a:lnSpc>
              <a:spcBef>
                <a:spcPts val="0"/>
              </a:spcBef>
            </a:pPr>
            <a:r>
              <a:rPr lang="en-GB" dirty="0"/>
              <a:t>Borders &amp; Backgrounds: Add emphasis or group visuals visually</a:t>
            </a:r>
          </a:p>
        </p:txBody>
      </p:sp>
    </p:spTree>
    <p:extLst>
      <p:ext uri="{BB962C8B-B14F-4D97-AF65-F5344CB8AC3E}">
        <p14:creationId xmlns:p14="http://schemas.microsoft.com/office/powerpoint/2010/main" val="28803606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C427B-BA06-6E14-9985-B4847C08432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8EF2E7-C47B-17C3-CD78-F67FF4D21FF4}"/>
              </a:ext>
            </a:extLst>
          </p:cNvPr>
          <p:cNvSpPr>
            <a:spLocks noGrp="1"/>
          </p:cNvSpPr>
          <p:nvPr>
            <p:ph idx="1"/>
          </p:nvPr>
        </p:nvSpPr>
        <p:spPr>
          <a:xfrm>
            <a:off x="165768" y="871620"/>
            <a:ext cx="8844548" cy="4203025"/>
          </a:xfrm>
        </p:spPr>
        <p:txBody>
          <a:bodyPr>
            <a:normAutofit/>
          </a:bodyPr>
          <a:lstStyle/>
          <a:p>
            <a:pPr marL="0" indent="0">
              <a:lnSpc>
                <a:spcPct val="150000"/>
              </a:lnSpc>
              <a:buNone/>
            </a:pPr>
            <a:r>
              <a:rPr lang="en-GB" b="1" dirty="0"/>
              <a:t>Power BI Styling Tools: What We’ve Learned So Far – </a:t>
            </a:r>
          </a:p>
          <a:p>
            <a:pPr marL="0" indent="0">
              <a:lnSpc>
                <a:spcPct val="150000"/>
              </a:lnSpc>
              <a:buNone/>
            </a:pPr>
            <a:r>
              <a:rPr lang="en-GB" b="1" dirty="0"/>
              <a:t>Formatting Pages</a:t>
            </a:r>
          </a:p>
          <a:p>
            <a:pPr>
              <a:lnSpc>
                <a:spcPct val="150000"/>
              </a:lnSpc>
            </a:pPr>
            <a:r>
              <a:rPr lang="en-GB" dirty="0"/>
              <a:t>Customize the layout and </a:t>
            </a:r>
            <a:r>
              <a:rPr lang="en-GB" dirty="0" err="1"/>
              <a:t>behavior</a:t>
            </a:r>
            <a:r>
              <a:rPr lang="en-GB" dirty="0"/>
              <a:t> of entire report pages.</a:t>
            </a:r>
          </a:p>
          <a:p>
            <a:pPr>
              <a:lnSpc>
                <a:spcPct val="150000"/>
              </a:lnSpc>
            </a:pPr>
            <a:r>
              <a:rPr lang="en-GB" dirty="0"/>
              <a:t>Found under the Format &gt; Page information or by clicking the empty canvas:</a:t>
            </a:r>
          </a:p>
          <a:p>
            <a:pPr lvl="2">
              <a:lnSpc>
                <a:spcPct val="150000"/>
              </a:lnSpc>
            </a:pPr>
            <a:r>
              <a:rPr lang="en-GB" b="1" dirty="0"/>
              <a:t>Page size: </a:t>
            </a:r>
            <a:r>
              <a:rPr lang="en-GB" dirty="0"/>
              <a:t>Switch between default, 16:9, letter, or custom dimensions.</a:t>
            </a:r>
          </a:p>
          <a:p>
            <a:pPr lvl="2">
              <a:lnSpc>
                <a:spcPct val="150000"/>
              </a:lnSpc>
            </a:pPr>
            <a:r>
              <a:rPr lang="en-GB" b="1" dirty="0"/>
              <a:t>Backgrounds: </a:t>
            </a:r>
            <a:r>
              <a:rPr lang="en-GB" dirty="0"/>
              <a:t>Add </a:t>
            </a:r>
            <a:r>
              <a:rPr lang="en-GB" dirty="0" err="1"/>
              <a:t>colors</a:t>
            </a:r>
            <a:r>
              <a:rPr lang="en-GB" dirty="0"/>
              <a:t> or images to the canvas (e.g., branded templates).</a:t>
            </a:r>
          </a:p>
          <a:p>
            <a:pPr lvl="2">
              <a:lnSpc>
                <a:spcPct val="150000"/>
              </a:lnSpc>
            </a:pPr>
            <a:r>
              <a:rPr lang="en-GB" b="1" dirty="0"/>
              <a:t>Canvas settings: </a:t>
            </a:r>
            <a:r>
              <a:rPr lang="en-GB" dirty="0"/>
              <a:t>Enable gridlines or snap-to-grid for visual alignment.</a:t>
            </a:r>
          </a:p>
          <a:p>
            <a:pPr>
              <a:lnSpc>
                <a:spcPct val="150000"/>
              </a:lnSpc>
            </a:pPr>
            <a:endParaRPr lang="en-IN" dirty="0"/>
          </a:p>
        </p:txBody>
      </p:sp>
    </p:spTree>
    <p:extLst>
      <p:ext uri="{BB962C8B-B14F-4D97-AF65-F5344CB8AC3E}">
        <p14:creationId xmlns:p14="http://schemas.microsoft.com/office/powerpoint/2010/main" val="4304546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104"/>
          <p:cNvSpPr txBox="1">
            <a:spLocks noGrp="1"/>
          </p:cNvSpPr>
          <p:nvPr>
            <p:ph type="ctrTitle"/>
          </p:nvPr>
        </p:nvSpPr>
        <p:spPr>
          <a:xfrm>
            <a:off x="1454002" y="2226621"/>
            <a:ext cx="6235995" cy="690258"/>
          </a:xfrm>
        </p:spPr>
        <p:txBody>
          <a:bodyPr spcFirstLastPara="1" wrap="square" lIns="34300" tIns="17150" rIns="34300" bIns="17150" anchor="b" anchorCtr="0">
            <a:noAutofit/>
          </a:bodyPr>
          <a:lstStyle/>
          <a:p>
            <a:r>
              <a:rPr lang="en-GB"/>
              <a:t>Introduction to Power Query Editor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A2002-EA94-A2B8-45A9-A9F0CA692B91}"/>
              </a:ext>
            </a:extLst>
          </p:cNvPr>
          <p:cNvSpPr>
            <a:spLocks noGrp="1"/>
          </p:cNvSpPr>
          <p:nvPr>
            <p:ph idx="1"/>
          </p:nvPr>
        </p:nvSpPr>
        <p:spPr>
          <a:xfrm>
            <a:off x="181164" y="871627"/>
            <a:ext cx="4299932" cy="4144204"/>
          </a:xfrm>
        </p:spPr>
        <p:txBody>
          <a:bodyPr>
            <a:normAutofit lnSpcReduction="10000"/>
          </a:bodyPr>
          <a:lstStyle/>
          <a:p>
            <a:pPr>
              <a:lnSpc>
                <a:spcPct val="200000"/>
              </a:lnSpc>
            </a:pPr>
            <a:r>
              <a:rPr lang="en-GB" dirty="0"/>
              <a:t>Tool for connecting, transforming, and shaping data.</a:t>
            </a:r>
          </a:p>
          <a:p>
            <a:pPr>
              <a:lnSpc>
                <a:spcPct val="200000"/>
              </a:lnSpc>
            </a:pPr>
            <a:r>
              <a:rPr lang="en-GB" dirty="0"/>
              <a:t>Available in Power BI, Excel, and other Microsoft tools.</a:t>
            </a:r>
          </a:p>
          <a:p>
            <a:pPr>
              <a:lnSpc>
                <a:spcPct val="200000"/>
              </a:lnSpc>
            </a:pPr>
            <a:r>
              <a:rPr lang="en-GB" dirty="0"/>
              <a:t>Generates M code automatically based on actions.</a:t>
            </a:r>
          </a:p>
          <a:p>
            <a:pPr>
              <a:lnSpc>
                <a:spcPct val="200000"/>
              </a:lnSpc>
            </a:pPr>
            <a:r>
              <a:rPr lang="en-GB" dirty="0"/>
              <a:t>Interface split into Query Pane, Data Preview, and Applied Steps.</a:t>
            </a:r>
          </a:p>
          <a:p>
            <a:pPr>
              <a:lnSpc>
                <a:spcPct val="200000"/>
              </a:lnSpc>
            </a:pPr>
            <a:endParaRPr lang="en-GB" dirty="0"/>
          </a:p>
          <a:p>
            <a:pPr marL="0" indent="0">
              <a:lnSpc>
                <a:spcPct val="200000"/>
              </a:lnSpc>
              <a:buNone/>
            </a:pPr>
            <a:r>
              <a:rPr lang="en-IN" b="1" dirty="0"/>
              <a:t>Data Source Connectivity</a:t>
            </a:r>
          </a:p>
          <a:p>
            <a:pPr>
              <a:lnSpc>
                <a:spcPct val="200000"/>
              </a:lnSpc>
            </a:pPr>
            <a:r>
              <a:rPr lang="en-GB" dirty="0"/>
              <a:t>Connect to multiple sources: Excel, CSV, SQL Server, Web, APIs, SharePoint, etc.</a:t>
            </a:r>
          </a:p>
          <a:p>
            <a:pPr>
              <a:lnSpc>
                <a:spcPct val="200000"/>
              </a:lnSpc>
            </a:pPr>
            <a:r>
              <a:rPr lang="en-GB" dirty="0"/>
              <a:t>Combine multiple queries using merge or append.</a:t>
            </a:r>
          </a:p>
          <a:p>
            <a:pPr>
              <a:lnSpc>
                <a:spcPct val="200000"/>
              </a:lnSpc>
            </a:pPr>
            <a:r>
              <a:rPr lang="en-GB" dirty="0"/>
              <a:t>Use parameters and functions for dynamic data loads</a:t>
            </a:r>
            <a:endParaRPr lang="en-IN" dirty="0"/>
          </a:p>
          <a:p>
            <a:pPr>
              <a:lnSpc>
                <a:spcPct val="200000"/>
              </a:lnSpc>
            </a:pPr>
            <a:endParaRPr lang="en-GB" dirty="0"/>
          </a:p>
          <a:p>
            <a:pPr>
              <a:lnSpc>
                <a:spcPct val="200000"/>
              </a:lnSpc>
            </a:pPr>
            <a:endParaRPr lang="en-IN" dirty="0"/>
          </a:p>
        </p:txBody>
      </p:sp>
      <p:sp>
        <p:nvSpPr>
          <p:cNvPr id="3" name="Text Placeholder 2">
            <a:extLst>
              <a:ext uri="{FF2B5EF4-FFF2-40B4-BE49-F238E27FC236}">
                <a16:creationId xmlns:a16="http://schemas.microsoft.com/office/drawing/2014/main" id="{05DE746D-483E-70CB-1620-DE28184119B2}"/>
              </a:ext>
            </a:extLst>
          </p:cNvPr>
          <p:cNvSpPr>
            <a:spLocks noGrp="1"/>
          </p:cNvSpPr>
          <p:nvPr>
            <p:ph type="body" sz="quarter" idx="10"/>
          </p:nvPr>
        </p:nvSpPr>
        <p:spPr>
          <a:xfrm>
            <a:off x="181163" y="197361"/>
            <a:ext cx="8764983" cy="516740"/>
          </a:xfrm>
        </p:spPr>
        <p:txBody>
          <a:bodyPr/>
          <a:lstStyle/>
          <a:p>
            <a:r>
              <a:rPr lang="en-GB"/>
              <a:t>Overview of Power Query Editor</a:t>
            </a:r>
            <a:endParaRPr lang="en-IN"/>
          </a:p>
        </p:txBody>
      </p:sp>
      <p:pic>
        <p:nvPicPr>
          <p:cNvPr id="5122" name="Picture 2" descr="Data Transformation in 2025: 5 ...">
            <a:extLst>
              <a:ext uri="{FF2B5EF4-FFF2-40B4-BE49-F238E27FC236}">
                <a16:creationId xmlns:a16="http://schemas.microsoft.com/office/drawing/2014/main" id="{BB739BE3-1710-153D-BF7F-6C123B2C2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407" y="2209800"/>
            <a:ext cx="3429000" cy="1333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76790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51E0DE-1112-4A25-8172-D574B4889EEB}"/>
              </a:ext>
            </a:extLst>
          </p:cNvPr>
          <p:cNvSpPr>
            <a:spLocks noGrp="1"/>
          </p:cNvSpPr>
          <p:nvPr>
            <p:ph idx="1"/>
          </p:nvPr>
        </p:nvSpPr>
        <p:spPr>
          <a:xfrm>
            <a:off x="181163" y="871627"/>
            <a:ext cx="8764983" cy="4144204"/>
          </a:xfrm>
        </p:spPr>
        <p:txBody>
          <a:bodyPr/>
          <a:lstStyle/>
          <a:p>
            <a:r>
              <a:rPr lang="en-GB" dirty="0"/>
              <a:t>Home Tab &gt; Queries Ribbon &gt; Transform data</a:t>
            </a:r>
          </a:p>
        </p:txBody>
      </p:sp>
      <p:sp>
        <p:nvSpPr>
          <p:cNvPr id="746" name="Google Shape;746;p111"/>
          <p:cNvSpPr txBox="1">
            <a:spLocks noGrp="1"/>
          </p:cNvSpPr>
          <p:nvPr>
            <p:ph type="body" sz="quarter" idx="10"/>
          </p:nvPr>
        </p:nvSpPr>
        <p:spPr>
          <a:xfrm>
            <a:off x="181163" y="197361"/>
            <a:ext cx="8764983" cy="516740"/>
          </a:xfrm>
        </p:spPr>
        <p:txBody>
          <a:bodyPr spcFirstLastPara="1" wrap="square" lIns="34300" tIns="17150" rIns="34300" bIns="17150" anchor="t" anchorCtr="0">
            <a:noAutofit/>
          </a:bodyPr>
          <a:lstStyle/>
          <a:p>
            <a:pPr lvl="0"/>
            <a:r>
              <a:rPr lang="en-GB"/>
              <a:t>Launch Power Query Editor</a:t>
            </a:r>
          </a:p>
        </p:txBody>
      </p:sp>
      <p:grpSp>
        <p:nvGrpSpPr>
          <p:cNvPr id="3" name="Group 2">
            <a:extLst>
              <a:ext uri="{FF2B5EF4-FFF2-40B4-BE49-F238E27FC236}">
                <a16:creationId xmlns:a16="http://schemas.microsoft.com/office/drawing/2014/main" id="{50B84393-3D33-ED83-CFEA-03562EA6F5AD}"/>
              </a:ext>
            </a:extLst>
          </p:cNvPr>
          <p:cNvGrpSpPr/>
          <p:nvPr/>
        </p:nvGrpSpPr>
        <p:grpSpPr>
          <a:xfrm>
            <a:off x="197854" y="1635084"/>
            <a:ext cx="8828174" cy="2392025"/>
            <a:chOff x="117972" y="2284362"/>
            <a:chExt cx="8828174" cy="2392025"/>
          </a:xfrm>
        </p:grpSpPr>
        <p:pic>
          <p:nvPicPr>
            <p:cNvPr id="747" name="Google Shape;747;p111"/>
            <p:cNvPicPr preferRelativeResize="0"/>
            <p:nvPr/>
          </p:nvPicPr>
          <p:blipFill rotWithShape="1">
            <a:blip r:embed="rId3">
              <a:alphaModFix/>
            </a:blip>
            <a:srcRect t="4588" r="24402" b="58996"/>
            <a:stretch/>
          </p:blipFill>
          <p:spPr>
            <a:xfrm>
              <a:off x="117972" y="2284362"/>
              <a:ext cx="8828174" cy="2392025"/>
            </a:xfrm>
            <a:prstGeom prst="rect">
              <a:avLst/>
            </a:prstGeom>
            <a:noFill/>
            <a:ln w="19050" cap="flat" cmpd="sng">
              <a:solidFill>
                <a:schemeClr val="dk2"/>
              </a:solidFill>
              <a:prstDash val="solid"/>
              <a:round/>
              <a:headEnd type="none" w="sm" len="sm"/>
              <a:tailEnd type="none" w="sm" len="sm"/>
            </a:ln>
          </p:spPr>
        </p:pic>
        <p:sp>
          <p:nvSpPr>
            <p:cNvPr id="748" name="Google Shape;748;p111"/>
            <p:cNvSpPr/>
            <p:nvPr/>
          </p:nvSpPr>
          <p:spPr>
            <a:xfrm>
              <a:off x="4228550" y="3338325"/>
              <a:ext cx="1595100" cy="284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9" name="Google Shape;749;p111"/>
            <p:cNvSpPr/>
            <p:nvPr/>
          </p:nvSpPr>
          <p:spPr>
            <a:xfrm>
              <a:off x="741850" y="2349200"/>
              <a:ext cx="7393800" cy="939600"/>
            </a:xfrm>
            <a:prstGeom prst="corner">
              <a:avLst>
                <a:gd name="adj1" fmla="val 77631"/>
                <a:gd name="adj2" fmla="val 64479"/>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FC2F7C-B8C5-D66D-8D44-6B18BE8F91CD}"/>
              </a:ext>
            </a:extLst>
          </p:cNvPr>
          <p:cNvSpPr>
            <a:spLocks noGrp="1"/>
          </p:cNvSpPr>
          <p:nvPr>
            <p:ph idx="1"/>
          </p:nvPr>
        </p:nvSpPr>
        <p:spPr>
          <a:xfrm>
            <a:off x="181163" y="871627"/>
            <a:ext cx="8764983" cy="4144204"/>
          </a:xfrm>
        </p:spPr>
        <p:txBody>
          <a:bodyPr>
            <a:normAutofit/>
          </a:bodyPr>
          <a:lstStyle/>
          <a:p>
            <a:pPr>
              <a:lnSpc>
                <a:spcPct val="200000"/>
              </a:lnSpc>
            </a:pPr>
            <a:r>
              <a:rPr lang="en-GB" b="1" dirty="0"/>
              <a:t>Definition - </a:t>
            </a:r>
            <a:r>
              <a:rPr lang="en-GB" dirty="0"/>
              <a:t>Data transformation is the process of converting data from its raw form into a structured, usable format by applying operations like cleaning, reshaping, and enriching.</a:t>
            </a:r>
          </a:p>
          <a:p>
            <a:pPr>
              <a:lnSpc>
                <a:spcPct val="200000"/>
              </a:lnSpc>
            </a:pPr>
            <a:r>
              <a:rPr lang="en-GB" b="1" dirty="0"/>
              <a:t>Purpose - </a:t>
            </a:r>
            <a:r>
              <a:rPr lang="en-GB" dirty="0"/>
              <a:t>It ensures data is consistent, accurate, and ready for analysis or reporting by correcting errors, standardizing formats, and structuring datasets.</a:t>
            </a:r>
          </a:p>
          <a:p>
            <a:pPr>
              <a:lnSpc>
                <a:spcPct val="200000"/>
              </a:lnSpc>
            </a:pPr>
            <a:r>
              <a:rPr lang="en-GB" b="1" dirty="0"/>
              <a:t>Types of Transformations -</a:t>
            </a:r>
            <a:r>
              <a:rPr lang="en-GB" dirty="0"/>
              <a:t> Includes filtering, sorting, aggregating, splitting or merging columns, changing data types, and removing duplicates.</a:t>
            </a:r>
          </a:p>
          <a:p>
            <a:pPr>
              <a:lnSpc>
                <a:spcPct val="200000"/>
              </a:lnSpc>
            </a:pPr>
            <a:r>
              <a:rPr lang="en-GB" b="1" dirty="0"/>
              <a:t>Use Case - Data Cleaning - </a:t>
            </a:r>
          </a:p>
          <a:p>
            <a:pPr lvl="1">
              <a:lnSpc>
                <a:spcPct val="200000"/>
              </a:lnSpc>
            </a:pPr>
            <a:r>
              <a:rPr lang="en-GB" dirty="0"/>
              <a:t>Fixing missing or incorrect values, removing duplicates, and standardizing formats to improve data quality.</a:t>
            </a:r>
          </a:p>
          <a:p>
            <a:pPr>
              <a:lnSpc>
                <a:spcPct val="200000"/>
              </a:lnSpc>
            </a:pPr>
            <a:r>
              <a:rPr lang="en-GB" b="1" dirty="0"/>
              <a:t>Use Case - Data Integration -</a:t>
            </a:r>
            <a:r>
              <a:rPr lang="en-GB" dirty="0"/>
              <a:t> </a:t>
            </a:r>
          </a:p>
          <a:p>
            <a:pPr lvl="1">
              <a:lnSpc>
                <a:spcPct val="200000"/>
              </a:lnSpc>
            </a:pPr>
            <a:r>
              <a:rPr lang="en-GB" dirty="0"/>
              <a:t>Combining data from multiple sources (e.g., databases, spreadsheets) into a unified dataset for comprehensive analysis.</a:t>
            </a:r>
          </a:p>
          <a:p>
            <a:pPr>
              <a:lnSpc>
                <a:spcPct val="200000"/>
              </a:lnSpc>
            </a:pPr>
            <a:r>
              <a:rPr lang="en-GB" b="1" dirty="0"/>
              <a:t>Use Case - Preparing Data for Visualization - </a:t>
            </a:r>
          </a:p>
          <a:p>
            <a:pPr lvl="1">
              <a:lnSpc>
                <a:spcPct val="200000"/>
              </a:lnSpc>
            </a:pPr>
            <a:r>
              <a:rPr lang="en-GB" dirty="0"/>
              <a:t>Transforming data to fit the needs of charts and dashboards, such as grouping or pivoting data for better insights.</a:t>
            </a:r>
            <a:endParaRPr lang="en-IN" dirty="0"/>
          </a:p>
        </p:txBody>
      </p:sp>
      <p:sp>
        <p:nvSpPr>
          <p:cNvPr id="3" name="Text Placeholder 2">
            <a:extLst>
              <a:ext uri="{FF2B5EF4-FFF2-40B4-BE49-F238E27FC236}">
                <a16:creationId xmlns:a16="http://schemas.microsoft.com/office/drawing/2014/main" id="{BC6774D0-9526-A4C7-84F1-D8D069DADAEB}"/>
              </a:ext>
            </a:extLst>
          </p:cNvPr>
          <p:cNvSpPr>
            <a:spLocks noGrp="1"/>
          </p:cNvSpPr>
          <p:nvPr>
            <p:ph type="body" sz="quarter" idx="10"/>
          </p:nvPr>
        </p:nvSpPr>
        <p:spPr>
          <a:xfrm>
            <a:off x="181163" y="197361"/>
            <a:ext cx="8764983" cy="516740"/>
          </a:xfrm>
        </p:spPr>
        <p:txBody>
          <a:bodyPr>
            <a:normAutofit/>
          </a:bodyPr>
          <a:lstStyle/>
          <a:p>
            <a:r>
              <a:rPr lang="en-IN"/>
              <a:t>Data Transformation Tools</a:t>
            </a:r>
          </a:p>
        </p:txBody>
      </p:sp>
    </p:spTree>
    <p:extLst>
      <p:ext uri="{BB962C8B-B14F-4D97-AF65-F5344CB8AC3E}">
        <p14:creationId xmlns:p14="http://schemas.microsoft.com/office/powerpoint/2010/main" val="15178741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E1A6-CF3A-6F2A-BEED-41F087DCEE9C}"/>
              </a:ext>
            </a:extLst>
          </p:cNvPr>
          <p:cNvSpPr>
            <a:spLocks noGrp="1"/>
          </p:cNvSpPr>
          <p:nvPr>
            <p:ph type="ctrTitle"/>
          </p:nvPr>
        </p:nvSpPr>
        <p:spPr/>
        <p:txBody>
          <a:bodyPr>
            <a:normAutofit/>
          </a:bodyPr>
          <a:lstStyle/>
          <a:p>
            <a:r>
              <a:rPr lang="en-GB" dirty="0"/>
              <a:t>Day 1 – Advanced Excel &amp; AI Integration</a:t>
            </a:r>
            <a:endParaRPr lang="en-IN" dirty="0"/>
          </a:p>
        </p:txBody>
      </p:sp>
    </p:spTree>
    <p:extLst>
      <p:ext uri="{BB962C8B-B14F-4D97-AF65-F5344CB8AC3E}">
        <p14:creationId xmlns:p14="http://schemas.microsoft.com/office/powerpoint/2010/main" val="1648495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0F91CC-CA90-6345-AA6C-7D674370BC61}"/>
              </a:ext>
            </a:extLst>
          </p:cNvPr>
          <p:cNvSpPr>
            <a:spLocks noGrp="1"/>
          </p:cNvSpPr>
          <p:nvPr>
            <p:ph type="body" sz="quarter" idx="10"/>
          </p:nvPr>
        </p:nvSpPr>
        <p:spPr/>
        <p:txBody>
          <a:bodyPr>
            <a:normAutofit/>
          </a:bodyPr>
          <a:lstStyle/>
          <a:p>
            <a:r>
              <a:rPr lang="en-US"/>
              <a:t>Power Query Editor – Interface </a:t>
            </a:r>
          </a:p>
        </p:txBody>
      </p:sp>
      <p:pic>
        <p:nvPicPr>
          <p:cNvPr id="3074" name="Picture 2">
            <a:extLst>
              <a:ext uri="{FF2B5EF4-FFF2-40B4-BE49-F238E27FC236}">
                <a16:creationId xmlns:a16="http://schemas.microsoft.com/office/drawing/2014/main" id="{0AF41E32-5312-0B49-1DFF-19DEC1E2D2A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0" y="1435100"/>
            <a:ext cx="8766175" cy="947738"/>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
        <p:nvSpPr>
          <p:cNvPr id="4" name="Content Placeholder 1">
            <a:extLst>
              <a:ext uri="{FF2B5EF4-FFF2-40B4-BE49-F238E27FC236}">
                <a16:creationId xmlns:a16="http://schemas.microsoft.com/office/drawing/2014/main" id="{878957FB-E7F4-729F-8B3D-636C140AF2A4}"/>
              </a:ext>
            </a:extLst>
          </p:cNvPr>
          <p:cNvSpPr txBox="1">
            <a:spLocks/>
          </p:cNvSpPr>
          <p:nvPr/>
        </p:nvSpPr>
        <p:spPr>
          <a:xfrm>
            <a:off x="219652" y="979121"/>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Home Tab </a:t>
            </a:r>
            <a:r>
              <a:rPr lang="en-GB" sz="1100" dirty="0">
                <a:solidFill>
                  <a:schemeClr val="tx2">
                    <a:lumMod val="50000"/>
                  </a:schemeClr>
                </a:solidFill>
                <a:latin typeface="Aptos Display" panose="020B0004020202020204" pitchFamily="34" charset="0"/>
              </a:rPr>
              <a:t>- essential commands for data import, transformation, and query management.</a:t>
            </a:r>
          </a:p>
        </p:txBody>
      </p:sp>
      <p:sp>
        <p:nvSpPr>
          <p:cNvPr id="2" name="Content Placeholder 1">
            <a:extLst>
              <a:ext uri="{FF2B5EF4-FFF2-40B4-BE49-F238E27FC236}">
                <a16:creationId xmlns:a16="http://schemas.microsoft.com/office/drawing/2014/main" id="{AA19ED17-FF48-CB07-B9BF-116249D469AE}"/>
              </a:ext>
            </a:extLst>
          </p:cNvPr>
          <p:cNvSpPr txBox="1">
            <a:spLocks/>
          </p:cNvSpPr>
          <p:nvPr/>
        </p:nvSpPr>
        <p:spPr>
          <a:xfrm>
            <a:off x="219652" y="2824822"/>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Transform Tab - </a:t>
            </a:r>
            <a:r>
              <a:rPr lang="en-GB" sz="1100" i="1" dirty="0">
                <a:solidFill>
                  <a:schemeClr val="tx2">
                    <a:lumMod val="50000"/>
                  </a:schemeClr>
                </a:solidFill>
                <a:latin typeface="Aptos Display" panose="020B0004020202020204" pitchFamily="34" charset="0"/>
              </a:rPr>
              <a:t>Contains tools to modify and clean your data, like changing data types, filtering, and splitting columns.</a:t>
            </a:r>
            <a:endParaRPr lang="en-GB" sz="1100" dirty="0">
              <a:solidFill>
                <a:schemeClr val="tx2">
                  <a:lumMod val="50000"/>
                </a:schemeClr>
              </a:solidFill>
              <a:latin typeface="Aptos Display" panose="020B0004020202020204" pitchFamily="34" charset="0"/>
            </a:endParaRPr>
          </a:p>
        </p:txBody>
      </p:sp>
      <p:pic>
        <p:nvPicPr>
          <p:cNvPr id="4098" name="Picture 2">
            <a:extLst>
              <a:ext uri="{FF2B5EF4-FFF2-40B4-BE49-F238E27FC236}">
                <a16:creationId xmlns:a16="http://schemas.microsoft.com/office/drawing/2014/main" id="{C6BBD951-06A3-C3D8-A57F-F6C979D86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42" y="3281469"/>
            <a:ext cx="8215765" cy="882910"/>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0248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7AB89-A6EC-1F07-48D3-3799D496C6A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D836FDA-D9D2-A6B3-3C2A-4F897D6177A0}"/>
              </a:ext>
            </a:extLst>
          </p:cNvPr>
          <p:cNvSpPr>
            <a:spLocks noGrp="1"/>
          </p:cNvSpPr>
          <p:nvPr>
            <p:ph type="body" sz="quarter" idx="10"/>
          </p:nvPr>
        </p:nvSpPr>
        <p:spPr/>
        <p:txBody>
          <a:bodyPr>
            <a:normAutofit/>
          </a:bodyPr>
          <a:lstStyle/>
          <a:p>
            <a:r>
              <a:rPr lang="en-US"/>
              <a:t>Power Query Editor – Interface </a:t>
            </a:r>
          </a:p>
        </p:txBody>
      </p:sp>
      <p:pic>
        <p:nvPicPr>
          <p:cNvPr id="5122" name="Picture 2">
            <a:extLst>
              <a:ext uri="{FF2B5EF4-FFF2-40B4-BE49-F238E27FC236}">
                <a16:creationId xmlns:a16="http://schemas.microsoft.com/office/drawing/2014/main" id="{C0D51B45-5B22-CF27-C7C7-7455F4F2A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58987"/>
            <a:ext cx="8258739" cy="89326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Content Placeholder 1">
            <a:extLst>
              <a:ext uri="{FF2B5EF4-FFF2-40B4-BE49-F238E27FC236}">
                <a16:creationId xmlns:a16="http://schemas.microsoft.com/office/drawing/2014/main" id="{640825C3-B27A-2953-FAB1-0C7565908743}"/>
              </a:ext>
            </a:extLst>
          </p:cNvPr>
          <p:cNvSpPr txBox="1">
            <a:spLocks/>
          </p:cNvSpPr>
          <p:nvPr/>
        </p:nvSpPr>
        <p:spPr>
          <a:xfrm>
            <a:off x="413544" y="1382316"/>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a:solidFill>
                  <a:schemeClr val="tx2">
                    <a:lumMod val="50000"/>
                  </a:schemeClr>
                </a:solidFill>
                <a:latin typeface="Aptos Display" panose="020B0004020202020204" pitchFamily="34" charset="0"/>
              </a:rPr>
              <a:t>Add Column Tab </a:t>
            </a:r>
            <a:r>
              <a:rPr lang="en-GB" sz="1100">
                <a:solidFill>
                  <a:schemeClr val="tx2">
                    <a:lumMod val="50000"/>
                  </a:schemeClr>
                </a:solidFill>
                <a:latin typeface="Aptos Display" panose="020B0004020202020204" pitchFamily="34" charset="0"/>
              </a:rPr>
              <a:t>- Allows you to create new columns based on calculations, conditions, or custom formulas.</a:t>
            </a:r>
          </a:p>
        </p:txBody>
      </p:sp>
      <p:sp>
        <p:nvSpPr>
          <p:cNvPr id="7" name="Content Placeholder 1">
            <a:extLst>
              <a:ext uri="{FF2B5EF4-FFF2-40B4-BE49-F238E27FC236}">
                <a16:creationId xmlns:a16="http://schemas.microsoft.com/office/drawing/2014/main" id="{5B086FF6-7A11-7CC1-24E2-E97A887537E3}"/>
              </a:ext>
            </a:extLst>
          </p:cNvPr>
          <p:cNvSpPr txBox="1">
            <a:spLocks/>
          </p:cNvSpPr>
          <p:nvPr/>
        </p:nvSpPr>
        <p:spPr>
          <a:xfrm>
            <a:off x="413544" y="3119299"/>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View Tab </a:t>
            </a:r>
            <a:r>
              <a:rPr lang="en-GB" sz="1100" dirty="0">
                <a:solidFill>
                  <a:schemeClr val="tx2">
                    <a:lumMod val="50000"/>
                  </a:schemeClr>
                </a:solidFill>
                <a:latin typeface="Aptos Display" panose="020B0004020202020204" pitchFamily="34" charset="0"/>
              </a:rPr>
              <a:t>- Offers options to manage the Power Query interface, such as viewing query dependencies, formula bar, and layout settings.</a:t>
            </a:r>
          </a:p>
        </p:txBody>
      </p:sp>
      <p:pic>
        <p:nvPicPr>
          <p:cNvPr id="6146" name="Picture 2">
            <a:extLst>
              <a:ext uri="{FF2B5EF4-FFF2-40B4-BE49-F238E27FC236}">
                <a16:creationId xmlns:a16="http://schemas.microsoft.com/office/drawing/2014/main" id="{19691648-4607-B080-B889-C62ECB8C9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4" y="3511688"/>
            <a:ext cx="7151199" cy="7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527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3" name="Text Placeholder 2">
            <a:extLst>
              <a:ext uri="{FF2B5EF4-FFF2-40B4-BE49-F238E27FC236}">
                <a16:creationId xmlns:a16="http://schemas.microsoft.com/office/drawing/2014/main" id="{478D41F1-7638-493F-A038-9DF7B6BF9C58}"/>
              </a:ext>
            </a:extLst>
          </p:cNvPr>
          <p:cNvSpPr>
            <a:spLocks noGrp="1"/>
          </p:cNvSpPr>
          <p:nvPr>
            <p:ph type="body" sz="quarter" idx="10"/>
          </p:nvPr>
        </p:nvSpPr>
        <p:spPr/>
        <p:txBody>
          <a:bodyPr>
            <a:normAutofit/>
          </a:bodyPr>
          <a:lstStyle/>
          <a:p>
            <a:r>
              <a:rPr lang="en-US"/>
              <a:t>Power Query Editor – Interface</a:t>
            </a:r>
          </a:p>
        </p:txBody>
      </p:sp>
      <p:sp>
        <p:nvSpPr>
          <p:cNvPr id="2" name="Content Placeholder 1">
            <a:extLst>
              <a:ext uri="{FF2B5EF4-FFF2-40B4-BE49-F238E27FC236}">
                <a16:creationId xmlns:a16="http://schemas.microsoft.com/office/drawing/2014/main" id="{8AB4951F-8622-4C8F-8876-A1230CA7F3D6}"/>
              </a:ext>
            </a:extLst>
          </p:cNvPr>
          <p:cNvSpPr>
            <a:spLocks noGrp="1"/>
          </p:cNvSpPr>
          <p:nvPr>
            <p:ph idx="4294967295"/>
          </p:nvPr>
        </p:nvSpPr>
        <p:spPr>
          <a:xfrm>
            <a:off x="393089" y="2176941"/>
            <a:ext cx="2087563" cy="1173162"/>
          </a:xfrm>
          <a:prstGeom prst="rect">
            <a:avLst/>
          </a:prstGeom>
          <a:solidFill>
            <a:schemeClr val="bg1">
              <a:lumMod val="75000"/>
            </a:schemeClr>
          </a:solidFill>
          <a:ln>
            <a:solidFill>
              <a:schemeClr val="tx1">
                <a:lumMod val="85000"/>
                <a:lumOff val="15000"/>
              </a:schemeClr>
            </a:solidFill>
          </a:ln>
        </p:spPr>
        <p:txBody>
          <a:bodyPr/>
          <a:lstStyle/>
          <a:p>
            <a:pPr>
              <a:lnSpc>
                <a:spcPct val="200000"/>
              </a:lnSpc>
            </a:pPr>
            <a:r>
              <a:rPr lang="en-US" sz="1100" dirty="0">
                <a:latin typeface="Aptos Display" panose="020B0004020202020204" pitchFamily="34" charset="0"/>
                <a:sym typeface="Calibri"/>
              </a:rPr>
              <a:t>List of queries</a:t>
            </a:r>
          </a:p>
          <a:p>
            <a:pPr>
              <a:lnSpc>
                <a:spcPct val="200000"/>
              </a:lnSpc>
            </a:pPr>
            <a:r>
              <a:rPr lang="en-US" sz="1100" dirty="0">
                <a:latin typeface="Aptos Display" panose="020B0004020202020204" pitchFamily="34" charset="0"/>
                <a:sym typeface="Calibri"/>
              </a:rPr>
              <a:t>Data preview of the selected sheet gets loaded </a:t>
            </a:r>
          </a:p>
          <a:p>
            <a:pPr>
              <a:lnSpc>
                <a:spcPct val="200000"/>
              </a:lnSpc>
            </a:pPr>
            <a:endParaRPr lang="en-US" sz="1100" dirty="0">
              <a:latin typeface="Aptos Display" panose="020B0004020202020204" pitchFamily="34" charset="0"/>
              <a:sym typeface="Arial"/>
            </a:endParaRPr>
          </a:p>
        </p:txBody>
      </p:sp>
      <p:pic>
        <p:nvPicPr>
          <p:cNvPr id="760" name="Google Shape;760;p113"/>
          <p:cNvPicPr preferRelativeResize="0"/>
          <p:nvPr/>
        </p:nvPicPr>
        <p:blipFill rotWithShape="1">
          <a:blip r:embed="rId3">
            <a:alphaModFix/>
          </a:blip>
          <a:srcRect t="2978" b="8900"/>
          <a:stretch/>
        </p:blipFill>
        <p:spPr>
          <a:xfrm>
            <a:off x="3474048" y="1496075"/>
            <a:ext cx="5276863" cy="3043557"/>
          </a:xfrm>
          <a:prstGeom prst="rect">
            <a:avLst/>
          </a:prstGeom>
          <a:noFill/>
          <a:ln w="19050" cap="flat" cmpd="sng">
            <a:solidFill>
              <a:schemeClr val="dk2"/>
            </a:solidFill>
            <a:prstDash val="solid"/>
            <a:round/>
            <a:headEnd type="none" w="sm" len="sm"/>
            <a:tailEnd type="none" w="sm" len="sm"/>
          </a:ln>
        </p:spPr>
      </p:pic>
      <p:sp>
        <p:nvSpPr>
          <p:cNvPr id="761" name="Google Shape;761;p113"/>
          <p:cNvSpPr/>
          <p:nvPr/>
        </p:nvSpPr>
        <p:spPr>
          <a:xfrm>
            <a:off x="3474048" y="2175823"/>
            <a:ext cx="707464" cy="117428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63" name="Google Shape;763;p113"/>
          <p:cNvCxnSpPr>
            <a:cxnSpLocks/>
            <a:stCxn id="2" idx="3"/>
            <a:endCxn id="761" idx="1"/>
          </p:cNvCxnSpPr>
          <p:nvPr/>
        </p:nvCxnSpPr>
        <p:spPr>
          <a:xfrm flipV="1">
            <a:off x="2480652" y="2762963"/>
            <a:ext cx="993396" cy="559"/>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3" name="Text Placeholder 2">
            <a:extLst>
              <a:ext uri="{FF2B5EF4-FFF2-40B4-BE49-F238E27FC236}">
                <a16:creationId xmlns:a16="http://schemas.microsoft.com/office/drawing/2014/main" id="{9F6B315C-D43E-409E-B9F9-DFB8F7041A2B}"/>
              </a:ext>
            </a:extLst>
          </p:cNvPr>
          <p:cNvSpPr>
            <a:spLocks noGrp="1"/>
          </p:cNvSpPr>
          <p:nvPr>
            <p:ph type="body" sz="quarter" idx="10"/>
          </p:nvPr>
        </p:nvSpPr>
        <p:spPr/>
        <p:txBody>
          <a:bodyPr>
            <a:normAutofit/>
          </a:bodyPr>
          <a:lstStyle/>
          <a:p>
            <a:r>
              <a:rPr lang="en-US"/>
              <a:t>Power Query Editor – Interface</a:t>
            </a:r>
          </a:p>
        </p:txBody>
      </p:sp>
      <p:pic>
        <p:nvPicPr>
          <p:cNvPr id="769" name="Google Shape;769;p114"/>
          <p:cNvPicPr preferRelativeResize="0"/>
          <p:nvPr/>
        </p:nvPicPr>
        <p:blipFill rotWithShape="1">
          <a:blip r:embed="rId3">
            <a:alphaModFix/>
          </a:blip>
          <a:srcRect t="2978" b="8900"/>
          <a:stretch/>
        </p:blipFill>
        <p:spPr>
          <a:xfrm>
            <a:off x="475925" y="1355875"/>
            <a:ext cx="6093115" cy="3466149"/>
          </a:xfrm>
          <a:prstGeom prst="rect">
            <a:avLst/>
          </a:prstGeom>
          <a:noFill/>
          <a:ln w="19050" cap="flat" cmpd="sng">
            <a:solidFill>
              <a:schemeClr val="dk2"/>
            </a:solidFill>
            <a:prstDash val="solid"/>
            <a:round/>
            <a:headEnd type="none" w="sm" len="sm"/>
            <a:tailEnd type="none" w="sm" len="sm"/>
          </a:ln>
        </p:spPr>
      </p:pic>
      <p:sp>
        <p:nvSpPr>
          <p:cNvPr id="770" name="Google Shape;770;p114"/>
          <p:cNvSpPr/>
          <p:nvPr/>
        </p:nvSpPr>
        <p:spPr>
          <a:xfrm>
            <a:off x="5329964" y="2191411"/>
            <a:ext cx="1147500" cy="542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1" name="Google Shape;771;p114"/>
          <p:cNvSpPr/>
          <p:nvPr/>
        </p:nvSpPr>
        <p:spPr>
          <a:xfrm>
            <a:off x="5329964" y="2791143"/>
            <a:ext cx="1147500" cy="1578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2" name="Google Shape;772;p114"/>
          <p:cNvSpPr txBox="1"/>
          <p:nvPr/>
        </p:nvSpPr>
        <p:spPr>
          <a:xfrm>
            <a:off x="7026475" y="2228696"/>
            <a:ext cx="1641600" cy="479511"/>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Renaming query</a:t>
            </a:r>
            <a:endParaRPr>
              <a:ln>
                <a:noFill/>
              </a:ln>
              <a:sym typeface="Calibri"/>
            </a:endParaRPr>
          </a:p>
        </p:txBody>
      </p:sp>
      <p:sp>
        <p:nvSpPr>
          <p:cNvPr id="773" name="Google Shape;773;p114"/>
          <p:cNvSpPr txBox="1"/>
          <p:nvPr/>
        </p:nvSpPr>
        <p:spPr>
          <a:xfrm>
            <a:off x="7026475" y="3143247"/>
            <a:ext cx="2011800" cy="874392"/>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List of all the transformation steps applied on the data</a:t>
            </a:r>
            <a:endParaRPr>
              <a:ln>
                <a:noFill/>
              </a:ln>
              <a:sym typeface="Calibri"/>
            </a:endParaRPr>
          </a:p>
        </p:txBody>
      </p:sp>
      <p:cxnSp>
        <p:nvCxnSpPr>
          <p:cNvPr id="774" name="Google Shape;774;p114"/>
          <p:cNvCxnSpPr>
            <a:cxnSpLocks/>
            <a:stCxn id="772" idx="1"/>
            <a:endCxn id="770" idx="3"/>
          </p:cNvCxnSpPr>
          <p:nvPr/>
        </p:nvCxnSpPr>
        <p:spPr>
          <a:xfrm flipH="1" flipV="1">
            <a:off x="6477464" y="2462611"/>
            <a:ext cx="549011" cy="5841"/>
          </a:xfrm>
          <a:prstGeom prst="straightConnector1">
            <a:avLst/>
          </a:prstGeom>
          <a:noFill/>
          <a:ln w="9525" cap="flat" cmpd="sng">
            <a:solidFill>
              <a:srgbClr val="FF0000"/>
            </a:solidFill>
            <a:prstDash val="solid"/>
            <a:round/>
            <a:headEnd type="none" w="med" len="med"/>
            <a:tailEnd type="triangle" w="med" len="med"/>
          </a:ln>
        </p:spPr>
      </p:cxnSp>
      <p:cxnSp>
        <p:nvCxnSpPr>
          <p:cNvPr id="775" name="Google Shape;775;p114"/>
          <p:cNvCxnSpPr>
            <a:cxnSpLocks/>
            <a:stCxn id="773" idx="1"/>
            <a:endCxn id="771" idx="3"/>
          </p:cNvCxnSpPr>
          <p:nvPr/>
        </p:nvCxnSpPr>
        <p:spPr>
          <a:xfrm flipH="1">
            <a:off x="6477464" y="3580443"/>
            <a:ext cx="549011"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63E79-555F-EC0C-02D7-0E1643FB97E0}"/>
              </a:ext>
            </a:extLst>
          </p:cNvPr>
          <p:cNvSpPr>
            <a:spLocks noGrp="1"/>
          </p:cNvSpPr>
          <p:nvPr>
            <p:ph idx="1"/>
          </p:nvPr>
        </p:nvSpPr>
        <p:spPr>
          <a:xfrm>
            <a:off x="181163" y="871627"/>
            <a:ext cx="8764983" cy="4144204"/>
          </a:xfrm>
        </p:spPr>
        <p:txBody>
          <a:bodyPr>
            <a:normAutofit/>
          </a:bodyPr>
          <a:lstStyle/>
          <a:p>
            <a:pPr marL="0" indent="0">
              <a:lnSpc>
                <a:spcPct val="200000"/>
              </a:lnSpc>
              <a:buNone/>
            </a:pPr>
            <a:r>
              <a:rPr lang="en-GB" b="1" dirty="0"/>
              <a:t>What is Append?</a:t>
            </a:r>
          </a:p>
          <a:p>
            <a:pPr>
              <a:lnSpc>
                <a:spcPct val="200000"/>
              </a:lnSpc>
            </a:pPr>
            <a:r>
              <a:rPr lang="en-GB" dirty="0"/>
              <a:t>Appends = Stack rows from one or more tables into a single table.</a:t>
            </a:r>
          </a:p>
          <a:p>
            <a:pPr marL="0" indent="0">
              <a:lnSpc>
                <a:spcPct val="200000"/>
              </a:lnSpc>
              <a:buNone/>
            </a:pPr>
            <a:r>
              <a:rPr lang="en-GB" b="1" dirty="0"/>
              <a:t>When to Use It:</a:t>
            </a:r>
          </a:p>
          <a:p>
            <a:pPr>
              <a:lnSpc>
                <a:spcPct val="200000"/>
              </a:lnSpc>
            </a:pPr>
            <a:r>
              <a:rPr lang="en-GB" dirty="0"/>
              <a:t>Combining monthly files, regional sales reports, or similar structured tables.</a:t>
            </a:r>
          </a:p>
          <a:p>
            <a:pPr>
              <a:lnSpc>
                <a:spcPct val="200000"/>
              </a:lnSpc>
            </a:pPr>
            <a:r>
              <a:rPr lang="en-GB" dirty="0"/>
              <a:t>All tables should have matching columns (same names and order preferred).</a:t>
            </a:r>
          </a:p>
          <a:p>
            <a:pPr marL="0" indent="0">
              <a:lnSpc>
                <a:spcPct val="200000"/>
              </a:lnSpc>
              <a:buNone/>
            </a:pPr>
            <a:r>
              <a:rPr lang="en-GB" b="1" dirty="0"/>
              <a:t>How to Do It:</a:t>
            </a:r>
          </a:p>
          <a:p>
            <a:pPr>
              <a:lnSpc>
                <a:spcPct val="200000"/>
              </a:lnSpc>
            </a:pPr>
            <a:r>
              <a:rPr lang="en-GB" dirty="0"/>
              <a:t>Go to Home &gt; Append Queries (or "Append Queries as New").</a:t>
            </a:r>
          </a:p>
          <a:p>
            <a:pPr>
              <a:lnSpc>
                <a:spcPct val="200000"/>
              </a:lnSpc>
            </a:pPr>
            <a:r>
              <a:rPr lang="en-GB" dirty="0"/>
              <a:t>Select the two or more tables you want to combine.</a:t>
            </a:r>
          </a:p>
          <a:p>
            <a:pPr>
              <a:lnSpc>
                <a:spcPct val="200000"/>
              </a:lnSpc>
            </a:pPr>
            <a:r>
              <a:rPr lang="en-GB" dirty="0"/>
              <a:t>Result: One long table with all rows stacked.</a:t>
            </a:r>
          </a:p>
          <a:p>
            <a:pPr marL="0" indent="0">
              <a:lnSpc>
                <a:spcPct val="200000"/>
              </a:lnSpc>
              <a:buNone/>
            </a:pPr>
            <a:r>
              <a:rPr lang="en-GB" dirty="0"/>
              <a:t>⚠️ Tip: Columns that don’t match may create nulls or extra columns.</a:t>
            </a:r>
            <a:endParaRPr lang="en-IN" dirty="0"/>
          </a:p>
        </p:txBody>
      </p:sp>
      <p:sp>
        <p:nvSpPr>
          <p:cNvPr id="7" name="Text Placeholder 6">
            <a:extLst>
              <a:ext uri="{FF2B5EF4-FFF2-40B4-BE49-F238E27FC236}">
                <a16:creationId xmlns:a16="http://schemas.microsoft.com/office/drawing/2014/main" id="{306FF431-1804-1284-4ECA-CF796452295D}"/>
              </a:ext>
            </a:extLst>
          </p:cNvPr>
          <p:cNvSpPr>
            <a:spLocks noGrp="1"/>
          </p:cNvSpPr>
          <p:nvPr>
            <p:ph type="body" sz="quarter" idx="10"/>
          </p:nvPr>
        </p:nvSpPr>
        <p:spPr>
          <a:xfrm>
            <a:off x="181163" y="197361"/>
            <a:ext cx="8764983" cy="516740"/>
          </a:xfrm>
        </p:spPr>
        <p:txBody>
          <a:bodyPr/>
          <a:lstStyle/>
          <a:p>
            <a:r>
              <a:rPr lang="en-GB" dirty="0"/>
              <a:t>Combining Tables with Append Queries</a:t>
            </a:r>
            <a:endParaRPr lang="en-IN" dirty="0"/>
          </a:p>
        </p:txBody>
      </p:sp>
    </p:spTree>
    <p:extLst>
      <p:ext uri="{BB962C8B-B14F-4D97-AF65-F5344CB8AC3E}">
        <p14:creationId xmlns:p14="http://schemas.microsoft.com/office/powerpoint/2010/main" val="41880017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0CA55F-A59A-027E-8237-D649239D13AB}"/>
              </a:ext>
            </a:extLst>
          </p:cNvPr>
          <p:cNvSpPr>
            <a:spLocks noGrp="1"/>
          </p:cNvSpPr>
          <p:nvPr>
            <p:ph idx="1"/>
          </p:nvPr>
        </p:nvSpPr>
        <p:spPr>
          <a:xfrm>
            <a:off x="181163" y="871627"/>
            <a:ext cx="8764983" cy="4144204"/>
          </a:xfrm>
        </p:spPr>
        <p:txBody>
          <a:bodyPr>
            <a:noAutofit/>
          </a:bodyPr>
          <a:lstStyle/>
          <a:p>
            <a:pPr marL="0" indent="0">
              <a:buNone/>
            </a:pPr>
            <a:r>
              <a:rPr lang="en-GB" b="1" dirty="0"/>
              <a:t>What is Merge?</a:t>
            </a:r>
          </a:p>
          <a:p>
            <a:r>
              <a:rPr lang="en-GB" dirty="0"/>
              <a:t>Merges = Join data from two tables using a common key (like VLOOKUP).</a:t>
            </a:r>
          </a:p>
          <a:p>
            <a:pPr marL="0" indent="0">
              <a:buNone/>
            </a:pPr>
            <a:r>
              <a:rPr lang="en-GB" b="1" dirty="0"/>
              <a:t>When to Use It:</a:t>
            </a:r>
          </a:p>
          <a:p>
            <a:r>
              <a:rPr lang="en-GB" dirty="0"/>
              <a:t>Adding customer info to orders.</a:t>
            </a:r>
          </a:p>
          <a:p>
            <a:r>
              <a:rPr lang="en-GB" dirty="0"/>
              <a:t>Joining product master with sales data.</a:t>
            </a:r>
          </a:p>
          <a:p>
            <a:r>
              <a:rPr lang="en-GB" dirty="0"/>
              <a:t>Enriching data from reference tables.</a:t>
            </a:r>
          </a:p>
          <a:p>
            <a:pPr marL="0" indent="0">
              <a:buNone/>
            </a:pPr>
            <a:r>
              <a:rPr lang="en-GB" b="1" dirty="0"/>
              <a:t>How to Do It:</a:t>
            </a:r>
          </a:p>
          <a:p>
            <a:r>
              <a:rPr lang="en-GB" dirty="0"/>
              <a:t>Go to Home &gt; Merge Queries (or "Merge Queries as New").</a:t>
            </a:r>
          </a:p>
          <a:p>
            <a:r>
              <a:rPr lang="en-GB" dirty="0"/>
              <a:t>Select the two tables and matching columns (keys).</a:t>
            </a:r>
          </a:p>
          <a:p>
            <a:pPr marL="0" indent="0">
              <a:buNone/>
            </a:pPr>
            <a:r>
              <a:rPr lang="en-GB" b="1" dirty="0"/>
              <a:t>Choose Join Type:</a:t>
            </a:r>
          </a:p>
          <a:p>
            <a:r>
              <a:rPr lang="en-GB" dirty="0"/>
              <a:t>Left Join (default): All rows from the first table, matched from the second.</a:t>
            </a:r>
          </a:p>
          <a:p>
            <a:r>
              <a:rPr lang="en-GB" dirty="0"/>
              <a:t>Inner Join: Only matching rows from both.</a:t>
            </a:r>
          </a:p>
          <a:p>
            <a:r>
              <a:rPr lang="en-GB" dirty="0"/>
              <a:t>Full Outer, Right Outer, Anti Joins, etc.</a:t>
            </a:r>
          </a:p>
          <a:p>
            <a:endParaRPr lang="en-GB" dirty="0"/>
          </a:p>
          <a:p>
            <a:r>
              <a:rPr lang="en-GB" dirty="0"/>
              <a:t>⚠️ Tip:  After merging, click the expand icon (🔽) to select which columns to add from the second table.</a:t>
            </a:r>
            <a:endParaRPr lang="en-IN" dirty="0"/>
          </a:p>
        </p:txBody>
      </p:sp>
      <p:sp>
        <p:nvSpPr>
          <p:cNvPr id="3" name="Text Placeholder 2">
            <a:extLst>
              <a:ext uri="{FF2B5EF4-FFF2-40B4-BE49-F238E27FC236}">
                <a16:creationId xmlns:a16="http://schemas.microsoft.com/office/drawing/2014/main" id="{92796246-ED7E-1AF0-85EF-AB0271BB85BE}"/>
              </a:ext>
            </a:extLst>
          </p:cNvPr>
          <p:cNvSpPr>
            <a:spLocks noGrp="1"/>
          </p:cNvSpPr>
          <p:nvPr>
            <p:ph type="body" sz="quarter" idx="10"/>
          </p:nvPr>
        </p:nvSpPr>
        <p:spPr>
          <a:xfrm>
            <a:off x="181163" y="197361"/>
            <a:ext cx="8764983" cy="516740"/>
          </a:xfrm>
        </p:spPr>
        <p:txBody>
          <a:bodyPr/>
          <a:lstStyle/>
          <a:p>
            <a:r>
              <a:rPr lang="en-GB" dirty="0"/>
              <a:t>Combining Tables with Merge Queries</a:t>
            </a:r>
            <a:endParaRPr lang="en-IN" dirty="0"/>
          </a:p>
        </p:txBody>
      </p:sp>
    </p:spTree>
    <p:extLst>
      <p:ext uri="{BB962C8B-B14F-4D97-AF65-F5344CB8AC3E}">
        <p14:creationId xmlns:p14="http://schemas.microsoft.com/office/powerpoint/2010/main" val="23650709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353C34-5F0E-4C7A-8E58-B43A931B6C9A}"/>
              </a:ext>
            </a:extLst>
          </p:cNvPr>
          <p:cNvSpPr>
            <a:spLocks noGrp="1"/>
          </p:cNvSpPr>
          <p:nvPr>
            <p:ph type="body" sz="quarter" idx="10"/>
          </p:nvPr>
        </p:nvSpPr>
        <p:spPr>
          <a:xfrm>
            <a:off x="181163" y="197361"/>
            <a:ext cx="8764983" cy="516740"/>
          </a:xfrm>
        </p:spPr>
        <p:txBody>
          <a:bodyPr/>
          <a:lstStyle/>
          <a:p>
            <a:r>
              <a:rPr lang="en-IN" dirty="0"/>
              <a:t>Common Transformations in Power Query</a:t>
            </a:r>
          </a:p>
        </p:txBody>
      </p:sp>
      <p:graphicFrame>
        <p:nvGraphicFramePr>
          <p:cNvPr id="4" name="Table 3">
            <a:extLst>
              <a:ext uri="{FF2B5EF4-FFF2-40B4-BE49-F238E27FC236}">
                <a16:creationId xmlns:a16="http://schemas.microsoft.com/office/drawing/2014/main" id="{F0752794-BF02-0EDE-6C3D-6CAFA7DC77A7}"/>
              </a:ext>
            </a:extLst>
          </p:cNvPr>
          <p:cNvGraphicFramePr>
            <a:graphicFrameLocks noGrp="1"/>
          </p:cNvGraphicFramePr>
          <p:nvPr>
            <p:extLst>
              <p:ext uri="{D42A27DB-BD31-4B8C-83A1-F6EECF244321}">
                <p14:modId xmlns:p14="http://schemas.microsoft.com/office/powerpoint/2010/main" val="4150377435"/>
              </p:ext>
            </p:extLst>
          </p:nvPr>
        </p:nvGraphicFramePr>
        <p:xfrm>
          <a:off x="105739" y="996505"/>
          <a:ext cx="4368868" cy="3672881"/>
        </p:xfrm>
        <a:graphic>
          <a:graphicData uri="http://schemas.openxmlformats.org/drawingml/2006/table">
            <a:tbl>
              <a:tblPr firstRow="1">
                <a:tableStyleId>{72833802-FEF1-4C79-8D5D-14CF1EAF98D9}</a:tableStyleId>
              </a:tblPr>
              <a:tblGrid>
                <a:gridCol w="1509135">
                  <a:extLst>
                    <a:ext uri="{9D8B030D-6E8A-4147-A177-3AD203B41FA5}">
                      <a16:colId xmlns:a16="http://schemas.microsoft.com/office/drawing/2014/main" val="2045176158"/>
                    </a:ext>
                  </a:extLst>
                </a:gridCol>
                <a:gridCol w="2859733">
                  <a:extLst>
                    <a:ext uri="{9D8B030D-6E8A-4147-A177-3AD203B41FA5}">
                      <a16:colId xmlns:a16="http://schemas.microsoft.com/office/drawing/2014/main" val="4180658708"/>
                    </a:ext>
                  </a:extLst>
                </a:gridCol>
              </a:tblGrid>
              <a:tr h="235502">
                <a:tc>
                  <a:txBody>
                    <a:bodyPr/>
                    <a:lstStyle/>
                    <a:p>
                      <a:r>
                        <a:rPr lang="en-IN" sz="1100" dirty="0">
                          <a:latin typeface="+mj-lt"/>
                        </a:rPr>
                        <a:t> Transformation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Description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107621"/>
                  </a:ext>
                </a:extLst>
              </a:tr>
              <a:tr h="389042">
                <a:tc>
                  <a:txBody>
                    <a:bodyPr/>
                    <a:lstStyle/>
                    <a:p>
                      <a:r>
                        <a:rPr lang="en-IN" sz="1100" b="1">
                          <a:latin typeface="+mj-lt"/>
                        </a:rPr>
                        <a:t>First Row as Headers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Promotes the first row to be column headers.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748206"/>
                  </a:ext>
                </a:extLst>
              </a:tr>
              <a:tr h="415427">
                <a:tc>
                  <a:txBody>
                    <a:bodyPr/>
                    <a:lstStyle/>
                    <a:p>
                      <a:r>
                        <a:rPr lang="en-IN" sz="1100" b="1">
                          <a:latin typeface="+mj-lt"/>
                        </a:rPr>
                        <a:t>Remove Columns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Delete unnecessary columns to clean the dataset.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395611"/>
                  </a:ext>
                </a:extLst>
              </a:tr>
              <a:tr h="415427">
                <a:tc>
                  <a:txBody>
                    <a:bodyPr/>
                    <a:lstStyle/>
                    <a:p>
                      <a:r>
                        <a:rPr lang="en-IN" sz="1100" b="1">
                          <a:latin typeface="+mj-lt"/>
                        </a:rPr>
                        <a:t>Change Data Type</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Convert columns to appropriate data types (e.g., date, number, text).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5495391"/>
                  </a:ext>
                </a:extLst>
              </a:tr>
              <a:tr h="555775">
                <a:tc>
                  <a:txBody>
                    <a:bodyPr/>
                    <a:lstStyle/>
                    <a:p>
                      <a:r>
                        <a:rPr lang="en-IN" sz="1100" b="1" dirty="0">
                          <a:latin typeface="+mj-lt"/>
                        </a:rPr>
                        <a:t>Split Column</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Break a column by delimiter (e.g., comma, space) or number of characters.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30254"/>
                  </a:ext>
                </a:extLst>
              </a:tr>
              <a:tr h="415427">
                <a:tc>
                  <a:txBody>
                    <a:bodyPr/>
                    <a:lstStyle/>
                    <a:p>
                      <a:r>
                        <a:rPr lang="en-IN" sz="1100" b="1" dirty="0">
                          <a:latin typeface="+mj-lt"/>
                        </a:rPr>
                        <a:t>Merge Columns</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two or more columns into a single column with a separator.</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528530"/>
                  </a:ext>
                </a:extLst>
              </a:tr>
              <a:tr h="415427">
                <a:tc>
                  <a:txBody>
                    <a:bodyPr/>
                    <a:lstStyle/>
                    <a:p>
                      <a:r>
                        <a:rPr lang="en-IN" sz="1100" b="1">
                          <a:latin typeface="+mj-lt"/>
                        </a:rPr>
                        <a:t>Trim/Clean Text</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Remove extra spaces or non-printable characters from text data.</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1578823"/>
                  </a:ext>
                </a:extLst>
              </a:tr>
              <a:tr h="415427">
                <a:tc>
                  <a:txBody>
                    <a:bodyPr/>
                    <a:lstStyle/>
                    <a:p>
                      <a:r>
                        <a:rPr lang="en-IN" sz="1100" b="1">
                          <a:latin typeface="+mj-lt"/>
                        </a:rPr>
                        <a:t>Fill Up/Down</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Fill null values using values from above or below rows.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618228"/>
                  </a:ext>
                </a:extLst>
              </a:tr>
              <a:tr h="415427">
                <a:tc>
                  <a:txBody>
                    <a:bodyPr/>
                    <a:lstStyle/>
                    <a:p>
                      <a:r>
                        <a:rPr lang="en-IN" sz="1100" b="1">
                          <a:latin typeface="+mj-lt"/>
                        </a:rPr>
                        <a:t>Replace Values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Substitute specific values with new ones (e.g., fix typos, unify names).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8439102"/>
                  </a:ext>
                </a:extLst>
              </a:tr>
            </a:tbl>
          </a:graphicData>
        </a:graphic>
      </p:graphicFrame>
      <p:graphicFrame>
        <p:nvGraphicFramePr>
          <p:cNvPr id="5" name="Table 4">
            <a:extLst>
              <a:ext uri="{FF2B5EF4-FFF2-40B4-BE49-F238E27FC236}">
                <a16:creationId xmlns:a16="http://schemas.microsoft.com/office/drawing/2014/main" id="{FFE69D00-FB7E-01ED-946D-5388E925A564}"/>
              </a:ext>
            </a:extLst>
          </p:cNvPr>
          <p:cNvGraphicFramePr>
            <a:graphicFrameLocks noGrp="1"/>
          </p:cNvGraphicFramePr>
          <p:nvPr>
            <p:extLst>
              <p:ext uri="{D42A27DB-BD31-4B8C-83A1-F6EECF244321}">
                <p14:modId xmlns:p14="http://schemas.microsoft.com/office/powerpoint/2010/main" val="3609170133"/>
              </p:ext>
            </p:extLst>
          </p:nvPr>
        </p:nvGraphicFramePr>
        <p:xfrm>
          <a:off x="4669394" y="996506"/>
          <a:ext cx="4466260" cy="3672881"/>
        </p:xfrm>
        <a:graphic>
          <a:graphicData uri="http://schemas.openxmlformats.org/drawingml/2006/table">
            <a:tbl>
              <a:tblPr firstRow="1">
                <a:tableStyleId>{72833802-FEF1-4C79-8D5D-14CF1EAF98D9}</a:tableStyleId>
              </a:tblPr>
              <a:tblGrid>
                <a:gridCol w="1666478">
                  <a:extLst>
                    <a:ext uri="{9D8B030D-6E8A-4147-A177-3AD203B41FA5}">
                      <a16:colId xmlns:a16="http://schemas.microsoft.com/office/drawing/2014/main" val="88491889"/>
                    </a:ext>
                  </a:extLst>
                </a:gridCol>
                <a:gridCol w="2799782">
                  <a:extLst>
                    <a:ext uri="{9D8B030D-6E8A-4147-A177-3AD203B41FA5}">
                      <a16:colId xmlns:a16="http://schemas.microsoft.com/office/drawing/2014/main" val="2392119591"/>
                    </a:ext>
                  </a:extLst>
                </a:gridCol>
              </a:tblGrid>
              <a:tr h="233822">
                <a:tc>
                  <a:txBody>
                    <a:bodyPr/>
                    <a:lstStyle/>
                    <a:p>
                      <a:pPr marL="0" algn="l" defTabSz="914400" rtl="0" eaLnBrk="1" latinLnBrk="0" hangingPunct="1"/>
                      <a:r>
                        <a:rPr lang="en-IN" sz="1100" b="1" kern="1200" dirty="0">
                          <a:solidFill>
                            <a:schemeClr val="bg1"/>
                          </a:solidFill>
                        </a:rPr>
                        <a:t>Transformation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1" kern="1200" dirty="0">
                          <a:solidFill>
                            <a:schemeClr val="bg1"/>
                          </a:solidFill>
                        </a:rPr>
                        <a:t>Description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681210"/>
                  </a:ext>
                </a:extLst>
              </a:tr>
              <a:tr h="551811">
                <a:tc>
                  <a:txBody>
                    <a:bodyPr/>
                    <a:lstStyle/>
                    <a:p>
                      <a:pPr marL="0" algn="l" defTabSz="914400" rtl="0" eaLnBrk="1" latinLnBrk="0" hangingPunct="1"/>
                      <a:r>
                        <a:rPr lang="en-IN" sz="1100" b="1" kern="1200" dirty="0">
                          <a:solidFill>
                            <a:schemeClr val="tx1"/>
                          </a:solidFill>
                        </a:rPr>
                        <a:t>Date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Extract year, month, day, quarter, or calculate durations from date columns.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006659"/>
                  </a:ext>
                </a:extLst>
              </a:tr>
              <a:tr h="412464">
                <a:tc>
                  <a:txBody>
                    <a:bodyPr/>
                    <a:lstStyle/>
                    <a:p>
                      <a:pPr marL="0" algn="l" defTabSz="914400" rtl="0" eaLnBrk="1" latinLnBrk="0" hangingPunct="1"/>
                      <a:r>
                        <a:rPr lang="en-IN" sz="1100" b="1" kern="1200" dirty="0">
                          <a:solidFill>
                            <a:schemeClr val="tx1"/>
                          </a:solidFill>
                        </a:rPr>
                        <a:t>Text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Change case (upper/lower/proper), extract substrings, or format strings.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16057"/>
                  </a:ext>
                </a:extLst>
              </a:tr>
              <a:tr h="412464">
                <a:tc>
                  <a:txBody>
                    <a:bodyPr/>
                    <a:lstStyle/>
                    <a:p>
                      <a:pPr marL="0" algn="l" defTabSz="914400" rtl="0" eaLnBrk="1" latinLnBrk="0" hangingPunct="1"/>
                      <a:r>
                        <a:rPr lang="en-IN" sz="1100" b="1" kern="1200">
                          <a:solidFill>
                            <a:schemeClr val="tx1"/>
                          </a:solidFill>
                        </a:rPr>
                        <a:t>Add Conditional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Create logic-based columns (e.g., "High" if Sales &gt; 500, else "Low").</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222082"/>
                  </a:ext>
                </a:extLst>
              </a:tr>
              <a:tr h="412464">
                <a:tc>
                  <a:txBody>
                    <a:bodyPr/>
                    <a:lstStyle/>
                    <a:p>
                      <a:pPr marL="0" algn="l" defTabSz="914400" rtl="0" eaLnBrk="1" latinLnBrk="0" hangingPunct="1"/>
                      <a:r>
                        <a:rPr lang="en-IN" sz="1100" b="1" kern="1200">
                          <a:solidFill>
                            <a:schemeClr val="tx1"/>
                          </a:solidFill>
                        </a:rPr>
                        <a:t>Add Custom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Write simple formulas using M to create new fields.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303347"/>
                  </a:ext>
                </a:extLst>
              </a:tr>
              <a:tr h="412464">
                <a:tc>
                  <a:txBody>
                    <a:bodyPr/>
                    <a:lstStyle/>
                    <a:p>
                      <a:pPr marL="0" algn="l" defTabSz="914400" rtl="0" eaLnBrk="1" latinLnBrk="0" hangingPunct="1"/>
                      <a:r>
                        <a:rPr lang="en-IN" sz="1100" b="1" kern="1200">
                          <a:solidFill>
                            <a:schemeClr val="tx1"/>
                          </a:solidFill>
                        </a:rPr>
                        <a:t>Group By</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Aggregate data (sum, average, count) by categories or IDs.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9307973"/>
                  </a:ext>
                </a:extLst>
              </a:tr>
              <a:tr h="412464">
                <a:tc>
                  <a:txBody>
                    <a:bodyPr/>
                    <a:lstStyle/>
                    <a:p>
                      <a:pPr marL="0" algn="l" defTabSz="914400" rtl="0" eaLnBrk="1" latinLnBrk="0" hangingPunct="1"/>
                      <a:r>
                        <a:rPr lang="en-IN" sz="1100" b="1" kern="1200" dirty="0">
                          <a:solidFill>
                            <a:schemeClr val="tx1"/>
                          </a:solidFill>
                        </a:rPr>
                        <a:t>Column Profiling</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View data quality, column distribution, and value statistics.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769382"/>
                  </a:ext>
                </a:extLst>
              </a:tr>
              <a:tr h="412464">
                <a:tc>
                  <a:txBody>
                    <a:bodyPr/>
                    <a:lstStyle/>
                    <a:p>
                      <a:pPr marL="0" algn="l" defTabSz="914400" rtl="0" eaLnBrk="1" latinLnBrk="0" hangingPunct="1"/>
                      <a:r>
                        <a:rPr lang="en-IN" sz="1100" b="1" kern="1200">
                          <a:solidFill>
                            <a:schemeClr val="tx1"/>
                          </a:solidFill>
                        </a:rPr>
                        <a:t>Transpose Table</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Swap rows and columns for better alignment or reshaping data.</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357880"/>
                  </a:ext>
                </a:extLst>
              </a:tr>
              <a:tr h="412464">
                <a:tc>
                  <a:txBody>
                    <a:bodyPr/>
                    <a:lstStyle/>
                    <a:p>
                      <a:pPr marL="0" algn="l" defTabSz="914400" rtl="0" eaLnBrk="1" latinLnBrk="0" hangingPunct="1"/>
                      <a:r>
                        <a:rPr lang="en-IN" sz="1100" b="1" kern="1200">
                          <a:solidFill>
                            <a:schemeClr val="tx1"/>
                          </a:solidFill>
                        </a:rPr>
                        <a:t>Unpivot Columns</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0" kern="1200" dirty="0">
                          <a:solidFill>
                            <a:schemeClr val="tx1"/>
                          </a:solidFill>
                        </a:rPr>
                        <a:t>Convert wide-format data to long format for analysis.</a:t>
                      </a:r>
                      <a:endParaRPr lang="en-IN"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667925"/>
                  </a:ext>
                </a:extLst>
              </a:tr>
            </a:tbl>
          </a:graphicData>
        </a:graphic>
      </p:graphicFrame>
    </p:spTree>
    <p:extLst>
      <p:ext uri="{BB962C8B-B14F-4D97-AF65-F5344CB8AC3E}">
        <p14:creationId xmlns:p14="http://schemas.microsoft.com/office/powerpoint/2010/main" val="9621699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75C084-BD5C-7E40-17D1-0F0F97A57B2B}"/>
              </a:ext>
            </a:extLst>
          </p:cNvPr>
          <p:cNvSpPr>
            <a:spLocks noGrp="1"/>
          </p:cNvSpPr>
          <p:nvPr>
            <p:ph idx="1"/>
          </p:nvPr>
        </p:nvSpPr>
        <p:spPr>
          <a:xfrm>
            <a:off x="165100" y="4696444"/>
            <a:ext cx="8845550" cy="378793"/>
          </a:xfrm>
        </p:spPr>
        <p:txBody>
          <a:bodyPr/>
          <a:lstStyle/>
          <a:p>
            <a:r>
              <a:rPr lang="en-GB" dirty="0"/>
              <a:t>⚠️ Tip: Think of Merge as a VLOOKUP (horizontal) and Append as stacking files (vertical)</a:t>
            </a:r>
            <a:endParaRPr lang="en-IN" dirty="0"/>
          </a:p>
        </p:txBody>
      </p:sp>
      <p:sp>
        <p:nvSpPr>
          <p:cNvPr id="3" name="Text Placeholder 2">
            <a:extLst>
              <a:ext uri="{FF2B5EF4-FFF2-40B4-BE49-F238E27FC236}">
                <a16:creationId xmlns:a16="http://schemas.microsoft.com/office/drawing/2014/main" id="{8CD409C6-3C00-51F5-A5D3-63B5641D1AEB}"/>
              </a:ext>
            </a:extLst>
          </p:cNvPr>
          <p:cNvSpPr>
            <a:spLocks noGrp="1"/>
          </p:cNvSpPr>
          <p:nvPr>
            <p:ph type="body" sz="quarter" idx="10"/>
          </p:nvPr>
        </p:nvSpPr>
        <p:spPr>
          <a:xfrm>
            <a:off x="667720" y="208546"/>
            <a:ext cx="8342596" cy="426321"/>
          </a:xfrm>
        </p:spPr>
        <p:txBody>
          <a:bodyPr/>
          <a:lstStyle/>
          <a:p>
            <a:r>
              <a:rPr lang="en-GB" dirty="0"/>
              <a:t>Merge vs Append in Power Query</a:t>
            </a:r>
            <a:endParaRPr lang="en-IN" dirty="0"/>
          </a:p>
        </p:txBody>
      </p:sp>
      <p:graphicFrame>
        <p:nvGraphicFramePr>
          <p:cNvPr id="4" name="Table 3">
            <a:extLst>
              <a:ext uri="{FF2B5EF4-FFF2-40B4-BE49-F238E27FC236}">
                <a16:creationId xmlns:a16="http://schemas.microsoft.com/office/drawing/2014/main" id="{73DD9414-05C9-4623-2428-166A7F462636}"/>
              </a:ext>
            </a:extLst>
          </p:cNvPr>
          <p:cNvGraphicFramePr>
            <a:graphicFrameLocks noGrp="1"/>
          </p:cNvGraphicFramePr>
          <p:nvPr>
            <p:extLst>
              <p:ext uri="{D42A27DB-BD31-4B8C-83A1-F6EECF244321}">
                <p14:modId xmlns:p14="http://schemas.microsoft.com/office/powerpoint/2010/main" val="3697211403"/>
              </p:ext>
            </p:extLst>
          </p:nvPr>
        </p:nvGraphicFramePr>
        <p:xfrm>
          <a:off x="320201" y="1077838"/>
          <a:ext cx="7092390" cy="3262312"/>
        </p:xfrm>
        <a:graphic>
          <a:graphicData uri="http://schemas.openxmlformats.org/drawingml/2006/table">
            <a:tbl>
              <a:tblPr firstRow="1">
                <a:tableStyleId>{72833802-FEF1-4C79-8D5D-14CF1EAF98D9}</a:tableStyleId>
              </a:tblPr>
              <a:tblGrid>
                <a:gridCol w="1232656">
                  <a:extLst>
                    <a:ext uri="{9D8B030D-6E8A-4147-A177-3AD203B41FA5}">
                      <a16:colId xmlns:a16="http://schemas.microsoft.com/office/drawing/2014/main" val="236831564"/>
                    </a:ext>
                  </a:extLst>
                </a:gridCol>
                <a:gridCol w="2935854">
                  <a:extLst>
                    <a:ext uri="{9D8B030D-6E8A-4147-A177-3AD203B41FA5}">
                      <a16:colId xmlns:a16="http://schemas.microsoft.com/office/drawing/2014/main" val="2136984569"/>
                    </a:ext>
                  </a:extLst>
                </a:gridCol>
                <a:gridCol w="2923880">
                  <a:extLst>
                    <a:ext uri="{9D8B030D-6E8A-4147-A177-3AD203B41FA5}">
                      <a16:colId xmlns:a16="http://schemas.microsoft.com/office/drawing/2014/main" val="3972913356"/>
                    </a:ext>
                  </a:extLst>
                </a:gridCol>
              </a:tblGrid>
              <a:tr h="289983">
                <a:tc>
                  <a:txBody>
                    <a:bodyPr/>
                    <a:lstStyle/>
                    <a:p>
                      <a:r>
                        <a:rPr lang="en-IN" sz="1100" dirty="0">
                          <a:latin typeface="+mj-lt"/>
                        </a:rPr>
                        <a:t>Feature</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Merge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Append</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221774"/>
                  </a:ext>
                </a:extLst>
              </a:tr>
              <a:tr h="507471">
                <a:tc>
                  <a:txBody>
                    <a:bodyPr/>
                    <a:lstStyle/>
                    <a:p>
                      <a:r>
                        <a:rPr lang="en-IN" sz="1100" b="1" dirty="0">
                          <a:latin typeface="+mj-lt"/>
                        </a:rPr>
                        <a:t>Purpose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tables </a:t>
                      </a:r>
                      <a:r>
                        <a:rPr lang="en-GB" sz="1100" b="1">
                          <a:latin typeface="+mj-lt"/>
                        </a:rPr>
                        <a:t>side-by-side</a:t>
                      </a:r>
                      <a:r>
                        <a:rPr lang="en-GB" sz="1100">
                          <a:latin typeface="+mj-lt"/>
                        </a:rPr>
                        <a:t> using a key</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Stack tables </a:t>
                      </a:r>
                      <a:r>
                        <a:rPr lang="en-GB" sz="1100" b="1">
                          <a:latin typeface="+mj-lt"/>
                        </a:rPr>
                        <a:t>on top of each other</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696590"/>
                  </a:ext>
                </a:extLst>
              </a:tr>
              <a:tr h="724958">
                <a:tc>
                  <a:txBody>
                    <a:bodyPr/>
                    <a:lstStyle/>
                    <a:p>
                      <a:r>
                        <a:rPr lang="en-IN" sz="1100" b="1" dirty="0">
                          <a:latin typeface="+mj-lt"/>
                        </a:rPr>
                        <a:t>Structure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Tables may have </a:t>
                      </a:r>
                      <a:r>
                        <a:rPr lang="en-GB" sz="1100" b="1" dirty="0">
                          <a:latin typeface="+mj-lt"/>
                        </a:rPr>
                        <a:t>different columns</a:t>
                      </a:r>
                      <a:endParaRPr lang="en-GB"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Tables should have </a:t>
                      </a:r>
                      <a:r>
                        <a:rPr lang="en-GB" sz="1100" b="1">
                          <a:latin typeface="+mj-lt"/>
                        </a:rPr>
                        <a:t>same columns/structure</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7229515"/>
                  </a:ext>
                </a:extLst>
              </a:tr>
              <a:tr h="724958">
                <a:tc>
                  <a:txBody>
                    <a:bodyPr/>
                    <a:lstStyle/>
                    <a:p>
                      <a:r>
                        <a:rPr lang="en-IN" sz="1100" b="1" dirty="0">
                          <a:latin typeface="+mj-lt"/>
                        </a:rPr>
                        <a:t>Use Case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Lookups, enrich with customer/product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monthly, regional, or similar data sets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70765"/>
                  </a:ext>
                </a:extLst>
              </a:tr>
              <a:tr h="507471">
                <a:tc>
                  <a:txBody>
                    <a:bodyPr/>
                    <a:lstStyle/>
                    <a:p>
                      <a:r>
                        <a:rPr lang="en-IN" sz="1100" b="1" dirty="0">
                          <a:latin typeface="+mj-lt"/>
                        </a:rPr>
                        <a:t>Action</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Joins based on a common field (e.g., ID)</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Adds rows from one table to another</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97184"/>
                  </a:ext>
                </a:extLst>
              </a:tr>
              <a:tr h="507471">
                <a:tc>
                  <a:txBody>
                    <a:bodyPr/>
                    <a:lstStyle/>
                    <a:p>
                      <a:r>
                        <a:rPr lang="en-IN" sz="1100" b="1" dirty="0">
                          <a:latin typeface="+mj-lt"/>
                        </a:rPr>
                        <a:t>Example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Add Customer Name to Order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Jan, Feb, Mar sales tables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3390818"/>
                  </a:ext>
                </a:extLst>
              </a:tr>
            </a:tbl>
          </a:graphicData>
        </a:graphic>
      </p:graphicFrame>
    </p:spTree>
    <p:extLst>
      <p:ext uri="{BB962C8B-B14F-4D97-AF65-F5344CB8AC3E}">
        <p14:creationId xmlns:p14="http://schemas.microsoft.com/office/powerpoint/2010/main" val="7542566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Tab</a:t>
            </a:r>
          </a:p>
        </p:txBody>
      </p:sp>
    </p:spTree>
    <p:extLst>
      <p:ext uri="{BB962C8B-B14F-4D97-AF65-F5344CB8AC3E}">
        <p14:creationId xmlns:p14="http://schemas.microsoft.com/office/powerpoint/2010/main" val="23259975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B71E989-5B54-8E66-3F29-16D8478C611D}"/>
              </a:ext>
            </a:extLst>
          </p:cNvPr>
          <p:cNvSpPr>
            <a:spLocks noGrp="1" noChangeArrowheads="1"/>
          </p:cNvSpPr>
          <p:nvPr>
            <p:ph idx="1"/>
          </p:nvPr>
        </p:nvSpPr>
        <p:spPr bwMode="auto">
          <a:xfrm>
            <a:off x="180975" y="925799"/>
            <a:ext cx="8764588" cy="256474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50000"/>
              </a:lnSpc>
            </a:pPr>
            <a:r>
              <a:rPr lang="en-US" altLang="en-US" b="1" dirty="0"/>
              <a:t>View Imported Data: </a:t>
            </a:r>
            <a:r>
              <a:rPr lang="en-US" altLang="en-US" dirty="0"/>
              <a:t>The Data tab allows you to see the underlying dataset in a tabular format after it's loaded into Power BI.</a:t>
            </a:r>
          </a:p>
          <a:p>
            <a:pPr>
              <a:lnSpc>
                <a:spcPct val="250000"/>
              </a:lnSpc>
            </a:pPr>
            <a:r>
              <a:rPr lang="en-US" altLang="en-US" b="1" dirty="0"/>
              <a:t>Inspect and Validate</a:t>
            </a:r>
            <a:r>
              <a:rPr lang="en-US" altLang="en-US" dirty="0"/>
              <a:t>: Users can verify data values, check for missing or incorrect data, and ensure data quality before using it in visuals.</a:t>
            </a:r>
          </a:p>
          <a:p>
            <a:pPr>
              <a:lnSpc>
                <a:spcPct val="250000"/>
              </a:lnSpc>
            </a:pPr>
            <a:r>
              <a:rPr lang="en-US" altLang="en-US" b="1" dirty="0"/>
              <a:t>Create Measures and Columns: </a:t>
            </a:r>
            <a:r>
              <a:rPr lang="en-US" altLang="en-US" dirty="0"/>
              <a:t>You can write DAX formulas to create new measures, calculated columns, and quick measures directly from the Data tab.</a:t>
            </a:r>
          </a:p>
          <a:p>
            <a:pPr>
              <a:lnSpc>
                <a:spcPct val="250000"/>
              </a:lnSpc>
            </a:pPr>
            <a:r>
              <a:rPr lang="en-US" altLang="en-US" b="1" dirty="0"/>
              <a:t>Field Properties: </a:t>
            </a:r>
            <a:r>
              <a:rPr lang="en-US" altLang="en-US" dirty="0"/>
              <a:t>Modify field names, data types, formatting, and data categories (like geographic fields or dates).</a:t>
            </a:r>
          </a:p>
          <a:p>
            <a:pPr>
              <a:lnSpc>
                <a:spcPct val="250000"/>
              </a:lnSpc>
            </a:pPr>
            <a:r>
              <a:rPr lang="en-US" altLang="en-US" b="1" dirty="0"/>
              <a:t>Preview Only – Not Editable: </a:t>
            </a:r>
            <a:r>
              <a:rPr lang="en-US" altLang="en-US" dirty="0"/>
              <a:t>The Data tab doesn’t allow data editing (like Excel), but reflects all transformations done in Power Query.</a:t>
            </a:r>
          </a:p>
        </p:txBody>
      </p:sp>
      <p:sp>
        <p:nvSpPr>
          <p:cNvPr id="3" name="Text Placeholder 2">
            <a:extLst>
              <a:ext uri="{FF2B5EF4-FFF2-40B4-BE49-F238E27FC236}">
                <a16:creationId xmlns:a16="http://schemas.microsoft.com/office/drawing/2014/main" id="{65016002-6C01-AF63-3DE8-4D081AFCF7FB}"/>
              </a:ext>
            </a:extLst>
          </p:cNvPr>
          <p:cNvSpPr>
            <a:spLocks noGrp="1"/>
          </p:cNvSpPr>
          <p:nvPr>
            <p:ph type="body" sz="quarter" idx="10"/>
          </p:nvPr>
        </p:nvSpPr>
        <p:spPr>
          <a:xfrm>
            <a:off x="181163" y="197361"/>
            <a:ext cx="8764983" cy="516740"/>
          </a:xfrm>
        </p:spPr>
        <p:txBody>
          <a:bodyPr/>
          <a:lstStyle/>
          <a:p>
            <a:r>
              <a:rPr lang="en-IN"/>
              <a:t>Data Tab</a:t>
            </a:r>
          </a:p>
        </p:txBody>
      </p:sp>
    </p:spTree>
    <p:extLst>
      <p:ext uri="{BB962C8B-B14F-4D97-AF65-F5344CB8AC3E}">
        <p14:creationId xmlns:p14="http://schemas.microsoft.com/office/powerpoint/2010/main" val="25718999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D005ED-3F24-3504-1833-D3B02B3BD4B3}"/>
              </a:ext>
            </a:extLst>
          </p:cNvPr>
          <p:cNvSpPr>
            <a:spLocks noGrp="1"/>
          </p:cNvSpPr>
          <p:nvPr>
            <p:ph idx="1"/>
          </p:nvPr>
        </p:nvSpPr>
        <p:spPr/>
        <p:txBody>
          <a:bodyPr/>
          <a:lstStyle/>
          <a:p>
            <a:pPr marL="0" indent="0">
              <a:spcAft>
                <a:spcPts val="600"/>
              </a:spcAft>
              <a:buNone/>
            </a:pPr>
            <a:r>
              <a:rPr lang="en-GB" b="1" dirty="0"/>
              <a:t>Why Advanced Excel Matters</a:t>
            </a:r>
          </a:p>
          <a:p>
            <a:pPr>
              <a:spcAft>
                <a:spcPts val="600"/>
              </a:spcAft>
            </a:pPr>
            <a:r>
              <a:rPr lang="en-GB" dirty="0"/>
              <a:t>Advanced Excel skills go beyond basic spreadsheets — they enable professionals to manage, </a:t>
            </a:r>
            <a:r>
              <a:rPr lang="en-GB" dirty="0" err="1"/>
              <a:t>analyze</a:t>
            </a:r>
            <a:r>
              <a:rPr lang="en-GB" dirty="0"/>
              <a:t>, and visualize data efficiently, making informed decisions faster.</a:t>
            </a:r>
          </a:p>
          <a:p>
            <a:pPr marL="0" indent="0">
              <a:spcAft>
                <a:spcPts val="600"/>
              </a:spcAft>
              <a:buNone/>
            </a:pPr>
            <a:endParaRPr lang="en-GB" b="1" dirty="0"/>
          </a:p>
          <a:p>
            <a:pPr marL="0" indent="0">
              <a:spcAft>
                <a:spcPts val="600"/>
              </a:spcAft>
              <a:buNone/>
            </a:pPr>
            <a:r>
              <a:rPr lang="en-GB" b="1" dirty="0"/>
              <a:t>The Role of AI in Excel</a:t>
            </a:r>
          </a:p>
          <a:p>
            <a:pPr>
              <a:spcAft>
                <a:spcPts val="600"/>
              </a:spcAft>
            </a:pPr>
            <a:r>
              <a:rPr lang="en-GB" dirty="0"/>
              <a:t>Excel now integrates intelligent features such as </a:t>
            </a:r>
            <a:r>
              <a:rPr lang="en-GB" dirty="0" err="1"/>
              <a:t>Analyze</a:t>
            </a:r>
            <a:r>
              <a:rPr lang="en-GB" dirty="0"/>
              <a:t> Data (Ideas) and Forecast Sheets, allowing users to automatically generate insights, trends, and predictions from raw data.</a:t>
            </a:r>
          </a:p>
          <a:p>
            <a:pPr marL="0" indent="0">
              <a:spcAft>
                <a:spcPts val="600"/>
              </a:spcAft>
              <a:buNone/>
            </a:pPr>
            <a:endParaRPr lang="en-GB" b="1" dirty="0"/>
          </a:p>
          <a:p>
            <a:pPr marL="0" indent="0">
              <a:spcAft>
                <a:spcPts val="600"/>
              </a:spcAft>
              <a:buNone/>
            </a:pPr>
            <a:r>
              <a:rPr lang="en-GB" b="1" dirty="0"/>
              <a:t>What You Will Learn Today</a:t>
            </a:r>
          </a:p>
          <a:p>
            <a:pPr>
              <a:spcAft>
                <a:spcPts val="600"/>
              </a:spcAft>
            </a:pPr>
            <a:r>
              <a:rPr lang="en-GB" dirty="0"/>
              <a:t>Master powerful Excel tools like advanced formulas, lookups, and PivotTables.</a:t>
            </a:r>
          </a:p>
          <a:p>
            <a:pPr>
              <a:spcAft>
                <a:spcPts val="600"/>
              </a:spcAft>
            </a:pPr>
            <a:r>
              <a:rPr lang="en-GB" dirty="0"/>
              <a:t>Use AI features to extract meaningful insights with minimal effort.</a:t>
            </a:r>
          </a:p>
          <a:p>
            <a:pPr>
              <a:spcAft>
                <a:spcPts val="600"/>
              </a:spcAft>
            </a:pPr>
            <a:r>
              <a:rPr lang="en-GB" dirty="0"/>
              <a:t>Design interactive dashboards using charts, slicers, and timelines.</a:t>
            </a:r>
            <a:endParaRPr lang="en-IN" dirty="0"/>
          </a:p>
        </p:txBody>
      </p:sp>
      <p:sp>
        <p:nvSpPr>
          <p:cNvPr id="3" name="Text Placeholder 2">
            <a:extLst>
              <a:ext uri="{FF2B5EF4-FFF2-40B4-BE49-F238E27FC236}">
                <a16:creationId xmlns:a16="http://schemas.microsoft.com/office/drawing/2014/main" id="{7560B990-2197-6456-59D7-05BB4DEFA4E6}"/>
              </a:ext>
            </a:extLst>
          </p:cNvPr>
          <p:cNvSpPr>
            <a:spLocks noGrp="1"/>
          </p:cNvSpPr>
          <p:nvPr>
            <p:ph type="body" sz="quarter" idx="10"/>
          </p:nvPr>
        </p:nvSpPr>
        <p:spPr/>
        <p:txBody>
          <a:bodyPr/>
          <a:lstStyle/>
          <a:p>
            <a:r>
              <a:rPr lang="en-GB" b="1" dirty="0"/>
              <a:t>Introduction – Advanced Excel &amp; AI Integration</a:t>
            </a:r>
          </a:p>
        </p:txBody>
      </p:sp>
    </p:spTree>
    <p:extLst>
      <p:ext uri="{BB962C8B-B14F-4D97-AF65-F5344CB8AC3E}">
        <p14:creationId xmlns:p14="http://schemas.microsoft.com/office/powerpoint/2010/main" val="9306302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FC71A9F-662F-3948-D01B-424DB72F91FC}"/>
              </a:ext>
            </a:extLst>
          </p:cNvPr>
          <p:cNvSpPr>
            <a:spLocks noGrp="1"/>
          </p:cNvSpPr>
          <p:nvPr>
            <p:ph idx="1"/>
          </p:nvPr>
        </p:nvSpPr>
        <p:spPr>
          <a:xfrm>
            <a:off x="181163" y="871627"/>
            <a:ext cx="8764983" cy="4144204"/>
          </a:xfrm>
        </p:spPr>
        <p:txBody>
          <a:bodyPr/>
          <a:lstStyle/>
          <a:p>
            <a:pPr>
              <a:spcAft>
                <a:spcPts val="1200"/>
              </a:spcAft>
            </a:pPr>
            <a:r>
              <a:rPr lang="en-GB" b="1" dirty="0"/>
              <a:t>Create and Edit DAX Calculations –</a:t>
            </a:r>
            <a:r>
              <a:rPr lang="en-GB" dirty="0"/>
              <a:t> Build measures, calculated columns, and calculated tables using DAX.</a:t>
            </a:r>
          </a:p>
          <a:p>
            <a:pPr>
              <a:spcAft>
                <a:spcPts val="1200"/>
              </a:spcAft>
            </a:pPr>
            <a:r>
              <a:rPr lang="en-GB" b="1" dirty="0"/>
              <a:t>Format Fields – </a:t>
            </a:r>
            <a:r>
              <a:rPr lang="en-GB" dirty="0"/>
              <a:t>Change data type, decimal places, date/time format, currency symbols, etc.</a:t>
            </a:r>
          </a:p>
          <a:p>
            <a:pPr>
              <a:spcAft>
                <a:spcPts val="1200"/>
              </a:spcAft>
            </a:pPr>
            <a:r>
              <a:rPr lang="en-GB" b="1" dirty="0"/>
              <a:t>Rename and Reorder Columns – </a:t>
            </a:r>
            <a:r>
              <a:rPr lang="en-GB" dirty="0"/>
              <a:t>Easily rename fields and adjust their display order in the Fields pane.</a:t>
            </a:r>
          </a:p>
          <a:p>
            <a:pPr>
              <a:spcAft>
                <a:spcPts val="1200"/>
              </a:spcAft>
            </a:pPr>
            <a:r>
              <a:rPr lang="en-GB" b="1" dirty="0"/>
              <a:t>View Table Data – </a:t>
            </a:r>
            <a:r>
              <a:rPr lang="en-GB" dirty="0"/>
              <a:t>Explore and inspect loaded data row by row in tabular format.</a:t>
            </a:r>
          </a:p>
          <a:p>
            <a:pPr>
              <a:spcAft>
                <a:spcPts val="1200"/>
              </a:spcAft>
            </a:pPr>
            <a:r>
              <a:rPr lang="en-GB" b="1" dirty="0"/>
              <a:t>Hide/Unhide Fields –</a:t>
            </a:r>
            <a:r>
              <a:rPr lang="en-GB" dirty="0"/>
              <a:t> Choose which fields to show or hide in the report view.</a:t>
            </a:r>
          </a:p>
          <a:p>
            <a:pPr>
              <a:spcAft>
                <a:spcPts val="1200"/>
              </a:spcAft>
            </a:pPr>
            <a:r>
              <a:rPr lang="en-GB" b="1" dirty="0"/>
              <a:t>Sort Data by Column –</a:t>
            </a:r>
            <a:r>
              <a:rPr lang="en-GB" dirty="0"/>
              <a:t> Define custom sorting (e.g., sort Month Name by Month Number).</a:t>
            </a:r>
          </a:p>
          <a:p>
            <a:pPr>
              <a:spcAft>
                <a:spcPts val="1200"/>
              </a:spcAft>
            </a:pPr>
            <a:r>
              <a:rPr lang="en-GB" b="1" dirty="0"/>
              <a:t>Define Hierarchies – </a:t>
            </a:r>
            <a:r>
              <a:rPr lang="en-GB" dirty="0"/>
              <a:t>Create hierarchies like Year &gt; Quarter &gt; Month for better drill-down visuals.</a:t>
            </a:r>
          </a:p>
          <a:p>
            <a:pPr>
              <a:spcAft>
                <a:spcPts val="1200"/>
              </a:spcAft>
            </a:pPr>
            <a:r>
              <a:rPr lang="en-GB" b="1" dirty="0"/>
              <a:t>Set Data Categories –</a:t>
            </a:r>
            <a:r>
              <a:rPr lang="en-GB" dirty="0"/>
              <a:t> Tag columns as Geography, Web URL, Image URL, etc., for appropriate visual treatment.</a:t>
            </a:r>
          </a:p>
          <a:p>
            <a:pPr>
              <a:spcAft>
                <a:spcPts val="1200"/>
              </a:spcAft>
            </a:pPr>
            <a:endParaRPr lang="en-IN" dirty="0"/>
          </a:p>
        </p:txBody>
      </p:sp>
      <p:sp>
        <p:nvSpPr>
          <p:cNvPr id="3" name="Text Placeholder 2">
            <a:extLst>
              <a:ext uri="{FF2B5EF4-FFF2-40B4-BE49-F238E27FC236}">
                <a16:creationId xmlns:a16="http://schemas.microsoft.com/office/drawing/2014/main" id="{1DE64210-E302-4053-9838-C6CF39F5827D}"/>
              </a:ext>
            </a:extLst>
          </p:cNvPr>
          <p:cNvSpPr>
            <a:spLocks noGrp="1"/>
          </p:cNvSpPr>
          <p:nvPr>
            <p:ph type="body" sz="quarter" idx="10"/>
          </p:nvPr>
        </p:nvSpPr>
        <p:spPr>
          <a:xfrm>
            <a:off x="181163" y="197361"/>
            <a:ext cx="8764983" cy="516740"/>
          </a:xfrm>
        </p:spPr>
        <p:txBody>
          <a:bodyPr>
            <a:normAutofit/>
          </a:bodyPr>
          <a:lstStyle/>
          <a:p>
            <a:r>
              <a:rPr lang="en-GB"/>
              <a:t>Data Tab - Toolkit</a:t>
            </a:r>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normAutofit/>
          </a:bodyPr>
          <a:lstStyle/>
          <a:p>
            <a:r>
              <a:rPr lang="en-US" dirty="0"/>
              <a:t>Visualize data in Power BI</a:t>
            </a:r>
          </a:p>
        </p:txBody>
      </p:sp>
    </p:spTree>
    <p:extLst>
      <p:ext uri="{BB962C8B-B14F-4D97-AF65-F5344CB8AC3E}">
        <p14:creationId xmlns:p14="http://schemas.microsoft.com/office/powerpoint/2010/main" val="42215544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14A74-9686-623A-13E4-21BF830F1506}"/>
              </a:ext>
            </a:extLst>
          </p:cNvPr>
          <p:cNvSpPr>
            <a:spLocks noGrp="1"/>
          </p:cNvSpPr>
          <p:nvPr>
            <p:ph idx="1"/>
          </p:nvPr>
        </p:nvSpPr>
        <p:spPr/>
        <p:txBody>
          <a:bodyPr/>
          <a:lstStyle/>
          <a:p>
            <a:pPr marL="0" indent="0">
              <a:spcAft>
                <a:spcPts val="1200"/>
              </a:spcAft>
              <a:buNone/>
            </a:pPr>
            <a:r>
              <a:rPr lang="en-GB" b="1" dirty="0"/>
              <a:t>What is Report View?</a:t>
            </a:r>
          </a:p>
          <a:p>
            <a:pPr>
              <a:spcAft>
                <a:spcPts val="1200"/>
              </a:spcAft>
            </a:pPr>
            <a:r>
              <a:rPr lang="en-GB" dirty="0"/>
              <a:t>The Report View is the main design workspace in Power BI Desktop where you create and arrange your visualizations (charts, tables, maps, etc.).</a:t>
            </a:r>
          </a:p>
          <a:p>
            <a:pPr>
              <a:spcAft>
                <a:spcPts val="1200"/>
              </a:spcAft>
            </a:pPr>
            <a:r>
              <a:rPr lang="en-GB" dirty="0"/>
              <a:t>It appears as the middle icon (a bar chart symbol) in the left vertical pane.</a:t>
            </a:r>
          </a:p>
          <a:p>
            <a:pPr>
              <a:spcAft>
                <a:spcPts val="1200"/>
              </a:spcAft>
            </a:pPr>
            <a:r>
              <a:rPr lang="en-GB" dirty="0"/>
              <a:t>Here you build the interactive report pages seen by end users.</a:t>
            </a:r>
          </a:p>
          <a:p>
            <a:pPr marL="0" indent="0">
              <a:spcAft>
                <a:spcPts val="1200"/>
              </a:spcAft>
              <a:buNone/>
            </a:pPr>
            <a:r>
              <a:rPr lang="en-GB" b="1" dirty="0"/>
              <a:t>Key Components on Report View:</a:t>
            </a:r>
          </a:p>
          <a:p>
            <a:pPr>
              <a:spcAft>
                <a:spcPts val="1200"/>
              </a:spcAft>
            </a:pPr>
            <a:r>
              <a:rPr lang="en-GB" b="1" dirty="0"/>
              <a:t>Canvas</a:t>
            </a:r>
            <a:r>
              <a:rPr lang="en-GB" dirty="0"/>
              <a:t>: The large white area where visuals are placed and arranged.</a:t>
            </a:r>
          </a:p>
          <a:p>
            <a:pPr>
              <a:spcAft>
                <a:spcPts val="1200"/>
              </a:spcAft>
            </a:pPr>
            <a:r>
              <a:rPr lang="en-GB" b="1" dirty="0"/>
              <a:t>Visualizations Pane: </a:t>
            </a:r>
            <a:r>
              <a:rPr lang="en-GB" dirty="0"/>
              <a:t>Contains all chart types and visual elements you can add.</a:t>
            </a:r>
          </a:p>
          <a:p>
            <a:pPr>
              <a:spcAft>
                <a:spcPts val="1200"/>
              </a:spcAft>
            </a:pPr>
            <a:r>
              <a:rPr lang="en-GB" b="1" dirty="0"/>
              <a:t>Fields Pane:</a:t>
            </a:r>
            <a:r>
              <a:rPr lang="en-GB" dirty="0"/>
              <a:t> Shows tables and fields from your dataset, drag to add to visuals.</a:t>
            </a:r>
          </a:p>
          <a:p>
            <a:pPr>
              <a:spcAft>
                <a:spcPts val="1200"/>
              </a:spcAft>
            </a:pPr>
            <a:r>
              <a:rPr lang="en-GB" b="1" dirty="0"/>
              <a:t>Filters Pane: </a:t>
            </a:r>
            <a:r>
              <a:rPr lang="en-GB" dirty="0"/>
              <a:t>To apply filters at visual, page, or report level.</a:t>
            </a:r>
          </a:p>
          <a:p>
            <a:pPr>
              <a:spcAft>
                <a:spcPts val="1200"/>
              </a:spcAft>
            </a:pPr>
            <a:endParaRPr lang="en-IN" dirty="0"/>
          </a:p>
        </p:txBody>
      </p:sp>
      <p:sp>
        <p:nvSpPr>
          <p:cNvPr id="3" name="Text Placeholder 2">
            <a:extLst>
              <a:ext uri="{FF2B5EF4-FFF2-40B4-BE49-F238E27FC236}">
                <a16:creationId xmlns:a16="http://schemas.microsoft.com/office/drawing/2014/main" id="{D8D7938D-5A69-32BD-8FBA-6AA604BE9223}"/>
              </a:ext>
            </a:extLst>
          </p:cNvPr>
          <p:cNvSpPr>
            <a:spLocks noGrp="1"/>
          </p:cNvSpPr>
          <p:nvPr>
            <p:ph type="body" sz="quarter" idx="10"/>
          </p:nvPr>
        </p:nvSpPr>
        <p:spPr/>
        <p:txBody>
          <a:bodyPr/>
          <a:lstStyle/>
          <a:p>
            <a:r>
              <a:rPr lang="en-IN" dirty="0"/>
              <a:t>Power BI Report View</a:t>
            </a:r>
          </a:p>
        </p:txBody>
      </p:sp>
    </p:spTree>
    <p:extLst>
      <p:ext uri="{BB962C8B-B14F-4D97-AF65-F5344CB8AC3E}">
        <p14:creationId xmlns:p14="http://schemas.microsoft.com/office/powerpoint/2010/main" val="9580612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631DF-E423-E519-E208-3C324D742DEA}"/>
              </a:ext>
            </a:extLst>
          </p:cNvPr>
          <p:cNvSpPr>
            <a:spLocks noGrp="1"/>
          </p:cNvSpPr>
          <p:nvPr>
            <p:ph idx="1"/>
          </p:nvPr>
        </p:nvSpPr>
        <p:spPr/>
        <p:txBody>
          <a:bodyPr/>
          <a:lstStyle/>
          <a:p>
            <a:pPr marL="0" indent="0">
              <a:spcAft>
                <a:spcPts val="1200"/>
              </a:spcAft>
              <a:buNone/>
            </a:pPr>
            <a:r>
              <a:rPr lang="en-GB" b="1" dirty="0"/>
              <a:t>How to add visuals:</a:t>
            </a:r>
          </a:p>
          <a:p>
            <a:pPr>
              <a:spcAft>
                <a:spcPts val="1200"/>
              </a:spcAft>
            </a:pPr>
            <a:r>
              <a:rPr lang="en-GB" dirty="0"/>
              <a:t>Click any visualization icon (e.g., clustered bar chart, pie chart, line chart) in the Visualizations pane.</a:t>
            </a:r>
          </a:p>
          <a:p>
            <a:pPr>
              <a:spcAft>
                <a:spcPts val="1200"/>
              </a:spcAft>
            </a:pPr>
            <a:r>
              <a:rPr lang="en-GB" dirty="0"/>
              <a:t>The visual placeholder appears on the canvas.</a:t>
            </a:r>
          </a:p>
          <a:p>
            <a:pPr>
              <a:spcAft>
                <a:spcPts val="1200"/>
              </a:spcAft>
            </a:pPr>
            <a:r>
              <a:rPr lang="en-GB" dirty="0"/>
              <a:t>Drag fields from the Fields pane into the appropriate visual fields (e.g., Axis, Legend, Values).</a:t>
            </a:r>
          </a:p>
          <a:p>
            <a:pPr marL="0" indent="0">
              <a:spcAft>
                <a:spcPts val="1200"/>
              </a:spcAft>
              <a:buNone/>
            </a:pPr>
            <a:r>
              <a:rPr lang="en-GB" b="1" dirty="0"/>
              <a:t>Customizing visuals:</a:t>
            </a:r>
          </a:p>
          <a:p>
            <a:pPr>
              <a:spcAft>
                <a:spcPts val="1200"/>
              </a:spcAft>
            </a:pPr>
            <a:r>
              <a:rPr lang="en-GB" dirty="0"/>
              <a:t>Use the Format pane (paint roller icon) to change </a:t>
            </a:r>
            <a:r>
              <a:rPr lang="en-GB" dirty="0" err="1"/>
              <a:t>colors</a:t>
            </a:r>
            <a:r>
              <a:rPr lang="en-GB" dirty="0"/>
              <a:t>, fonts, labels, titles, background, borders, and more.</a:t>
            </a:r>
          </a:p>
          <a:p>
            <a:pPr>
              <a:spcAft>
                <a:spcPts val="1200"/>
              </a:spcAft>
            </a:pPr>
            <a:r>
              <a:rPr lang="en-GB" dirty="0"/>
              <a:t>Example: Change the bar </a:t>
            </a:r>
            <a:r>
              <a:rPr lang="en-GB" dirty="0" err="1"/>
              <a:t>colors</a:t>
            </a:r>
            <a:r>
              <a:rPr lang="en-GB" dirty="0"/>
              <a:t> to match corporate branding or add data labels for clarity.</a:t>
            </a:r>
          </a:p>
          <a:p>
            <a:pPr>
              <a:spcAft>
                <a:spcPts val="1200"/>
              </a:spcAft>
            </a:pPr>
            <a:r>
              <a:rPr lang="en-GB" dirty="0"/>
              <a:t>Resize and reposition visuals by dragging edges or moving them on the canvas.</a:t>
            </a:r>
          </a:p>
          <a:p>
            <a:pPr>
              <a:spcAft>
                <a:spcPts val="1200"/>
              </a:spcAft>
            </a:pPr>
            <a:endParaRPr lang="en-IN" dirty="0"/>
          </a:p>
        </p:txBody>
      </p:sp>
      <p:sp>
        <p:nvSpPr>
          <p:cNvPr id="3" name="Text Placeholder 2">
            <a:extLst>
              <a:ext uri="{FF2B5EF4-FFF2-40B4-BE49-F238E27FC236}">
                <a16:creationId xmlns:a16="http://schemas.microsoft.com/office/drawing/2014/main" id="{39CAAA40-7937-AEDE-09E7-66E80846B313}"/>
              </a:ext>
            </a:extLst>
          </p:cNvPr>
          <p:cNvSpPr>
            <a:spLocks noGrp="1"/>
          </p:cNvSpPr>
          <p:nvPr>
            <p:ph type="body" sz="quarter" idx="10"/>
          </p:nvPr>
        </p:nvSpPr>
        <p:spPr/>
        <p:txBody>
          <a:bodyPr/>
          <a:lstStyle/>
          <a:p>
            <a:r>
              <a:rPr lang="en-IN" dirty="0"/>
              <a:t>Adding and Customizing Visualizations</a:t>
            </a:r>
          </a:p>
        </p:txBody>
      </p:sp>
    </p:spTree>
    <p:extLst>
      <p:ext uri="{BB962C8B-B14F-4D97-AF65-F5344CB8AC3E}">
        <p14:creationId xmlns:p14="http://schemas.microsoft.com/office/powerpoint/2010/main" val="39238824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86050-0FE3-8EE3-C70A-076A94918235}"/>
              </a:ext>
            </a:extLst>
          </p:cNvPr>
          <p:cNvSpPr>
            <a:spLocks noGrp="1"/>
          </p:cNvSpPr>
          <p:nvPr>
            <p:ph idx="1"/>
          </p:nvPr>
        </p:nvSpPr>
        <p:spPr/>
        <p:txBody>
          <a:bodyPr/>
          <a:lstStyle/>
          <a:p>
            <a:pPr marL="0" indent="0">
              <a:spcAft>
                <a:spcPts val="1200"/>
              </a:spcAft>
              <a:buNone/>
            </a:pPr>
            <a:r>
              <a:rPr lang="en-GB" b="1" dirty="0"/>
              <a:t>Filters Pane:</a:t>
            </a:r>
          </a:p>
          <a:p>
            <a:pPr>
              <a:spcAft>
                <a:spcPts val="1200"/>
              </a:spcAft>
            </a:pPr>
            <a:r>
              <a:rPr lang="en-GB" dirty="0"/>
              <a:t>Apply Visual-level filters to restrict data for a single visual.</a:t>
            </a:r>
          </a:p>
          <a:p>
            <a:pPr>
              <a:spcAft>
                <a:spcPts val="1200"/>
              </a:spcAft>
            </a:pPr>
            <a:r>
              <a:rPr lang="en-GB" dirty="0"/>
              <a:t>Use Page-level filters to affect all visuals on the current page.</a:t>
            </a:r>
          </a:p>
          <a:p>
            <a:pPr>
              <a:spcAft>
                <a:spcPts val="1200"/>
              </a:spcAft>
            </a:pPr>
            <a:r>
              <a:rPr lang="en-GB" dirty="0"/>
              <a:t>Use Report-level filters to apply across all report pages.</a:t>
            </a:r>
          </a:p>
          <a:p>
            <a:pPr marL="0" indent="0">
              <a:spcAft>
                <a:spcPts val="1200"/>
              </a:spcAft>
              <a:buNone/>
            </a:pPr>
            <a:r>
              <a:rPr lang="en-GB" b="1" dirty="0"/>
              <a:t>Slicers:</a:t>
            </a:r>
          </a:p>
          <a:p>
            <a:pPr>
              <a:spcAft>
                <a:spcPts val="1200"/>
              </a:spcAft>
            </a:pPr>
            <a:r>
              <a:rPr lang="en-GB" dirty="0"/>
              <a:t>Add slicers from the Visualizations pane to create interactive filters users can manipulate.</a:t>
            </a:r>
          </a:p>
          <a:p>
            <a:pPr>
              <a:spcAft>
                <a:spcPts val="1200"/>
              </a:spcAft>
            </a:pPr>
            <a:r>
              <a:rPr lang="en-GB" dirty="0"/>
              <a:t>Example: Add a slicer on "Year" so users can dynamically select the year to view.</a:t>
            </a:r>
          </a:p>
          <a:p>
            <a:pPr>
              <a:spcAft>
                <a:spcPts val="1200"/>
              </a:spcAft>
            </a:pPr>
            <a:r>
              <a:rPr lang="en-GB" dirty="0"/>
              <a:t>Customize slicer style (dropdown, list, between values) in the Format pane.</a:t>
            </a:r>
          </a:p>
          <a:p>
            <a:pPr marL="0" indent="0">
              <a:spcAft>
                <a:spcPts val="1200"/>
              </a:spcAft>
              <a:buNone/>
            </a:pPr>
            <a:r>
              <a:rPr lang="en-GB" b="1" dirty="0"/>
              <a:t>Best Practice:</a:t>
            </a:r>
          </a:p>
          <a:p>
            <a:pPr>
              <a:spcAft>
                <a:spcPts val="1200"/>
              </a:spcAft>
            </a:pPr>
            <a:r>
              <a:rPr lang="en-GB" dirty="0"/>
              <a:t>Use filters and slicers thoughtfully to give users control without overwhelming the report.</a:t>
            </a:r>
          </a:p>
          <a:p>
            <a:pPr>
              <a:spcAft>
                <a:spcPts val="1200"/>
              </a:spcAft>
            </a:pPr>
            <a:endParaRPr lang="en-IN" dirty="0"/>
          </a:p>
        </p:txBody>
      </p:sp>
      <p:sp>
        <p:nvSpPr>
          <p:cNvPr id="3" name="Text Placeholder 2">
            <a:extLst>
              <a:ext uri="{FF2B5EF4-FFF2-40B4-BE49-F238E27FC236}">
                <a16:creationId xmlns:a16="http://schemas.microsoft.com/office/drawing/2014/main" id="{E33B1B8C-205C-CA74-6A42-B3B41EE2DBCC}"/>
              </a:ext>
            </a:extLst>
          </p:cNvPr>
          <p:cNvSpPr>
            <a:spLocks noGrp="1"/>
          </p:cNvSpPr>
          <p:nvPr>
            <p:ph type="body" sz="quarter" idx="10"/>
          </p:nvPr>
        </p:nvSpPr>
        <p:spPr/>
        <p:txBody>
          <a:bodyPr/>
          <a:lstStyle/>
          <a:p>
            <a:r>
              <a:rPr lang="en-IN" dirty="0"/>
              <a:t>Using Filters and Slicers</a:t>
            </a:r>
          </a:p>
        </p:txBody>
      </p:sp>
    </p:spTree>
    <p:extLst>
      <p:ext uri="{BB962C8B-B14F-4D97-AF65-F5344CB8AC3E}">
        <p14:creationId xmlns:p14="http://schemas.microsoft.com/office/powerpoint/2010/main" val="129427408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1D0ACF-5975-D9F0-5F0D-343072C830D7}"/>
              </a:ext>
            </a:extLst>
          </p:cNvPr>
          <p:cNvSpPr>
            <a:spLocks noGrp="1"/>
          </p:cNvSpPr>
          <p:nvPr>
            <p:ph idx="1"/>
          </p:nvPr>
        </p:nvSpPr>
        <p:spPr/>
        <p:txBody>
          <a:bodyPr/>
          <a:lstStyle/>
          <a:p>
            <a:pPr marL="0" indent="0">
              <a:spcAft>
                <a:spcPts val="1200"/>
              </a:spcAft>
              <a:buNone/>
            </a:pPr>
            <a:r>
              <a:rPr lang="en-GB" b="1" dirty="0"/>
              <a:t>Bookmarks:</a:t>
            </a:r>
          </a:p>
          <a:p>
            <a:pPr>
              <a:spcAft>
                <a:spcPts val="1200"/>
              </a:spcAft>
            </a:pPr>
            <a:r>
              <a:rPr lang="en-GB" dirty="0"/>
              <a:t>Bookmarks capture the current state of the report page — including filters, slicers, and visual settings.</a:t>
            </a:r>
          </a:p>
          <a:p>
            <a:pPr>
              <a:spcAft>
                <a:spcPts val="1200"/>
              </a:spcAft>
            </a:pPr>
            <a:r>
              <a:rPr lang="en-GB" dirty="0"/>
              <a:t>Use bookmarks to create report stories, snapshots, or toggle views.</a:t>
            </a:r>
          </a:p>
          <a:p>
            <a:pPr>
              <a:spcAft>
                <a:spcPts val="1200"/>
              </a:spcAft>
            </a:pPr>
            <a:r>
              <a:rPr lang="en-GB" dirty="0"/>
              <a:t>Example: Save a bookmark showing "Top 10 customers" or "Current month sales."</a:t>
            </a:r>
          </a:p>
          <a:p>
            <a:pPr marL="0" indent="0">
              <a:spcAft>
                <a:spcPts val="1200"/>
              </a:spcAft>
              <a:buNone/>
            </a:pPr>
            <a:r>
              <a:rPr lang="en-GB" b="1" dirty="0"/>
              <a:t>Buttons and Images for Navigation:</a:t>
            </a:r>
          </a:p>
          <a:p>
            <a:pPr>
              <a:spcAft>
                <a:spcPts val="1200"/>
              </a:spcAft>
            </a:pPr>
            <a:r>
              <a:rPr lang="en-GB" dirty="0"/>
              <a:t>Insert Buttons (Home, Back, Reset, etc.) or Images via the Insert menu.</a:t>
            </a:r>
          </a:p>
          <a:p>
            <a:pPr>
              <a:spcAft>
                <a:spcPts val="1200"/>
              </a:spcAft>
            </a:pPr>
            <a:r>
              <a:rPr lang="en-GB" dirty="0"/>
              <a:t>Assign Bookmark actions or Page navigation actions to these buttons/images.</a:t>
            </a:r>
          </a:p>
          <a:p>
            <a:pPr>
              <a:spcAft>
                <a:spcPts val="1200"/>
              </a:spcAft>
            </a:pPr>
            <a:r>
              <a:rPr lang="en-GB" dirty="0"/>
              <a:t>This enables users to jump between views or pages smoothly, making the report more interactive.</a:t>
            </a:r>
          </a:p>
          <a:p>
            <a:pPr marL="0" indent="0">
              <a:spcAft>
                <a:spcPts val="1200"/>
              </a:spcAft>
              <a:buNone/>
            </a:pPr>
            <a:r>
              <a:rPr lang="en-GB" b="1" dirty="0"/>
              <a:t>Example:</a:t>
            </a:r>
          </a:p>
          <a:p>
            <a:pPr>
              <a:spcAft>
                <a:spcPts val="1200"/>
              </a:spcAft>
            </a:pPr>
            <a:r>
              <a:rPr lang="en-GB" dirty="0"/>
              <a:t>Create a "Home" button that returns users to the main dashboard page.</a:t>
            </a:r>
          </a:p>
          <a:p>
            <a:pPr>
              <a:spcAft>
                <a:spcPts val="1200"/>
              </a:spcAft>
            </a:pPr>
            <a:endParaRPr lang="en-IN" dirty="0"/>
          </a:p>
        </p:txBody>
      </p:sp>
      <p:sp>
        <p:nvSpPr>
          <p:cNvPr id="3" name="Text Placeholder 2">
            <a:extLst>
              <a:ext uri="{FF2B5EF4-FFF2-40B4-BE49-F238E27FC236}">
                <a16:creationId xmlns:a16="http://schemas.microsoft.com/office/drawing/2014/main" id="{0C1BFC89-9A21-45E3-582D-EA312D680B5A}"/>
              </a:ext>
            </a:extLst>
          </p:cNvPr>
          <p:cNvSpPr>
            <a:spLocks noGrp="1"/>
          </p:cNvSpPr>
          <p:nvPr>
            <p:ph type="body" sz="quarter" idx="10"/>
          </p:nvPr>
        </p:nvSpPr>
        <p:spPr/>
        <p:txBody>
          <a:bodyPr/>
          <a:lstStyle/>
          <a:p>
            <a:r>
              <a:rPr lang="en-GB" dirty="0"/>
              <a:t>Bookmarks and Navigation for Interactive Reports</a:t>
            </a:r>
            <a:endParaRPr lang="en-IN" dirty="0"/>
          </a:p>
        </p:txBody>
      </p:sp>
    </p:spTree>
    <p:extLst>
      <p:ext uri="{BB962C8B-B14F-4D97-AF65-F5344CB8AC3E}">
        <p14:creationId xmlns:p14="http://schemas.microsoft.com/office/powerpoint/2010/main" val="12070788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D2E8C-DC46-988C-E4FE-131FE6CC4406}"/>
              </a:ext>
            </a:extLst>
          </p:cNvPr>
          <p:cNvSpPr>
            <a:spLocks noGrp="1"/>
          </p:cNvSpPr>
          <p:nvPr>
            <p:ph idx="1"/>
          </p:nvPr>
        </p:nvSpPr>
        <p:spPr/>
        <p:txBody>
          <a:bodyPr/>
          <a:lstStyle/>
          <a:p>
            <a:pPr marL="0" indent="0">
              <a:spcAft>
                <a:spcPts val="1200"/>
              </a:spcAft>
              <a:buNone/>
            </a:pPr>
            <a:r>
              <a:rPr lang="en-GB" b="1" dirty="0"/>
              <a:t>Using Images and Shapes:</a:t>
            </a:r>
          </a:p>
          <a:p>
            <a:pPr>
              <a:spcAft>
                <a:spcPts val="1200"/>
              </a:spcAft>
            </a:pPr>
            <a:r>
              <a:rPr lang="en-GB" dirty="0"/>
              <a:t>Insert logos, icons, or shapes to brand your report and improve aesthetics.</a:t>
            </a:r>
          </a:p>
          <a:p>
            <a:pPr>
              <a:spcAft>
                <a:spcPts val="1200"/>
              </a:spcAft>
            </a:pPr>
            <a:r>
              <a:rPr lang="en-GB" dirty="0"/>
              <a:t>Images can also act as clickable buttons with assigned actions.</a:t>
            </a:r>
          </a:p>
          <a:p>
            <a:pPr marL="0" indent="0">
              <a:spcAft>
                <a:spcPts val="1200"/>
              </a:spcAft>
              <a:buNone/>
            </a:pPr>
            <a:r>
              <a:rPr lang="en-GB" b="1" dirty="0"/>
              <a:t>Custom Buttons:  </a:t>
            </a:r>
            <a:r>
              <a:rPr lang="en-GB" dirty="0"/>
              <a:t>Create custom navigation buttons and assign actions like:</a:t>
            </a:r>
          </a:p>
          <a:p>
            <a:pPr lvl="1">
              <a:spcAft>
                <a:spcPts val="1200"/>
              </a:spcAft>
            </a:pPr>
            <a:r>
              <a:rPr lang="en-GB" b="1" dirty="0"/>
              <a:t>Bookmark:</a:t>
            </a:r>
            <a:r>
              <a:rPr lang="en-GB" dirty="0"/>
              <a:t> Show/hide visuals or toggle filters.</a:t>
            </a:r>
          </a:p>
          <a:p>
            <a:pPr lvl="1">
              <a:spcAft>
                <a:spcPts val="1200"/>
              </a:spcAft>
            </a:pPr>
            <a:r>
              <a:rPr lang="en-GB" b="1" dirty="0"/>
              <a:t>Page Navigation:</a:t>
            </a:r>
            <a:r>
              <a:rPr lang="en-GB" dirty="0"/>
              <a:t> Move to other report pages.</a:t>
            </a:r>
          </a:p>
          <a:p>
            <a:pPr lvl="1">
              <a:spcAft>
                <a:spcPts val="1200"/>
              </a:spcAft>
            </a:pPr>
            <a:r>
              <a:rPr lang="en-GB" b="1" dirty="0"/>
              <a:t>Web URL:</a:t>
            </a:r>
            <a:r>
              <a:rPr lang="en-GB" dirty="0"/>
              <a:t> Link to external websites or documents.</a:t>
            </a:r>
          </a:p>
          <a:p>
            <a:pPr>
              <a:spcAft>
                <a:spcPts val="1200"/>
              </a:spcAft>
            </a:pPr>
            <a:endParaRPr lang="en-IN" dirty="0"/>
          </a:p>
        </p:txBody>
      </p:sp>
      <p:sp>
        <p:nvSpPr>
          <p:cNvPr id="3" name="Text Placeholder 2">
            <a:extLst>
              <a:ext uri="{FF2B5EF4-FFF2-40B4-BE49-F238E27FC236}">
                <a16:creationId xmlns:a16="http://schemas.microsoft.com/office/drawing/2014/main" id="{1123EE6D-B355-6709-2BCA-B15E6D3FB25B}"/>
              </a:ext>
            </a:extLst>
          </p:cNvPr>
          <p:cNvSpPr>
            <a:spLocks noGrp="1"/>
          </p:cNvSpPr>
          <p:nvPr>
            <p:ph type="body" sz="quarter" idx="10"/>
          </p:nvPr>
        </p:nvSpPr>
        <p:spPr/>
        <p:txBody>
          <a:bodyPr/>
          <a:lstStyle/>
          <a:p>
            <a:r>
              <a:rPr lang="en-GB" dirty="0"/>
              <a:t>Enhancing User Experience with Visual Elements</a:t>
            </a:r>
            <a:endParaRPr lang="en-IN" dirty="0"/>
          </a:p>
        </p:txBody>
      </p:sp>
    </p:spTree>
    <p:extLst>
      <p:ext uri="{BB962C8B-B14F-4D97-AF65-F5344CB8AC3E}">
        <p14:creationId xmlns:p14="http://schemas.microsoft.com/office/powerpoint/2010/main" val="27977906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CEFB4-99CA-ED75-EEDE-B3EE019238D8}"/>
              </a:ext>
            </a:extLst>
          </p:cNvPr>
          <p:cNvSpPr>
            <a:spLocks noGrp="1"/>
          </p:cNvSpPr>
          <p:nvPr>
            <p:ph idx="1"/>
          </p:nvPr>
        </p:nvSpPr>
        <p:spPr>
          <a:xfrm>
            <a:off x="165768" y="812801"/>
            <a:ext cx="8844548" cy="4261845"/>
          </a:xfrm>
        </p:spPr>
        <p:txBody>
          <a:bodyPr>
            <a:normAutofit/>
          </a:bodyPr>
          <a:lstStyle/>
          <a:p>
            <a:pPr>
              <a:lnSpc>
                <a:spcPct val="150000"/>
              </a:lnSpc>
              <a:spcBef>
                <a:spcPts val="0"/>
              </a:spcBef>
            </a:pPr>
            <a:r>
              <a:rPr lang="en-GB" b="1" dirty="0"/>
              <a:t>Keep navigation intuitive and consistent</a:t>
            </a:r>
          </a:p>
          <a:p>
            <a:pPr lvl="1">
              <a:lnSpc>
                <a:spcPct val="150000"/>
              </a:lnSpc>
              <a:spcBef>
                <a:spcPts val="0"/>
              </a:spcBef>
            </a:pPr>
            <a:r>
              <a:rPr lang="en-GB" dirty="0"/>
              <a:t>Use clearly </a:t>
            </a:r>
            <a:r>
              <a:rPr lang="en-GB" dirty="0" err="1"/>
              <a:t>labeled</a:t>
            </a:r>
            <a:r>
              <a:rPr lang="en-GB" dirty="0"/>
              <a:t> buttons (e.g., “Home”, “Back”) and maintain their position across pages.</a:t>
            </a:r>
          </a:p>
          <a:p>
            <a:pPr>
              <a:lnSpc>
                <a:spcPct val="150000"/>
              </a:lnSpc>
              <a:spcBef>
                <a:spcPts val="0"/>
              </a:spcBef>
            </a:pPr>
            <a:r>
              <a:rPr lang="en-GB" b="1" dirty="0"/>
              <a:t>Use tooltips and button text to guide users</a:t>
            </a:r>
          </a:p>
          <a:p>
            <a:pPr lvl="1">
              <a:lnSpc>
                <a:spcPct val="150000"/>
              </a:lnSpc>
              <a:spcBef>
                <a:spcPts val="0"/>
              </a:spcBef>
            </a:pPr>
            <a:r>
              <a:rPr lang="en-GB" dirty="0"/>
              <a:t>Enable tooltips for visuals and navigation elements to help users understand purpose without clutter.</a:t>
            </a:r>
          </a:p>
          <a:p>
            <a:pPr>
              <a:lnSpc>
                <a:spcPct val="150000"/>
              </a:lnSpc>
              <a:spcBef>
                <a:spcPts val="0"/>
              </a:spcBef>
            </a:pPr>
            <a:r>
              <a:rPr lang="en-GB" b="1" dirty="0"/>
              <a:t>Combine bookmarks and buttons</a:t>
            </a:r>
          </a:p>
          <a:p>
            <a:pPr lvl="1">
              <a:lnSpc>
                <a:spcPct val="150000"/>
              </a:lnSpc>
              <a:spcBef>
                <a:spcPts val="0"/>
              </a:spcBef>
            </a:pPr>
            <a:r>
              <a:rPr lang="en-GB" dirty="0"/>
              <a:t>Create interactive reports where users can toggle views (e.g., show/hide visuals or switch between summaries and details).</a:t>
            </a:r>
          </a:p>
          <a:p>
            <a:pPr>
              <a:lnSpc>
                <a:spcPct val="150000"/>
              </a:lnSpc>
              <a:spcBef>
                <a:spcPts val="0"/>
              </a:spcBef>
            </a:pPr>
            <a:r>
              <a:rPr lang="en-GB" b="1" dirty="0"/>
              <a:t>Avoid clutter – less is more</a:t>
            </a:r>
          </a:p>
          <a:p>
            <a:pPr lvl="1">
              <a:lnSpc>
                <a:spcPct val="150000"/>
              </a:lnSpc>
              <a:spcBef>
                <a:spcPts val="0"/>
              </a:spcBef>
            </a:pPr>
            <a:r>
              <a:rPr lang="en-GB" dirty="0"/>
              <a:t>Show only essential visuals on a page. Use bookmarks or </a:t>
            </a:r>
            <a:r>
              <a:rPr lang="en-GB" dirty="0" err="1"/>
              <a:t>drillthroughs</a:t>
            </a:r>
            <a:r>
              <a:rPr lang="en-GB" dirty="0"/>
              <a:t> to display more when needed.</a:t>
            </a:r>
          </a:p>
          <a:p>
            <a:pPr>
              <a:lnSpc>
                <a:spcPct val="150000"/>
              </a:lnSpc>
              <a:spcBef>
                <a:spcPts val="0"/>
              </a:spcBef>
            </a:pPr>
            <a:r>
              <a:rPr lang="en-GB" b="1" dirty="0"/>
              <a:t>Group and align visuals properly</a:t>
            </a:r>
          </a:p>
          <a:p>
            <a:pPr lvl="1">
              <a:lnSpc>
                <a:spcPct val="150000"/>
              </a:lnSpc>
              <a:spcBef>
                <a:spcPts val="0"/>
              </a:spcBef>
            </a:pPr>
            <a:r>
              <a:rPr lang="en-GB" dirty="0"/>
              <a:t>Use the alignment tools to maintain visual consistency and a professional layout.</a:t>
            </a:r>
          </a:p>
          <a:p>
            <a:pPr>
              <a:lnSpc>
                <a:spcPct val="150000"/>
              </a:lnSpc>
              <a:spcBef>
                <a:spcPts val="0"/>
              </a:spcBef>
            </a:pPr>
            <a:r>
              <a:rPr lang="en-GB" b="1" dirty="0"/>
              <a:t>Use slicers for key filters</a:t>
            </a:r>
          </a:p>
          <a:p>
            <a:pPr lvl="1">
              <a:lnSpc>
                <a:spcPct val="150000"/>
              </a:lnSpc>
              <a:spcBef>
                <a:spcPts val="0"/>
              </a:spcBef>
            </a:pPr>
            <a:r>
              <a:rPr lang="en-GB" dirty="0"/>
              <a:t>Empower users with slicers for commonly changed filters like date, region, or product category.</a:t>
            </a:r>
          </a:p>
          <a:p>
            <a:pPr>
              <a:lnSpc>
                <a:spcPct val="150000"/>
              </a:lnSpc>
              <a:spcBef>
                <a:spcPts val="0"/>
              </a:spcBef>
            </a:pPr>
            <a:r>
              <a:rPr lang="en-GB" b="1" dirty="0"/>
              <a:t>Use themes and </a:t>
            </a:r>
            <a:r>
              <a:rPr lang="en-GB" b="1" dirty="0" err="1"/>
              <a:t>color</a:t>
            </a:r>
            <a:r>
              <a:rPr lang="en-GB" b="1" dirty="0"/>
              <a:t> schemes wisely</a:t>
            </a:r>
          </a:p>
          <a:p>
            <a:pPr lvl="1">
              <a:lnSpc>
                <a:spcPct val="150000"/>
              </a:lnSpc>
              <a:spcBef>
                <a:spcPts val="0"/>
              </a:spcBef>
            </a:pPr>
            <a:r>
              <a:rPr lang="en-GB" dirty="0"/>
              <a:t>Apply consistent </a:t>
            </a:r>
            <a:r>
              <a:rPr lang="en-GB" dirty="0" err="1"/>
              <a:t>color</a:t>
            </a:r>
            <a:r>
              <a:rPr lang="en-GB" dirty="0"/>
              <a:t> palettes (match brand guidelines) to improve readability and aesthetics.</a:t>
            </a:r>
          </a:p>
          <a:p>
            <a:pPr>
              <a:lnSpc>
                <a:spcPct val="150000"/>
              </a:lnSpc>
              <a:spcBef>
                <a:spcPts val="0"/>
              </a:spcBef>
            </a:pPr>
            <a:r>
              <a:rPr lang="en-GB" b="1" dirty="0"/>
              <a:t>Add a 'Reset Filters' or 'Clear Selection' button</a:t>
            </a:r>
          </a:p>
          <a:p>
            <a:pPr lvl="1">
              <a:lnSpc>
                <a:spcPct val="150000"/>
              </a:lnSpc>
              <a:spcBef>
                <a:spcPts val="0"/>
              </a:spcBef>
            </a:pPr>
            <a:r>
              <a:rPr lang="en-GB" dirty="0"/>
              <a:t>Use bookmarks to return all slicers and filters to their default state, making exploration easier.</a:t>
            </a:r>
          </a:p>
          <a:p>
            <a:pPr>
              <a:lnSpc>
                <a:spcPct val="150000"/>
              </a:lnSpc>
              <a:spcBef>
                <a:spcPts val="0"/>
              </a:spcBef>
            </a:pPr>
            <a:endParaRPr lang="en-IN" dirty="0"/>
          </a:p>
        </p:txBody>
      </p:sp>
      <p:sp>
        <p:nvSpPr>
          <p:cNvPr id="3" name="Text Placeholder 2">
            <a:extLst>
              <a:ext uri="{FF2B5EF4-FFF2-40B4-BE49-F238E27FC236}">
                <a16:creationId xmlns:a16="http://schemas.microsoft.com/office/drawing/2014/main" id="{B9216EE1-3F9A-6753-4568-F27970E62305}"/>
              </a:ext>
            </a:extLst>
          </p:cNvPr>
          <p:cNvSpPr>
            <a:spLocks noGrp="1"/>
          </p:cNvSpPr>
          <p:nvPr>
            <p:ph type="body" sz="quarter" idx="10"/>
          </p:nvPr>
        </p:nvSpPr>
        <p:spPr>
          <a:xfrm>
            <a:off x="667720" y="208546"/>
            <a:ext cx="8342596" cy="426321"/>
          </a:xfrm>
        </p:spPr>
        <p:txBody>
          <a:bodyPr/>
          <a:lstStyle/>
          <a:p>
            <a:r>
              <a:rPr lang="en-IN" dirty="0"/>
              <a:t>Better User Experience</a:t>
            </a:r>
          </a:p>
        </p:txBody>
      </p:sp>
    </p:spTree>
    <p:extLst>
      <p:ext uri="{BB962C8B-B14F-4D97-AF65-F5344CB8AC3E}">
        <p14:creationId xmlns:p14="http://schemas.microsoft.com/office/powerpoint/2010/main" val="321913369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16309B-D81C-F2E2-7F70-F1437284685C}"/>
              </a:ext>
            </a:extLst>
          </p:cNvPr>
          <p:cNvSpPr>
            <a:spLocks noGrp="1"/>
          </p:cNvSpPr>
          <p:nvPr>
            <p:ph idx="1"/>
          </p:nvPr>
        </p:nvSpPr>
        <p:spPr/>
        <p:txBody>
          <a:bodyPr/>
          <a:lstStyle/>
          <a:p>
            <a:pPr>
              <a:lnSpc>
                <a:spcPct val="150000"/>
              </a:lnSpc>
            </a:pPr>
            <a:r>
              <a:rPr lang="en-GB" dirty="0"/>
              <a:t>Ex. What is the total profit by each </a:t>
            </a:r>
            <a:r>
              <a:rPr lang="en-GB" i="1" dirty="0"/>
              <a:t>Product Category</a:t>
            </a:r>
            <a:r>
              <a:rPr lang="en-GB" dirty="0"/>
              <a:t>? </a:t>
            </a:r>
            <a:r>
              <a:rPr lang="en-GB" i="1" dirty="0"/>
              <a:t>(Use a bar chart)</a:t>
            </a:r>
            <a:endParaRPr lang="en-GB" dirty="0"/>
          </a:p>
          <a:p>
            <a:pPr>
              <a:lnSpc>
                <a:spcPct val="150000"/>
              </a:lnSpc>
            </a:pPr>
            <a:r>
              <a:rPr lang="en-GB" dirty="0"/>
              <a:t>Ex. How does </a:t>
            </a:r>
            <a:r>
              <a:rPr lang="en-GB" i="1" dirty="0"/>
              <a:t>Discount</a:t>
            </a:r>
            <a:r>
              <a:rPr lang="en-GB" dirty="0"/>
              <a:t> impact </a:t>
            </a:r>
            <a:r>
              <a:rPr lang="en-GB" i="1" dirty="0"/>
              <a:t>Profit</a:t>
            </a:r>
            <a:r>
              <a:rPr lang="en-GB" dirty="0"/>
              <a:t>? </a:t>
            </a:r>
            <a:r>
              <a:rPr lang="en-GB" i="1" dirty="0"/>
              <a:t>(Use a scatter plot)</a:t>
            </a:r>
            <a:endParaRPr lang="en-GB" dirty="0"/>
          </a:p>
          <a:p>
            <a:pPr>
              <a:lnSpc>
                <a:spcPct val="150000"/>
              </a:lnSpc>
            </a:pPr>
            <a:r>
              <a:rPr lang="en-GB" dirty="0"/>
              <a:t>Ex. What is the average </a:t>
            </a:r>
            <a:r>
              <a:rPr lang="en-GB" i="1" dirty="0"/>
              <a:t>Unit Price</a:t>
            </a:r>
            <a:r>
              <a:rPr lang="en-GB" dirty="0"/>
              <a:t> for each </a:t>
            </a:r>
            <a:r>
              <a:rPr lang="en-GB" i="1" dirty="0"/>
              <a:t>Product Sub-Category</a:t>
            </a:r>
            <a:r>
              <a:rPr lang="en-GB" dirty="0"/>
              <a:t>? </a:t>
            </a:r>
            <a:r>
              <a:rPr lang="en-GB" i="1" dirty="0"/>
              <a:t>(Use a column or bar chart)</a:t>
            </a:r>
            <a:endParaRPr lang="en-GB" dirty="0"/>
          </a:p>
          <a:p>
            <a:pPr>
              <a:lnSpc>
                <a:spcPct val="150000"/>
              </a:lnSpc>
            </a:pPr>
            <a:r>
              <a:rPr lang="en-GB" dirty="0"/>
              <a:t>Ex. What is the distribution of Sales across different Customer Segments? (Use a pie or bar chart)</a:t>
            </a:r>
          </a:p>
          <a:p>
            <a:pPr>
              <a:lnSpc>
                <a:spcPct val="150000"/>
              </a:lnSpc>
            </a:pPr>
            <a:r>
              <a:rPr lang="en-GB" dirty="0"/>
              <a:t>Ex. What is the average Profit per Customer Segment? (Use a bar chart or box plot)</a:t>
            </a:r>
          </a:p>
          <a:p>
            <a:pPr>
              <a:lnSpc>
                <a:spcPct val="150000"/>
              </a:lnSpc>
            </a:pPr>
            <a:r>
              <a:rPr lang="en-GB" dirty="0"/>
              <a:t>Ex. How does Shipping Cost vary by Region? (Use a bar chart or line chart)</a:t>
            </a:r>
          </a:p>
          <a:p>
            <a:pPr>
              <a:lnSpc>
                <a:spcPct val="150000"/>
              </a:lnSpc>
            </a:pPr>
            <a:r>
              <a:rPr lang="en-GB" dirty="0"/>
              <a:t>Ex. What is the average Shipping Cost by Ship Mode? (Use a column chart)</a:t>
            </a:r>
          </a:p>
          <a:p>
            <a:pPr>
              <a:lnSpc>
                <a:spcPct val="150000"/>
              </a:lnSpc>
            </a:pPr>
            <a:r>
              <a:rPr lang="en-GB" dirty="0"/>
              <a:t>Ex. What is the delivery time (days between Order Date and Ship Date) across Regions? (Use a box plot or line chart)</a:t>
            </a:r>
          </a:p>
          <a:p>
            <a:pPr>
              <a:lnSpc>
                <a:spcPct val="150000"/>
              </a:lnSpc>
            </a:pPr>
            <a:r>
              <a:rPr lang="en-GB" dirty="0"/>
              <a:t>Ex. Which Product Sub-Categories have the highest Sales? (Use a horizontal bar chart)</a:t>
            </a:r>
          </a:p>
          <a:p>
            <a:pPr>
              <a:lnSpc>
                <a:spcPct val="150000"/>
              </a:lnSpc>
            </a:pPr>
            <a:r>
              <a:rPr lang="en-GB" dirty="0"/>
              <a:t>Ex. Which Products are most profitable overall? (Use a top N bar chart)</a:t>
            </a:r>
          </a:p>
          <a:p>
            <a:pPr>
              <a:lnSpc>
                <a:spcPct val="150000"/>
              </a:lnSpc>
            </a:pPr>
            <a:r>
              <a:rPr lang="en-GB" dirty="0"/>
              <a:t>Ex. How do monthly Sales and Profit trend over time? (Use a line chart or area chart with Order Date)</a:t>
            </a:r>
          </a:p>
        </p:txBody>
      </p:sp>
    </p:spTree>
    <p:extLst>
      <p:ext uri="{BB962C8B-B14F-4D97-AF65-F5344CB8AC3E}">
        <p14:creationId xmlns:p14="http://schemas.microsoft.com/office/powerpoint/2010/main" val="28276775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08B5-51DB-5D71-7F04-E06E4BF7EB1F}"/>
              </a:ext>
            </a:extLst>
          </p:cNvPr>
          <p:cNvSpPr>
            <a:spLocks noGrp="1"/>
          </p:cNvSpPr>
          <p:nvPr>
            <p:ph type="ctrTitle"/>
          </p:nvPr>
        </p:nvSpPr>
        <p:spPr>
          <a:xfrm>
            <a:off x="1454002" y="2226621"/>
            <a:ext cx="6235995" cy="690258"/>
          </a:xfrm>
        </p:spPr>
        <p:txBody>
          <a:bodyPr/>
          <a:lstStyle/>
          <a:p>
            <a:r>
              <a:rPr lang="en-IN" dirty="0"/>
              <a:t>Power BI Service</a:t>
            </a:r>
          </a:p>
        </p:txBody>
      </p:sp>
    </p:spTree>
    <p:extLst>
      <p:ext uri="{BB962C8B-B14F-4D97-AF65-F5344CB8AC3E}">
        <p14:creationId xmlns:p14="http://schemas.microsoft.com/office/powerpoint/2010/main" val="32087376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ECAD-C3D2-2ADA-B315-FF7CD555F6B7}"/>
              </a:ext>
            </a:extLst>
          </p:cNvPr>
          <p:cNvSpPr>
            <a:spLocks noGrp="1"/>
          </p:cNvSpPr>
          <p:nvPr>
            <p:ph type="ctrTitle"/>
          </p:nvPr>
        </p:nvSpPr>
        <p:spPr/>
        <p:txBody>
          <a:bodyPr/>
          <a:lstStyle/>
          <a:p>
            <a:r>
              <a:rPr lang="en-IN" dirty="0"/>
              <a:t>Revision of Basic Excel Formulas</a:t>
            </a:r>
          </a:p>
        </p:txBody>
      </p:sp>
    </p:spTree>
    <p:extLst>
      <p:ext uri="{BB962C8B-B14F-4D97-AF65-F5344CB8AC3E}">
        <p14:creationId xmlns:p14="http://schemas.microsoft.com/office/powerpoint/2010/main" val="3747395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05479-5707-B205-7865-4EEB9B31D9C6}"/>
              </a:ext>
            </a:extLst>
          </p:cNvPr>
          <p:cNvSpPr>
            <a:spLocks noGrp="1"/>
          </p:cNvSpPr>
          <p:nvPr>
            <p:ph idx="1"/>
          </p:nvPr>
        </p:nvSpPr>
        <p:spPr/>
        <p:txBody>
          <a:bodyPr/>
          <a:lstStyle/>
          <a:p>
            <a:pPr marL="0" indent="0">
              <a:spcAft>
                <a:spcPts val="600"/>
              </a:spcAft>
              <a:buNone/>
            </a:pPr>
            <a:r>
              <a:rPr lang="en-GB" dirty="0"/>
              <a:t>A cloud-based platform for sharing, collaborating, and interacting with Power BI reports and dashboards.</a:t>
            </a:r>
          </a:p>
          <a:p>
            <a:pPr marL="0" indent="0">
              <a:spcAft>
                <a:spcPts val="600"/>
              </a:spcAft>
              <a:buNone/>
            </a:pPr>
            <a:r>
              <a:rPr lang="en-GB" b="1" dirty="0"/>
              <a:t>Key Features</a:t>
            </a:r>
          </a:p>
          <a:p>
            <a:pPr>
              <a:spcAft>
                <a:spcPts val="600"/>
              </a:spcAft>
            </a:pPr>
            <a:r>
              <a:rPr lang="en-GB" dirty="0"/>
              <a:t>Publish Reports from Power BI Desktop to the cloud</a:t>
            </a:r>
          </a:p>
          <a:p>
            <a:pPr>
              <a:spcAft>
                <a:spcPts val="600"/>
              </a:spcAft>
            </a:pPr>
            <a:r>
              <a:rPr lang="en-GB" dirty="0"/>
              <a:t>Create Dashboards by pinning visuals across multiple reports</a:t>
            </a:r>
          </a:p>
          <a:p>
            <a:pPr>
              <a:spcAft>
                <a:spcPts val="600"/>
              </a:spcAft>
            </a:pPr>
            <a:r>
              <a:rPr lang="en-GB" dirty="0"/>
              <a:t>Schedule Data Refresh for automatic updates</a:t>
            </a:r>
          </a:p>
          <a:p>
            <a:pPr>
              <a:spcAft>
                <a:spcPts val="600"/>
              </a:spcAft>
            </a:pPr>
            <a:r>
              <a:rPr lang="en-GB" dirty="0"/>
              <a:t>Collaborate with others via workspaces, apps, and sharing</a:t>
            </a:r>
          </a:p>
          <a:p>
            <a:pPr>
              <a:spcAft>
                <a:spcPts val="600"/>
              </a:spcAft>
            </a:pPr>
            <a:r>
              <a:rPr lang="en-GB" dirty="0"/>
              <a:t>Access Anywhere – use Power BI mobile app or web browser</a:t>
            </a:r>
          </a:p>
          <a:p>
            <a:pPr>
              <a:spcAft>
                <a:spcPts val="600"/>
              </a:spcAft>
            </a:pPr>
            <a:endParaRPr lang="en-IN" dirty="0"/>
          </a:p>
        </p:txBody>
      </p:sp>
      <p:sp>
        <p:nvSpPr>
          <p:cNvPr id="3" name="Text Placeholder 2">
            <a:extLst>
              <a:ext uri="{FF2B5EF4-FFF2-40B4-BE49-F238E27FC236}">
                <a16:creationId xmlns:a16="http://schemas.microsoft.com/office/drawing/2014/main" id="{B0EC5849-8CB0-DDF2-CFD2-DD247B94A93A}"/>
              </a:ext>
            </a:extLst>
          </p:cNvPr>
          <p:cNvSpPr>
            <a:spLocks noGrp="1"/>
          </p:cNvSpPr>
          <p:nvPr>
            <p:ph type="body" sz="quarter" idx="10"/>
          </p:nvPr>
        </p:nvSpPr>
        <p:spPr/>
        <p:txBody>
          <a:bodyPr/>
          <a:lstStyle/>
          <a:p>
            <a:r>
              <a:rPr lang="en-IN" dirty="0"/>
              <a:t>Power BI Service</a:t>
            </a:r>
          </a:p>
        </p:txBody>
      </p:sp>
    </p:spTree>
    <p:extLst>
      <p:ext uri="{BB962C8B-B14F-4D97-AF65-F5344CB8AC3E}">
        <p14:creationId xmlns:p14="http://schemas.microsoft.com/office/powerpoint/2010/main" val="143175698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A8FAD-4A61-C33C-40A7-60A66714D039}"/>
              </a:ext>
            </a:extLst>
          </p:cNvPr>
          <p:cNvSpPr>
            <a:spLocks noGrp="1"/>
          </p:cNvSpPr>
          <p:nvPr>
            <p:ph idx="1"/>
          </p:nvPr>
        </p:nvSpPr>
        <p:spPr/>
        <p:txBody>
          <a:bodyPr>
            <a:normAutofit/>
          </a:bodyPr>
          <a:lstStyle/>
          <a:p>
            <a:pPr>
              <a:spcAft>
                <a:spcPts val="600"/>
              </a:spcAft>
            </a:pPr>
            <a:r>
              <a:rPr lang="en-GB" dirty="0"/>
              <a:t>Share your reports and dashboards online with others in your organization.</a:t>
            </a:r>
          </a:p>
          <a:p>
            <a:pPr>
              <a:spcAft>
                <a:spcPts val="600"/>
              </a:spcAft>
            </a:pPr>
            <a:r>
              <a:rPr lang="en-GB" dirty="0"/>
              <a:t>Access from any device via browser or Power BI mobile app.</a:t>
            </a:r>
          </a:p>
          <a:p>
            <a:pPr>
              <a:spcAft>
                <a:spcPts val="600"/>
              </a:spcAft>
            </a:pPr>
            <a:r>
              <a:rPr lang="en-GB" dirty="0"/>
              <a:t>Set up scheduled refreshes to keep data up to date.</a:t>
            </a:r>
          </a:p>
          <a:p>
            <a:pPr marL="0" indent="0">
              <a:spcAft>
                <a:spcPts val="600"/>
              </a:spcAft>
              <a:buNone/>
            </a:pPr>
            <a:r>
              <a:rPr lang="en-GB" b="1" dirty="0"/>
              <a:t>Steps to Publish – </a:t>
            </a:r>
          </a:p>
          <a:p>
            <a:pPr lvl="1">
              <a:spcAft>
                <a:spcPts val="600"/>
              </a:spcAft>
            </a:pPr>
            <a:r>
              <a:rPr lang="en-GB" dirty="0"/>
              <a:t>Finish building your report in Power BI Desktop.</a:t>
            </a:r>
          </a:p>
          <a:p>
            <a:pPr lvl="1">
              <a:spcAft>
                <a:spcPts val="600"/>
              </a:spcAft>
            </a:pPr>
            <a:r>
              <a:rPr lang="en-GB" dirty="0"/>
              <a:t>Click "Publish" on the Home ribbon.</a:t>
            </a:r>
          </a:p>
          <a:p>
            <a:pPr lvl="1">
              <a:spcAft>
                <a:spcPts val="600"/>
              </a:spcAft>
            </a:pPr>
            <a:r>
              <a:rPr lang="en-GB" dirty="0"/>
              <a:t>Sign in with your Power BI account.</a:t>
            </a:r>
          </a:p>
          <a:p>
            <a:pPr lvl="1">
              <a:spcAft>
                <a:spcPts val="600"/>
              </a:spcAft>
            </a:pPr>
            <a:r>
              <a:rPr lang="en-GB" dirty="0"/>
              <a:t>Choose a workspace (My Workspace or a shared one).Your report is now live on the Power BI Service!</a:t>
            </a:r>
          </a:p>
          <a:p>
            <a:pPr lvl="1">
              <a:spcAft>
                <a:spcPts val="600"/>
              </a:spcAft>
            </a:pPr>
            <a:r>
              <a:rPr lang="en-GB" dirty="0"/>
              <a:t>Things to Remember – </a:t>
            </a:r>
          </a:p>
          <a:p>
            <a:pPr lvl="1">
              <a:spcAft>
                <a:spcPts val="600"/>
              </a:spcAft>
            </a:pPr>
            <a:r>
              <a:rPr lang="en-GB" dirty="0"/>
              <a:t>You need a Power BI Pro or Premium license to share with others.</a:t>
            </a:r>
          </a:p>
          <a:p>
            <a:pPr lvl="1">
              <a:spcAft>
                <a:spcPts val="600"/>
              </a:spcAft>
            </a:pPr>
            <a:r>
              <a:rPr lang="en-GB" dirty="0"/>
              <a:t>Make sure your data source supports refresh if needed.</a:t>
            </a:r>
          </a:p>
          <a:p>
            <a:pPr lvl="1">
              <a:spcAft>
                <a:spcPts val="600"/>
              </a:spcAft>
            </a:pPr>
            <a:r>
              <a:rPr lang="en-GB" dirty="0"/>
              <a:t>You can manage dashboards, permissions, and alerts in the service.</a:t>
            </a:r>
            <a:endParaRPr lang="en-IN" dirty="0"/>
          </a:p>
        </p:txBody>
      </p:sp>
      <p:sp>
        <p:nvSpPr>
          <p:cNvPr id="3" name="Text Placeholder 2">
            <a:extLst>
              <a:ext uri="{FF2B5EF4-FFF2-40B4-BE49-F238E27FC236}">
                <a16:creationId xmlns:a16="http://schemas.microsoft.com/office/drawing/2014/main" id="{68C5DE88-4EB0-D623-A6B6-62728CF7979C}"/>
              </a:ext>
            </a:extLst>
          </p:cNvPr>
          <p:cNvSpPr>
            <a:spLocks noGrp="1"/>
          </p:cNvSpPr>
          <p:nvPr>
            <p:ph type="body" sz="quarter" idx="10"/>
          </p:nvPr>
        </p:nvSpPr>
        <p:spPr/>
        <p:txBody>
          <a:bodyPr/>
          <a:lstStyle/>
          <a:p>
            <a:r>
              <a:rPr lang="en-GB" dirty="0"/>
              <a:t>Publish Your Work to Power BI Service</a:t>
            </a:r>
            <a:endParaRPr lang="en-IN" dirty="0"/>
          </a:p>
        </p:txBody>
      </p:sp>
    </p:spTree>
    <p:extLst>
      <p:ext uri="{BB962C8B-B14F-4D97-AF65-F5344CB8AC3E}">
        <p14:creationId xmlns:p14="http://schemas.microsoft.com/office/powerpoint/2010/main" val="167352694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0DE4DA-52CE-BB8C-4F1E-2D4938B4BBEC}"/>
              </a:ext>
            </a:extLst>
          </p:cNvPr>
          <p:cNvSpPr>
            <a:spLocks noGrp="1"/>
          </p:cNvSpPr>
          <p:nvPr>
            <p:ph idx="1"/>
          </p:nvPr>
        </p:nvSpPr>
        <p:spPr/>
        <p:txBody>
          <a:bodyPr>
            <a:normAutofit/>
          </a:bodyPr>
          <a:lstStyle/>
          <a:p>
            <a:r>
              <a:rPr lang="en-GB" dirty="0"/>
              <a:t>A dashboard is a single-page, canvas view in Power BI Service that consolidates visuals from multiple reports, datasets, or apps.</a:t>
            </a:r>
          </a:p>
          <a:p>
            <a:r>
              <a:rPr lang="en-GB" dirty="0"/>
              <a:t>Designed for monitoring KPIs and tracking insights at-a-glance.</a:t>
            </a:r>
          </a:p>
          <a:p>
            <a:r>
              <a:rPr lang="en-GB" dirty="0"/>
              <a:t>Dashboards are only  available in Power BI Service, not in Power BI Desktop.</a:t>
            </a:r>
          </a:p>
          <a:p>
            <a:pPr marL="0" indent="0">
              <a:buNone/>
            </a:pPr>
            <a:r>
              <a:rPr lang="en-GB" b="1" dirty="0"/>
              <a:t>Key Features</a:t>
            </a:r>
          </a:p>
          <a:p>
            <a:endParaRPr lang="en-IN" dirty="0"/>
          </a:p>
        </p:txBody>
      </p:sp>
      <p:sp>
        <p:nvSpPr>
          <p:cNvPr id="3" name="Text Placeholder 2">
            <a:extLst>
              <a:ext uri="{FF2B5EF4-FFF2-40B4-BE49-F238E27FC236}">
                <a16:creationId xmlns:a16="http://schemas.microsoft.com/office/drawing/2014/main" id="{50472321-8327-30B4-B1E2-93DC802FCB60}"/>
              </a:ext>
            </a:extLst>
          </p:cNvPr>
          <p:cNvSpPr>
            <a:spLocks noGrp="1"/>
          </p:cNvSpPr>
          <p:nvPr>
            <p:ph type="body" sz="quarter" idx="10"/>
          </p:nvPr>
        </p:nvSpPr>
        <p:spPr/>
        <p:txBody>
          <a:bodyPr/>
          <a:lstStyle/>
          <a:p>
            <a:r>
              <a:rPr lang="en-IN" dirty="0"/>
              <a:t>Power BI Dashboard</a:t>
            </a:r>
          </a:p>
        </p:txBody>
      </p:sp>
      <p:graphicFrame>
        <p:nvGraphicFramePr>
          <p:cNvPr id="7" name="Table 6">
            <a:extLst>
              <a:ext uri="{FF2B5EF4-FFF2-40B4-BE49-F238E27FC236}">
                <a16:creationId xmlns:a16="http://schemas.microsoft.com/office/drawing/2014/main" id="{587A1FCF-28F7-2D83-D5CC-42ACA4350056}"/>
              </a:ext>
            </a:extLst>
          </p:cNvPr>
          <p:cNvGraphicFramePr>
            <a:graphicFrameLocks noGrp="1"/>
          </p:cNvGraphicFramePr>
          <p:nvPr>
            <p:extLst>
              <p:ext uri="{D42A27DB-BD31-4B8C-83A1-F6EECF244321}">
                <p14:modId xmlns:p14="http://schemas.microsoft.com/office/powerpoint/2010/main" val="1115729170"/>
              </p:ext>
            </p:extLst>
          </p:nvPr>
        </p:nvGraphicFramePr>
        <p:xfrm>
          <a:off x="286764" y="2110154"/>
          <a:ext cx="8381840" cy="2441936"/>
        </p:xfrm>
        <a:graphic>
          <a:graphicData uri="http://schemas.openxmlformats.org/drawingml/2006/table">
            <a:tbl>
              <a:tblPr firstRow="1" bandRow="1">
                <a:tableStyleId>{72833802-FEF1-4C79-8D5D-14CF1EAF98D9}</a:tableStyleId>
              </a:tblPr>
              <a:tblGrid>
                <a:gridCol w="2373322">
                  <a:extLst>
                    <a:ext uri="{9D8B030D-6E8A-4147-A177-3AD203B41FA5}">
                      <a16:colId xmlns:a16="http://schemas.microsoft.com/office/drawing/2014/main" val="1954578743"/>
                    </a:ext>
                  </a:extLst>
                </a:gridCol>
                <a:gridCol w="6008518">
                  <a:extLst>
                    <a:ext uri="{9D8B030D-6E8A-4147-A177-3AD203B41FA5}">
                      <a16:colId xmlns:a16="http://schemas.microsoft.com/office/drawing/2014/main" val="924658484"/>
                    </a:ext>
                  </a:extLst>
                </a:gridCol>
              </a:tblGrid>
              <a:tr h="317999">
                <a:tc>
                  <a:txBody>
                    <a:bodyPr/>
                    <a:lstStyle/>
                    <a:p>
                      <a:r>
                        <a:rPr lang="en-IN" sz="1100" dirty="0">
                          <a:solidFill>
                            <a:schemeClr val="tx1"/>
                          </a:solidFill>
                        </a:rPr>
                        <a:t>Feature</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IN" sz="1100">
                          <a:solidFill>
                            <a:schemeClr val="tx1"/>
                          </a:solidFill>
                        </a:rPr>
                        <a:t>Description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585129"/>
                  </a:ext>
                </a:extLst>
              </a:tr>
              <a:tr h="317999">
                <a:tc>
                  <a:txBody>
                    <a:bodyPr/>
                    <a:lstStyle/>
                    <a:p>
                      <a:r>
                        <a:rPr lang="en-IN" sz="1100" b="1" dirty="0">
                          <a:solidFill>
                            <a:schemeClr val="tx1"/>
                          </a:solidFill>
                        </a:rPr>
                        <a:t>Cross-report View</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Visuals from different reports and datasets can be pinned together</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306082"/>
                  </a:ext>
                </a:extLst>
              </a:tr>
              <a:tr h="317999">
                <a:tc>
                  <a:txBody>
                    <a:bodyPr/>
                    <a:lstStyle/>
                    <a:p>
                      <a:r>
                        <a:rPr lang="en-IN" sz="1100" b="1" dirty="0">
                          <a:solidFill>
                            <a:schemeClr val="tx1"/>
                          </a:solidFill>
                        </a:rPr>
                        <a:t>Real-time Data</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Tiles can be configured to auto-refresh in real-time</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182577"/>
                  </a:ext>
                </a:extLst>
              </a:tr>
              <a:tr h="317999">
                <a:tc>
                  <a:txBody>
                    <a:bodyPr/>
                    <a:lstStyle/>
                    <a:p>
                      <a:r>
                        <a:rPr lang="en-IN" sz="1100" b="1" dirty="0">
                          <a:solidFill>
                            <a:schemeClr val="tx1"/>
                          </a:solidFill>
                        </a:rPr>
                        <a:t>Alerts</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Set up data-driven alerts on dashboard tiles (e.g., if a KPI crosses a threshold)</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0393143"/>
                  </a:ext>
                </a:extLst>
              </a:tr>
              <a:tr h="317999">
                <a:tc>
                  <a:txBody>
                    <a:bodyPr/>
                    <a:lstStyle/>
                    <a:p>
                      <a:r>
                        <a:rPr lang="en-IN" sz="1100" b="1">
                          <a:solidFill>
                            <a:schemeClr val="tx1"/>
                          </a:solidFill>
                        </a:rPr>
                        <a:t>Q&amp;A Support</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Ask natural language questions, then pin the results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5123549"/>
                  </a:ext>
                </a:extLst>
              </a:tr>
              <a:tr h="381539">
                <a:tc>
                  <a:txBody>
                    <a:bodyPr/>
                    <a:lstStyle/>
                    <a:p>
                      <a:r>
                        <a:rPr lang="en-IN" sz="1100" b="1">
                          <a:solidFill>
                            <a:schemeClr val="tx1"/>
                          </a:solidFill>
                        </a:rPr>
                        <a:t>Mobile-Friendly</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are optimized for Power BI mobile apps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924839"/>
                  </a:ext>
                </a:extLst>
              </a:tr>
              <a:tr h="470402">
                <a:tc>
                  <a:txBody>
                    <a:bodyPr/>
                    <a:lstStyle/>
                    <a:p>
                      <a:r>
                        <a:rPr lang="en-IN" sz="1100" b="1">
                          <a:solidFill>
                            <a:schemeClr val="tx1"/>
                          </a:solidFill>
                        </a:rPr>
                        <a:t>Sharing &amp; Collaboration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can be shared or published to apps/workspaces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567885"/>
                  </a:ext>
                </a:extLst>
              </a:tr>
            </a:tbl>
          </a:graphicData>
        </a:graphic>
      </p:graphicFrame>
    </p:spTree>
    <p:extLst>
      <p:ext uri="{BB962C8B-B14F-4D97-AF65-F5344CB8AC3E}">
        <p14:creationId xmlns:p14="http://schemas.microsoft.com/office/powerpoint/2010/main" val="151390399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5938FD-95B9-6DE5-8CDA-8765B1AA6F30}"/>
              </a:ext>
            </a:extLst>
          </p:cNvPr>
          <p:cNvSpPr>
            <a:spLocks noGrp="1"/>
          </p:cNvSpPr>
          <p:nvPr>
            <p:ph idx="1"/>
          </p:nvPr>
        </p:nvSpPr>
        <p:spPr/>
        <p:txBody>
          <a:bodyPr>
            <a:normAutofit/>
          </a:bodyPr>
          <a:lstStyle/>
          <a:p>
            <a:r>
              <a:rPr lang="en-GB" dirty="0"/>
              <a:t>A tile is a single visual (chart, graph, card, map, etc.) pinned to a dashboard.</a:t>
            </a:r>
          </a:p>
          <a:p>
            <a:r>
              <a:rPr lang="en-GB" dirty="0"/>
              <a:t>Tiles are the building blocks of a dashboard.</a:t>
            </a:r>
          </a:p>
          <a:p>
            <a:pPr marL="0" indent="0">
              <a:buNone/>
            </a:pPr>
            <a:r>
              <a:rPr lang="en-GB" b="1" dirty="0"/>
              <a:t>Tiles can come from:</a:t>
            </a:r>
          </a:p>
          <a:p>
            <a:pPr lvl="1"/>
            <a:r>
              <a:rPr lang="en-GB" dirty="0"/>
              <a:t>Reports</a:t>
            </a:r>
          </a:p>
          <a:p>
            <a:pPr lvl="1"/>
            <a:r>
              <a:rPr lang="en-GB" dirty="0"/>
              <a:t>Q&amp;A results</a:t>
            </a:r>
          </a:p>
          <a:p>
            <a:pPr lvl="1"/>
            <a:r>
              <a:rPr lang="en-GB" dirty="0"/>
              <a:t>Excel files</a:t>
            </a:r>
          </a:p>
          <a:p>
            <a:pPr lvl="1"/>
            <a:r>
              <a:rPr lang="en-GB" dirty="0"/>
              <a:t>Images, videos, and web content</a:t>
            </a:r>
          </a:p>
          <a:p>
            <a:pPr marL="0" indent="0">
              <a:buNone/>
            </a:pPr>
            <a:r>
              <a:rPr lang="en-IN" b="1" dirty="0"/>
              <a:t>Types of Tiles</a:t>
            </a:r>
          </a:p>
          <a:p>
            <a:pPr lvl="1"/>
            <a:r>
              <a:rPr lang="en-IN" dirty="0"/>
              <a:t>Visual tile: Pinned from a report</a:t>
            </a:r>
          </a:p>
          <a:p>
            <a:pPr lvl="1"/>
            <a:r>
              <a:rPr lang="en-IN" dirty="0"/>
              <a:t>Q&amp;A tile: Created using natural language queries</a:t>
            </a:r>
          </a:p>
          <a:p>
            <a:pPr lvl="1"/>
            <a:r>
              <a:rPr lang="en-IN" dirty="0"/>
              <a:t>Image/video tile: Embedded media content</a:t>
            </a:r>
          </a:p>
          <a:p>
            <a:pPr lvl="1"/>
            <a:r>
              <a:rPr lang="en-IN" dirty="0"/>
              <a:t>Web content tile: Embedded websites or HTML code</a:t>
            </a:r>
          </a:p>
          <a:p>
            <a:pPr lvl="1"/>
            <a:r>
              <a:rPr lang="en-IN" dirty="0"/>
              <a:t>Live tile: Interactive tiles that reflect live report visuals</a:t>
            </a:r>
          </a:p>
          <a:p>
            <a:pPr lvl="1"/>
            <a:endParaRPr lang="en-GB" dirty="0"/>
          </a:p>
        </p:txBody>
      </p:sp>
      <p:sp>
        <p:nvSpPr>
          <p:cNvPr id="3" name="Text Placeholder 2">
            <a:extLst>
              <a:ext uri="{FF2B5EF4-FFF2-40B4-BE49-F238E27FC236}">
                <a16:creationId xmlns:a16="http://schemas.microsoft.com/office/drawing/2014/main" id="{08424827-221B-4184-AE33-7487CDCB60AF}"/>
              </a:ext>
            </a:extLst>
          </p:cNvPr>
          <p:cNvSpPr>
            <a:spLocks noGrp="1"/>
          </p:cNvSpPr>
          <p:nvPr>
            <p:ph type="body" sz="quarter" idx="10"/>
          </p:nvPr>
        </p:nvSpPr>
        <p:spPr/>
        <p:txBody>
          <a:bodyPr/>
          <a:lstStyle/>
          <a:p>
            <a:r>
              <a:rPr lang="en-IN" dirty="0"/>
              <a:t>Power BI Tiles</a:t>
            </a:r>
          </a:p>
        </p:txBody>
      </p:sp>
      <p:sp>
        <p:nvSpPr>
          <p:cNvPr id="5" name="Content Placeholder 4">
            <a:extLst>
              <a:ext uri="{FF2B5EF4-FFF2-40B4-BE49-F238E27FC236}">
                <a16:creationId xmlns:a16="http://schemas.microsoft.com/office/drawing/2014/main" id="{F60C1651-B2D7-6790-6521-32F0AF255658}"/>
              </a:ext>
            </a:extLst>
          </p:cNvPr>
          <p:cNvSpPr>
            <a:spLocks noGrp="1"/>
          </p:cNvSpPr>
          <p:nvPr>
            <p:ph idx="11"/>
          </p:nvPr>
        </p:nvSpPr>
        <p:spPr/>
        <p:txBody>
          <a:bodyPr/>
          <a:lstStyle/>
          <a:p>
            <a:pPr marL="0" indent="0">
              <a:buNone/>
            </a:pPr>
            <a:r>
              <a:rPr lang="en-GB" b="1" dirty="0"/>
              <a:t>Tile Actions &amp; Options</a:t>
            </a:r>
          </a:p>
          <a:p>
            <a:pPr lvl="1"/>
            <a:r>
              <a:rPr lang="en-GB" dirty="0"/>
              <a:t>Pin: Add a report visual to a dashboard</a:t>
            </a:r>
          </a:p>
          <a:p>
            <a:pPr lvl="1"/>
            <a:r>
              <a:rPr lang="en-GB" dirty="0"/>
              <a:t>Edit Details: Change title, subtitle, or hyperlink</a:t>
            </a:r>
          </a:p>
          <a:p>
            <a:pPr lvl="1"/>
            <a:r>
              <a:rPr lang="en-GB" dirty="0"/>
              <a:t>Resize/Move: Adjust tile layout</a:t>
            </a:r>
          </a:p>
          <a:p>
            <a:pPr lvl="1"/>
            <a:r>
              <a:rPr lang="en-GB" dirty="0"/>
              <a:t>Set Alerts: Get notified on data threshold changes</a:t>
            </a:r>
          </a:p>
          <a:p>
            <a:pPr lvl="1"/>
            <a:r>
              <a:rPr lang="en-GB" dirty="0"/>
              <a:t>Open Underlying Report: Clicking tile takes user to source report</a:t>
            </a:r>
          </a:p>
          <a:p>
            <a:endParaRPr lang="en-IN" dirty="0"/>
          </a:p>
          <a:p>
            <a:endParaRPr lang="en-IN" dirty="0"/>
          </a:p>
        </p:txBody>
      </p:sp>
    </p:spTree>
    <p:extLst>
      <p:ext uri="{BB962C8B-B14F-4D97-AF65-F5344CB8AC3E}">
        <p14:creationId xmlns:p14="http://schemas.microsoft.com/office/powerpoint/2010/main" val="120461445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0DE5A9-840D-E0DC-2754-CAD41EA13A40}"/>
              </a:ext>
            </a:extLst>
          </p:cNvPr>
          <p:cNvSpPr>
            <a:spLocks noGrp="1"/>
          </p:cNvSpPr>
          <p:nvPr>
            <p:ph type="body" sz="quarter" idx="10"/>
          </p:nvPr>
        </p:nvSpPr>
        <p:spPr>
          <a:xfrm>
            <a:off x="667720" y="208546"/>
            <a:ext cx="8342596" cy="426321"/>
          </a:xfrm>
        </p:spPr>
        <p:txBody>
          <a:bodyPr anchor="b">
            <a:normAutofit/>
          </a:bodyPr>
          <a:lstStyle/>
          <a:p>
            <a:r>
              <a:rPr lang="en-IN"/>
              <a:t>Dashboard vs Report</a:t>
            </a:r>
          </a:p>
        </p:txBody>
      </p:sp>
      <p:graphicFrame>
        <p:nvGraphicFramePr>
          <p:cNvPr id="4" name="Table 3">
            <a:extLst>
              <a:ext uri="{FF2B5EF4-FFF2-40B4-BE49-F238E27FC236}">
                <a16:creationId xmlns:a16="http://schemas.microsoft.com/office/drawing/2014/main" id="{FF689B99-508C-1CD3-9383-B6AF10F2C211}"/>
              </a:ext>
            </a:extLst>
          </p:cNvPr>
          <p:cNvGraphicFramePr>
            <a:graphicFrameLocks noGrp="1"/>
          </p:cNvGraphicFramePr>
          <p:nvPr>
            <p:extLst>
              <p:ext uri="{D42A27DB-BD31-4B8C-83A1-F6EECF244321}">
                <p14:modId xmlns:p14="http://schemas.microsoft.com/office/powerpoint/2010/main" val="3784047905"/>
              </p:ext>
            </p:extLst>
          </p:nvPr>
        </p:nvGraphicFramePr>
        <p:xfrm>
          <a:off x="238069" y="892757"/>
          <a:ext cx="8441358" cy="4095557"/>
        </p:xfrm>
        <a:graphic>
          <a:graphicData uri="http://schemas.openxmlformats.org/drawingml/2006/table">
            <a:tbl>
              <a:tblPr/>
              <a:tblGrid>
                <a:gridCol w="1603684">
                  <a:extLst>
                    <a:ext uri="{9D8B030D-6E8A-4147-A177-3AD203B41FA5}">
                      <a16:colId xmlns:a16="http://schemas.microsoft.com/office/drawing/2014/main" val="2786920137"/>
                    </a:ext>
                  </a:extLst>
                </a:gridCol>
                <a:gridCol w="3361724">
                  <a:extLst>
                    <a:ext uri="{9D8B030D-6E8A-4147-A177-3AD203B41FA5}">
                      <a16:colId xmlns:a16="http://schemas.microsoft.com/office/drawing/2014/main" val="3910645216"/>
                    </a:ext>
                  </a:extLst>
                </a:gridCol>
                <a:gridCol w="3475950">
                  <a:extLst>
                    <a:ext uri="{9D8B030D-6E8A-4147-A177-3AD203B41FA5}">
                      <a16:colId xmlns:a16="http://schemas.microsoft.com/office/drawing/2014/main" val="3599946864"/>
                    </a:ext>
                  </a:extLst>
                </a:gridCol>
              </a:tblGrid>
              <a:tr h="272213">
                <a:tc>
                  <a:txBody>
                    <a:bodyPr/>
                    <a:lstStyle/>
                    <a:p>
                      <a:pPr algn="l" fontAlgn="ctr">
                        <a:buNone/>
                      </a:pPr>
                      <a:r>
                        <a:rPr lang="en-IN" sz="1050" b="1" i="0" u="none" strike="noStrike" dirty="0">
                          <a:effectLst/>
                          <a:latin typeface="Aptos Display" panose="020B0004020202020204" pitchFamily="34" charset="0"/>
                        </a:rPr>
                        <a:t>Feature</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dirty="0">
                          <a:effectLst/>
                          <a:latin typeface="Aptos Display" panose="020B0004020202020204" pitchFamily="34" charset="0"/>
                        </a:rPr>
                        <a:t>Dashboard</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a:effectLst/>
                          <a:latin typeface="Aptos Display" panose="020B0004020202020204" pitchFamily="34" charset="0"/>
                        </a:rPr>
                        <a:t>Report</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7539142"/>
                  </a:ext>
                </a:extLst>
              </a:tr>
              <a:tr h="457809">
                <a:tc>
                  <a:txBody>
                    <a:bodyPr/>
                    <a:lstStyle/>
                    <a:p>
                      <a:pPr algn="l" fontAlgn="ctr">
                        <a:buNone/>
                      </a:pPr>
                      <a:r>
                        <a:rPr lang="en-IN" sz="1050" b="1" i="0" u="none" strike="noStrike" dirty="0">
                          <a:effectLst/>
                          <a:latin typeface="Aptos Display" panose="020B0004020202020204" pitchFamily="34" charset="0"/>
                        </a:rPr>
                        <a:t>Definition</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 single-page summary with pinned visuals from one or more reports/datasets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A multi-page detailed view of data from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150646"/>
                  </a:ext>
                </a:extLst>
              </a:tr>
              <a:tr h="272213">
                <a:tc>
                  <a:txBody>
                    <a:bodyPr/>
                    <a:lstStyle/>
                    <a:p>
                      <a:pPr algn="l" fontAlgn="ctr">
                        <a:buNone/>
                      </a:pPr>
                      <a:r>
                        <a:rPr lang="en-IN" sz="1050" b="1" i="0" u="none" strike="noStrike">
                          <a:effectLst/>
                          <a:latin typeface="Aptos Display" panose="020B0004020202020204" pitchFamily="34" charset="0"/>
                        </a:rPr>
                        <a:t>Creation Tool</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Created and edited in </a:t>
                      </a:r>
                      <a:r>
                        <a:rPr lang="en-GB" sz="1000" b="1" i="0" u="none" strike="noStrike" dirty="0">
                          <a:effectLst/>
                          <a:latin typeface="Aptos Display" panose="020B0004020202020204" pitchFamily="34" charset="0"/>
                        </a:rPr>
                        <a:t>Power BI Service</a:t>
                      </a:r>
                      <a:endParaRPr lang="en-GB" sz="100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Created and edited in </a:t>
                      </a:r>
                      <a:r>
                        <a:rPr lang="en-GB" sz="1000" b="1" i="0" u="none" strike="noStrike">
                          <a:effectLst/>
                          <a:latin typeface="Aptos Display" panose="020B0004020202020204" pitchFamily="34" charset="0"/>
                        </a:rPr>
                        <a:t>Power BI Desktop</a:t>
                      </a:r>
                      <a:endParaRPr lang="en-GB" sz="100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9488405"/>
                  </a:ext>
                </a:extLst>
              </a:tr>
              <a:tr h="272213">
                <a:tc>
                  <a:txBody>
                    <a:bodyPr/>
                    <a:lstStyle/>
                    <a:p>
                      <a:pPr algn="l" fontAlgn="ctr">
                        <a:buNone/>
                      </a:pPr>
                      <a:r>
                        <a:rPr lang="en-IN" sz="1050" b="1" i="0" u="none" strike="noStrike">
                          <a:effectLst/>
                          <a:latin typeface="Aptos Display" panose="020B0004020202020204" pitchFamily="34" charset="0"/>
                        </a:rPr>
                        <a:t>Pages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Single page (no scrolling)</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Can have multiple pages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4017677"/>
                  </a:ext>
                </a:extLst>
              </a:tr>
              <a:tr h="272213">
                <a:tc>
                  <a:txBody>
                    <a:bodyPr/>
                    <a:lstStyle/>
                    <a:p>
                      <a:pPr algn="l" fontAlgn="ctr">
                        <a:buNone/>
                      </a:pPr>
                      <a:r>
                        <a:rPr lang="en-IN" sz="1050" b="1" i="0" u="none" strike="noStrike">
                          <a:effectLst/>
                          <a:latin typeface="Aptos Display" panose="020B0004020202020204" pitchFamily="34" charset="0"/>
                        </a:rPr>
                        <a:t>Interactivity</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Limited (no slicers, basic interaction)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High interactivity (slicers, filters, drill-through, etc.)</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410438"/>
                  </a:ext>
                </a:extLst>
              </a:tr>
              <a:tr h="272213">
                <a:tc>
                  <a:txBody>
                    <a:bodyPr/>
                    <a:lstStyle/>
                    <a:p>
                      <a:pPr algn="l" fontAlgn="ctr">
                        <a:buNone/>
                      </a:pPr>
                      <a:r>
                        <a:rPr lang="en-IN" sz="1050" b="1" i="0" u="none" strike="noStrike">
                          <a:effectLst/>
                          <a:latin typeface="Aptos Display" panose="020B0004020202020204" pitchFamily="34" charset="0"/>
                        </a:rPr>
                        <a:t>Data Sources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use visuals from multiple 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Tied to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977738"/>
                  </a:ext>
                </a:extLst>
              </a:tr>
              <a:tr h="457809">
                <a:tc>
                  <a:txBody>
                    <a:bodyPr/>
                    <a:lstStyle/>
                    <a:p>
                      <a:pPr algn="l" fontAlgn="ctr">
                        <a:buNone/>
                      </a:pPr>
                      <a:r>
                        <a:rPr lang="en-IN" sz="1050" b="1" i="0" u="none" strike="noStrike">
                          <a:effectLst/>
                          <a:latin typeface="Aptos Display" panose="020B0004020202020204" pitchFamily="34" charset="0"/>
                        </a:rPr>
                        <a:t>Visuals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Pinned tiles (charts, KPIs, Q&amp;A results, images, videos)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range of visualizations and custom visuals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887112"/>
                  </a:ext>
                </a:extLst>
              </a:tr>
              <a:tr h="272213">
                <a:tc>
                  <a:txBody>
                    <a:bodyPr/>
                    <a:lstStyle/>
                    <a:p>
                      <a:pPr algn="l" fontAlgn="ctr">
                        <a:buNone/>
                      </a:pPr>
                      <a:r>
                        <a:rPr lang="en-IN" sz="1050" b="1" i="0" u="none" strike="noStrike">
                          <a:effectLst/>
                          <a:latin typeface="Aptos Display" panose="020B0004020202020204" pitchFamily="34" charset="0"/>
                        </a:rPr>
                        <a:t>Filtering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No visual-level filters or slicers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support for visual, page, and report-level filters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5849398"/>
                  </a:ext>
                </a:extLst>
              </a:tr>
              <a:tr h="272213">
                <a:tc>
                  <a:txBody>
                    <a:bodyPr/>
                    <a:lstStyle/>
                    <a:p>
                      <a:pPr algn="l" fontAlgn="ctr">
                        <a:buNone/>
                      </a:pPr>
                      <a:r>
                        <a:rPr lang="en-IN" sz="1050" b="1" i="0" u="none" strike="noStrike">
                          <a:effectLst/>
                          <a:latin typeface="Aptos Display" panose="020B0004020202020204" pitchFamily="34" charset="0"/>
                        </a:rPr>
                        <a:t>Use Case</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High-level monitoring and KPIs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In-depth exploration and analysis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302329"/>
                  </a:ext>
                </a:extLst>
              </a:tr>
              <a:tr h="272213">
                <a:tc>
                  <a:txBody>
                    <a:bodyPr/>
                    <a:lstStyle/>
                    <a:p>
                      <a:pPr algn="l" fontAlgn="ctr">
                        <a:buNone/>
                      </a:pPr>
                      <a:r>
                        <a:rPr lang="en-IN" sz="1050" b="1" i="0" u="none" strike="noStrike">
                          <a:effectLst/>
                          <a:latin typeface="Aptos Display" panose="020B0004020202020204" pitchFamily="34" charset="0"/>
                        </a:rPr>
                        <a:t>Mobile Optimization</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Mobile-optimized layout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Also supports mobile layout customization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8063693"/>
                  </a:ext>
                </a:extLst>
              </a:tr>
              <a:tr h="272213">
                <a:tc>
                  <a:txBody>
                    <a:bodyPr/>
                    <a:lstStyle/>
                    <a:p>
                      <a:pPr algn="l" fontAlgn="ctr">
                        <a:buNone/>
                      </a:pPr>
                      <a:r>
                        <a:rPr lang="en-IN" sz="1050" b="1" i="0" u="none" strike="noStrike">
                          <a:effectLst/>
                          <a:latin typeface="Aptos Display" panose="020B0004020202020204" pitchFamily="34" charset="0"/>
                        </a:rPr>
                        <a:t>Alerts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set data-driven alerts on KPI or gauge tiles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Alerts not available directly</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9621202"/>
                  </a:ext>
                </a:extLst>
              </a:tr>
              <a:tr h="272213">
                <a:tc>
                  <a:txBody>
                    <a:bodyPr/>
                    <a:lstStyle/>
                    <a:p>
                      <a:pPr algn="l" fontAlgn="ctr">
                        <a:buNone/>
                      </a:pPr>
                      <a:r>
                        <a:rPr lang="en-IN" sz="1050" b="1" i="0" u="none" strike="noStrike">
                          <a:effectLst/>
                          <a:latin typeface="Aptos Display" panose="020B0004020202020204" pitchFamily="34" charset="0"/>
                        </a:rPr>
                        <a:t>Drill-down/Drill-through</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Not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Fully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291242"/>
                  </a:ext>
                </a:extLst>
              </a:tr>
              <a:tr h="457809">
                <a:tc>
                  <a:txBody>
                    <a:bodyPr/>
                    <a:lstStyle/>
                    <a:p>
                      <a:pPr algn="l" fontAlgn="ctr">
                        <a:buNone/>
                      </a:pPr>
                      <a:r>
                        <a:rPr lang="en-IN" sz="1050" b="1" i="0" u="none" strike="noStrike">
                          <a:effectLst/>
                          <a:latin typeface="Aptos Display" panose="020B0004020202020204" pitchFamily="34" charset="0"/>
                        </a:rPr>
                        <a:t>Sharing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Shared via Power BI Apps or direct dashboard share</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Shared via workspace or included in apps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250997"/>
                  </a:ext>
                </a:extLst>
              </a:tr>
            </a:tbl>
          </a:graphicData>
        </a:graphic>
      </p:graphicFrame>
    </p:spTree>
    <p:extLst>
      <p:ext uri="{BB962C8B-B14F-4D97-AF65-F5344CB8AC3E}">
        <p14:creationId xmlns:p14="http://schemas.microsoft.com/office/powerpoint/2010/main" val="298706481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A1CD-CFBC-A342-6638-A082CA9F2D94}"/>
              </a:ext>
            </a:extLst>
          </p:cNvPr>
          <p:cNvSpPr>
            <a:spLocks noGrp="1"/>
          </p:cNvSpPr>
          <p:nvPr>
            <p:ph type="ctrTitle"/>
          </p:nvPr>
        </p:nvSpPr>
        <p:spPr>
          <a:xfrm>
            <a:off x="1454002" y="2226621"/>
            <a:ext cx="6235995" cy="690258"/>
          </a:xfrm>
        </p:spPr>
        <p:txBody>
          <a:bodyPr/>
          <a:lstStyle/>
          <a:p>
            <a:r>
              <a:rPr lang="en-GB" dirty="0"/>
              <a:t>AI Features in Power BI</a:t>
            </a:r>
            <a:endParaRPr lang="en-IN" dirty="0"/>
          </a:p>
        </p:txBody>
      </p:sp>
    </p:spTree>
    <p:extLst>
      <p:ext uri="{BB962C8B-B14F-4D97-AF65-F5344CB8AC3E}">
        <p14:creationId xmlns:p14="http://schemas.microsoft.com/office/powerpoint/2010/main" val="160702864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36CA00-417C-9402-4CAE-63F2393DD6A7}"/>
              </a:ext>
            </a:extLst>
          </p:cNvPr>
          <p:cNvSpPr>
            <a:spLocks noGrp="1"/>
          </p:cNvSpPr>
          <p:nvPr>
            <p:ph idx="1"/>
          </p:nvPr>
        </p:nvSpPr>
        <p:spPr/>
        <p:txBody>
          <a:bodyPr>
            <a:normAutofit/>
          </a:bodyPr>
          <a:lstStyle/>
          <a:p>
            <a:pPr marL="0" indent="0">
              <a:buNone/>
            </a:pPr>
            <a:r>
              <a:rPr lang="en-GB" b="1" dirty="0"/>
              <a:t>1. Smart Narrative (Narrative Visuals)</a:t>
            </a:r>
          </a:p>
          <a:p>
            <a:pPr lvl="1"/>
            <a:r>
              <a:rPr lang="en-GB" dirty="0"/>
              <a:t>Auto-generates text summaries for visuals or entire reports</a:t>
            </a:r>
          </a:p>
          <a:p>
            <a:pPr lvl="1"/>
            <a:r>
              <a:rPr lang="en-GB" dirty="0"/>
              <a:t>Useful for automated insights, highlighting trends, key drivers, and anomalies</a:t>
            </a:r>
          </a:p>
          <a:p>
            <a:pPr marL="0" indent="0">
              <a:buNone/>
            </a:pPr>
            <a:r>
              <a:rPr lang="en-GB" b="1" dirty="0"/>
              <a:t>2. Q&amp;A Visual</a:t>
            </a:r>
          </a:p>
          <a:p>
            <a:pPr lvl="1"/>
            <a:r>
              <a:rPr lang="en-GB" dirty="0"/>
              <a:t>Allows users to ask natural language questions (e.g., "total sales by region")</a:t>
            </a:r>
          </a:p>
          <a:p>
            <a:pPr lvl="1"/>
            <a:r>
              <a:rPr lang="en-GB" dirty="0"/>
              <a:t>Power BI interprets the query and generates visuals accordingly</a:t>
            </a:r>
          </a:p>
          <a:p>
            <a:pPr lvl="1"/>
            <a:r>
              <a:rPr lang="en-GB" dirty="0"/>
              <a:t>Auto-suggests valid field names and values for better usability</a:t>
            </a:r>
          </a:p>
          <a:p>
            <a:pPr marL="0" indent="0">
              <a:buNone/>
            </a:pPr>
            <a:r>
              <a:rPr lang="en-GB" b="1" dirty="0"/>
              <a:t>3. Decomposition Tree</a:t>
            </a:r>
          </a:p>
          <a:p>
            <a:pPr lvl="1"/>
            <a:r>
              <a:rPr lang="en-GB" dirty="0"/>
              <a:t>Breaks down metrics (like Sales) by multiple dimensions</a:t>
            </a:r>
          </a:p>
          <a:p>
            <a:pPr lvl="1"/>
            <a:r>
              <a:rPr lang="en-GB" dirty="0"/>
              <a:t>Automatically surfaces key contributors to a value</a:t>
            </a:r>
          </a:p>
          <a:p>
            <a:pPr lvl="1"/>
            <a:r>
              <a:rPr lang="en-GB" dirty="0"/>
              <a:t>Includes AI-driven "High Value" and "Low Value" options</a:t>
            </a:r>
          </a:p>
          <a:p>
            <a:pPr marL="0" indent="0">
              <a:buNone/>
            </a:pPr>
            <a:r>
              <a:rPr lang="en-GB" b="1" dirty="0"/>
              <a:t>4. Key Influencers Visual</a:t>
            </a:r>
          </a:p>
          <a:p>
            <a:pPr lvl="1"/>
            <a:r>
              <a:rPr lang="en-GB" dirty="0"/>
              <a:t>Uses ML to identify what factors impact a given metric</a:t>
            </a:r>
          </a:p>
          <a:p>
            <a:pPr lvl="1"/>
            <a:r>
              <a:rPr lang="en-GB" dirty="0"/>
              <a:t>Great for understanding drivers behind outcomes (e.g., what affects customer satisfaction)</a:t>
            </a:r>
          </a:p>
          <a:p>
            <a:endParaRPr lang="en-GB" dirty="0"/>
          </a:p>
          <a:p>
            <a:endParaRPr lang="en-GB" dirty="0"/>
          </a:p>
          <a:p>
            <a:endParaRPr lang="en-IN" dirty="0"/>
          </a:p>
        </p:txBody>
      </p:sp>
      <p:sp>
        <p:nvSpPr>
          <p:cNvPr id="3" name="Text Placeholder 2">
            <a:extLst>
              <a:ext uri="{FF2B5EF4-FFF2-40B4-BE49-F238E27FC236}">
                <a16:creationId xmlns:a16="http://schemas.microsoft.com/office/drawing/2014/main" id="{19CF8218-C69A-7157-EFBE-81EE3917E207}"/>
              </a:ext>
            </a:extLst>
          </p:cNvPr>
          <p:cNvSpPr>
            <a:spLocks noGrp="1"/>
          </p:cNvSpPr>
          <p:nvPr>
            <p:ph type="body" sz="quarter" idx="10"/>
          </p:nvPr>
        </p:nvSpPr>
        <p:spPr/>
        <p:txBody>
          <a:bodyPr/>
          <a:lstStyle/>
          <a:p>
            <a:r>
              <a:rPr lang="en-GB" dirty="0"/>
              <a:t>AI Features in Power BI</a:t>
            </a:r>
            <a:endParaRPr lang="en-IN" dirty="0"/>
          </a:p>
        </p:txBody>
      </p:sp>
    </p:spTree>
    <p:extLst>
      <p:ext uri="{BB962C8B-B14F-4D97-AF65-F5344CB8AC3E}">
        <p14:creationId xmlns:p14="http://schemas.microsoft.com/office/powerpoint/2010/main" val="8724931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EAEE4-4BA9-D974-CC53-873C8E990D7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724C9F-7EAB-3C3D-6EB8-15A8628AE540}"/>
              </a:ext>
            </a:extLst>
          </p:cNvPr>
          <p:cNvSpPr>
            <a:spLocks noGrp="1"/>
          </p:cNvSpPr>
          <p:nvPr>
            <p:ph idx="1"/>
          </p:nvPr>
        </p:nvSpPr>
        <p:spPr/>
        <p:txBody>
          <a:bodyPr>
            <a:normAutofit lnSpcReduction="10000"/>
          </a:bodyPr>
          <a:lstStyle/>
          <a:p>
            <a:pPr marL="0" indent="0">
              <a:buNone/>
            </a:pPr>
            <a:r>
              <a:rPr lang="en-GB" b="1" dirty="0"/>
              <a:t>5. Anomaly Detection</a:t>
            </a:r>
          </a:p>
          <a:p>
            <a:pPr lvl="1"/>
            <a:r>
              <a:rPr lang="en-GB" dirty="0"/>
              <a:t>Detects outliers and unexpected data patterns in time-series visuals</a:t>
            </a:r>
          </a:p>
          <a:p>
            <a:pPr lvl="1"/>
            <a:r>
              <a:rPr lang="en-GB" dirty="0"/>
              <a:t>Auto-explains anomalies with context and contributing factors</a:t>
            </a:r>
          </a:p>
          <a:p>
            <a:pPr marL="0" indent="0">
              <a:buNone/>
            </a:pPr>
            <a:r>
              <a:rPr lang="en-GB" b="1" dirty="0"/>
              <a:t>6. </a:t>
            </a:r>
            <a:r>
              <a:rPr lang="en-GB" b="1" dirty="0" err="1"/>
              <a:t>AutoML</a:t>
            </a:r>
            <a:r>
              <a:rPr lang="en-GB" b="1" dirty="0"/>
              <a:t> in Power BI Premium</a:t>
            </a:r>
          </a:p>
          <a:p>
            <a:pPr lvl="1"/>
            <a:r>
              <a:rPr lang="en-GB" dirty="0"/>
              <a:t>Create machine learning models (like classification or regression) directly in Power BI using </a:t>
            </a:r>
            <a:r>
              <a:rPr lang="en-GB" dirty="0" err="1"/>
              <a:t>AutoML</a:t>
            </a:r>
            <a:endParaRPr lang="en-GB" dirty="0"/>
          </a:p>
          <a:p>
            <a:pPr lvl="1"/>
            <a:r>
              <a:rPr lang="en-GB" dirty="0"/>
              <a:t>No coding required – built on top of Azure Machine Learning</a:t>
            </a:r>
          </a:p>
          <a:p>
            <a:pPr lvl="1"/>
            <a:r>
              <a:rPr lang="en-GB" dirty="0"/>
              <a:t>Can be used in Dataflows</a:t>
            </a:r>
          </a:p>
          <a:p>
            <a:pPr marL="0" indent="0">
              <a:buNone/>
            </a:pPr>
            <a:r>
              <a:rPr lang="en-GB" b="1" dirty="0"/>
              <a:t>7. Cognitive Services Integration</a:t>
            </a:r>
          </a:p>
          <a:p>
            <a:pPr marL="0" indent="0">
              <a:buNone/>
            </a:pPr>
            <a:r>
              <a:rPr lang="en-GB" dirty="0"/>
              <a:t>         Use Azure Cognitive Services in Power BI for:</a:t>
            </a:r>
          </a:p>
          <a:p>
            <a:pPr lvl="1"/>
            <a:r>
              <a:rPr lang="en-GB" dirty="0"/>
              <a:t>Text analytics (key phrases, sentiment)</a:t>
            </a:r>
          </a:p>
          <a:p>
            <a:pPr lvl="1"/>
            <a:r>
              <a:rPr lang="en-GB" dirty="0"/>
              <a:t>Image tagging</a:t>
            </a:r>
          </a:p>
          <a:p>
            <a:pPr lvl="1"/>
            <a:r>
              <a:rPr lang="en-GB" dirty="0"/>
              <a:t>Language detection</a:t>
            </a:r>
          </a:p>
          <a:p>
            <a:pPr lvl="1"/>
            <a:r>
              <a:rPr lang="en-GB" dirty="0"/>
              <a:t>Available via AI Insights in Power Query</a:t>
            </a:r>
          </a:p>
          <a:p>
            <a:pPr marL="0" indent="0">
              <a:buNone/>
            </a:pPr>
            <a:r>
              <a:rPr lang="en-GB" b="1" dirty="0"/>
              <a:t>8. Quick Insights</a:t>
            </a:r>
          </a:p>
          <a:p>
            <a:pPr lvl="1"/>
            <a:r>
              <a:rPr lang="en-GB" dirty="0"/>
              <a:t>Automatically </a:t>
            </a:r>
            <a:r>
              <a:rPr lang="en-GB" dirty="0" err="1"/>
              <a:t>analyzes</a:t>
            </a:r>
            <a:r>
              <a:rPr lang="en-GB" dirty="0"/>
              <a:t> datasets and provides instant insights</a:t>
            </a:r>
          </a:p>
          <a:p>
            <a:pPr lvl="1"/>
            <a:r>
              <a:rPr lang="en-GB" dirty="0"/>
              <a:t>Uses AI to surface patterns, outliers, and trends</a:t>
            </a:r>
          </a:p>
          <a:p>
            <a:pPr marL="0" indent="0">
              <a:buNone/>
            </a:pPr>
            <a:r>
              <a:rPr lang="en-GB" b="1" dirty="0"/>
              <a:t> Pro Tip:  </a:t>
            </a:r>
            <a:r>
              <a:rPr lang="en-GB" dirty="0"/>
              <a:t>Many AI features (like </a:t>
            </a:r>
            <a:r>
              <a:rPr lang="en-GB" dirty="0" err="1"/>
              <a:t>AutoML</a:t>
            </a:r>
            <a:r>
              <a:rPr lang="en-GB" dirty="0"/>
              <a:t> and Cognitive Services) require Power BI Premium or Premium per user (PPU) licensing.</a:t>
            </a:r>
          </a:p>
          <a:p>
            <a:endParaRPr lang="en-GB" dirty="0"/>
          </a:p>
          <a:p>
            <a:endParaRPr lang="en-IN" dirty="0"/>
          </a:p>
        </p:txBody>
      </p:sp>
      <p:sp>
        <p:nvSpPr>
          <p:cNvPr id="3" name="Text Placeholder 2">
            <a:extLst>
              <a:ext uri="{FF2B5EF4-FFF2-40B4-BE49-F238E27FC236}">
                <a16:creationId xmlns:a16="http://schemas.microsoft.com/office/drawing/2014/main" id="{59BFC4CF-D61A-F960-AD83-A46D8D3F2930}"/>
              </a:ext>
            </a:extLst>
          </p:cNvPr>
          <p:cNvSpPr>
            <a:spLocks noGrp="1"/>
          </p:cNvSpPr>
          <p:nvPr>
            <p:ph type="body" sz="quarter" idx="10"/>
          </p:nvPr>
        </p:nvSpPr>
        <p:spPr/>
        <p:txBody>
          <a:bodyPr/>
          <a:lstStyle/>
          <a:p>
            <a:r>
              <a:rPr lang="en-GB" dirty="0"/>
              <a:t>AI Features in Power BI</a:t>
            </a:r>
            <a:endParaRPr lang="en-IN" dirty="0"/>
          </a:p>
        </p:txBody>
      </p:sp>
    </p:spTree>
    <p:extLst>
      <p:ext uri="{BB962C8B-B14F-4D97-AF65-F5344CB8AC3E}">
        <p14:creationId xmlns:p14="http://schemas.microsoft.com/office/powerpoint/2010/main" val="299346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7486066-583A-17C1-D71F-DF3764C84B2E}"/>
              </a:ext>
            </a:extLst>
          </p:cNvPr>
          <p:cNvSpPr>
            <a:spLocks noGrp="1"/>
          </p:cNvSpPr>
          <p:nvPr>
            <p:ph idx="1"/>
          </p:nvPr>
        </p:nvSpPr>
        <p:spPr/>
        <p:txBody>
          <a:bodyPr/>
          <a:lstStyle/>
          <a:p>
            <a:pPr marL="0" indent="0">
              <a:lnSpc>
                <a:spcPct val="200000"/>
              </a:lnSpc>
              <a:buNone/>
            </a:pPr>
            <a:r>
              <a:rPr lang="en-GB" b="1" dirty="0"/>
              <a:t>Examples using Employee Table –</a:t>
            </a:r>
          </a:p>
          <a:p>
            <a:pPr>
              <a:lnSpc>
                <a:spcPct val="200000"/>
              </a:lnSpc>
            </a:pPr>
            <a:r>
              <a:rPr lang="en-GB" dirty="0"/>
              <a:t>Format Employee details as a Table</a:t>
            </a:r>
          </a:p>
          <a:p>
            <a:pPr>
              <a:lnSpc>
                <a:spcPct val="200000"/>
              </a:lnSpc>
            </a:pPr>
            <a:r>
              <a:rPr lang="en-GB" dirty="0"/>
              <a:t>Mark Salary column with currency symbol</a:t>
            </a:r>
          </a:p>
          <a:p>
            <a:pPr>
              <a:lnSpc>
                <a:spcPct val="200000"/>
              </a:lnSpc>
            </a:pPr>
            <a:r>
              <a:rPr lang="en-GB" dirty="0"/>
              <a:t>Mark Age column with as suffix</a:t>
            </a:r>
          </a:p>
          <a:p>
            <a:pPr>
              <a:lnSpc>
                <a:spcPct val="200000"/>
              </a:lnSpc>
            </a:pPr>
            <a:r>
              <a:rPr lang="en-GB" dirty="0"/>
              <a:t>Exercises on basic, text, date, logical, lookup functions</a:t>
            </a:r>
            <a:endParaRPr lang="en-IN" dirty="0"/>
          </a:p>
        </p:txBody>
      </p:sp>
    </p:spTree>
    <p:extLst>
      <p:ext uri="{BB962C8B-B14F-4D97-AF65-F5344CB8AC3E}">
        <p14:creationId xmlns:p14="http://schemas.microsoft.com/office/powerpoint/2010/main" val="86091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689C45-5E8C-1DB2-C6AB-829FDE6AA387}"/>
              </a:ext>
            </a:extLst>
          </p:cNvPr>
          <p:cNvSpPr>
            <a:spLocks noGrp="1"/>
          </p:cNvSpPr>
          <p:nvPr>
            <p:ph idx="1"/>
          </p:nvPr>
        </p:nvSpPr>
        <p:spPr/>
        <p:txBody>
          <a:bodyPr/>
          <a:lstStyle/>
          <a:p>
            <a:pPr marL="0" indent="0">
              <a:lnSpc>
                <a:spcPct val="150000"/>
              </a:lnSpc>
              <a:buNone/>
            </a:pPr>
            <a:r>
              <a:rPr lang="en-GB" b="1" dirty="0"/>
              <a:t>Why Format Data as a Table?</a:t>
            </a:r>
          </a:p>
          <a:p>
            <a:pPr>
              <a:lnSpc>
                <a:spcPct val="150000"/>
              </a:lnSpc>
            </a:pPr>
            <a:r>
              <a:rPr lang="en-GB" b="1" dirty="0"/>
              <a:t>Automatic Filtering &amp; Sorting</a:t>
            </a:r>
            <a:r>
              <a:rPr lang="en-GB" dirty="0"/>
              <a:t>: Easy to filter and sort data with built-in dropdowns.</a:t>
            </a:r>
          </a:p>
          <a:p>
            <a:pPr>
              <a:lnSpc>
                <a:spcPct val="150000"/>
              </a:lnSpc>
            </a:pPr>
            <a:r>
              <a:rPr lang="en-GB" b="1" dirty="0"/>
              <a:t>Dynamic Range</a:t>
            </a:r>
            <a:r>
              <a:rPr lang="en-GB" dirty="0"/>
              <a:t>: Tables automatically expand when you add new rows or columns — no need to update formulas or charts manually.</a:t>
            </a:r>
          </a:p>
          <a:p>
            <a:pPr>
              <a:lnSpc>
                <a:spcPct val="150000"/>
              </a:lnSpc>
            </a:pPr>
            <a:r>
              <a:rPr lang="en-GB" b="1" dirty="0"/>
              <a:t>Structured References</a:t>
            </a:r>
            <a:r>
              <a:rPr lang="en-GB" dirty="0"/>
              <a:t>: Use intuitive, column-name-based formulas instead of cell addresses (e.g., [Sales] instead of B2:B100).</a:t>
            </a:r>
          </a:p>
          <a:p>
            <a:pPr>
              <a:lnSpc>
                <a:spcPct val="150000"/>
              </a:lnSpc>
            </a:pPr>
            <a:r>
              <a:rPr lang="en-GB" b="1" dirty="0"/>
              <a:t>Consistent Formatting</a:t>
            </a:r>
            <a:r>
              <a:rPr lang="en-GB" dirty="0"/>
              <a:t>: Applies uniform styles (</a:t>
            </a:r>
            <a:r>
              <a:rPr lang="en-GB" dirty="0" err="1"/>
              <a:t>colors</a:t>
            </a:r>
            <a:r>
              <a:rPr lang="en-GB" dirty="0"/>
              <a:t>, fonts) that improve readability.</a:t>
            </a:r>
          </a:p>
          <a:p>
            <a:pPr>
              <a:lnSpc>
                <a:spcPct val="150000"/>
              </a:lnSpc>
            </a:pPr>
            <a:r>
              <a:rPr lang="en-GB" b="1" dirty="0"/>
              <a:t>Better Integration</a:t>
            </a:r>
            <a:r>
              <a:rPr lang="en-GB" dirty="0"/>
              <a:t>: Works seamlessly with PivotTables, Power Query, and Excel’s data tools.</a:t>
            </a:r>
          </a:p>
          <a:p>
            <a:pPr>
              <a:lnSpc>
                <a:spcPct val="150000"/>
              </a:lnSpc>
            </a:pPr>
            <a:r>
              <a:rPr lang="en-GB" b="1" dirty="0"/>
              <a:t>Improved Data Management</a:t>
            </a:r>
            <a:r>
              <a:rPr lang="en-GB" dirty="0"/>
              <a:t>: Enables features like Total Row, slicers for filtering, and easy data validation.</a:t>
            </a:r>
          </a:p>
          <a:p>
            <a:pPr marL="0" indent="0">
              <a:lnSpc>
                <a:spcPct val="150000"/>
              </a:lnSpc>
              <a:buNone/>
            </a:pPr>
            <a:r>
              <a:rPr lang="en-GB" b="1" dirty="0"/>
              <a:t>Summary:</a:t>
            </a:r>
          </a:p>
          <a:p>
            <a:pPr>
              <a:lnSpc>
                <a:spcPct val="150000"/>
              </a:lnSpc>
            </a:pPr>
            <a:r>
              <a:rPr lang="en-GB" dirty="0"/>
              <a:t>Formatting as a table turns a static range into a dynamic, interactive dataset that simplifies data analysis and enhances workbook functionality.</a:t>
            </a:r>
          </a:p>
        </p:txBody>
      </p:sp>
      <p:sp>
        <p:nvSpPr>
          <p:cNvPr id="3" name="Text Placeholder 2">
            <a:extLst>
              <a:ext uri="{FF2B5EF4-FFF2-40B4-BE49-F238E27FC236}">
                <a16:creationId xmlns:a16="http://schemas.microsoft.com/office/drawing/2014/main" id="{0DEE0F57-108D-1A35-BBAA-4BEF090A57A0}"/>
              </a:ext>
            </a:extLst>
          </p:cNvPr>
          <p:cNvSpPr>
            <a:spLocks noGrp="1"/>
          </p:cNvSpPr>
          <p:nvPr>
            <p:ph type="body" sz="quarter" idx="10"/>
          </p:nvPr>
        </p:nvSpPr>
        <p:spPr/>
        <p:txBody>
          <a:bodyPr/>
          <a:lstStyle/>
          <a:p>
            <a:r>
              <a:rPr lang="en-GB" dirty="0"/>
              <a:t>Formatting as Table in Excel</a:t>
            </a:r>
            <a:endParaRPr lang="en-IN" dirty="0"/>
          </a:p>
        </p:txBody>
      </p:sp>
    </p:spTree>
    <p:extLst>
      <p:ext uri="{BB962C8B-B14F-4D97-AF65-F5344CB8AC3E}">
        <p14:creationId xmlns:p14="http://schemas.microsoft.com/office/powerpoint/2010/main" val="2209407674"/>
      </p:ext>
    </p:extLst>
  </p:cSld>
  <p:clrMapOvr>
    <a:masterClrMapping/>
  </p:clrMapOvr>
</p:sld>
</file>

<file path=ppt/theme/theme1.xml><?xml version="1.0" encoding="utf-8"?>
<a:theme xmlns:a="http://schemas.openxmlformats.org/drawingml/2006/main" name="Standard Layou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DA2455AE-8790-4473-9334-3350133AD5F1}" vid="{78085882-F375-4984-832A-649B729E5C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F53C41-B9C1-420F-A00B-EA08FD223CB3}">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3584</TotalTime>
  <Words>7239</Words>
  <Application>Microsoft Office PowerPoint</Application>
  <PresentationFormat>On-screen Show (16:9)</PresentationFormat>
  <Paragraphs>794</Paragraphs>
  <Slides>77</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77</vt:i4>
      </vt:variant>
    </vt:vector>
  </HeadingPairs>
  <TitlesOfParts>
    <vt:vector size="84" baseType="lpstr">
      <vt:lpstr>Amasis MT Pro Black</vt:lpstr>
      <vt:lpstr>Aptos Display</vt:lpstr>
      <vt:lpstr>Arial</vt:lpstr>
      <vt:lpstr>Calibri</vt:lpstr>
      <vt:lpstr>Courier New</vt:lpstr>
      <vt:lpstr>Wingdings</vt:lpstr>
      <vt:lpstr>Standard Layout</vt:lpstr>
      <vt:lpstr>PowerPoint Presentation</vt:lpstr>
      <vt:lpstr>Training Agenda</vt:lpstr>
      <vt:lpstr>PowerPoint Presentation</vt:lpstr>
      <vt:lpstr>PowerPoint Presentation</vt:lpstr>
      <vt:lpstr>Day 1 – Advanced Excel &amp; AI Integration</vt:lpstr>
      <vt:lpstr>PowerPoint Presentation</vt:lpstr>
      <vt:lpstr>Revision of Basic Excel Formulas</vt:lpstr>
      <vt:lpstr>PowerPoint Presentation</vt:lpstr>
      <vt:lpstr>PowerPoint Presentation</vt:lpstr>
      <vt:lpstr>Data Analytics and Visualization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to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Power Query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Tab</vt:lpstr>
      <vt:lpstr>PowerPoint Presentation</vt:lpstr>
      <vt:lpstr>PowerPoint Presentation</vt:lpstr>
      <vt:lpstr>Visualize data in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Service</vt:lpstr>
      <vt:lpstr>PowerPoint Presentation</vt:lpstr>
      <vt:lpstr>PowerPoint Presentation</vt:lpstr>
      <vt:lpstr>PowerPoint Presentation</vt:lpstr>
      <vt:lpstr>PowerPoint Presentation</vt:lpstr>
      <vt:lpstr>PowerPoint Presentation</vt:lpstr>
      <vt:lpstr>AI Features in Power BI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Vaidehi Nair</dc:creator>
  <cp:lastModifiedBy>Vaidehi Nair</cp:lastModifiedBy>
  <cp:revision>4</cp:revision>
  <cp:lastPrinted>2022-11-07T12:21:02Z</cp:lastPrinted>
  <dcterms:created xsi:type="dcterms:W3CDTF">2020-12-06T06:39:29Z</dcterms:created>
  <dcterms:modified xsi:type="dcterms:W3CDTF">2025-06-05T13:37:20Z</dcterms:modified>
</cp:coreProperties>
</file>