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 id="2147483748" r:id="rId2"/>
  </p:sldMasterIdLst>
  <p:notesMasterIdLst>
    <p:notesMasterId r:id="rId110"/>
  </p:notesMasterIdLst>
  <p:handoutMasterIdLst>
    <p:handoutMasterId r:id="rId111"/>
  </p:handoutMasterIdLst>
  <p:sldIdLst>
    <p:sldId id="257" r:id="rId3"/>
    <p:sldId id="412" r:id="rId4"/>
    <p:sldId id="579" r:id="rId5"/>
    <p:sldId id="702" r:id="rId6"/>
    <p:sldId id="703" r:id="rId7"/>
    <p:sldId id="704" r:id="rId8"/>
    <p:sldId id="705" r:id="rId9"/>
    <p:sldId id="706" r:id="rId10"/>
    <p:sldId id="264" r:id="rId11"/>
    <p:sldId id="707" r:id="rId12"/>
    <p:sldId id="708" r:id="rId13"/>
    <p:sldId id="419" r:id="rId14"/>
    <p:sldId id="418" r:id="rId15"/>
    <p:sldId id="644" r:id="rId16"/>
    <p:sldId id="645" r:id="rId17"/>
    <p:sldId id="646" r:id="rId18"/>
    <p:sldId id="294" r:id="rId19"/>
    <p:sldId id="296" r:id="rId20"/>
    <p:sldId id="297" r:id="rId21"/>
    <p:sldId id="298" r:id="rId22"/>
    <p:sldId id="300" r:id="rId23"/>
    <p:sldId id="301" r:id="rId24"/>
    <p:sldId id="303" r:id="rId25"/>
    <p:sldId id="304" r:id="rId26"/>
    <p:sldId id="585" r:id="rId27"/>
    <p:sldId id="306" r:id="rId28"/>
    <p:sldId id="310" r:id="rId29"/>
    <p:sldId id="314" r:id="rId30"/>
    <p:sldId id="709" r:id="rId31"/>
    <p:sldId id="513" r:id="rId32"/>
    <p:sldId id="514" r:id="rId33"/>
    <p:sldId id="425" r:id="rId34"/>
    <p:sldId id="777" r:id="rId35"/>
    <p:sldId id="535" r:id="rId36"/>
    <p:sldId id="778" r:id="rId37"/>
    <p:sldId id="779" r:id="rId38"/>
    <p:sldId id="337" r:id="rId39"/>
    <p:sldId id="710" r:id="rId40"/>
    <p:sldId id="344" r:id="rId41"/>
    <p:sldId id="711" r:id="rId42"/>
    <p:sldId id="557" r:id="rId43"/>
    <p:sldId id="712" r:id="rId44"/>
    <p:sldId id="346" r:id="rId45"/>
    <p:sldId id="347" r:id="rId46"/>
    <p:sldId id="640" r:id="rId47"/>
    <p:sldId id="784" r:id="rId48"/>
    <p:sldId id="780" r:id="rId49"/>
    <p:sldId id="782" r:id="rId50"/>
    <p:sldId id="781" r:id="rId51"/>
    <p:sldId id="785" r:id="rId52"/>
    <p:sldId id="783" r:id="rId53"/>
    <p:sldId id="604" r:id="rId54"/>
    <p:sldId id="718" r:id="rId55"/>
    <p:sldId id="786" r:id="rId56"/>
    <p:sldId id="623" r:id="rId57"/>
    <p:sldId id="650" r:id="rId58"/>
    <p:sldId id="651" r:id="rId59"/>
    <p:sldId id="599" r:id="rId60"/>
    <p:sldId id="566" r:id="rId61"/>
    <p:sldId id="714" r:id="rId62"/>
    <p:sldId id="716" r:id="rId63"/>
    <p:sldId id="567" r:id="rId64"/>
    <p:sldId id="437" r:id="rId65"/>
    <p:sldId id="436" r:id="rId66"/>
    <p:sldId id="715" r:id="rId67"/>
    <p:sldId id="720" r:id="rId68"/>
    <p:sldId id="721" r:id="rId69"/>
    <p:sldId id="722" r:id="rId70"/>
    <p:sldId id="606" r:id="rId71"/>
    <p:sldId id="719" r:id="rId72"/>
    <p:sldId id="653" r:id="rId73"/>
    <p:sldId id="717" r:id="rId74"/>
    <p:sldId id="273" r:id="rId75"/>
    <p:sldId id="658" r:id="rId76"/>
    <p:sldId id="660" r:id="rId77"/>
    <p:sldId id="565" r:id="rId78"/>
    <p:sldId id="723" r:id="rId79"/>
    <p:sldId id="724" r:id="rId80"/>
    <p:sldId id="725" r:id="rId81"/>
    <p:sldId id="730" r:id="rId82"/>
    <p:sldId id="732" r:id="rId83"/>
    <p:sldId id="731" r:id="rId84"/>
    <p:sldId id="688" r:id="rId85"/>
    <p:sldId id="684" r:id="rId86"/>
    <p:sldId id="687" r:id="rId87"/>
    <p:sldId id="775" r:id="rId88"/>
    <p:sldId id="657" r:id="rId89"/>
    <p:sldId id="692" r:id="rId90"/>
    <p:sldId id="693" r:id="rId91"/>
    <p:sldId id="694" r:id="rId92"/>
    <p:sldId id="787" r:id="rId93"/>
    <p:sldId id="726" r:id="rId94"/>
    <p:sldId id="727" r:id="rId95"/>
    <p:sldId id="729" r:id="rId96"/>
    <p:sldId id="728" r:id="rId97"/>
    <p:sldId id="661" r:id="rId98"/>
    <p:sldId id="769" r:id="rId99"/>
    <p:sldId id="770" r:id="rId100"/>
    <p:sldId id="771" r:id="rId101"/>
    <p:sldId id="772" r:id="rId102"/>
    <p:sldId id="773" r:id="rId103"/>
    <p:sldId id="774" r:id="rId104"/>
    <p:sldId id="628" r:id="rId105"/>
    <p:sldId id="788" r:id="rId106"/>
    <p:sldId id="795" r:id="rId107"/>
    <p:sldId id="793" r:id="rId108"/>
    <p:sldId id="794" r:id="rId10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CC"/>
    <a:srgbClr val="576C7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8" d="100"/>
          <a:sy n="118" d="100"/>
        </p:scale>
        <p:origin x="268" y="72"/>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ehi Nair" userId="0e58197b-de1f-4c3f-9f32-5d50c6e98ca9" providerId="ADAL" clId="{1F5111EB-0A77-43BB-9B6A-D3366B4A873A}"/>
    <pc:docChg chg="delSld">
      <pc:chgData name="Vaidehi Nair" userId="0e58197b-de1f-4c3f-9f32-5d50c6e98ca9" providerId="ADAL" clId="{1F5111EB-0A77-43BB-9B6A-D3366B4A873A}" dt="2025-05-31T08:47:35.876" v="0" actId="47"/>
      <pc:docMkLst>
        <pc:docMk/>
      </pc:docMkLst>
      <pc:sldChg chg="del">
        <pc:chgData name="Vaidehi Nair" userId="0e58197b-de1f-4c3f-9f32-5d50c6e98ca9" providerId="ADAL" clId="{1F5111EB-0A77-43BB-9B6A-D3366B4A873A}" dt="2025-05-31T08:47:35.876" v="0" actId="47"/>
        <pc:sldMkLst>
          <pc:docMk/>
          <pc:sldMk cId="2481389655" sldId="333"/>
        </pc:sldMkLst>
      </pc:sldChg>
      <pc:sldChg chg="del">
        <pc:chgData name="Vaidehi Nair" userId="0e58197b-de1f-4c3f-9f32-5d50c6e98ca9" providerId="ADAL" clId="{1F5111EB-0A77-43BB-9B6A-D3366B4A873A}" dt="2025-05-31T08:47:35.876" v="0" actId="47"/>
        <pc:sldMkLst>
          <pc:docMk/>
          <pc:sldMk cId="2717440861" sldId="334"/>
        </pc:sldMkLst>
      </pc:sldChg>
      <pc:sldChg chg="del">
        <pc:chgData name="Vaidehi Nair" userId="0e58197b-de1f-4c3f-9f32-5d50c6e98ca9" providerId="ADAL" clId="{1F5111EB-0A77-43BB-9B6A-D3366B4A873A}" dt="2025-05-31T08:47:35.876" v="0" actId="47"/>
        <pc:sldMkLst>
          <pc:docMk/>
          <pc:sldMk cId="2621025268" sldId="335"/>
        </pc:sldMkLst>
      </pc:sldChg>
      <pc:sldChg chg="del">
        <pc:chgData name="Vaidehi Nair" userId="0e58197b-de1f-4c3f-9f32-5d50c6e98ca9" providerId="ADAL" clId="{1F5111EB-0A77-43BB-9B6A-D3366B4A873A}" dt="2025-05-31T08:47:35.876" v="0" actId="47"/>
        <pc:sldMkLst>
          <pc:docMk/>
          <pc:sldMk cId="2521205722" sldId="336"/>
        </pc:sldMkLst>
      </pc:sldChg>
      <pc:sldChg chg="del">
        <pc:chgData name="Vaidehi Nair" userId="0e58197b-de1f-4c3f-9f32-5d50c6e98ca9" providerId="ADAL" clId="{1F5111EB-0A77-43BB-9B6A-D3366B4A873A}" dt="2025-05-31T08:47:35.876" v="0" actId="47"/>
        <pc:sldMkLst>
          <pc:docMk/>
          <pc:sldMk cId="3984334630" sldId="648"/>
        </pc:sldMkLst>
      </pc:sldChg>
      <pc:sldChg chg="del">
        <pc:chgData name="Vaidehi Nair" userId="0e58197b-de1f-4c3f-9f32-5d50c6e98ca9" providerId="ADAL" clId="{1F5111EB-0A77-43BB-9B6A-D3366B4A873A}" dt="2025-05-31T08:47:35.876" v="0" actId="47"/>
        <pc:sldMkLst>
          <pc:docMk/>
          <pc:sldMk cId="2654478954" sldId="733"/>
        </pc:sldMkLst>
      </pc:sldChg>
      <pc:sldChg chg="del">
        <pc:chgData name="Vaidehi Nair" userId="0e58197b-de1f-4c3f-9f32-5d50c6e98ca9" providerId="ADAL" clId="{1F5111EB-0A77-43BB-9B6A-D3366B4A873A}" dt="2025-05-31T08:47:35.876" v="0" actId="47"/>
        <pc:sldMkLst>
          <pc:docMk/>
          <pc:sldMk cId="819884827" sldId="734"/>
        </pc:sldMkLst>
      </pc:sldChg>
      <pc:sldChg chg="del">
        <pc:chgData name="Vaidehi Nair" userId="0e58197b-de1f-4c3f-9f32-5d50c6e98ca9" providerId="ADAL" clId="{1F5111EB-0A77-43BB-9B6A-D3366B4A873A}" dt="2025-05-31T08:47:35.876" v="0" actId="47"/>
        <pc:sldMkLst>
          <pc:docMk/>
          <pc:sldMk cId="3929005709" sldId="735"/>
        </pc:sldMkLst>
      </pc:sldChg>
      <pc:sldChg chg="del">
        <pc:chgData name="Vaidehi Nair" userId="0e58197b-de1f-4c3f-9f32-5d50c6e98ca9" providerId="ADAL" clId="{1F5111EB-0A77-43BB-9B6A-D3366B4A873A}" dt="2025-05-31T08:47:35.876" v="0" actId="47"/>
        <pc:sldMkLst>
          <pc:docMk/>
          <pc:sldMk cId="3604160391" sldId="736"/>
        </pc:sldMkLst>
      </pc:sldChg>
      <pc:sldChg chg="del">
        <pc:chgData name="Vaidehi Nair" userId="0e58197b-de1f-4c3f-9f32-5d50c6e98ca9" providerId="ADAL" clId="{1F5111EB-0A77-43BB-9B6A-D3366B4A873A}" dt="2025-05-31T08:47:35.876" v="0" actId="47"/>
        <pc:sldMkLst>
          <pc:docMk/>
          <pc:sldMk cId="300055415" sldId="737"/>
        </pc:sldMkLst>
      </pc:sldChg>
      <pc:sldChg chg="del">
        <pc:chgData name="Vaidehi Nair" userId="0e58197b-de1f-4c3f-9f32-5d50c6e98ca9" providerId="ADAL" clId="{1F5111EB-0A77-43BB-9B6A-D3366B4A873A}" dt="2025-05-31T08:47:35.876" v="0" actId="47"/>
        <pc:sldMkLst>
          <pc:docMk/>
          <pc:sldMk cId="543742872" sldId="738"/>
        </pc:sldMkLst>
      </pc:sldChg>
      <pc:sldChg chg="del">
        <pc:chgData name="Vaidehi Nair" userId="0e58197b-de1f-4c3f-9f32-5d50c6e98ca9" providerId="ADAL" clId="{1F5111EB-0A77-43BB-9B6A-D3366B4A873A}" dt="2025-05-31T08:47:35.876" v="0" actId="47"/>
        <pc:sldMkLst>
          <pc:docMk/>
          <pc:sldMk cId="177489575" sldId="739"/>
        </pc:sldMkLst>
      </pc:sldChg>
      <pc:sldChg chg="del">
        <pc:chgData name="Vaidehi Nair" userId="0e58197b-de1f-4c3f-9f32-5d50c6e98ca9" providerId="ADAL" clId="{1F5111EB-0A77-43BB-9B6A-D3366B4A873A}" dt="2025-05-31T08:47:35.876" v="0" actId="47"/>
        <pc:sldMkLst>
          <pc:docMk/>
          <pc:sldMk cId="3153082309" sldId="740"/>
        </pc:sldMkLst>
      </pc:sldChg>
      <pc:sldChg chg="del">
        <pc:chgData name="Vaidehi Nair" userId="0e58197b-de1f-4c3f-9f32-5d50c6e98ca9" providerId="ADAL" clId="{1F5111EB-0A77-43BB-9B6A-D3366B4A873A}" dt="2025-05-31T08:47:35.876" v="0" actId="47"/>
        <pc:sldMkLst>
          <pc:docMk/>
          <pc:sldMk cId="296511788" sldId="741"/>
        </pc:sldMkLst>
      </pc:sldChg>
      <pc:sldChg chg="del">
        <pc:chgData name="Vaidehi Nair" userId="0e58197b-de1f-4c3f-9f32-5d50c6e98ca9" providerId="ADAL" clId="{1F5111EB-0A77-43BB-9B6A-D3366B4A873A}" dt="2025-05-31T08:47:35.876" v="0" actId="47"/>
        <pc:sldMkLst>
          <pc:docMk/>
          <pc:sldMk cId="4243551003" sldId="742"/>
        </pc:sldMkLst>
      </pc:sldChg>
      <pc:sldChg chg="del">
        <pc:chgData name="Vaidehi Nair" userId="0e58197b-de1f-4c3f-9f32-5d50c6e98ca9" providerId="ADAL" clId="{1F5111EB-0A77-43BB-9B6A-D3366B4A873A}" dt="2025-05-31T08:47:35.876" v="0" actId="47"/>
        <pc:sldMkLst>
          <pc:docMk/>
          <pc:sldMk cId="2084924953" sldId="743"/>
        </pc:sldMkLst>
      </pc:sldChg>
      <pc:sldChg chg="del">
        <pc:chgData name="Vaidehi Nair" userId="0e58197b-de1f-4c3f-9f32-5d50c6e98ca9" providerId="ADAL" clId="{1F5111EB-0A77-43BB-9B6A-D3366B4A873A}" dt="2025-05-31T08:47:35.876" v="0" actId="47"/>
        <pc:sldMkLst>
          <pc:docMk/>
          <pc:sldMk cId="4178333835" sldId="744"/>
        </pc:sldMkLst>
      </pc:sldChg>
      <pc:sldChg chg="del">
        <pc:chgData name="Vaidehi Nair" userId="0e58197b-de1f-4c3f-9f32-5d50c6e98ca9" providerId="ADAL" clId="{1F5111EB-0A77-43BB-9B6A-D3366B4A873A}" dt="2025-05-31T08:47:35.876" v="0" actId="47"/>
        <pc:sldMkLst>
          <pc:docMk/>
          <pc:sldMk cId="4073794330" sldId="745"/>
        </pc:sldMkLst>
      </pc:sldChg>
      <pc:sldChg chg="del">
        <pc:chgData name="Vaidehi Nair" userId="0e58197b-de1f-4c3f-9f32-5d50c6e98ca9" providerId="ADAL" clId="{1F5111EB-0A77-43BB-9B6A-D3366B4A873A}" dt="2025-05-31T08:47:35.876" v="0" actId="47"/>
        <pc:sldMkLst>
          <pc:docMk/>
          <pc:sldMk cId="2957670879" sldId="746"/>
        </pc:sldMkLst>
      </pc:sldChg>
      <pc:sldChg chg="del">
        <pc:chgData name="Vaidehi Nair" userId="0e58197b-de1f-4c3f-9f32-5d50c6e98ca9" providerId="ADAL" clId="{1F5111EB-0A77-43BB-9B6A-D3366B4A873A}" dt="2025-05-31T08:47:35.876" v="0" actId="47"/>
        <pc:sldMkLst>
          <pc:docMk/>
          <pc:sldMk cId="1042115459" sldId="747"/>
        </pc:sldMkLst>
      </pc:sldChg>
      <pc:sldChg chg="del">
        <pc:chgData name="Vaidehi Nair" userId="0e58197b-de1f-4c3f-9f32-5d50c6e98ca9" providerId="ADAL" clId="{1F5111EB-0A77-43BB-9B6A-D3366B4A873A}" dt="2025-05-31T08:47:35.876" v="0" actId="47"/>
        <pc:sldMkLst>
          <pc:docMk/>
          <pc:sldMk cId="63166115" sldId="748"/>
        </pc:sldMkLst>
      </pc:sldChg>
      <pc:sldChg chg="del">
        <pc:chgData name="Vaidehi Nair" userId="0e58197b-de1f-4c3f-9f32-5d50c6e98ca9" providerId="ADAL" clId="{1F5111EB-0A77-43BB-9B6A-D3366B4A873A}" dt="2025-05-31T08:47:35.876" v="0" actId="47"/>
        <pc:sldMkLst>
          <pc:docMk/>
          <pc:sldMk cId="1006893113" sldId="749"/>
        </pc:sldMkLst>
      </pc:sldChg>
      <pc:sldChg chg="del">
        <pc:chgData name="Vaidehi Nair" userId="0e58197b-de1f-4c3f-9f32-5d50c6e98ca9" providerId="ADAL" clId="{1F5111EB-0A77-43BB-9B6A-D3366B4A873A}" dt="2025-05-31T08:47:35.876" v="0" actId="47"/>
        <pc:sldMkLst>
          <pc:docMk/>
          <pc:sldMk cId="2728934338" sldId="750"/>
        </pc:sldMkLst>
      </pc:sldChg>
      <pc:sldChg chg="del">
        <pc:chgData name="Vaidehi Nair" userId="0e58197b-de1f-4c3f-9f32-5d50c6e98ca9" providerId="ADAL" clId="{1F5111EB-0A77-43BB-9B6A-D3366B4A873A}" dt="2025-05-31T08:47:35.876" v="0" actId="47"/>
        <pc:sldMkLst>
          <pc:docMk/>
          <pc:sldMk cId="3208737695" sldId="751"/>
        </pc:sldMkLst>
      </pc:sldChg>
      <pc:sldChg chg="del">
        <pc:chgData name="Vaidehi Nair" userId="0e58197b-de1f-4c3f-9f32-5d50c6e98ca9" providerId="ADAL" clId="{1F5111EB-0A77-43BB-9B6A-D3366B4A873A}" dt="2025-05-31T08:47:35.876" v="0" actId="47"/>
        <pc:sldMkLst>
          <pc:docMk/>
          <pc:sldMk cId="1431756983" sldId="752"/>
        </pc:sldMkLst>
      </pc:sldChg>
      <pc:sldChg chg="del">
        <pc:chgData name="Vaidehi Nair" userId="0e58197b-de1f-4c3f-9f32-5d50c6e98ca9" providerId="ADAL" clId="{1F5111EB-0A77-43BB-9B6A-D3366B4A873A}" dt="2025-05-31T08:47:35.876" v="0" actId="47"/>
        <pc:sldMkLst>
          <pc:docMk/>
          <pc:sldMk cId="3209661136" sldId="753"/>
        </pc:sldMkLst>
      </pc:sldChg>
      <pc:sldChg chg="del">
        <pc:chgData name="Vaidehi Nair" userId="0e58197b-de1f-4c3f-9f32-5d50c6e98ca9" providerId="ADAL" clId="{1F5111EB-0A77-43BB-9B6A-D3366B4A873A}" dt="2025-05-31T08:47:35.876" v="0" actId="47"/>
        <pc:sldMkLst>
          <pc:docMk/>
          <pc:sldMk cId="3862671015" sldId="754"/>
        </pc:sldMkLst>
      </pc:sldChg>
      <pc:sldChg chg="del">
        <pc:chgData name="Vaidehi Nair" userId="0e58197b-de1f-4c3f-9f32-5d50c6e98ca9" providerId="ADAL" clId="{1F5111EB-0A77-43BB-9B6A-D3366B4A873A}" dt="2025-05-31T08:47:35.876" v="0" actId="47"/>
        <pc:sldMkLst>
          <pc:docMk/>
          <pc:sldMk cId="211813611" sldId="755"/>
        </pc:sldMkLst>
      </pc:sldChg>
      <pc:sldChg chg="del">
        <pc:chgData name="Vaidehi Nair" userId="0e58197b-de1f-4c3f-9f32-5d50c6e98ca9" providerId="ADAL" clId="{1F5111EB-0A77-43BB-9B6A-D3366B4A873A}" dt="2025-05-31T08:47:35.876" v="0" actId="47"/>
        <pc:sldMkLst>
          <pc:docMk/>
          <pc:sldMk cId="625141680" sldId="756"/>
        </pc:sldMkLst>
      </pc:sldChg>
      <pc:sldChg chg="del">
        <pc:chgData name="Vaidehi Nair" userId="0e58197b-de1f-4c3f-9f32-5d50c6e98ca9" providerId="ADAL" clId="{1F5111EB-0A77-43BB-9B6A-D3366B4A873A}" dt="2025-05-31T08:47:35.876" v="0" actId="47"/>
        <pc:sldMkLst>
          <pc:docMk/>
          <pc:sldMk cId="1475368776" sldId="757"/>
        </pc:sldMkLst>
      </pc:sldChg>
      <pc:sldChg chg="del">
        <pc:chgData name="Vaidehi Nair" userId="0e58197b-de1f-4c3f-9f32-5d50c6e98ca9" providerId="ADAL" clId="{1F5111EB-0A77-43BB-9B6A-D3366B4A873A}" dt="2025-05-31T08:47:35.876" v="0" actId="47"/>
        <pc:sldMkLst>
          <pc:docMk/>
          <pc:sldMk cId="2427185050" sldId="758"/>
        </pc:sldMkLst>
      </pc:sldChg>
      <pc:sldChg chg="del">
        <pc:chgData name="Vaidehi Nair" userId="0e58197b-de1f-4c3f-9f32-5d50c6e98ca9" providerId="ADAL" clId="{1F5111EB-0A77-43BB-9B6A-D3366B4A873A}" dt="2025-05-31T08:47:35.876" v="0" actId="47"/>
        <pc:sldMkLst>
          <pc:docMk/>
          <pc:sldMk cId="2325641516" sldId="759"/>
        </pc:sldMkLst>
      </pc:sldChg>
      <pc:sldChg chg="del">
        <pc:chgData name="Vaidehi Nair" userId="0e58197b-de1f-4c3f-9f32-5d50c6e98ca9" providerId="ADAL" clId="{1F5111EB-0A77-43BB-9B6A-D3366B4A873A}" dt="2025-05-31T08:47:35.876" v="0" actId="47"/>
        <pc:sldMkLst>
          <pc:docMk/>
          <pc:sldMk cId="1619583718" sldId="760"/>
        </pc:sldMkLst>
      </pc:sldChg>
      <pc:sldChg chg="del">
        <pc:chgData name="Vaidehi Nair" userId="0e58197b-de1f-4c3f-9f32-5d50c6e98ca9" providerId="ADAL" clId="{1F5111EB-0A77-43BB-9B6A-D3366B4A873A}" dt="2025-05-31T08:47:35.876" v="0" actId="47"/>
        <pc:sldMkLst>
          <pc:docMk/>
          <pc:sldMk cId="3603227143" sldId="761"/>
        </pc:sldMkLst>
      </pc:sldChg>
      <pc:sldChg chg="del">
        <pc:chgData name="Vaidehi Nair" userId="0e58197b-de1f-4c3f-9f32-5d50c6e98ca9" providerId="ADAL" clId="{1F5111EB-0A77-43BB-9B6A-D3366B4A873A}" dt="2025-05-31T08:47:35.876" v="0" actId="47"/>
        <pc:sldMkLst>
          <pc:docMk/>
          <pc:sldMk cId="3249112723" sldId="762"/>
        </pc:sldMkLst>
      </pc:sldChg>
      <pc:sldChg chg="del">
        <pc:chgData name="Vaidehi Nair" userId="0e58197b-de1f-4c3f-9f32-5d50c6e98ca9" providerId="ADAL" clId="{1F5111EB-0A77-43BB-9B6A-D3366B4A873A}" dt="2025-05-31T08:47:35.876" v="0" actId="47"/>
        <pc:sldMkLst>
          <pc:docMk/>
          <pc:sldMk cId="1489069342" sldId="763"/>
        </pc:sldMkLst>
      </pc:sldChg>
      <pc:sldChg chg="del">
        <pc:chgData name="Vaidehi Nair" userId="0e58197b-de1f-4c3f-9f32-5d50c6e98ca9" providerId="ADAL" clId="{1F5111EB-0A77-43BB-9B6A-D3366B4A873A}" dt="2025-05-31T08:47:35.876" v="0" actId="47"/>
        <pc:sldMkLst>
          <pc:docMk/>
          <pc:sldMk cId="1513903998" sldId="764"/>
        </pc:sldMkLst>
      </pc:sldChg>
      <pc:sldChg chg="del">
        <pc:chgData name="Vaidehi Nair" userId="0e58197b-de1f-4c3f-9f32-5d50c6e98ca9" providerId="ADAL" clId="{1F5111EB-0A77-43BB-9B6A-D3366B4A873A}" dt="2025-05-31T08:47:35.876" v="0" actId="47"/>
        <pc:sldMkLst>
          <pc:docMk/>
          <pc:sldMk cId="1204614456" sldId="765"/>
        </pc:sldMkLst>
      </pc:sldChg>
      <pc:sldChg chg="del">
        <pc:chgData name="Vaidehi Nair" userId="0e58197b-de1f-4c3f-9f32-5d50c6e98ca9" providerId="ADAL" clId="{1F5111EB-0A77-43BB-9B6A-D3366B4A873A}" dt="2025-05-31T08:47:35.876" v="0" actId="47"/>
        <pc:sldMkLst>
          <pc:docMk/>
          <pc:sldMk cId="2987064819" sldId="766"/>
        </pc:sldMkLst>
      </pc:sldChg>
      <pc:sldChg chg="del">
        <pc:chgData name="Vaidehi Nair" userId="0e58197b-de1f-4c3f-9f32-5d50c6e98ca9" providerId="ADAL" clId="{1F5111EB-0A77-43BB-9B6A-D3366B4A873A}" dt="2025-05-31T08:47:35.876" v="0" actId="47"/>
        <pc:sldMkLst>
          <pc:docMk/>
          <pc:sldMk cId="1261978559" sldId="767"/>
        </pc:sldMkLst>
      </pc:sldChg>
      <pc:sldChg chg="del">
        <pc:chgData name="Vaidehi Nair" userId="0e58197b-de1f-4c3f-9f32-5d50c6e98ca9" providerId="ADAL" clId="{1F5111EB-0A77-43BB-9B6A-D3366B4A873A}" dt="2025-05-31T08:47:35.876" v="0" actId="47"/>
        <pc:sldMkLst>
          <pc:docMk/>
          <pc:sldMk cId="2302019124" sldId="789"/>
        </pc:sldMkLst>
      </pc:sldChg>
      <pc:sldChg chg="del">
        <pc:chgData name="Vaidehi Nair" userId="0e58197b-de1f-4c3f-9f32-5d50c6e98ca9" providerId="ADAL" clId="{1F5111EB-0A77-43BB-9B6A-D3366B4A873A}" dt="2025-05-31T08:47:35.876" v="0" actId="47"/>
        <pc:sldMkLst>
          <pc:docMk/>
          <pc:sldMk cId="1607028644" sldId="790"/>
        </pc:sldMkLst>
      </pc:sldChg>
      <pc:sldChg chg="del">
        <pc:chgData name="Vaidehi Nair" userId="0e58197b-de1f-4c3f-9f32-5d50c6e98ca9" providerId="ADAL" clId="{1F5111EB-0A77-43BB-9B6A-D3366B4A873A}" dt="2025-05-31T08:47:35.876" v="0" actId="47"/>
        <pc:sldMkLst>
          <pc:docMk/>
          <pc:sldMk cId="872493122" sldId="791"/>
        </pc:sldMkLst>
      </pc:sldChg>
      <pc:sldChg chg="del">
        <pc:chgData name="Vaidehi Nair" userId="0e58197b-de1f-4c3f-9f32-5d50c6e98ca9" providerId="ADAL" clId="{1F5111EB-0A77-43BB-9B6A-D3366B4A873A}" dt="2025-05-31T08:47:35.876" v="0" actId="47"/>
        <pc:sldMkLst>
          <pc:docMk/>
          <pc:sldMk cId="2993464280" sldId="79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933AB-DD3F-4CF3-9C0E-9F6BFAB0AF37}"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B7B2D3B-7C61-443B-A74C-7D25338550B1}">
      <dgm:prSet custT="1"/>
      <dgm:spPr/>
      <dgm:t>
        <a:bodyPr/>
        <a:lstStyle/>
        <a:p>
          <a:r>
            <a:rPr lang="en-GB" sz="1100" b="1">
              <a:latin typeface="Aptos Display" panose="020B0004020202020204" pitchFamily="34" charset="0"/>
            </a:rPr>
            <a:t>Prepare: </a:t>
          </a:r>
          <a:r>
            <a:rPr lang="en-GB" sz="1100">
              <a:latin typeface="Aptos Display" panose="020B0004020202020204" pitchFamily="34" charset="0"/>
            </a:rPr>
            <a:t>Clean and transform raw data for analysis while ensuring data integrity and privacy.</a:t>
          </a:r>
          <a:endParaRPr lang="en-US" sz="1100">
            <a:latin typeface="Aptos Display" panose="020B0004020202020204" pitchFamily="34" charset="0"/>
          </a:endParaRPr>
        </a:p>
      </dgm:t>
    </dgm:pt>
    <dgm:pt modelId="{6A7D6064-9C81-4FD8-BA55-E382F04E947C}" type="parTrans" cxnId="{CF9F1269-55DC-486C-A41A-BF8B850C6029}">
      <dgm:prSet/>
      <dgm:spPr/>
      <dgm:t>
        <a:bodyPr/>
        <a:lstStyle/>
        <a:p>
          <a:endParaRPr lang="en-US" sz="1100">
            <a:latin typeface="Aptos Display" panose="020B0004020202020204" pitchFamily="34" charset="0"/>
          </a:endParaRPr>
        </a:p>
      </dgm:t>
    </dgm:pt>
    <dgm:pt modelId="{17C9F412-B15F-4355-A635-E7F910AABBEB}" type="sibTrans" cxnId="{CF9F1269-55DC-486C-A41A-BF8B850C6029}">
      <dgm:prSet/>
      <dgm:spPr/>
      <dgm:t>
        <a:bodyPr/>
        <a:lstStyle/>
        <a:p>
          <a:endParaRPr lang="en-US" sz="1100">
            <a:latin typeface="Aptos Display" panose="020B0004020202020204" pitchFamily="34" charset="0"/>
          </a:endParaRPr>
        </a:p>
      </dgm:t>
    </dgm:pt>
    <dgm:pt modelId="{521F7EDF-D132-4D5A-95AB-948066DADC01}">
      <dgm:prSet custT="1"/>
      <dgm:spPr/>
      <dgm:t>
        <a:bodyPr/>
        <a:lstStyle/>
        <a:p>
          <a:r>
            <a:rPr lang="en-GB" sz="1100" b="1">
              <a:latin typeface="Aptos Display" panose="020B0004020202020204" pitchFamily="34" charset="0"/>
            </a:rPr>
            <a:t>Model: </a:t>
          </a:r>
          <a:r>
            <a:rPr lang="en-GB" sz="1100">
              <a:latin typeface="Aptos Display" panose="020B0004020202020204" pitchFamily="34" charset="0"/>
            </a:rPr>
            <a:t>Build relationships and calculations to create efficient data models.</a:t>
          </a:r>
          <a:endParaRPr lang="en-US" sz="1100">
            <a:latin typeface="Aptos Display" panose="020B0004020202020204" pitchFamily="34" charset="0"/>
          </a:endParaRPr>
        </a:p>
      </dgm:t>
    </dgm:pt>
    <dgm:pt modelId="{20DAA5FC-D91E-4934-8FAC-7129E6EF049D}" type="parTrans" cxnId="{41F4475D-C382-4FDF-BD3D-620E54C0F9F4}">
      <dgm:prSet/>
      <dgm:spPr/>
      <dgm:t>
        <a:bodyPr/>
        <a:lstStyle/>
        <a:p>
          <a:endParaRPr lang="en-US" sz="1100">
            <a:latin typeface="Aptos Display" panose="020B0004020202020204" pitchFamily="34" charset="0"/>
          </a:endParaRPr>
        </a:p>
      </dgm:t>
    </dgm:pt>
    <dgm:pt modelId="{806F7E71-B206-43C4-89AF-CC04E3438A23}" type="sibTrans" cxnId="{41F4475D-C382-4FDF-BD3D-620E54C0F9F4}">
      <dgm:prSet/>
      <dgm:spPr/>
      <dgm:t>
        <a:bodyPr/>
        <a:lstStyle/>
        <a:p>
          <a:endParaRPr lang="en-US" sz="1100">
            <a:latin typeface="Aptos Display" panose="020B0004020202020204" pitchFamily="34" charset="0"/>
          </a:endParaRPr>
        </a:p>
      </dgm:t>
    </dgm:pt>
    <dgm:pt modelId="{788B2EFF-B56F-443E-846F-2ACBAEF88611}">
      <dgm:prSet custT="1"/>
      <dgm:spPr/>
      <dgm:t>
        <a:bodyPr/>
        <a:lstStyle/>
        <a:p>
          <a:r>
            <a:rPr lang="en-GB" sz="1100" b="1">
              <a:latin typeface="Aptos Display" panose="020B0004020202020204" pitchFamily="34" charset="0"/>
            </a:rPr>
            <a:t>Visualize: </a:t>
          </a:r>
          <a:r>
            <a:rPr lang="en-GB" sz="1100">
              <a:latin typeface="Aptos Display" panose="020B0004020202020204" pitchFamily="34" charset="0"/>
            </a:rPr>
            <a:t>Design clear, interactive reports that tell a data-driven story.</a:t>
          </a:r>
          <a:endParaRPr lang="en-US" sz="1100">
            <a:latin typeface="Aptos Display" panose="020B0004020202020204" pitchFamily="34" charset="0"/>
          </a:endParaRPr>
        </a:p>
      </dgm:t>
    </dgm:pt>
    <dgm:pt modelId="{E8BE2B2E-4BAA-43AB-9FE9-43F17299C4B0}" type="parTrans" cxnId="{F073F87C-2CE3-4EC8-A0CB-74B265273521}">
      <dgm:prSet/>
      <dgm:spPr/>
      <dgm:t>
        <a:bodyPr/>
        <a:lstStyle/>
        <a:p>
          <a:endParaRPr lang="en-US" sz="1100">
            <a:latin typeface="Aptos Display" panose="020B0004020202020204" pitchFamily="34" charset="0"/>
          </a:endParaRPr>
        </a:p>
      </dgm:t>
    </dgm:pt>
    <dgm:pt modelId="{BEFF2EEE-DC81-4938-BA8C-CC9293127520}" type="sibTrans" cxnId="{F073F87C-2CE3-4EC8-A0CB-74B265273521}">
      <dgm:prSet/>
      <dgm:spPr/>
      <dgm:t>
        <a:bodyPr/>
        <a:lstStyle/>
        <a:p>
          <a:endParaRPr lang="en-US" sz="1100">
            <a:latin typeface="Aptos Display" panose="020B0004020202020204" pitchFamily="34" charset="0"/>
          </a:endParaRPr>
        </a:p>
      </dgm:t>
    </dgm:pt>
    <dgm:pt modelId="{6E196A13-D616-4A55-BA97-AABBE38D9BA2}">
      <dgm:prSet custT="1"/>
      <dgm:spPr/>
      <dgm:t>
        <a:bodyPr/>
        <a:lstStyle/>
        <a:p>
          <a:r>
            <a:rPr lang="en-GB" sz="1100" b="1">
              <a:latin typeface="Aptos Display" panose="020B0004020202020204" pitchFamily="34" charset="0"/>
            </a:rPr>
            <a:t>Analyze</a:t>
          </a:r>
          <a:r>
            <a:rPr lang="en-GB" sz="1100">
              <a:latin typeface="Aptos Display" panose="020B0004020202020204" pitchFamily="34" charset="0"/>
            </a:rPr>
            <a:t>: Interpret data to find patterns, trends, and actionable insights.</a:t>
          </a:r>
          <a:endParaRPr lang="en-US" sz="1100">
            <a:latin typeface="Aptos Display" panose="020B0004020202020204" pitchFamily="34" charset="0"/>
          </a:endParaRPr>
        </a:p>
      </dgm:t>
    </dgm:pt>
    <dgm:pt modelId="{2149E832-2377-47FC-A1DF-B6E3DC042D4B}" type="parTrans" cxnId="{E9510817-D7D8-4BA6-B4F6-FC2B928A5DAF}">
      <dgm:prSet/>
      <dgm:spPr/>
      <dgm:t>
        <a:bodyPr/>
        <a:lstStyle/>
        <a:p>
          <a:endParaRPr lang="en-US" sz="1100">
            <a:latin typeface="Aptos Display" panose="020B0004020202020204" pitchFamily="34" charset="0"/>
          </a:endParaRPr>
        </a:p>
      </dgm:t>
    </dgm:pt>
    <dgm:pt modelId="{187F7605-C445-45CA-8854-A60596796566}" type="sibTrans" cxnId="{E9510817-D7D8-4BA6-B4F6-FC2B928A5DAF}">
      <dgm:prSet/>
      <dgm:spPr/>
      <dgm:t>
        <a:bodyPr/>
        <a:lstStyle/>
        <a:p>
          <a:endParaRPr lang="en-US" sz="1100">
            <a:latin typeface="Aptos Display" panose="020B0004020202020204" pitchFamily="34" charset="0"/>
          </a:endParaRPr>
        </a:p>
      </dgm:t>
    </dgm:pt>
    <dgm:pt modelId="{34A8DB69-4AB1-49E0-8198-6D681151DA7D}">
      <dgm:prSet custT="1"/>
      <dgm:spPr/>
      <dgm:t>
        <a:bodyPr/>
        <a:lstStyle/>
        <a:p>
          <a:r>
            <a:rPr lang="en-GB" sz="1100" b="1">
              <a:latin typeface="Aptos Display" panose="020B0004020202020204" pitchFamily="34" charset="0"/>
            </a:rPr>
            <a:t>Manage: </a:t>
          </a:r>
          <a:r>
            <a:rPr lang="en-GB" sz="1100">
              <a:latin typeface="Aptos Display" panose="020B0004020202020204" pitchFamily="34" charset="0"/>
            </a:rPr>
            <a:t>Share, secure, and maintain reports and models to support collaboration and trust.</a:t>
          </a:r>
          <a:endParaRPr lang="en-US" sz="1100">
            <a:latin typeface="Aptos Display" panose="020B0004020202020204" pitchFamily="34" charset="0"/>
          </a:endParaRPr>
        </a:p>
      </dgm:t>
    </dgm:pt>
    <dgm:pt modelId="{424A0D2B-D7C6-44E4-A016-61813FAA53EA}" type="parTrans" cxnId="{3F7586A7-17AE-4C17-8F81-98F6D0D62BF3}">
      <dgm:prSet/>
      <dgm:spPr/>
      <dgm:t>
        <a:bodyPr/>
        <a:lstStyle/>
        <a:p>
          <a:endParaRPr lang="en-US" sz="1100">
            <a:latin typeface="Aptos Display" panose="020B0004020202020204" pitchFamily="34" charset="0"/>
          </a:endParaRPr>
        </a:p>
      </dgm:t>
    </dgm:pt>
    <dgm:pt modelId="{BBEC3AB4-EFFC-4F06-BC2B-49D33935D651}" type="sibTrans" cxnId="{3F7586A7-17AE-4C17-8F81-98F6D0D62BF3}">
      <dgm:prSet/>
      <dgm:spPr/>
      <dgm:t>
        <a:bodyPr/>
        <a:lstStyle/>
        <a:p>
          <a:endParaRPr lang="en-US" sz="1100">
            <a:latin typeface="Aptos Display" panose="020B0004020202020204" pitchFamily="34" charset="0"/>
          </a:endParaRPr>
        </a:p>
      </dgm:t>
    </dgm:pt>
    <dgm:pt modelId="{D8C1BA06-23FA-4F91-A29E-CDDE52B5CB94}" type="pres">
      <dgm:prSet presAssocID="{2E6933AB-DD3F-4CF3-9C0E-9F6BFAB0AF37}" presName="root" presStyleCnt="0">
        <dgm:presLayoutVars>
          <dgm:dir/>
          <dgm:resizeHandles val="exact"/>
        </dgm:presLayoutVars>
      </dgm:prSet>
      <dgm:spPr/>
    </dgm:pt>
    <dgm:pt modelId="{AD6E183B-6B37-46C5-8F4C-9B07391F3166}" type="pres">
      <dgm:prSet presAssocID="{2E6933AB-DD3F-4CF3-9C0E-9F6BFAB0AF37}" presName="container" presStyleCnt="0">
        <dgm:presLayoutVars>
          <dgm:dir/>
          <dgm:resizeHandles val="exact"/>
        </dgm:presLayoutVars>
      </dgm:prSet>
      <dgm:spPr/>
    </dgm:pt>
    <dgm:pt modelId="{9C88BDB5-9610-4104-A7F7-31F4580C1C18}" type="pres">
      <dgm:prSet presAssocID="{9B7B2D3B-7C61-443B-A74C-7D25338550B1}" presName="compNode" presStyleCnt="0"/>
      <dgm:spPr/>
    </dgm:pt>
    <dgm:pt modelId="{9FDDCB6C-6C6F-488D-96C1-5A18A7379679}" type="pres">
      <dgm:prSet presAssocID="{9B7B2D3B-7C61-443B-A74C-7D25338550B1}" presName="iconBgRect" presStyleLbl="bgShp" presStyleIdx="0" presStyleCnt="5" custLinFactNeighborY="20930"/>
      <dgm:spPr>
        <a:solidFill>
          <a:srgbClr val="CCD4CC"/>
        </a:solidFill>
      </dgm:spPr>
    </dgm:pt>
    <dgm:pt modelId="{63B62F10-1E49-47B5-918A-682EE7418E30}" type="pres">
      <dgm:prSet presAssocID="{9B7B2D3B-7C61-443B-A74C-7D25338550B1}" presName="iconRect" presStyleLbl="node1" presStyleIdx="0" presStyleCnt="5" custLinFactNeighborY="2824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ble with solid fill"/>
        </a:ext>
      </dgm:extLst>
    </dgm:pt>
    <dgm:pt modelId="{8DADF524-A82B-45A6-B0C1-C1B695BE531A}" type="pres">
      <dgm:prSet presAssocID="{9B7B2D3B-7C61-443B-A74C-7D25338550B1}" presName="spaceRect" presStyleCnt="0"/>
      <dgm:spPr/>
    </dgm:pt>
    <dgm:pt modelId="{AED98B06-46C8-4230-9898-DC32DEFCE5D0}" type="pres">
      <dgm:prSet presAssocID="{9B7B2D3B-7C61-443B-A74C-7D25338550B1}" presName="textRect" presStyleLbl="revTx" presStyleIdx="0" presStyleCnt="5" custLinFactNeighborY="20930">
        <dgm:presLayoutVars>
          <dgm:chMax val="1"/>
          <dgm:chPref val="1"/>
        </dgm:presLayoutVars>
      </dgm:prSet>
      <dgm:spPr/>
    </dgm:pt>
    <dgm:pt modelId="{4310D0DC-B5BC-4D30-8EA2-29730F57F601}" type="pres">
      <dgm:prSet presAssocID="{17C9F412-B15F-4355-A635-E7F910AABBEB}" presName="sibTrans" presStyleLbl="sibTrans2D1" presStyleIdx="0" presStyleCnt="0"/>
      <dgm:spPr/>
    </dgm:pt>
    <dgm:pt modelId="{CC53CD38-A395-4D5A-B8B6-A1A6174DFEC5}" type="pres">
      <dgm:prSet presAssocID="{521F7EDF-D132-4D5A-95AB-948066DADC01}" presName="compNode" presStyleCnt="0"/>
      <dgm:spPr/>
    </dgm:pt>
    <dgm:pt modelId="{72404561-2236-4C36-B659-DE03EC7270A1}" type="pres">
      <dgm:prSet presAssocID="{521F7EDF-D132-4D5A-95AB-948066DADC01}" presName="iconBgRect" presStyleLbl="bgShp" presStyleIdx="1" presStyleCnt="5" custLinFactNeighborY="17290"/>
      <dgm:spPr/>
    </dgm:pt>
    <dgm:pt modelId="{1B97049C-7B7A-4531-B890-5AD1B1B654F8}" type="pres">
      <dgm:prSet presAssocID="{521F7EDF-D132-4D5A-95AB-948066DADC01}" presName="iconRect" presStyleLbl="node1" presStyleIdx="1" presStyleCnt="5" custLinFactNeighborY="2667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Network diagram with solid fill"/>
        </a:ext>
      </dgm:extLst>
    </dgm:pt>
    <dgm:pt modelId="{F713C3F9-04D2-4BB3-83E0-DA3A87234787}" type="pres">
      <dgm:prSet presAssocID="{521F7EDF-D132-4D5A-95AB-948066DADC01}" presName="spaceRect" presStyleCnt="0"/>
      <dgm:spPr/>
    </dgm:pt>
    <dgm:pt modelId="{B49B1E8E-B794-4D71-B020-A467977A36E6}" type="pres">
      <dgm:prSet presAssocID="{521F7EDF-D132-4D5A-95AB-948066DADC01}" presName="textRect" presStyleLbl="revTx" presStyleIdx="1" presStyleCnt="5" custLinFactNeighborY="20930">
        <dgm:presLayoutVars>
          <dgm:chMax val="1"/>
          <dgm:chPref val="1"/>
        </dgm:presLayoutVars>
      </dgm:prSet>
      <dgm:spPr/>
    </dgm:pt>
    <dgm:pt modelId="{29FADD90-C502-471C-BAC1-0C868405C0DA}" type="pres">
      <dgm:prSet presAssocID="{806F7E71-B206-43C4-89AF-CC04E3438A23}" presName="sibTrans" presStyleLbl="sibTrans2D1" presStyleIdx="0" presStyleCnt="0"/>
      <dgm:spPr/>
    </dgm:pt>
    <dgm:pt modelId="{10A44423-5842-4B73-BD67-34068AA515E7}" type="pres">
      <dgm:prSet presAssocID="{788B2EFF-B56F-443E-846F-2ACBAEF88611}" presName="compNode" presStyleCnt="0"/>
      <dgm:spPr/>
    </dgm:pt>
    <dgm:pt modelId="{22AE97D3-2A83-4481-958F-0E1B642DD241}" type="pres">
      <dgm:prSet presAssocID="{788B2EFF-B56F-443E-846F-2ACBAEF88611}" presName="iconBgRect" presStyleLbl="bgShp" presStyleIdx="2" presStyleCnt="5" custLinFactNeighborY="4550"/>
      <dgm:spPr/>
    </dgm:pt>
    <dgm:pt modelId="{5379A480-3085-4EE4-BD37-AC45DAE1D307}" type="pres">
      <dgm:prSet presAssocID="{788B2EFF-B56F-443E-846F-2ACBAEF8861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43602F7-F657-4F55-B701-0C6D8CD7EA59}" type="pres">
      <dgm:prSet presAssocID="{788B2EFF-B56F-443E-846F-2ACBAEF88611}" presName="spaceRect" presStyleCnt="0"/>
      <dgm:spPr/>
    </dgm:pt>
    <dgm:pt modelId="{9CF77EB4-889E-4234-BADB-8D8D751A2878}" type="pres">
      <dgm:prSet presAssocID="{788B2EFF-B56F-443E-846F-2ACBAEF88611}" presName="textRect" presStyleLbl="revTx" presStyleIdx="2" presStyleCnt="5" custLinFactNeighborY="4550">
        <dgm:presLayoutVars>
          <dgm:chMax val="1"/>
          <dgm:chPref val="1"/>
        </dgm:presLayoutVars>
      </dgm:prSet>
      <dgm:spPr/>
    </dgm:pt>
    <dgm:pt modelId="{2D5A01CB-C51B-4E70-86F4-B84B7A6B69A0}" type="pres">
      <dgm:prSet presAssocID="{BEFF2EEE-DC81-4938-BA8C-CC9293127520}" presName="sibTrans" presStyleLbl="sibTrans2D1" presStyleIdx="0" presStyleCnt="0"/>
      <dgm:spPr/>
    </dgm:pt>
    <dgm:pt modelId="{4CDE83EE-1614-4C5E-B919-642A8788E54D}" type="pres">
      <dgm:prSet presAssocID="{6E196A13-D616-4A55-BA97-AABBE38D9BA2}" presName="compNode" presStyleCnt="0"/>
      <dgm:spPr/>
    </dgm:pt>
    <dgm:pt modelId="{2792265E-340B-4B96-AAD7-F9FA03D4208B}" type="pres">
      <dgm:prSet presAssocID="{6E196A13-D616-4A55-BA97-AABBE38D9BA2}" presName="iconBgRect" presStyleLbl="bgShp" presStyleIdx="3" presStyleCnt="5"/>
      <dgm:spPr/>
    </dgm:pt>
    <dgm:pt modelId="{43D30130-D2EE-4996-8A3B-35D2BD0A4124}" type="pres">
      <dgm:prSet presAssocID="{6E196A13-D616-4A55-BA97-AABBE38D9BA2}" presName="iconRect" presStyleLbl="node1" presStyleIdx="3" presStyleCnt="5" custLinFactNeighborY="784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eatre"/>
        </a:ext>
      </dgm:extLst>
    </dgm:pt>
    <dgm:pt modelId="{AD547DF8-02D8-413F-B979-EAD424D31212}" type="pres">
      <dgm:prSet presAssocID="{6E196A13-D616-4A55-BA97-AABBE38D9BA2}" presName="spaceRect" presStyleCnt="0"/>
      <dgm:spPr/>
    </dgm:pt>
    <dgm:pt modelId="{F109788A-C8AB-4A6E-9BCA-A45C0AA79BFF}" type="pres">
      <dgm:prSet presAssocID="{6E196A13-D616-4A55-BA97-AABBE38D9BA2}" presName="textRect" presStyleLbl="revTx" presStyleIdx="3" presStyleCnt="5" custLinFactNeighborY="4550">
        <dgm:presLayoutVars>
          <dgm:chMax val="1"/>
          <dgm:chPref val="1"/>
        </dgm:presLayoutVars>
      </dgm:prSet>
      <dgm:spPr/>
    </dgm:pt>
    <dgm:pt modelId="{B46760D8-1F28-4114-B274-F6AB6F08BCDC}" type="pres">
      <dgm:prSet presAssocID="{187F7605-C445-45CA-8854-A60596796566}" presName="sibTrans" presStyleLbl="sibTrans2D1" presStyleIdx="0" presStyleCnt="0"/>
      <dgm:spPr/>
    </dgm:pt>
    <dgm:pt modelId="{FA73F495-F456-41CF-90E3-805CD5D48663}" type="pres">
      <dgm:prSet presAssocID="{34A8DB69-4AB1-49E0-8198-6D681151DA7D}" presName="compNode" presStyleCnt="0"/>
      <dgm:spPr/>
    </dgm:pt>
    <dgm:pt modelId="{79F08A9B-4F9D-46DF-979F-7D6BE951C0A9}" type="pres">
      <dgm:prSet presAssocID="{34A8DB69-4AB1-49E0-8198-6D681151DA7D}" presName="iconBgRect" presStyleLbl="bgShp" presStyleIdx="4" presStyleCnt="5" custLinFactNeighborY="-23871"/>
      <dgm:spPr/>
    </dgm:pt>
    <dgm:pt modelId="{14CF1386-FD53-40FC-9E33-EA6B330B7C9C}" type="pres">
      <dgm:prSet presAssocID="{34A8DB69-4AB1-49E0-8198-6D681151DA7D}" presName="iconRect" presStyleLbl="node1" presStyleIdx="4" presStyleCnt="5" custLinFactNeighborX="-3138" custLinFactNeighborY="-4079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are With Person"/>
        </a:ext>
      </dgm:extLst>
    </dgm:pt>
    <dgm:pt modelId="{E6C77324-C104-403B-AB44-4A1F54BB189C}" type="pres">
      <dgm:prSet presAssocID="{34A8DB69-4AB1-49E0-8198-6D681151DA7D}" presName="spaceRect" presStyleCnt="0"/>
      <dgm:spPr/>
    </dgm:pt>
    <dgm:pt modelId="{D8B300E5-E54C-4277-AD90-627648A3C0CA}" type="pres">
      <dgm:prSet presAssocID="{34A8DB69-4AB1-49E0-8198-6D681151DA7D}" presName="textRect" presStyleLbl="revTx" presStyleIdx="4" presStyleCnt="5" custLinFactNeighborY="-16589">
        <dgm:presLayoutVars>
          <dgm:chMax val="1"/>
          <dgm:chPref val="1"/>
        </dgm:presLayoutVars>
      </dgm:prSet>
      <dgm:spPr/>
    </dgm:pt>
  </dgm:ptLst>
  <dgm:cxnLst>
    <dgm:cxn modelId="{9081AB09-6664-4DAD-8675-7BEFD26E98D2}" type="presOf" srcId="{187F7605-C445-45CA-8854-A60596796566}" destId="{B46760D8-1F28-4114-B274-F6AB6F08BCDC}" srcOrd="0" destOrd="0" presId="urn:microsoft.com/office/officeart/2018/2/layout/IconCircleList"/>
    <dgm:cxn modelId="{E9510817-D7D8-4BA6-B4F6-FC2B928A5DAF}" srcId="{2E6933AB-DD3F-4CF3-9C0E-9F6BFAB0AF37}" destId="{6E196A13-D616-4A55-BA97-AABBE38D9BA2}" srcOrd="3" destOrd="0" parTransId="{2149E832-2377-47FC-A1DF-B6E3DC042D4B}" sibTransId="{187F7605-C445-45CA-8854-A60596796566}"/>
    <dgm:cxn modelId="{22642C28-4637-44E4-9291-09BD6BD59073}" type="presOf" srcId="{521F7EDF-D132-4D5A-95AB-948066DADC01}" destId="{B49B1E8E-B794-4D71-B020-A467977A36E6}" srcOrd="0" destOrd="0" presId="urn:microsoft.com/office/officeart/2018/2/layout/IconCircleList"/>
    <dgm:cxn modelId="{335C6C3B-2CE9-4EB5-ABBD-69330BD5BF4E}" type="presOf" srcId="{806F7E71-B206-43C4-89AF-CC04E3438A23}" destId="{29FADD90-C502-471C-BAC1-0C868405C0DA}" srcOrd="0" destOrd="0" presId="urn:microsoft.com/office/officeart/2018/2/layout/IconCircleList"/>
    <dgm:cxn modelId="{41F4475D-C382-4FDF-BD3D-620E54C0F9F4}" srcId="{2E6933AB-DD3F-4CF3-9C0E-9F6BFAB0AF37}" destId="{521F7EDF-D132-4D5A-95AB-948066DADC01}" srcOrd="1" destOrd="0" parTransId="{20DAA5FC-D91E-4934-8FAC-7129E6EF049D}" sibTransId="{806F7E71-B206-43C4-89AF-CC04E3438A23}"/>
    <dgm:cxn modelId="{CF9F1269-55DC-486C-A41A-BF8B850C6029}" srcId="{2E6933AB-DD3F-4CF3-9C0E-9F6BFAB0AF37}" destId="{9B7B2D3B-7C61-443B-A74C-7D25338550B1}" srcOrd="0" destOrd="0" parTransId="{6A7D6064-9C81-4FD8-BA55-E382F04E947C}" sibTransId="{17C9F412-B15F-4355-A635-E7F910AABBEB}"/>
    <dgm:cxn modelId="{C7F7115A-F83E-4CF2-B279-F459F6BA14E6}" type="presOf" srcId="{9B7B2D3B-7C61-443B-A74C-7D25338550B1}" destId="{AED98B06-46C8-4230-9898-DC32DEFCE5D0}" srcOrd="0" destOrd="0" presId="urn:microsoft.com/office/officeart/2018/2/layout/IconCircleList"/>
    <dgm:cxn modelId="{F073F87C-2CE3-4EC8-A0CB-74B265273521}" srcId="{2E6933AB-DD3F-4CF3-9C0E-9F6BFAB0AF37}" destId="{788B2EFF-B56F-443E-846F-2ACBAEF88611}" srcOrd="2" destOrd="0" parTransId="{E8BE2B2E-4BAA-43AB-9FE9-43F17299C4B0}" sibTransId="{BEFF2EEE-DC81-4938-BA8C-CC9293127520}"/>
    <dgm:cxn modelId="{0F6C3D7E-9D68-4E24-A5E1-6E8F018CFB1C}" type="presOf" srcId="{17C9F412-B15F-4355-A635-E7F910AABBEB}" destId="{4310D0DC-B5BC-4D30-8EA2-29730F57F601}" srcOrd="0" destOrd="0" presId="urn:microsoft.com/office/officeart/2018/2/layout/IconCircleList"/>
    <dgm:cxn modelId="{D55EC681-25BB-4B86-BD19-A099426126D4}" type="presOf" srcId="{2E6933AB-DD3F-4CF3-9C0E-9F6BFAB0AF37}" destId="{D8C1BA06-23FA-4F91-A29E-CDDE52B5CB94}" srcOrd="0" destOrd="0" presId="urn:microsoft.com/office/officeart/2018/2/layout/IconCircleList"/>
    <dgm:cxn modelId="{3F7586A7-17AE-4C17-8F81-98F6D0D62BF3}" srcId="{2E6933AB-DD3F-4CF3-9C0E-9F6BFAB0AF37}" destId="{34A8DB69-4AB1-49E0-8198-6D681151DA7D}" srcOrd="4" destOrd="0" parTransId="{424A0D2B-D7C6-44E4-A016-61813FAA53EA}" sibTransId="{BBEC3AB4-EFFC-4F06-BC2B-49D33935D651}"/>
    <dgm:cxn modelId="{B519A5C3-C080-4D3A-A975-4C79A67C667D}" type="presOf" srcId="{6E196A13-D616-4A55-BA97-AABBE38D9BA2}" destId="{F109788A-C8AB-4A6E-9BCA-A45C0AA79BFF}" srcOrd="0" destOrd="0" presId="urn:microsoft.com/office/officeart/2018/2/layout/IconCircleList"/>
    <dgm:cxn modelId="{12E08FE9-D82F-449F-BAA0-2F69E9043A24}" type="presOf" srcId="{BEFF2EEE-DC81-4938-BA8C-CC9293127520}" destId="{2D5A01CB-C51B-4E70-86F4-B84B7A6B69A0}" srcOrd="0" destOrd="0" presId="urn:microsoft.com/office/officeart/2018/2/layout/IconCircleList"/>
    <dgm:cxn modelId="{0240C2F8-D04A-49DA-A816-E7892EDB914E}" type="presOf" srcId="{34A8DB69-4AB1-49E0-8198-6D681151DA7D}" destId="{D8B300E5-E54C-4277-AD90-627648A3C0CA}" srcOrd="0" destOrd="0" presId="urn:microsoft.com/office/officeart/2018/2/layout/IconCircleList"/>
    <dgm:cxn modelId="{3CA01CFF-B341-4D4B-BB3B-60268E2E63E8}" type="presOf" srcId="{788B2EFF-B56F-443E-846F-2ACBAEF88611}" destId="{9CF77EB4-889E-4234-BADB-8D8D751A2878}" srcOrd="0" destOrd="0" presId="urn:microsoft.com/office/officeart/2018/2/layout/IconCircleList"/>
    <dgm:cxn modelId="{856C8470-4E43-489F-8744-58D57B3C5F96}" type="presParOf" srcId="{D8C1BA06-23FA-4F91-A29E-CDDE52B5CB94}" destId="{AD6E183B-6B37-46C5-8F4C-9B07391F3166}" srcOrd="0" destOrd="0" presId="urn:microsoft.com/office/officeart/2018/2/layout/IconCircleList"/>
    <dgm:cxn modelId="{66C656A2-D431-40BE-8A8C-33ACD8BEE615}" type="presParOf" srcId="{AD6E183B-6B37-46C5-8F4C-9B07391F3166}" destId="{9C88BDB5-9610-4104-A7F7-31F4580C1C18}" srcOrd="0" destOrd="0" presId="urn:microsoft.com/office/officeart/2018/2/layout/IconCircleList"/>
    <dgm:cxn modelId="{10FE6791-37C0-44F9-B183-8CA3E7566B7F}" type="presParOf" srcId="{9C88BDB5-9610-4104-A7F7-31F4580C1C18}" destId="{9FDDCB6C-6C6F-488D-96C1-5A18A7379679}" srcOrd="0" destOrd="0" presId="urn:microsoft.com/office/officeart/2018/2/layout/IconCircleList"/>
    <dgm:cxn modelId="{454D12CC-D529-4D57-8F68-9389D732F6CC}" type="presParOf" srcId="{9C88BDB5-9610-4104-A7F7-31F4580C1C18}" destId="{63B62F10-1E49-47B5-918A-682EE7418E30}" srcOrd="1" destOrd="0" presId="urn:microsoft.com/office/officeart/2018/2/layout/IconCircleList"/>
    <dgm:cxn modelId="{F3A6E4A8-C7C7-4D88-879C-04CE7FA6F1AF}" type="presParOf" srcId="{9C88BDB5-9610-4104-A7F7-31F4580C1C18}" destId="{8DADF524-A82B-45A6-B0C1-C1B695BE531A}" srcOrd="2" destOrd="0" presId="urn:microsoft.com/office/officeart/2018/2/layout/IconCircleList"/>
    <dgm:cxn modelId="{909C87E4-AA8B-4426-997E-7097DC6E2CDF}" type="presParOf" srcId="{9C88BDB5-9610-4104-A7F7-31F4580C1C18}" destId="{AED98B06-46C8-4230-9898-DC32DEFCE5D0}" srcOrd="3" destOrd="0" presId="urn:microsoft.com/office/officeart/2018/2/layout/IconCircleList"/>
    <dgm:cxn modelId="{331798FC-1EA2-4594-9AA9-E0A9FCEC9200}" type="presParOf" srcId="{AD6E183B-6B37-46C5-8F4C-9B07391F3166}" destId="{4310D0DC-B5BC-4D30-8EA2-29730F57F601}" srcOrd="1" destOrd="0" presId="urn:microsoft.com/office/officeart/2018/2/layout/IconCircleList"/>
    <dgm:cxn modelId="{8CC21024-C5DA-4F47-990E-0228E6E60594}" type="presParOf" srcId="{AD6E183B-6B37-46C5-8F4C-9B07391F3166}" destId="{CC53CD38-A395-4D5A-B8B6-A1A6174DFEC5}" srcOrd="2" destOrd="0" presId="urn:microsoft.com/office/officeart/2018/2/layout/IconCircleList"/>
    <dgm:cxn modelId="{3F08A862-67C0-44E0-89E4-DE3C2E59CC9E}" type="presParOf" srcId="{CC53CD38-A395-4D5A-B8B6-A1A6174DFEC5}" destId="{72404561-2236-4C36-B659-DE03EC7270A1}" srcOrd="0" destOrd="0" presId="urn:microsoft.com/office/officeart/2018/2/layout/IconCircleList"/>
    <dgm:cxn modelId="{77DF1950-B165-412E-B9B6-094814FE2EE4}" type="presParOf" srcId="{CC53CD38-A395-4D5A-B8B6-A1A6174DFEC5}" destId="{1B97049C-7B7A-4531-B890-5AD1B1B654F8}" srcOrd="1" destOrd="0" presId="urn:microsoft.com/office/officeart/2018/2/layout/IconCircleList"/>
    <dgm:cxn modelId="{2BCA7ADF-1FF6-499C-A641-ECB29F54E4F9}" type="presParOf" srcId="{CC53CD38-A395-4D5A-B8B6-A1A6174DFEC5}" destId="{F713C3F9-04D2-4BB3-83E0-DA3A87234787}" srcOrd="2" destOrd="0" presId="urn:microsoft.com/office/officeart/2018/2/layout/IconCircleList"/>
    <dgm:cxn modelId="{FE5493A7-833D-45A1-B4A1-9E54792CE2A9}" type="presParOf" srcId="{CC53CD38-A395-4D5A-B8B6-A1A6174DFEC5}" destId="{B49B1E8E-B794-4D71-B020-A467977A36E6}" srcOrd="3" destOrd="0" presId="urn:microsoft.com/office/officeart/2018/2/layout/IconCircleList"/>
    <dgm:cxn modelId="{56F38A4D-F596-44BE-8F5F-D41F5D29A1E7}" type="presParOf" srcId="{AD6E183B-6B37-46C5-8F4C-9B07391F3166}" destId="{29FADD90-C502-471C-BAC1-0C868405C0DA}" srcOrd="3" destOrd="0" presId="urn:microsoft.com/office/officeart/2018/2/layout/IconCircleList"/>
    <dgm:cxn modelId="{A576FA04-318B-47A5-9A83-2B9A945CFDCC}" type="presParOf" srcId="{AD6E183B-6B37-46C5-8F4C-9B07391F3166}" destId="{10A44423-5842-4B73-BD67-34068AA515E7}" srcOrd="4" destOrd="0" presId="urn:microsoft.com/office/officeart/2018/2/layout/IconCircleList"/>
    <dgm:cxn modelId="{B3314CB8-75BF-49EA-97F6-A72F226B9A26}" type="presParOf" srcId="{10A44423-5842-4B73-BD67-34068AA515E7}" destId="{22AE97D3-2A83-4481-958F-0E1B642DD241}" srcOrd="0" destOrd="0" presId="urn:microsoft.com/office/officeart/2018/2/layout/IconCircleList"/>
    <dgm:cxn modelId="{6DE29BA9-6C45-4290-904F-EC509E2E7010}" type="presParOf" srcId="{10A44423-5842-4B73-BD67-34068AA515E7}" destId="{5379A480-3085-4EE4-BD37-AC45DAE1D307}" srcOrd="1" destOrd="0" presId="urn:microsoft.com/office/officeart/2018/2/layout/IconCircleList"/>
    <dgm:cxn modelId="{3564612F-78E5-4588-AAC8-73B66E9A4FCC}" type="presParOf" srcId="{10A44423-5842-4B73-BD67-34068AA515E7}" destId="{D43602F7-F657-4F55-B701-0C6D8CD7EA59}" srcOrd="2" destOrd="0" presId="urn:microsoft.com/office/officeart/2018/2/layout/IconCircleList"/>
    <dgm:cxn modelId="{A3E15387-CB2A-49D2-A06A-AB1B035B246E}" type="presParOf" srcId="{10A44423-5842-4B73-BD67-34068AA515E7}" destId="{9CF77EB4-889E-4234-BADB-8D8D751A2878}" srcOrd="3" destOrd="0" presId="urn:microsoft.com/office/officeart/2018/2/layout/IconCircleList"/>
    <dgm:cxn modelId="{0AE9F7C5-4278-42F1-A859-2A0CA026FE56}" type="presParOf" srcId="{AD6E183B-6B37-46C5-8F4C-9B07391F3166}" destId="{2D5A01CB-C51B-4E70-86F4-B84B7A6B69A0}" srcOrd="5" destOrd="0" presId="urn:microsoft.com/office/officeart/2018/2/layout/IconCircleList"/>
    <dgm:cxn modelId="{37392283-F290-4896-BBFE-014BB5D6AC36}" type="presParOf" srcId="{AD6E183B-6B37-46C5-8F4C-9B07391F3166}" destId="{4CDE83EE-1614-4C5E-B919-642A8788E54D}" srcOrd="6" destOrd="0" presId="urn:microsoft.com/office/officeart/2018/2/layout/IconCircleList"/>
    <dgm:cxn modelId="{847AB145-0ED4-43DC-A2F6-74CF579A53D6}" type="presParOf" srcId="{4CDE83EE-1614-4C5E-B919-642A8788E54D}" destId="{2792265E-340B-4B96-AAD7-F9FA03D4208B}" srcOrd="0" destOrd="0" presId="urn:microsoft.com/office/officeart/2018/2/layout/IconCircleList"/>
    <dgm:cxn modelId="{3F8D0525-7366-4FE4-8EED-C67907F1BC51}" type="presParOf" srcId="{4CDE83EE-1614-4C5E-B919-642A8788E54D}" destId="{43D30130-D2EE-4996-8A3B-35D2BD0A4124}" srcOrd="1" destOrd="0" presId="urn:microsoft.com/office/officeart/2018/2/layout/IconCircleList"/>
    <dgm:cxn modelId="{1C76D240-015E-4ED8-A4EB-9DEFC5F8A3A5}" type="presParOf" srcId="{4CDE83EE-1614-4C5E-B919-642A8788E54D}" destId="{AD547DF8-02D8-413F-B979-EAD424D31212}" srcOrd="2" destOrd="0" presId="urn:microsoft.com/office/officeart/2018/2/layout/IconCircleList"/>
    <dgm:cxn modelId="{CFA4992D-7C32-4315-8A35-EFF174D84A7B}" type="presParOf" srcId="{4CDE83EE-1614-4C5E-B919-642A8788E54D}" destId="{F109788A-C8AB-4A6E-9BCA-A45C0AA79BFF}" srcOrd="3" destOrd="0" presId="urn:microsoft.com/office/officeart/2018/2/layout/IconCircleList"/>
    <dgm:cxn modelId="{DCE9981F-EF04-4A8C-A468-455D63D680F4}" type="presParOf" srcId="{AD6E183B-6B37-46C5-8F4C-9B07391F3166}" destId="{B46760D8-1F28-4114-B274-F6AB6F08BCDC}" srcOrd="7" destOrd="0" presId="urn:microsoft.com/office/officeart/2018/2/layout/IconCircleList"/>
    <dgm:cxn modelId="{CA2F56D2-4CBF-4835-B567-51A70F974AA1}" type="presParOf" srcId="{AD6E183B-6B37-46C5-8F4C-9B07391F3166}" destId="{FA73F495-F456-41CF-90E3-805CD5D48663}" srcOrd="8" destOrd="0" presId="urn:microsoft.com/office/officeart/2018/2/layout/IconCircleList"/>
    <dgm:cxn modelId="{7C156549-1548-47F2-8399-69FDD8949C40}" type="presParOf" srcId="{FA73F495-F456-41CF-90E3-805CD5D48663}" destId="{79F08A9B-4F9D-46DF-979F-7D6BE951C0A9}" srcOrd="0" destOrd="0" presId="urn:microsoft.com/office/officeart/2018/2/layout/IconCircleList"/>
    <dgm:cxn modelId="{E5A82B5E-02C4-4908-B999-5D0E50C95908}" type="presParOf" srcId="{FA73F495-F456-41CF-90E3-805CD5D48663}" destId="{14CF1386-FD53-40FC-9E33-EA6B330B7C9C}" srcOrd="1" destOrd="0" presId="urn:microsoft.com/office/officeart/2018/2/layout/IconCircleList"/>
    <dgm:cxn modelId="{AD0DCAB9-0546-4646-A725-30945545D7C9}" type="presParOf" srcId="{FA73F495-F456-41CF-90E3-805CD5D48663}" destId="{E6C77324-C104-403B-AB44-4A1F54BB189C}" srcOrd="2" destOrd="0" presId="urn:microsoft.com/office/officeart/2018/2/layout/IconCircleList"/>
    <dgm:cxn modelId="{87B8DB93-526B-47DC-AE7D-9CD1C0C0A010}" type="presParOf" srcId="{FA73F495-F456-41CF-90E3-805CD5D48663}" destId="{D8B300E5-E54C-4277-AD90-627648A3C0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8FF6DB-93C0-48AC-AAC5-A2689040A4E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ED4904-2E75-438E-92D5-4DCB6CE0857B}">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Desktop</a:t>
          </a:r>
          <a:endParaRPr lang="en-US" sz="1100">
            <a:solidFill>
              <a:schemeClr val="tx2">
                <a:lumMod val="50000"/>
              </a:schemeClr>
            </a:solidFill>
            <a:latin typeface="Aptos Display" panose="020B0004020202020204" pitchFamily="34" charset="0"/>
          </a:endParaRPr>
        </a:p>
      </dgm:t>
    </dgm:pt>
    <dgm:pt modelId="{800CC00A-7CD4-49DB-83F1-FA957E8BE787}" type="par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D450E18B-095C-410A-888C-40E5E776E9EA}" type="sib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116D0246-8B9F-4CB2-B007-2F0BA239FCE3}">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Service</a:t>
          </a:r>
          <a:endParaRPr lang="en-US" sz="1100">
            <a:solidFill>
              <a:schemeClr val="tx2">
                <a:lumMod val="50000"/>
              </a:schemeClr>
            </a:solidFill>
            <a:latin typeface="Aptos Display" panose="020B0004020202020204" pitchFamily="34" charset="0"/>
          </a:endParaRPr>
        </a:p>
      </dgm:t>
    </dgm:pt>
    <dgm:pt modelId="{543270D0-2E0A-481C-9099-4BE8C45D367F}" type="par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6DFB96F3-0D76-4B81-9E53-8B9E4232D819}" type="sib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35FAA433-76E5-497D-BAC6-5AAE24491CE9}">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Mobile</a:t>
          </a:r>
          <a:endParaRPr lang="en-US" sz="1100">
            <a:solidFill>
              <a:schemeClr val="tx2">
                <a:lumMod val="50000"/>
              </a:schemeClr>
            </a:solidFill>
            <a:latin typeface="Aptos Display" panose="020B0004020202020204" pitchFamily="34" charset="0"/>
          </a:endParaRPr>
        </a:p>
      </dgm:t>
    </dgm:pt>
    <dgm:pt modelId="{88C7AF80-0C9C-4B5A-A8B4-7F35E0D34C0C}" type="par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AD23090-F1B5-4241-B5D1-30F5A5F13E96}" type="sib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20C7B9B-052B-444E-B949-BC14AE112E87}" type="pres">
      <dgm:prSet presAssocID="{EC8FF6DB-93C0-48AC-AAC5-A2689040A4E5}" presName="root" presStyleCnt="0">
        <dgm:presLayoutVars>
          <dgm:dir/>
          <dgm:resizeHandles val="exact"/>
        </dgm:presLayoutVars>
      </dgm:prSet>
      <dgm:spPr/>
    </dgm:pt>
    <dgm:pt modelId="{8423D76F-4073-422E-9D02-5342B98D72E1}" type="pres">
      <dgm:prSet presAssocID="{BBED4904-2E75-438E-92D5-4DCB6CE0857B}" presName="compNode" presStyleCnt="0"/>
      <dgm:spPr/>
    </dgm:pt>
    <dgm:pt modelId="{097C4B6F-1727-4B44-B1F0-52711BF41554}" type="pres">
      <dgm:prSet presAssocID="{BBED4904-2E75-438E-92D5-4DCB6CE085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FC3CE58-267B-4357-BE0A-437BC08C374E}" type="pres">
      <dgm:prSet presAssocID="{BBED4904-2E75-438E-92D5-4DCB6CE0857B}" presName="spaceRect" presStyleCnt="0"/>
      <dgm:spPr/>
    </dgm:pt>
    <dgm:pt modelId="{B50CC2C3-C33D-4AE8-AC6D-93BA2091B5FE}" type="pres">
      <dgm:prSet presAssocID="{BBED4904-2E75-438E-92D5-4DCB6CE0857B}" presName="textRect" presStyleLbl="revTx" presStyleIdx="0" presStyleCnt="3">
        <dgm:presLayoutVars>
          <dgm:chMax val="1"/>
          <dgm:chPref val="1"/>
        </dgm:presLayoutVars>
      </dgm:prSet>
      <dgm:spPr/>
    </dgm:pt>
    <dgm:pt modelId="{1F256C0B-F485-453C-B727-2ACC5290EA47}" type="pres">
      <dgm:prSet presAssocID="{D450E18B-095C-410A-888C-40E5E776E9EA}" presName="sibTrans" presStyleCnt="0"/>
      <dgm:spPr/>
    </dgm:pt>
    <dgm:pt modelId="{A6359EFC-8510-4BE5-B422-1E381E2BE605}" type="pres">
      <dgm:prSet presAssocID="{116D0246-8B9F-4CB2-B007-2F0BA239FCE3}" presName="compNode" presStyleCnt="0"/>
      <dgm:spPr/>
    </dgm:pt>
    <dgm:pt modelId="{AFF6B817-4BE9-45CC-A721-DA17BFB807C9}" type="pres">
      <dgm:prSet presAssocID="{116D0246-8B9F-4CB2-B007-2F0BA239FCE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yncing cloud with solid fill"/>
        </a:ext>
      </dgm:extLst>
    </dgm:pt>
    <dgm:pt modelId="{FEEC3F26-002B-41DF-A12F-9E5345DA60EF}" type="pres">
      <dgm:prSet presAssocID="{116D0246-8B9F-4CB2-B007-2F0BA239FCE3}" presName="spaceRect" presStyleCnt="0"/>
      <dgm:spPr/>
    </dgm:pt>
    <dgm:pt modelId="{5770E64C-4D51-4484-BBDF-25545371ED05}" type="pres">
      <dgm:prSet presAssocID="{116D0246-8B9F-4CB2-B007-2F0BA239FCE3}" presName="textRect" presStyleLbl="revTx" presStyleIdx="1" presStyleCnt="3">
        <dgm:presLayoutVars>
          <dgm:chMax val="1"/>
          <dgm:chPref val="1"/>
        </dgm:presLayoutVars>
      </dgm:prSet>
      <dgm:spPr/>
    </dgm:pt>
    <dgm:pt modelId="{0767AE3E-18AC-4BF2-B4B6-EAA65C6FBEBD}" type="pres">
      <dgm:prSet presAssocID="{6DFB96F3-0D76-4B81-9E53-8B9E4232D819}" presName="sibTrans" presStyleCnt="0"/>
      <dgm:spPr/>
    </dgm:pt>
    <dgm:pt modelId="{EDEAA3B1-50A7-4E6B-AFEE-3FBA1AFB3A30}" type="pres">
      <dgm:prSet presAssocID="{35FAA433-76E5-497D-BAC6-5AAE24491CE9}" presName="compNode" presStyleCnt="0"/>
      <dgm:spPr/>
    </dgm:pt>
    <dgm:pt modelId="{5F600EB5-D27B-4048-AB6E-361AA8555EBF}" type="pres">
      <dgm:prSet presAssocID="{35FAA433-76E5-497D-BAC6-5AAE24491C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4DA10CBA-CABE-463C-A6F2-7A1A0A79121A}" type="pres">
      <dgm:prSet presAssocID="{35FAA433-76E5-497D-BAC6-5AAE24491CE9}" presName="spaceRect" presStyleCnt="0"/>
      <dgm:spPr/>
    </dgm:pt>
    <dgm:pt modelId="{041D0B3A-3AF3-45DE-93BA-3B5D181866B2}" type="pres">
      <dgm:prSet presAssocID="{35FAA433-76E5-497D-BAC6-5AAE24491CE9}" presName="textRect" presStyleLbl="revTx" presStyleIdx="2" presStyleCnt="3">
        <dgm:presLayoutVars>
          <dgm:chMax val="1"/>
          <dgm:chPref val="1"/>
        </dgm:presLayoutVars>
      </dgm:prSet>
      <dgm:spPr/>
    </dgm:pt>
  </dgm:ptLst>
  <dgm:cxnLst>
    <dgm:cxn modelId="{DC117F30-9CDB-47AA-B6D1-67BA69EF2FF7}" type="presOf" srcId="{BBED4904-2E75-438E-92D5-4DCB6CE0857B}" destId="{B50CC2C3-C33D-4AE8-AC6D-93BA2091B5FE}" srcOrd="0" destOrd="0" presId="urn:microsoft.com/office/officeart/2018/2/layout/IconLabelList"/>
    <dgm:cxn modelId="{53380F34-94A6-44A0-8541-58A49F643BCA}" srcId="{EC8FF6DB-93C0-48AC-AAC5-A2689040A4E5}" destId="{35FAA433-76E5-497D-BAC6-5AAE24491CE9}" srcOrd="2" destOrd="0" parTransId="{88C7AF80-0C9C-4B5A-A8B4-7F35E0D34C0C}" sibTransId="{2AD23090-F1B5-4241-B5D1-30F5A5F13E96}"/>
    <dgm:cxn modelId="{24B2143B-7321-48E0-9B08-CB42BE5D72CF}" type="presOf" srcId="{EC8FF6DB-93C0-48AC-AAC5-A2689040A4E5}" destId="{220C7B9B-052B-444E-B949-BC14AE112E87}" srcOrd="0" destOrd="0" presId="urn:microsoft.com/office/officeart/2018/2/layout/IconLabelList"/>
    <dgm:cxn modelId="{41992160-DBE7-4753-ACF5-6CFE4E993FAF}" srcId="{EC8FF6DB-93C0-48AC-AAC5-A2689040A4E5}" destId="{116D0246-8B9F-4CB2-B007-2F0BA239FCE3}" srcOrd="1" destOrd="0" parTransId="{543270D0-2E0A-481C-9099-4BE8C45D367F}" sibTransId="{6DFB96F3-0D76-4B81-9E53-8B9E4232D819}"/>
    <dgm:cxn modelId="{A7C4B376-7CD7-4DF7-BCA6-25D165C5873E}" srcId="{EC8FF6DB-93C0-48AC-AAC5-A2689040A4E5}" destId="{BBED4904-2E75-438E-92D5-4DCB6CE0857B}" srcOrd="0" destOrd="0" parTransId="{800CC00A-7CD4-49DB-83F1-FA957E8BE787}" sibTransId="{D450E18B-095C-410A-888C-40E5E776E9EA}"/>
    <dgm:cxn modelId="{F65759DF-B266-445E-AC36-288241988524}" type="presOf" srcId="{116D0246-8B9F-4CB2-B007-2F0BA239FCE3}" destId="{5770E64C-4D51-4484-BBDF-25545371ED05}" srcOrd="0" destOrd="0" presId="urn:microsoft.com/office/officeart/2018/2/layout/IconLabelList"/>
    <dgm:cxn modelId="{405A64E3-5192-41DC-A1D7-ED0EEBA0BC30}" type="presOf" srcId="{35FAA433-76E5-497D-BAC6-5AAE24491CE9}" destId="{041D0B3A-3AF3-45DE-93BA-3B5D181866B2}" srcOrd="0" destOrd="0" presId="urn:microsoft.com/office/officeart/2018/2/layout/IconLabelList"/>
    <dgm:cxn modelId="{D04CB6A2-ED1C-4080-9B12-4BAB6E7DDCA8}" type="presParOf" srcId="{220C7B9B-052B-444E-B949-BC14AE112E87}" destId="{8423D76F-4073-422E-9D02-5342B98D72E1}" srcOrd="0" destOrd="0" presId="urn:microsoft.com/office/officeart/2018/2/layout/IconLabelList"/>
    <dgm:cxn modelId="{967AE495-E645-4FCE-98F5-251D5ADEF21F}" type="presParOf" srcId="{8423D76F-4073-422E-9D02-5342B98D72E1}" destId="{097C4B6F-1727-4B44-B1F0-52711BF41554}" srcOrd="0" destOrd="0" presId="urn:microsoft.com/office/officeart/2018/2/layout/IconLabelList"/>
    <dgm:cxn modelId="{E4A00CD1-1DC2-4E21-B50E-46B355F1F06C}" type="presParOf" srcId="{8423D76F-4073-422E-9D02-5342B98D72E1}" destId="{0FC3CE58-267B-4357-BE0A-437BC08C374E}" srcOrd="1" destOrd="0" presId="urn:microsoft.com/office/officeart/2018/2/layout/IconLabelList"/>
    <dgm:cxn modelId="{8A4CB9EE-316E-43B2-A055-FC26B70F2D6A}" type="presParOf" srcId="{8423D76F-4073-422E-9D02-5342B98D72E1}" destId="{B50CC2C3-C33D-4AE8-AC6D-93BA2091B5FE}" srcOrd="2" destOrd="0" presId="urn:microsoft.com/office/officeart/2018/2/layout/IconLabelList"/>
    <dgm:cxn modelId="{B6C148AC-B600-438D-A450-344BD63EB00C}" type="presParOf" srcId="{220C7B9B-052B-444E-B949-BC14AE112E87}" destId="{1F256C0B-F485-453C-B727-2ACC5290EA47}" srcOrd="1" destOrd="0" presId="urn:microsoft.com/office/officeart/2018/2/layout/IconLabelList"/>
    <dgm:cxn modelId="{EF0799B1-109B-455E-A173-41C2A56AC48A}" type="presParOf" srcId="{220C7B9B-052B-444E-B949-BC14AE112E87}" destId="{A6359EFC-8510-4BE5-B422-1E381E2BE605}" srcOrd="2" destOrd="0" presId="urn:microsoft.com/office/officeart/2018/2/layout/IconLabelList"/>
    <dgm:cxn modelId="{137EE25F-267A-41B0-A51A-E2860A0E896F}" type="presParOf" srcId="{A6359EFC-8510-4BE5-B422-1E381E2BE605}" destId="{AFF6B817-4BE9-45CC-A721-DA17BFB807C9}" srcOrd="0" destOrd="0" presId="urn:microsoft.com/office/officeart/2018/2/layout/IconLabelList"/>
    <dgm:cxn modelId="{CEF2F6A5-E1AB-40AD-8432-DAFB66D290A3}" type="presParOf" srcId="{A6359EFC-8510-4BE5-B422-1E381E2BE605}" destId="{FEEC3F26-002B-41DF-A12F-9E5345DA60EF}" srcOrd="1" destOrd="0" presId="urn:microsoft.com/office/officeart/2018/2/layout/IconLabelList"/>
    <dgm:cxn modelId="{5EEBBC28-046F-4FEA-B3A5-319E3C38D19B}" type="presParOf" srcId="{A6359EFC-8510-4BE5-B422-1E381E2BE605}" destId="{5770E64C-4D51-4484-BBDF-25545371ED05}" srcOrd="2" destOrd="0" presId="urn:microsoft.com/office/officeart/2018/2/layout/IconLabelList"/>
    <dgm:cxn modelId="{5DEA3CCD-25CE-4910-8CB5-C0D60DD75A2F}" type="presParOf" srcId="{220C7B9B-052B-444E-B949-BC14AE112E87}" destId="{0767AE3E-18AC-4BF2-B4B6-EAA65C6FBEBD}" srcOrd="3" destOrd="0" presId="urn:microsoft.com/office/officeart/2018/2/layout/IconLabelList"/>
    <dgm:cxn modelId="{D55102BE-24FE-4641-9DBE-AE76EAFC1683}" type="presParOf" srcId="{220C7B9B-052B-444E-B949-BC14AE112E87}" destId="{EDEAA3B1-50A7-4E6B-AFEE-3FBA1AFB3A30}" srcOrd="4" destOrd="0" presId="urn:microsoft.com/office/officeart/2018/2/layout/IconLabelList"/>
    <dgm:cxn modelId="{BA6F2B98-EB15-43F2-A338-E3C380AC9816}" type="presParOf" srcId="{EDEAA3B1-50A7-4E6B-AFEE-3FBA1AFB3A30}" destId="{5F600EB5-D27B-4048-AB6E-361AA8555EBF}" srcOrd="0" destOrd="0" presId="urn:microsoft.com/office/officeart/2018/2/layout/IconLabelList"/>
    <dgm:cxn modelId="{A42B3C27-26D3-4099-86BB-103C6549A244}" type="presParOf" srcId="{EDEAA3B1-50A7-4E6B-AFEE-3FBA1AFB3A30}" destId="{4DA10CBA-CABE-463C-A6F2-7A1A0A79121A}" srcOrd="1" destOrd="0" presId="urn:microsoft.com/office/officeart/2018/2/layout/IconLabelList"/>
    <dgm:cxn modelId="{0D79EBB2-4ECD-40E2-9284-FE7C6C61665A}" type="presParOf" srcId="{EDEAA3B1-50A7-4E6B-AFEE-3FBA1AFB3A30}" destId="{041D0B3A-3AF3-45DE-93BA-3B5D181866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80076D-1DB0-47FF-A76C-F9D137C3299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9E5B391-20D6-4937-908B-10CC715CB37B}">
      <dgm:prSet/>
      <dgm:spPr/>
      <dgm:t>
        <a:bodyPr/>
        <a:lstStyle/>
        <a:p>
          <a:pPr>
            <a:lnSpc>
              <a:spcPct val="100000"/>
            </a:lnSpc>
          </a:pPr>
          <a:r>
            <a:rPr lang="en-US"/>
            <a:t>Visualizations</a:t>
          </a:r>
        </a:p>
      </dgm:t>
    </dgm:pt>
    <dgm:pt modelId="{5CF2E3A0-8EF0-45F3-A9B7-1BD6B64E6F3F}" type="parTrans" cxnId="{314AC3BA-8FCB-4894-9F9D-629171AC42E2}">
      <dgm:prSet/>
      <dgm:spPr/>
      <dgm:t>
        <a:bodyPr/>
        <a:lstStyle/>
        <a:p>
          <a:endParaRPr lang="en-US"/>
        </a:p>
      </dgm:t>
    </dgm:pt>
    <dgm:pt modelId="{1EFA35D1-5BCC-46EF-B8EF-AC5097E57EB9}" type="sibTrans" cxnId="{314AC3BA-8FCB-4894-9F9D-629171AC42E2}">
      <dgm:prSet/>
      <dgm:spPr/>
      <dgm:t>
        <a:bodyPr/>
        <a:lstStyle/>
        <a:p>
          <a:endParaRPr lang="en-US"/>
        </a:p>
      </dgm:t>
    </dgm:pt>
    <dgm:pt modelId="{7533AC10-08DF-4A0D-A7B2-21D18B8E8B04}">
      <dgm:prSet/>
      <dgm:spPr/>
      <dgm:t>
        <a:bodyPr/>
        <a:lstStyle/>
        <a:p>
          <a:pPr>
            <a:lnSpc>
              <a:spcPct val="100000"/>
            </a:lnSpc>
          </a:pPr>
          <a:r>
            <a:rPr lang="en-US"/>
            <a:t>Reports</a:t>
          </a:r>
        </a:p>
      </dgm:t>
    </dgm:pt>
    <dgm:pt modelId="{99F99968-D26A-43E3-B740-FAA5ED73F999}" type="parTrans" cxnId="{58C55F7F-FBD8-4950-B391-F1BEA447C1AC}">
      <dgm:prSet/>
      <dgm:spPr/>
      <dgm:t>
        <a:bodyPr/>
        <a:lstStyle/>
        <a:p>
          <a:endParaRPr lang="en-US"/>
        </a:p>
      </dgm:t>
    </dgm:pt>
    <dgm:pt modelId="{9489ED1F-63BD-45CB-ABE4-6A2E86B73CB9}" type="sibTrans" cxnId="{58C55F7F-FBD8-4950-B391-F1BEA447C1AC}">
      <dgm:prSet/>
      <dgm:spPr/>
      <dgm:t>
        <a:bodyPr/>
        <a:lstStyle/>
        <a:p>
          <a:endParaRPr lang="en-US"/>
        </a:p>
      </dgm:t>
    </dgm:pt>
    <dgm:pt modelId="{8350FE8A-6880-4F80-9D89-154379A59755}">
      <dgm:prSet/>
      <dgm:spPr/>
      <dgm:t>
        <a:bodyPr/>
        <a:lstStyle/>
        <a:p>
          <a:pPr>
            <a:lnSpc>
              <a:spcPct val="100000"/>
            </a:lnSpc>
          </a:pPr>
          <a:r>
            <a:rPr lang="en-US"/>
            <a:t>Dashboards</a:t>
          </a:r>
        </a:p>
      </dgm:t>
    </dgm:pt>
    <dgm:pt modelId="{F1F8AE6E-12B4-4DB7-9D39-2A58A3DEB502}" type="parTrans" cxnId="{EC72F1C2-EE65-4305-9163-C70271DAAACD}">
      <dgm:prSet/>
      <dgm:spPr/>
      <dgm:t>
        <a:bodyPr/>
        <a:lstStyle/>
        <a:p>
          <a:endParaRPr lang="en-US"/>
        </a:p>
      </dgm:t>
    </dgm:pt>
    <dgm:pt modelId="{CCD780BC-2EAE-483A-BA3A-AF18DBB187E1}" type="sibTrans" cxnId="{EC72F1C2-EE65-4305-9163-C70271DAAACD}">
      <dgm:prSet/>
      <dgm:spPr/>
      <dgm:t>
        <a:bodyPr/>
        <a:lstStyle/>
        <a:p>
          <a:endParaRPr lang="en-US"/>
        </a:p>
      </dgm:t>
    </dgm:pt>
    <dgm:pt modelId="{E5DAA88F-34F3-4980-805F-459C826F17EB}">
      <dgm:prSet/>
      <dgm:spPr/>
      <dgm:t>
        <a:bodyPr/>
        <a:lstStyle/>
        <a:p>
          <a:pPr>
            <a:lnSpc>
              <a:spcPct val="100000"/>
            </a:lnSpc>
          </a:pPr>
          <a:r>
            <a:rPr lang="en-US"/>
            <a:t>Tiles</a:t>
          </a:r>
        </a:p>
      </dgm:t>
    </dgm:pt>
    <dgm:pt modelId="{99C25F6E-DEEE-4B24-977A-66EA0198775D}" type="parTrans" cxnId="{B5ED7FC8-8F36-4BFB-A730-9AF5EA09304D}">
      <dgm:prSet/>
      <dgm:spPr/>
      <dgm:t>
        <a:bodyPr/>
        <a:lstStyle/>
        <a:p>
          <a:endParaRPr lang="en-US"/>
        </a:p>
      </dgm:t>
    </dgm:pt>
    <dgm:pt modelId="{C0B72319-2843-4987-9834-50356C0C150B}" type="sibTrans" cxnId="{B5ED7FC8-8F36-4BFB-A730-9AF5EA09304D}">
      <dgm:prSet/>
      <dgm:spPr/>
      <dgm:t>
        <a:bodyPr/>
        <a:lstStyle/>
        <a:p>
          <a:endParaRPr lang="en-US"/>
        </a:p>
      </dgm:t>
    </dgm:pt>
    <dgm:pt modelId="{3853C5C0-36F6-4F28-81F8-4901FF8CF792}">
      <dgm:prSet/>
      <dgm:spPr/>
      <dgm:t>
        <a:bodyPr/>
        <a:lstStyle/>
        <a:p>
          <a:pPr>
            <a:lnSpc>
              <a:spcPct val="100000"/>
            </a:lnSpc>
          </a:pPr>
          <a:r>
            <a:rPr lang="en-US"/>
            <a:t>Datasets</a:t>
          </a:r>
        </a:p>
      </dgm:t>
    </dgm:pt>
    <dgm:pt modelId="{F1CA1E6E-7C6A-4FC0-99D1-F70305B9EA5D}" type="parTrans" cxnId="{0C54131B-65C5-4824-9C00-5A47CF055A3E}">
      <dgm:prSet/>
      <dgm:spPr/>
      <dgm:t>
        <a:bodyPr/>
        <a:lstStyle/>
        <a:p>
          <a:endParaRPr lang="en-US"/>
        </a:p>
      </dgm:t>
    </dgm:pt>
    <dgm:pt modelId="{92B3B379-F2B5-4FA1-AC2E-42FEC2154253}" type="sibTrans" cxnId="{0C54131B-65C5-4824-9C00-5A47CF055A3E}">
      <dgm:prSet/>
      <dgm:spPr/>
      <dgm:t>
        <a:bodyPr/>
        <a:lstStyle/>
        <a:p>
          <a:endParaRPr lang="en-US"/>
        </a:p>
      </dgm:t>
    </dgm:pt>
    <dgm:pt modelId="{F6463764-8181-4EE7-B61D-18AEE73B4C69}" type="pres">
      <dgm:prSet presAssocID="{2180076D-1DB0-47FF-A76C-F9D137C3299F}" presName="root" presStyleCnt="0">
        <dgm:presLayoutVars>
          <dgm:dir/>
          <dgm:resizeHandles val="exact"/>
        </dgm:presLayoutVars>
      </dgm:prSet>
      <dgm:spPr/>
    </dgm:pt>
    <dgm:pt modelId="{0483685E-09DC-44F9-BA4C-3B582865A1AF}" type="pres">
      <dgm:prSet presAssocID="{3853C5C0-36F6-4F28-81F8-4901FF8CF792}" presName="compNode" presStyleCnt="0"/>
      <dgm:spPr/>
    </dgm:pt>
    <dgm:pt modelId="{27F687C9-A33B-4F6E-BA46-6B280131BDE4}" type="pres">
      <dgm:prSet presAssocID="{3853C5C0-36F6-4F28-81F8-4901FF8CF792}"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a:ext>
      </dgm:extLst>
    </dgm:pt>
    <dgm:pt modelId="{264B32A8-3BFF-4393-89CB-E449873AB958}" type="pres">
      <dgm:prSet presAssocID="{3853C5C0-36F6-4F28-81F8-4901FF8CF792}" presName="spaceRect" presStyleCnt="0"/>
      <dgm:spPr/>
    </dgm:pt>
    <dgm:pt modelId="{EA3D4A09-D2C2-4C23-92FD-1F210C8EF753}" type="pres">
      <dgm:prSet presAssocID="{3853C5C0-36F6-4F28-81F8-4901FF8CF792}" presName="textRect" presStyleLbl="revTx" presStyleIdx="0" presStyleCnt="5">
        <dgm:presLayoutVars>
          <dgm:chMax val="1"/>
          <dgm:chPref val="1"/>
        </dgm:presLayoutVars>
      </dgm:prSet>
      <dgm:spPr/>
    </dgm:pt>
    <dgm:pt modelId="{641B8AB5-42D6-4FE8-8921-C77338D4CFE3}" type="pres">
      <dgm:prSet presAssocID="{92B3B379-F2B5-4FA1-AC2E-42FEC2154253}" presName="sibTrans" presStyleCnt="0"/>
      <dgm:spPr/>
    </dgm:pt>
    <dgm:pt modelId="{CD35E094-7B88-4E2A-AF5E-7847C84E6D77}" type="pres">
      <dgm:prSet presAssocID="{59E5B391-20D6-4937-908B-10CC715CB37B}" presName="compNode" presStyleCnt="0"/>
      <dgm:spPr/>
    </dgm:pt>
    <dgm:pt modelId="{FE76486A-AFC5-4636-B3C1-3CA75144D163}" type="pres">
      <dgm:prSet presAssocID="{59E5B391-20D6-4937-908B-10CC715CB37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606C8581-F4F0-4963-A848-B3784E389C42}" type="pres">
      <dgm:prSet presAssocID="{59E5B391-20D6-4937-908B-10CC715CB37B}" presName="spaceRect" presStyleCnt="0"/>
      <dgm:spPr/>
    </dgm:pt>
    <dgm:pt modelId="{5AADE58E-3A05-4F0E-B283-69CC15C5E124}" type="pres">
      <dgm:prSet presAssocID="{59E5B391-20D6-4937-908B-10CC715CB37B}" presName="textRect" presStyleLbl="revTx" presStyleIdx="1" presStyleCnt="5">
        <dgm:presLayoutVars>
          <dgm:chMax val="1"/>
          <dgm:chPref val="1"/>
        </dgm:presLayoutVars>
      </dgm:prSet>
      <dgm:spPr/>
    </dgm:pt>
    <dgm:pt modelId="{5B9434DB-3CBE-4380-AF4A-24B60A2B0802}" type="pres">
      <dgm:prSet presAssocID="{1EFA35D1-5BCC-46EF-B8EF-AC5097E57EB9}" presName="sibTrans" presStyleCnt="0"/>
      <dgm:spPr/>
    </dgm:pt>
    <dgm:pt modelId="{787ED2A6-665E-448D-A1B3-86AB0A74F4EC}" type="pres">
      <dgm:prSet presAssocID="{7533AC10-08DF-4A0D-A7B2-21D18B8E8B04}" presName="compNode" presStyleCnt="0"/>
      <dgm:spPr/>
    </dgm:pt>
    <dgm:pt modelId="{DDAC5BD2-0454-42D2-80B0-2F897F49752A}" type="pres">
      <dgm:prSet presAssocID="{7533AC10-08DF-4A0D-A7B2-21D18B8E8B04}"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689FAEEB-FA32-4783-8C42-AAD55A4E8807}" type="pres">
      <dgm:prSet presAssocID="{7533AC10-08DF-4A0D-A7B2-21D18B8E8B04}" presName="spaceRect" presStyleCnt="0"/>
      <dgm:spPr/>
    </dgm:pt>
    <dgm:pt modelId="{DB60E439-6404-4118-96FC-FF10FFF98D57}" type="pres">
      <dgm:prSet presAssocID="{7533AC10-08DF-4A0D-A7B2-21D18B8E8B04}" presName="textRect" presStyleLbl="revTx" presStyleIdx="2" presStyleCnt="5">
        <dgm:presLayoutVars>
          <dgm:chMax val="1"/>
          <dgm:chPref val="1"/>
        </dgm:presLayoutVars>
      </dgm:prSet>
      <dgm:spPr/>
    </dgm:pt>
    <dgm:pt modelId="{A33FD818-AB14-4BCF-AAE3-4A44D25BD16A}" type="pres">
      <dgm:prSet presAssocID="{9489ED1F-63BD-45CB-ABE4-6A2E86B73CB9}" presName="sibTrans" presStyleCnt="0"/>
      <dgm:spPr/>
    </dgm:pt>
    <dgm:pt modelId="{EF82F91A-1619-4740-A5E8-CE9301372B79}" type="pres">
      <dgm:prSet presAssocID="{8350FE8A-6880-4F80-9D89-154379A59755}" presName="compNode" presStyleCnt="0"/>
      <dgm:spPr/>
    </dgm:pt>
    <dgm:pt modelId="{A1A30D4D-36A7-4441-88F5-987EDA4AE195}" type="pres">
      <dgm:prSet presAssocID="{8350FE8A-6880-4F80-9D89-154379A59755}"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6B4667C5-4B26-404B-9A10-C761930317B3}" type="pres">
      <dgm:prSet presAssocID="{8350FE8A-6880-4F80-9D89-154379A59755}" presName="spaceRect" presStyleCnt="0"/>
      <dgm:spPr/>
    </dgm:pt>
    <dgm:pt modelId="{0AEE8EFF-CD0C-48BD-8F87-081765F5B2B0}" type="pres">
      <dgm:prSet presAssocID="{8350FE8A-6880-4F80-9D89-154379A59755}" presName="textRect" presStyleLbl="revTx" presStyleIdx="3" presStyleCnt="5">
        <dgm:presLayoutVars>
          <dgm:chMax val="1"/>
          <dgm:chPref val="1"/>
        </dgm:presLayoutVars>
      </dgm:prSet>
      <dgm:spPr/>
    </dgm:pt>
    <dgm:pt modelId="{92241E09-7F65-466B-86F1-D6C767ED982A}" type="pres">
      <dgm:prSet presAssocID="{CCD780BC-2EAE-483A-BA3A-AF18DBB187E1}" presName="sibTrans" presStyleCnt="0"/>
      <dgm:spPr/>
    </dgm:pt>
    <dgm:pt modelId="{2C178FE3-5489-4413-934A-AE7CE136F294}" type="pres">
      <dgm:prSet presAssocID="{E5DAA88F-34F3-4980-805F-459C826F17EB}" presName="compNode" presStyleCnt="0"/>
      <dgm:spPr/>
    </dgm:pt>
    <dgm:pt modelId="{0ECAD2FB-CB7C-4E24-AF60-48757BF1DF50}" type="pres">
      <dgm:prSet presAssocID="{E5DAA88F-34F3-4980-805F-459C826F17E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F43F84A7-2542-4E37-884F-38DC3E59211D}" type="pres">
      <dgm:prSet presAssocID="{E5DAA88F-34F3-4980-805F-459C826F17EB}" presName="spaceRect" presStyleCnt="0"/>
      <dgm:spPr/>
    </dgm:pt>
    <dgm:pt modelId="{51D40036-6228-43A3-A1C8-73DBD6189D55}" type="pres">
      <dgm:prSet presAssocID="{E5DAA88F-34F3-4980-805F-459C826F17EB}" presName="textRect" presStyleLbl="revTx" presStyleIdx="4" presStyleCnt="5">
        <dgm:presLayoutVars>
          <dgm:chMax val="1"/>
          <dgm:chPref val="1"/>
        </dgm:presLayoutVars>
      </dgm:prSet>
      <dgm:spPr/>
    </dgm:pt>
  </dgm:ptLst>
  <dgm:cxnLst>
    <dgm:cxn modelId="{0C54131B-65C5-4824-9C00-5A47CF055A3E}" srcId="{2180076D-1DB0-47FF-A76C-F9D137C3299F}" destId="{3853C5C0-36F6-4F28-81F8-4901FF8CF792}" srcOrd="0" destOrd="0" parTransId="{F1CA1E6E-7C6A-4FC0-99D1-F70305B9EA5D}" sibTransId="{92B3B379-F2B5-4FA1-AC2E-42FEC2154253}"/>
    <dgm:cxn modelId="{74AF596A-432E-42BE-931C-5E48495E849C}" type="presOf" srcId="{7533AC10-08DF-4A0D-A7B2-21D18B8E8B04}" destId="{DB60E439-6404-4118-96FC-FF10FFF98D57}" srcOrd="0" destOrd="0" presId="urn:microsoft.com/office/officeart/2018/2/layout/IconLabelList"/>
    <dgm:cxn modelId="{662F7F56-03EB-457F-86D2-6CF7B5C59E5D}" type="presOf" srcId="{2180076D-1DB0-47FF-A76C-F9D137C3299F}" destId="{F6463764-8181-4EE7-B61D-18AEE73B4C69}" srcOrd="0" destOrd="0" presId="urn:microsoft.com/office/officeart/2018/2/layout/IconLabelList"/>
    <dgm:cxn modelId="{C81F1D7C-C169-4F5B-8264-69F584F6F2DE}" type="presOf" srcId="{3853C5C0-36F6-4F28-81F8-4901FF8CF792}" destId="{EA3D4A09-D2C2-4C23-92FD-1F210C8EF753}" srcOrd="0" destOrd="0" presId="urn:microsoft.com/office/officeart/2018/2/layout/IconLabelList"/>
    <dgm:cxn modelId="{58C55F7F-FBD8-4950-B391-F1BEA447C1AC}" srcId="{2180076D-1DB0-47FF-A76C-F9D137C3299F}" destId="{7533AC10-08DF-4A0D-A7B2-21D18B8E8B04}" srcOrd="2" destOrd="0" parTransId="{99F99968-D26A-43E3-B740-FAA5ED73F999}" sibTransId="{9489ED1F-63BD-45CB-ABE4-6A2E86B73CB9}"/>
    <dgm:cxn modelId="{ECBED9B4-E8B7-43AF-B933-A89126C3D8C6}" type="presOf" srcId="{8350FE8A-6880-4F80-9D89-154379A59755}" destId="{0AEE8EFF-CD0C-48BD-8F87-081765F5B2B0}" srcOrd="0" destOrd="0" presId="urn:microsoft.com/office/officeart/2018/2/layout/IconLabelList"/>
    <dgm:cxn modelId="{314AC3BA-8FCB-4894-9F9D-629171AC42E2}" srcId="{2180076D-1DB0-47FF-A76C-F9D137C3299F}" destId="{59E5B391-20D6-4937-908B-10CC715CB37B}" srcOrd="1" destOrd="0" parTransId="{5CF2E3A0-8EF0-45F3-A9B7-1BD6B64E6F3F}" sibTransId="{1EFA35D1-5BCC-46EF-B8EF-AC5097E57EB9}"/>
    <dgm:cxn modelId="{EC72F1C2-EE65-4305-9163-C70271DAAACD}" srcId="{2180076D-1DB0-47FF-A76C-F9D137C3299F}" destId="{8350FE8A-6880-4F80-9D89-154379A59755}" srcOrd="3" destOrd="0" parTransId="{F1F8AE6E-12B4-4DB7-9D39-2A58A3DEB502}" sibTransId="{CCD780BC-2EAE-483A-BA3A-AF18DBB187E1}"/>
    <dgm:cxn modelId="{F4072CC7-A6C9-432C-90AC-B67180630421}" type="presOf" srcId="{E5DAA88F-34F3-4980-805F-459C826F17EB}" destId="{51D40036-6228-43A3-A1C8-73DBD6189D55}" srcOrd="0" destOrd="0" presId="urn:microsoft.com/office/officeart/2018/2/layout/IconLabelList"/>
    <dgm:cxn modelId="{B5ED7FC8-8F36-4BFB-A730-9AF5EA09304D}" srcId="{2180076D-1DB0-47FF-A76C-F9D137C3299F}" destId="{E5DAA88F-34F3-4980-805F-459C826F17EB}" srcOrd="4" destOrd="0" parTransId="{99C25F6E-DEEE-4B24-977A-66EA0198775D}" sibTransId="{C0B72319-2843-4987-9834-50356C0C150B}"/>
    <dgm:cxn modelId="{44C83DF8-30EF-4519-94FA-ABACEFC4B739}" type="presOf" srcId="{59E5B391-20D6-4937-908B-10CC715CB37B}" destId="{5AADE58E-3A05-4F0E-B283-69CC15C5E124}" srcOrd="0" destOrd="0" presId="urn:microsoft.com/office/officeart/2018/2/layout/IconLabelList"/>
    <dgm:cxn modelId="{7FFC541E-7EEF-46E9-AD0F-26F440F197DF}" type="presParOf" srcId="{F6463764-8181-4EE7-B61D-18AEE73B4C69}" destId="{0483685E-09DC-44F9-BA4C-3B582865A1AF}" srcOrd="0" destOrd="0" presId="urn:microsoft.com/office/officeart/2018/2/layout/IconLabelList"/>
    <dgm:cxn modelId="{ED66EC33-948E-4394-9CC7-0F51EBAE6CC8}" type="presParOf" srcId="{0483685E-09DC-44F9-BA4C-3B582865A1AF}" destId="{27F687C9-A33B-4F6E-BA46-6B280131BDE4}" srcOrd="0" destOrd="0" presId="urn:microsoft.com/office/officeart/2018/2/layout/IconLabelList"/>
    <dgm:cxn modelId="{BC169570-1010-4D45-AD20-522A4AC83111}" type="presParOf" srcId="{0483685E-09DC-44F9-BA4C-3B582865A1AF}" destId="{264B32A8-3BFF-4393-89CB-E449873AB958}" srcOrd="1" destOrd="0" presId="urn:microsoft.com/office/officeart/2018/2/layout/IconLabelList"/>
    <dgm:cxn modelId="{DA26A306-F130-4C3D-97FB-7F54D8FA3606}" type="presParOf" srcId="{0483685E-09DC-44F9-BA4C-3B582865A1AF}" destId="{EA3D4A09-D2C2-4C23-92FD-1F210C8EF753}" srcOrd="2" destOrd="0" presId="urn:microsoft.com/office/officeart/2018/2/layout/IconLabelList"/>
    <dgm:cxn modelId="{3C6D790A-E9EE-4DC8-9774-45B86B8B2708}" type="presParOf" srcId="{F6463764-8181-4EE7-B61D-18AEE73B4C69}" destId="{641B8AB5-42D6-4FE8-8921-C77338D4CFE3}" srcOrd="1" destOrd="0" presId="urn:microsoft.com/office/officeart/2018/2/layout/IconLabelList"/>
    <dgm:cxn modelId="{5222EA7F-2B78-4AC5-BE45-C5978DB4254D}" type="presParOf" srcId="{F6463764-8181-4EE7-B61D-18AEE73B4C69}" destId="{CD35E094-7B88-4E2A-AF5E-7847C84E6D77}" srcOrd="2" destOrd="0" presId="urn:microsoft.com/office/officeart/2018/2/layout/IconLabelList"/>
    <dgm:cxn modelId="{640E25F1-5563-47DB-8043-136D5FC8EAF6}" type="presParOf" srcId="{CD35E094-7B88-4E2A-AF5E-7847C84E6D77}" destId="{FE76486A-AFC5-4636-B3C1-3CA75144D163}" srcOrd="0" destOrd="0" presId="urn:microsoft.com/office/officeart/2018/2/layout/IconLabelList"/>
    <dgm:cxn modelId="{781C8C62-98E3-4346-8993-08FF34031101}" type="presParOf" srcId="{CD35E094-7B88-4E2A-AF5E-7847C84E6D77}" destId="{606C8581-F4F0-4963-A848-B3784E389C42}" srcOrd="1" destOrd="0" presId="urn:microsoft.com/office/officeart/2018/2/layout/IconLabelList"/>
    <dgm:cxn modelId="{8B3F2EDC-B005-4876-B887-E0D322D96A44}" type="presParOf" srcId="{CD35E094-7B88-4E2A-AF5E-7847C84E6D77}" destId="{5AADE58E-3A05-4F0E-B283-69CC15C5E124}" srcOrd="2" destOrd="0" presId="urn:microsoft.com/office/officeart/2018/2/layout/IconLabelList"/>
    <dgm:cxn modelId="{4062FA26-19C2-4278-AC0A-812B3CB2DDCF}" type="presParOf" srcId="{F6463764-8181-4EE7-B61D-18AEE73B4C69}" destId="{5B9434DB-3CBE-4380-AF4A-24B60A2B0802}" srcOrd="3" destOrd="0" presId="urn:microsoft.com/office/officeart/2018/2/layout/IconLabelList"/>
    <dgm:cxn modelId="{C843A6F7-90D6-4DAC-8DFE-C3E3B67FE952}" type="presParOf" srcId="{F6463764-8181-4EE7-B61D-18AEE73B4C69}" destId="{787ED2A6-665E-448D-A1B3-86AB0A74F4EC}" srcOrd="4" destOrd="0" presId="urn:microsoft.com/office/officeart/2018/2/layout/IconLabelList"/>
    <dgm:cxn modelId="{0A9A5FFF-C183-4DFF-A083-1CFDC3FC4DB0}" type="presParOf" srcId="{787ED2A6-665E-448D-A1B3-86AB0A74F4EC}" destId="{DDAC5BD2-0454-42D2-80B0-2F897F49752A}" srcOrd="0" destOrd="0" presId="urn:microsoft.com/office/officeart/2018/2/layout/IconLabelList"/>
    <dgm:cxn modelId="{FA455B14-C530-40F1-AAE6-1D7E85295EE3}" type="presParOf" srcId="{787ED2A6-665E-448D-A1B3-86AB0A74F4EC}" destId="{689FAEEB-FA32-4783-8C42-AAD55A4E8807}" srcOrd="1" destOrd="0" presId="urn:microsoft.com/office/officeart/2018/2/layout/IconLabelList"/>
    <dgm:cxn modelId="{DB441B35-43DE-4A3B-A115-CC8356A3315F}" type="presParOf" srcId="{787ED2A6-665E-448D-A1B3-86AB0A74F4EC}" destId="{DB60E439-6404-4118-96FC-FF10FFF98D57}" srcOrd="2" destOrd="0" presId="urn:microsoft.com/office/officeart/2018/2/layout/IconLabelList"/>
    <dgm:cxn modelId="{3FF9E66B-04E8-4E09-A275-B5A264B5E493}" type="presParOf" srcId="{F6463764-8181-4EE7-B61D-18AEE73B4C69}" destId="{A33FD818-AB14-4BCF-AAE3-4A44D25BD16A}" srcOrd="5" destOrd="0" presId="urn:microsoft.com/office/officeart/2018/2/layout/IconLabelList"/>
    <dgm:cxn modelId="{55A29757-0C21-4B03-A42D-57822389B21E}" type="presParOf" srcId="{F6463764-8181-4EE7-B61D-18AEE73B4C69}" destId="{EF82F91A-1619-4740-A5E8-CE9301372B79}" srcOrd="6" destOrd="0" presId="urn:microsoft.com/office/officeart/2018/2/layout/IconLabelList"/>
    <dgm:cxn modelId="{DBA78143-2D23-49AD-9131-9AEAFE044FAC}" type="presParOf" srcId="{EF82F91A-1619-4740-A5E8-CE9301372B79}" destId="{A1A30D4D-36A7-4441-88F5-987EDA4AE195}" srcOrd="0" destOrd="0" presId="urn:microsoft.com/office/officeart/2018/2/layout/IconLabelList"/>
    <dgm:cxn modelId="{7B452E50-256F-4FF6-A843-19A9C1ABC186}" type="presParOf" srcId="{EF82F91A-1619-4740-A5E8-CE9301372B79}" destId="{6B4667C5-4B26-404B-9A10-C761930317B3}" srcOrd="1" destOrd="0" presId="urn:microsoft.com/office/officeart/2018/2/layout/IconLabelList"/>
    <dgm:cxn modelId="{974F8EAE-1977-4D21-897A-46960093F6E9}" type="presParOf" srcId="{EF82F91A-1619-4740-A5E8-CE9301372B79}" destId="{0AEE8EFF-CD0C-48BD-8F87-081765F5B2B0}" srcOrd="2" destOrd="0" presId="urn:microsoft.com/office/officeart/2018/2/layout/IconLabelList"/>
    <dgm:cxn modelId="{9CDD356A-24B8-4AD8-8680-582FD8B94395}" type="presParOf" srcId="{F6463764-8181-4EE7-B61D-18AEE73B4C69}" destId="{92241E09-7F65-466B-86F1-D6C767ED982A}" srcOrd="7" destOrd="0" presId="urn:microsoft.com/office/officeart/2018/2/layout/IconLabelList"/>
    <dgm:cxn modelId="{931C0B1C-49CD-4509-A54C-1651B2368339}" type="presParOf" srcId="{F6463764-8181-4EE7-B61D-18AEE73B4C69}" destId="{2C178FE3-5489-4413-934A-AE7CE136F294}" srcOrd="8" destOrd="0" presId="urn:microsoft.com/office/officeart/2018/2/layout/IconLabelList"/>
    <dgm:cxn modelId="{32888BB8-FE62-4D68-BAEA-57742E7C9FFD}" type="presParOf" srcId="{2C178FE3-5489-4413-934A-AE7CE136F294}" destId="{0ECAD2FB-CB7C-4E24-AF60-48757BF1DF50}" srcOrd="0" destOrd="0" presId="urn:microsoft.com/office/officeart/2018/2/layout/IconLabelList"/>
    <dgm:cxn modelId="{8B51828F-20C5-42B9-94D7-7A0A8B9B8F52}" type="presParOf" srcId="{2C178FE3-5489-4413-934A-AE7CE136F294}" destId="{F43F84A7-2542-4E37-884F-38DC3E59211D}" srcOrd="1" destOrd="0" presId="urn:microsoft.com/office/officeart/2018/2/layout/IconLabelList"/>
    <dgm:cxn modelId="{155A0AE2-F96D-43E4-AC91-5F30B9580F18}" type="presParOf" srcId="{2C178FE3-5489-4413-934A-AE7CE136F294}" destId="{51D40036-6228-43A3-A1C8-73DBD6189D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DCB6C-6C6F-488D-96C1-5A18A7379679}">
      <dsp:nvSpPr>
        <dsp:cNvPr id="0" name=""/>
        <dsp:cNvSpPr/>
      </dsp:nvSpPr>
      <dsp:spPr>
        <a:xfrm>
          <a:off x="1022435" y="206353"/>
          <a:ext cx="816680" cy="816680"/>
        </a:xfrm>
        <a:prstGeom prst="ellipse">
          <a:avLst/>
        </a:prstGeom>
        <a:solidFill>
          <a:srgbClr val="CCD4CC"/>
        </a:solidFill>
        <a:ln>
          <a:noFill/>
        </a:ln>
        <a:effectLst/>
      </dsp:spPr>
      <dsp:style>
        <a:lnRef idx="0">
          <a:scrgbClr r="0" g="0" b="0"/>
        </a:lnRef>
        <a:fillRef idx="1">
          <a:scrgbClr r="0" g="0" b="0"/>
        </a:fillRef>
        <a:effectRef idx="0">
          <a:scrgbClr r="0" g="0" b="0"/>
        </a:effectRef>
        <a:fontRef idx="minor"/>
      </dsp:style>
    </dsp:sp>
    <dsp:sp modelId="{63B62F10-1E49-47B5-918A-682EE7418E30}">
      <dsp:nvSpPr>
        <dsp:cNvPr id="0" name=""/>
        <dsp:cNvSpPr/>
      </dsp:nvSpPr>
      <dsp:spPr>
        <a:xfrm>
          <a:off x="1193938" y="340700"/>
          <a:ext cx="473674" cy="47367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98B06-46C8-4230-9898-DC32DEFCE5D0}">
      <dsp:nvSpPr>
        <dsp:cNvPr id="0" name=""/>
        <dsp:cNvSpPr/>
      </dsp:nvSpPr>
      <dsp:spPr>
        <a:xfrm>
          <a:off x="2014119" y="206353"/>
          <a:ext cx="1925032" cy="81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b="1" kern="1200">
              <a:latin typeface="Aptos Display" panose="020B0004020202020204" pitchFamily="34" charset="0"/>
            </a:rPr>
            <a:t>Prepare: </a:t>
          </a:r>
          <a:r>
            <a:rPr lang="en-GB" sz="1100" kern="1200">
              <a:latin typeface="Aptos Display" panose="020B0004020202020204" pitchFamily="34" charset="0"/>
            </a:rPr>
            <a:t>Clean and transform raw data for analysis while ensuring data integrity and privacy.</a:t>
          </a:r>
          <a:endParaRPr lang="en-US" sz="1100" kern="1200">
            <a:latin typeface="Aptos Display" panose="020B0004020202020204" pitchFamily="34" charset="0"/>
          </a:endParaRPr>
        </a:p>
      </dsp:txBody>
      <dsp:txXfrm>
        <a:off x="2014119" y="206353"/>
        <a:ext cx="1925032" cy="816680"/>
      </dsp:txXfrm>
    </dsp:sp>
    <dsp:sp modelId="{72404561-2236-4C36-B659-DE03EC7270A1}">
      <dsp:nvSpPr>
        <dsp:cNvPr id="0" name=""/>
        <dsp:cNvSpPr/>
      </dsp:nvSpPr>
      <dsp:spPr>
        <a:xfrm>
          <a:off x="4274573" y="176626"/>
          <a:ext cx="816680" cy="81668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7049C-7B7A-4531-B890-5AD1B1B654F8}">
      <dsp:nvSpPr>
        <dsp:cNvPr id="0" name=""/>
        <dsp:cNvSpPr/>
      </dsp:nvSpPr>
      <dsp:spPr>
        <a:xfrm>
          <a:off x="4446076" y="333268"/>
          <a:ext cx="473674" cy="4736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B1E8E-B794-4D71-B020-A467977A36E6}">
      <dsp:nvSpPr>
        <dsp:cNvPr id="0" name=""/>
        <dsp:cNvSpPr/>
      </dsp:nvSpPr>
      <dsp:spPr>
        <a:xfrm>
          <a:off x="5266256" y="206353"/>
          <a:ext cx="1925032" cy="81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b="1" kern="1200">
              <a:latin typeface="Aptos Display" panose="020B0004020202020204" pitchFamily="34" charset="0"/>
            </a:rPr>
            <a:t>Model: </a:t>
          </a:r>
          <a:r>
            <a:rPr lang="en-GB" sz="1100" kern="1200">
              <a:latin typeface="Aptos Display" panose="020B0004020202020204" pitchFamily="34" charset="0"/>
            </a:rPr>
            <a:t>Build relationships and calculations to create efficient data models.</a:t>
          </a:r>
          <a:endParaRPr lang="en-US" sz="1100" kern="1200">
            <a:latin typeface="Aptos Display" panose="020B0004020202020204" pitchFamily="34" charset="0"/>
          </a:endParaRPr>
        </a:p>
      </dsp:txBody>
      <dsp:txXfrm>
        <a:off x="5266256" y="206353"/>
        <a:ext cx="1925032" cy="816680"/>
      </dsp:txXfrm>
    </dsp:sp>
    <dsp:sp modelId="{22AE97D3-2A83-4481-958F-0E1B642DD241}">
      <dsp:nvSpPr>
        <dsp:cNvPr id="0" name=""/>
        <dsp:cNvSpPr/>
      </dsp:nvSpPr>
      <dsp:spPr>
        <a:xfrm>
          <a:off x="1022435" y="1538581"/>
          <a:ext cx="816680" cy="81668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9A480-3085-4EE4-BD37-AC45DAE1D307}">
      <dsp:nvSpPr>
        <dsp:cNvPr id="0" name=""/>
        <dsp:cNvSpPr/>
      </dsp:nvSpPr>
      <dsp:spPr>
        <a:xfrm>
          <a:off x="1193938" y="1672925"/>
          <a:ext cx="473674" cy="473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77EB4-889E-4234-BADB-8D8D751A2878}">
      <dsp:nvSpPr>
        <dsp:cNvPr id="0" name=""/>
        <dsp:cNvSpPr/>
      </dsp:nvSpPr>
      <dsp:spPr>
        <a:xfrm>
          <a:off x="2014119" y="1538581"/>
          <a:ext cx="1925032" cy="81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b="1" kern="1200">
              <a:latin typeface="Aptos Display" panose="020B0004020202020204" pitchFamily="34" charset="0"/>
            </a:rPr>
            <a:t>Visualize: </a:t>
          </a:r>
          <a:r>
            <a:rPr lang="en-GB" sz="1100" kern="1200">
              <a:latin typeface="Aptos Display" panose="020B0004020202020204" pitchFamily="34" charset="0"/>
            </a:rPr>
            <a:t>Design clear, interactive reports that tell a data-driven story.</a:t>
          </a:r>
          <a:endParaRPr lang="en-US" sz="1100" kern="1200">
            <a:latin typeface="Aptos Display" panose="020B0004020202020204" pitchFamily="34" charset="0"/>
          </a:endParaRPr>
        </a:p>
      </dsp:txBody>
      <dsp:txXfrm>
        <a:off x="2014119" y="1538581"/>
        <a:ext cx="1925032" cy="816680"/>
      </dsp:txXfrm>
    </dsp:sp>
    <dsp:sp modelId="{2792265E-340B-4B96-AAD7-F9FA03D4208B}">
      <dsp:nvSpPr>
        <dsp:cNvPr id="0" name=""/>
        <dsp:cNvSpPr/>
      </dsp:nvSpPr>
      <dsp:spPr>
        <a:xfrm>
          <a:off x="4274573" y="1501422"/>
          <a:ext cx="816680" cy="81668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30130-D2EE-4996-8A3B-35D2BD0A4124}">
      <dsp:nvSpPr>
        <dsp:cNvPr id="0" name=""/>
        <dsp:cNvSpPr/>
      </dsp:nvSpPr>
      <dsp:spPr>
        <a:xfrm>
          <a:off x="4446076" y="1710084"/>
          <a:ext cx="473674" cy="4736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09788A-C8AB-4A6E-9BCA-A45C0AA79BFF}">
      <dsp:nvSpPr>
        <dsp:cNvPr id="0" name=""/>
        <dsp:cNvSpPr/>
      </dsp:nvSpPr>
      <dsp:spPr>
        <a:xfrm>
          <a:off x="5266256" y="1538581"/>
          <a:ext cx="1925032" cy="81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b="1" kern="1200">
              <a:latin typeface="Aptos Display" panose="020B0004020202020204" pitchFamily="34" charset="0"/>
            </a:rPr>
            <a:t>Analyze</a:t>
          </a:r>
          <a:r>
            <a:rPr lang="en-GB" sz="1100" kern="1200">
              <a:latin typeface="Aptos Display" panose="020B0004020202020204" pitchFamily="34" charset="0"/>
            </a:rPr>
            <a:t>: Interpret data to find patterns, trends, and actionable insights.</a:t>
          </a:r>
          <a:endParaRPr lang="en-US" sz="1100" kern="1200">
            <a:latin typeface="Aptos Display" panose="020B0004020202020204" pitchFamily="34" charset="0"/>
          </a:endParaRPr>
        </a:p>
      </dsp:txBody>
      <dsp:txXfrm>
        <a:off x="5266256" y="1538581"/>
        <a:ext cx="1925032" cy="816680"/>
      </dsp:txXfrm>
    </dsp:sp>
    <dsp:sp modelId="{79F08A9B-4F9D-46DF-979F-7D6BE951C0A9}">
      <dsp:nvSpPr>
        <dsp:cNvPr id="0" name=""/>
        <dsp:cNvSpPr/>
      </dsp:nvSpPr>
      <dsp:spPr>
        <a:xfrm>
          <a:off x="1022435" y="2772472"/>
          <a:ext cx="816680" cy="81668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F1386-FD53-40FC-9E33-EA6B330B7C9C}">
      <dsp:nvSpPr>
        <dsp:cNvPr id="0" name=""/>
        <dsp:cNvSpPr/>
      </dsp:nvSpPr>
      <dsp:spPr>
        <a:xfrm>
          <a:off x="1179074" y="2945693"/>
          <a:ext cx="473674" cy="4736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B300E5-E54C-4277-AD90-627648A3C0CA}">
      <dsp:nvSpPr>
        <dsp:cNvPr id="0" name=""/>
        <dsp:cNvSpPr/>
      </dsp:nvSpPr>
      <dsp:spPr>
        <a:xfrm>
          <a:off x="2014119" y="2831942"/>
          <a:ext cx="1925032" cy="81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b="1" kern="1200">
              <a:latin typeface="Aptos Display" panose="020B0004020202020204" pitchFamily="34" charset="0"/>
            </a:rPr>
            <a:t>Manage: </a:t>
          </a:r>
          <a:r>
            <a:rPr lang="en-GB" sz="1100" kern="1200">
              <a:latin typeface="Aptos Display" panose="020B0004020202020204" pitchFamily="34" charset="0"/>
            </a:rPr>
            <a:t>Share, secure, and maintain reports and models to support collaboration and trust.</a:t>
          </a:r>
          <a:endParaRPr lang="en-US" sz="1100" kern="1200">
            <a:latin typeface="Aptos Display" panose="020B0004020202020204" pitchFamily="34" charset="0"/>
          </a:endParaRPr>
        </a:p>
      </dsp:txBody>
      <dsp:txXfrm>
        <a:off x="2014119" y="2831942"/>
        <a:ext cx="1925032" cy="816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4B6F-1727-4B44-B1F0-52711BF41554}">
      <dsp:nvSpPr>
        <dsp:cNvPr id="0" name=""/>
        <dsp:cNvSpPr/>
      </dsp:nvSpPr>
      <dsp:spPr>
        <a:xfrm>
          <a:off x="634641" y="141802"/>
          <a:ext cx="707167" cy="707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CC2C3-C33D-4AE8-AC6D-93BA2091B5FE}">
      <dsp:nvSpPr>
        <dsp:cNvPr id="0" name=""/>
        <dsp:cNvSpPr/>
      </dsp:nvSpPr>
      <dsp:spPr>
        <a:xfrm>
          <a:off x="202483"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Desktop</a:t>
          </a:r>
          <a:endParaRPr lang="en-US" sz="1100" kern="1200">
            <a:solidFill>
              <a:schemeClr val="tx2">
                <a:lumMod val="50000"/>
              </a:schemeClr>
            </a:solidFill>
            <a:latin typeface="Aptos Display" panose="020B0004020202020204" pitchFamily="34" charset="0"/>
          </a:endParaRPr>
        </a:p>
      </dsp:txBody>
      <dsp:txXfrm>
        <a:off x="202483" y="1084873"/>
        <a:ext cx="1571484" cy="628593"/>
      </dsp:txXfrm>
    </dsp:sp>
    <dsp:sp modelId="{AFF6B817-4BE9-45CC-A721-DA17BFB807C9}">
      <dsp:nvSpPr>
        <dsp:cNvPr id="0" name=""/>
        <dsp:cNvSpPr/>
      </dsp:nvSpPr>
      <dsp:spPr>
        <a:xfrm>
          <a:off x="2481136" y="141802"/>
          <a:ext cx="707167" cy="7071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0E64C-4D51-4484-BBDF-25545371ED05}">
      <dsp:nvSpPr>
        <dsp:cNvPr id="0" name=""/>
        <dsp:cNvSpPr/>
      </dsp:nvSpPr>
      <dsp:spPr>
        <a:xfrm>
          <a:off x="2048977"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Service</a:t>
          </a:r>
          <a:endParaRPr lang="en-US" sz="1100" kern="1200">
            <a:solidFill>
              <a:schemeClr val="tx2">
                <a:lumMod val="50000"/>
              </a:schemeClr>
            </a:solidFill>
            <a:latin typeface="Aptos Display" panose="020B0004020202020204" pitchFamily="34" charset="0"/>
          </a:endParaRPr>
        </a:p>
      </dsp:txBody>
      <dsp:txXfrm>
        <a:off x="2048977" y="1084873"/>
        <a:ext cx="1571484" cy="628593"/>
      </dsp:txXfrm>
    </dsp:sp>
    <dsp:sp modelId="{5F600EB5-D27B-4048-AB6E-361AA8555EBF}">
      <dsp:nvSpPr>
        <dsp:cNvPr id="0" name=""/>
        <dsp:cNvSpPr/>
      </dsp:nvSpPr>
      <dsp:spPr>
        <a:xfrm>
          <a:off x="1557889" y="2106338"/>
          <a:ext cx="707167" cy="707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D0B3A-3AF3-45DE-93BA-3B5D181866B2}">
      <dsp:nvSpPr>
        <dsp:cNvPr id="0" name=""/>
        <dsp:cNvSpPr/>
      </dsp:nvSpPr>
      <dsp:spPr>
        <a:xfrm>
          <a:off x="1125730" y="3049409"/>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Mobile</a:t>
          </a:r>
          <a:endParaRPr lang="en-US" sz="1100" kern="1200">
            <a:solidFill>
              <a:schemeClr val="tx2">
                <a:lumMod val="50000"/>
              </a:schemeClr>
            </a:solidFill>
            <a:latin typeface="Aptos Display" panose="020B0004020202020204" pitchFamily="34" charset="0"/>
          </a:endParaRPr>
        </a:p>
      </dsp:txBody>
      <dsp:txXfrm>
        <a:off x="1125730" y="3049409"/>
        <a:ext cx="1571484" cy="628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87C9-A33B-4F6E-BA46-6B280131BDE4}">
      <dsp:nvSpPr>
        <dsp:cNvPr id="0" name=""/>
        <dsp:cNvSpPr/>
      </dsp:nvSpPr>
      <dsp:spPr>
        <a:xfrm>
          <a:off x="331108" y="543609"/>
          <a:ext cx="539472" cy="53947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D4A09-D2C2-4C23-92FD-1F210C8EF753}">
      <dsp:nvSpPr>
        <dsp:cNvPr id="0" name=""/>
        <dsp:cNvSpPr/>
      </dsp:nvSpPr>
      <dsp:spPr>
        <a:xfrm>
          <a:off x="1430"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Datasets</a:t>
          </a:r>
        </a:p>
      </dsp:txBody>
      <dsp:txXfrm>
        <a:off x="1430" y="1280518"/>
        <a:ext cx="1198828" cy="479531"/>
      </dsp:txXfrm>
    </dsp:sp>
    <dsp:sp modelId="{FE76486A-AFC5-4636-B3C1-3CA75144D163}">
      <dsp:nvSpPr>
        <dsp:cNvPr id="0" name=""/>
        <dsp:cNvSpPr/>
      </dsp:nvSpPr>
      <dsp:spPr>
        <a:xfrm>
          <a:off x="1739731" y="543609"/>
          <a:ext cx="539472" cy="53947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DE58E-3A05-4F0E-B283-69CC15C5E124}">
      <dsp:nvSpPr>
        <dsp:cNvPr id="0" name=""/>
        <dsp:cNvSpPr/>
      </dsp:nvSpPr>
      <dsp:spPr>
        <a:xfrm>
          <a:off x="1410053"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Visualizations</a:t>
          </a:r>
        </a:p>
      </dsp:txBody>
      <dsp:txXfrm>
        <a:off x="1410053" y="1280518"/>
        <a:ext cx="1198828" cy="479531"/>
      </dsp:txXfrm>
    </dsp:sp>
    <dsp:sp modelId="{DDAC5BD2-0454-42D2-80B0-2F897F49752A}">
      <dsp:nvSpPr>
        <dsp:cNvPr id="0" name=""/>
        <dsp:cNvSpPr/>
      </dsp:nvSpPr>
      <dsp:spPr>
        <a:xfrm>
          <a:off x="3148354" y="543609"/>
          <a:ext cx="539472" cy="53947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0E439-6404-4118-96FC-FF10FFF98D57}">
      <dsp:nvSpPr>
        <dsp:cNvPr id="0" name=""/>
        <dsp:cNvSpPr/>
      </dsp:nvSpPr>
      <dsp:spPr>
        <a:xfrm>
          <a:off x="2818676"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Reports</a:t>
          </a:r>
        </a:p>
      </dsp:txBody>
      <dsp:txXfrm>
        <a:off x="2818676" y="1280518"/>
        <a:ext cx="1198828" cy="479531"/>
      </dsp:txXfrm>
    </dsp:sp>
    <dsp:sp modelId="{A1A30D4D-36A7-4441-88F5-987EDA4AE195}">
      <dsp:nvSpPr>
        <dsp:cNvPr id="0" name=""/>
        <dsp:cNvSpPr/>
      </dsp:nvSpPr>
      <dsp:spPr>
        <a:xfrm>
          <a:off x="1035420" y="2059756"/>
          <a:ext cx="539472" cy="53947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E8EFF-CD0C-48BD-8F87-081765F5B2B0}">
      <dsp:nvSpPr>
        <dsp:cNvPr id="0" name=""/>
        <dsp:cNvSpPr/>
      </dsp:nvSpPr>
      <dsp:spPr>
        <a:xfrm>
          <a:off x="705742"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Dashboards</a:t>
          </a:r>
        </a:p>
      </dsp:txBody>
      <dsp:txXfrm>
        <a:off x="705742" y="2796665"/>
        <a:ext cx="1198828" cy="479531"/>
      </dsp:txXfrm>
    </dsp:sp>
    <dsp:sp modelId="{0ECAD2FB-CB7C-4E24-AF60-48757BF1DF50}">
      <dsp:nvSpPr>
        <dsp:cNvPr id="0" name=""/>
        <dsp:cNvSpPr/>
      </dsp:nvSpPr>
      <dsp:spPr>
        <a:xfrm>
          <a:off x="2444043" y="2059756"/>
          <a:ext cx="539472" cy="53947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40036-6228-43A3-A1C8-73DBD6189D55}">
      <dsp:nvSpPr>
        <dsp:cNvPr id="0" name=""/>
        <dsp:cNvSpPr/>
      </dsp:nvSpPr>
      <dsp:spPr>
        <a:xfrm>
          <a:off x="2114365"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Tiles</a:t>
          </a:r>
        </a:p>
      </dsp:txBody>
      <dsp:txXfrm>
        <a:off x="2114365" y="2796665"/>
        <a:ext cx="1198828" cy="4795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FA4F3-6CE3-FD24-F91D-12F3423966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A45F0FC-AEC3-AB8E-53EA-E1E734E993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FD483-A729-468A-B8F4-BBCB2C9451EC}" type="datetimeFigureOut">
              <a:rPr lang="en-IN" smtClean="0"/>
              <a:t>31-05-2025</a:t>
            </a:fld>
            <a:endParaRPr lang="en-IN"/>
          </a:p>
        </p:txBody>
      </p:sp>
      <p:sp>
        <p:nvSpPr>
          <p:cNvPr id="4" name="Footer Placeholder 3">
            <a:extLst>
              <a:ext uri="{FF2B5EF4-FFF2-40B4-BE49-F238E27FC236}">
                <a16:creationId xmlns:a16="http://schemas.microsoft.com/office/drawing/2014/main" id="{7E87D458-8CBB-7125-5354-BD1BECB9CA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5B9DF6-83C9-FA1C-C718-EE7099C1F1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5D2CBE-B376-4B42-A172-86C848539C97}" type="slidenum">
              <a:rPr lang="en-IN" smtClean="0"/>
              <a:t>‹#›</a:t>
            </a:fld>
            <a:endParaRPr lang="en-IN"/>
          </a:p>
        </p:txBody>
      </p:sp>
    </p:spTree>
    <p:extLst>
      <p:ext uri="{BB962C8B-B14F-4D97-AF65-F5344CB8AC3E}">
        <p14:creationId xmlns:p14="http://schemas.microsoft.com/office/powerpoint/2010/main" val="15862518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582613" y="0"/>
            <a:ext cx="2665413" cy="15001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1:notes"/>
          <p:cNvSpPr txBox="1">
            <a:spLocks noGrp="1"/>
          </p:cNvSpPr>
          <p:nvPr>
            <p:ph type="body" idx="1"/>
          </p:nvPr>
        </p:nvSpPr>
        <p:spPr>
          <a:xfrm>
            <a:off x="0" y="0"/>
            <a:ext cx="2000000" cy="1500000"/>
          </a:xfrm>
          <a:prstGeom prst="rect">
            <a:avLst/>
          </a:prstGeom>
          <a:noFill/>
          <a:ln>
            <a:noFill/>
          </a:ln>
        </p:spPr>
        <p:txBody>
          <a:bodyPr spcFirstLastPara="1" wrap="square" lIns="55875" tIns="27925" rIns="55875" bIns="27925" anchor="t" anchorCtr="0">
            <a:noAutofit/>
          </a:bodyPr>
          <a:lstStyle/>
          <a:p>
            <a:pPr marL="0" marR="0" lvl="0" indent="0" algn="l" rtl="0">
              <a:lnSpc>
                <a:spcPct val="100000"/>
              </a:lnSpc>
              <a:spcBef>
                <a:spcPts val="0"/>
              </a:spcBef>
              <a:spcAft>
                <a:spcPts val="0"/>
              </a:spcAft>
              <a:buSzPts val="1100"/>
              <a:buNone/>
            </a:pPr>
            <a:endParaRPr sz="700">
              <a:solidFill>
                <a:schemeClr val="dk1"/>
              </a:solidFill>
              <a:latin typeface="Arial"/>
              <a:ea typeface="Arial"/>
              <a:cs typeface="Arial"/>
              <a:sym typeface="Arial"/>
            </a:endParaRPr>
          </a:p>
        </p:txBody>
      </p:sp>
      <p:sp>
        <p:nvSpPr>
          <p:cNvPr id="64" name="Google Shape;64;p1:notes"/>
          <p:cNvSpPr txBox="1">
            <a:spLocks noGrp="1"/>
          </p:cNvSpPr>
          <p:nvPr>
            <p:ph type="sldNum" idx="12"/>
          </p:nvPr>
        </p:nvSpPr>
        <p:spPr>
          <a:xfrm>
            <a:off x="0" y="0"/>
            <a:ext cx="2000000" cy="1500000"/>
          </a:xfrm>
          <a:prstGeom prst="rect">
            <a:avLst/>
          </a:prstGeom>
          <a:noFill/>
          <a:ln>
            <a:noFill/>
          </a:ln>
        </p:spPr>
        <p:txBody>
          <a:bodyPr spcFirstLastPara="1" wrap="square" lIns="55875" tIns="27925" rIns="55875" bIns="27925" anchor="t"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88bc0dec3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88bc0dec3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88bc0dec3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88bc0dec3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88bc0dec3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88bc0dec3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88bc0dec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988bc0dec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988bc0dec3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988bc0dec3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88bc0dec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88bc0dec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988bc0dec3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988bc0dec3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988bc0dec3_0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988bc0dec3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988bc0dec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988bc0dec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386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88bc0dec3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8EDA9-69FA-A0DB-3057-72F75875D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ABC66-24CF-11B5-3EE5-E7AA61D9AFF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A8CA9AA-8FBC-8AB3-3C94-83835083BE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7148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770decac9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770decac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C3DF73-B02C-C2EB-C1B3-C9C0581E6298}"/>
            </a:ext>
          </a:extLst>
        </p:cNvPr>
        <p:cNvGrpSpPr/>
        <p:nvPr/>
      </p:nvGrpSpPr>
      <p:grpSpPr>
        <a:xfrm>
          <a:off x="0" y="0"/>
          <a:ext cx="0" cy="0"/>
          <a:chOff x="0" y="0"/>
          <a:chExt cx="0" cy="0"/>
        </a:xfrm>
      </p:grpSpPr>
      <p:sp>
        <p:nvSpPr>
          <p:cNvPr id="141" name="Google Shape;141;g988bc0dec3_0_297:notes">
            <a:extLst>
              <a:ext uri="{FF2B5EF4-FFF2-40B4-BE49-F238E27FC236}">
                <a16:creationId xmlns:a16="http://schemas.microsoft.com/office/drawing/2014/main" id="{A20A2192-9AA3-4223-EA23-7982B04D64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a:extLst>
              <a:ext uri="{FF2B5EF4-FFF2-40B4-BE49-F238E27FC236}">
                <a16:creationId xmlns:a16="http://schemas.microsoft.com/office/drawing/2014/main" id="{E447EF45-94C4-D62A-3492-85D52DA0EA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12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88bc0dec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88bc0dec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8bc0dec3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8bc0dec3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88bc0dec3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88bc0dec3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88bc0dec3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88bc0dec3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88bc0dec3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88bc0dec3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88bc0dec3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88bc0dec3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Google Shape;10;p1">
            <a:extLst>
              <a:ext uri="{FF2B5EF4-FFF2-40B4-BE49-F238E27FC236}">
                <a16:creationId xmlns:a16="http://schemas.microsoft.com/office/drawing/2014/main" id="{09B70E66-5045-F301-7E51-34F9B20ACD9B}"/>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Google Shape;11;p1" descr="A black and white logo&#10;&#10;Description automatically generated">
            <a:extLst>
              <a:ext uri="{FF2B5EF4-FFF2-40B4-BE49-F238E27FC236}">
                <a16:creationId xmlns:a16="http://schemas.microsoft.com/office/drawing/2014/main" id="{302D2D9D-EA70-CB7E-A87D-22FBF88FB22A}"/>
              </a:ext>
            </a:extLst>
          </p:cNvPr>
          <p:cNvPicPr preferRelativeResize="0"/>
          <p:nvPr userDrawn="1"/>
        </p:nvPicPr>
        <p:blipFill rotWithShape="1">
          <a:blip r:embed="rId2">
            <a:alphaModFix/>
          </a:blip>
          <a:srcRect/>
          <a:stretch/>
        </p:blipFill>
        <p:spPr>
          <a:xfrm>
            <a:off x="3883129" y="229485"/>
            <a:ext cx="1377742" cy="330195"/>
          </a:xfrm>
          <a:prstGeom prst="rect">
            <a:avLst/>
          </a:prstGeom>
          <a:noFill/>
          <a:ln>
            <a:noFill/>
          </a:ln>
        </p:spPr>
      </p:pic>
      <p:pic>
        <p:nvPicPr>
          <p:cNvPr id="4" name="Picture 3" descr="A close-up of a logo&#10;&#10;AI-generated content may be incorrect.">
            <a:extLst>
              <a:ext uri="{FF2B5EF4-FFF2-40B4-BE49-F238E27FC236}">
                <a16:creationId xmlns:a16="http://schemas.microsoft.com/office/drawing/2014/main" id="{EE3B9D29-CD67-2CFB-DB76-477B875490B3}"/>
              </a:ext>
            </a:extLst>
          </p:cNvPr>
          <p:cNvPicPr>
            <a:picLocks noChangeAspect="1"/>
          </p:cNvPicPr>
          <p:nvPr userDrawn="1"/>
        </p:nvPicPr>
        <p:blipFill>
          <a:blip r:embed="rId3"/>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99291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p">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395511"/>
            <a:ext cx="8214852" cy="3819806"/>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010260" y="861881"/>
            <a:ext cx="7668935" cy="479513"/>
          </a:xfrm>
          <a:prstGeom prst="rect">
            <a:avLst/>
          </a:prstGeom>
        </p:spPr>
        <p:txBody>
          <a:bodyPr/>
          <a:lstStyle>
            <a:lvl1pPr>
              <a:defRPr lang="en-US"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0" marR="0" lvl="0" indent="0" fontAlgn="auto">
              <a:spcAft>
                <a:spcPts val="0"/>
              </a:spcAft>
              <a:buClrTx/>
              <a:buSzTx/>
              <a:buNone/>
              <a:tabLst/>
            </a:pPr>
            <a:r>
              <a:rPr lang="en-US" sz="2100"/>
              <a:t>Click to add title</a:t>
            </a:r>
          </a:p>
        </p:txBody>
      </p:sp>
      <p:pic>
        <p:nvPicPr>
          <p:cNvPr id="2" name="Picture 2">
            <a:extLst>
              <a:ext uri="{FF2B5EF4-FFF2-40B4-BE49-F238E27FC236}">
                <a16:creationId xmlns:a16="http://schemas.microsoft.com/office/drawing/2014/main" id="{A0B14791-7080-2E86-12A0-8ADBA75E0F9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4689" y="780881"/>
            <a:ext cx="607396" cy="56032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954D5DB2-01B6-C712-839F-2F387D853A81}"/>
              </a:ext>
            </a:extLst>
          </p:cNvPr>
          <p:cNvCxnSpPr>
            <a:cxnSpLocks/>
          </p:cNvCxnSpPr>
          <p:nvPr userDrawn="1"/>
        </p:nvCxnSpPr>
        <p:spPr>
          <a:xfrm>
            <a:off x="1010260" y="1341204"/>
            <a:ext cx="766916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Google Shape;10;p1">
            <a:extLst>
              <a:ext uri="{FF2B5EF4-FFF2-40B4-BE49-F238E27FC236}">
                <a16:creationId xmlns:a16="http://schemas.microsoft.com/office/drawing/2014/main" id="{8C252CFD-6D1D-18C5-6CBF-22181013608C}"/>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 name="Google Shape;11;p1" descr="A black and white logo&#10;&#10;Description automatically generated">
            <a:extLst>
              <a:ext uri="{FF2B5EF4-FFF2-40B4-BE49-F238E27FC236}">
                <a16:creationId xmlns:a16="http://schemas.microsoft.com/office/drawing/2014/main" id="{CFBADB4E-B299-4D78-CE79-54B2981CBDC9}"/>
              </a:ext>
            </a:extLst>
          </p:cNvPr>
          <p:cNvPicPr preferRelativeResize="0"/>
          <p:nvPr userDrawn="1"/>
        </p:nvPicPr>
        <p:blipFill rotWithShape="1">
          <a:blip r:embed="rId3">
            <a:alphaModFix/>
          </a:blip>
          <a:srcRect/>
          <a:stretch/>
        </p:blipFill>
        <p:spPr>
          <a:xfrm>
            <a:off x="3883129" y="229485"/>
            <a:ext cx="1377742" cy="330195"/>
          </a:xfrm>
          <a:prstGeom prst="rect">
            <a:avLst/>
          </a:prstGeom>
          <a:noFill/>
          <a:ln>
            <a:noFill/>
          </a:ln>
        </p:spPr>
      </p:pic>
      <p:pic>
        <p:nvPicPr>
          <p:cNvPr id="8" name="Picture 7" descr="A close-up of a logo&#10;&#10;AI-generated content may be incorrect.">
            <a:extLst>
              <a:ext uri="{FF2B5EF4-FFF2-40B4-BE49-F238E27FC236}">
                <a16:creationId xmlns:a16="http://schemas.microsoft.com/office/drawing/2014/main" id="{1E17A02F-085E-B7C1-C7A1-E17A0A2C0875}"/>
              </a:ext>
            </a:extLst>
          </p:cNvPr>
          <p:cNvPicPr>
            <a:picLocks noChangeAspect="1"/>
          </p:cNvPicPr>
          <p:nvPr userDrawn="1"/>
        </p:nvPicPr>
        <p:blipFill>
          <a:blip r:embed="rId4"/>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2336720330"/>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077-3794-470A-915C-D95DD3602A7A}"/>
              </a:ext>
            </a:extLst>
          </p:cNvPr>
          <p:cNvSpPr>
            <a:spLocks noGrp="1"/>
          </p:cNvSpPr>
          <p:nvPr>
            <p:ph type="ctrTitle" hasCustomPrompt="1"/>
          </p:nvPr>
        </p:nvSpPr>
        <p:spPr>
          <a:xfrm>
            <a:off x="1454002" y="2226621"/>
            <a:ext cx="6235995" cy="690258"/>
          </a:xfrm>
          <a:prstGeom prst="rect">
            <a:avLst/>
          </a:prstGeom>
        </p:spPr>
        <p:txBody>
          <a:bodyPr anchor="b">
            <a:normAutofit/>
          </a:bodyPr>
          <a:lstStyle>
            <a:lvl1pPr algn="ctr">
              <a:defRPr lang="en-US" sz="2400" b="1" dirty="0">
                <a:solidFill>
                  <a:schemeClr val="tx2">
                    <a:lumMod val="50000"/>
                  </a:schemeClr>
                </a:solidFill>
                <a:latin typeface="Aptos Display" panose="020B0004020202020204" pitchFamily="34" charset="0"/>
                <a:cs typeface="Mali SemiBold" panose="00000700000000000000" pitchFamily="2" charset="-34"/>
              </a:defRPr>
            </a:lvl1pPr>
          </a:lstStyle>
          <a:p>
            <a:pPr lvl="0"/>
            <a:r>
              <a:rPr lang="en-US"/>
              <a:t>Click to edit Section Title</a:t>
            </a:r>
          </a:p>
        </p:txBody>
      </p:sp>
      <p:sp>
        <p:nvSpPr>
          <p:cNvPr id="3" name="Google Shape;10;p1">
            <a:extLst>
              <a:ext uri="{FF2B5EF4-FFF2-40B4-BE49-F238E27FC236}">
                <a16:creationId xmlns:a16="http://schemas.microsoft.com/office/drawing/2014/main" id="{8F54ABB7-33F1-CBCB-9124-0677FC7ADD24}"/>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4" name="Google Shape;11;p1" descr="A black and white logo&#10;&#10;Description automatically generated">
            <a:extLst>
              <a:ext uri="{FF2B5EF4-FFF2-40B4-BE49-F238E27FC236}">
                <a16:creationId xmlns:a16="http://schemas.microsoft.com/office/drawing/2014/main" id="{B2C301EE-AB33-E33D-629B-1A2C2B4A5A62}"/>
              </a:ext>
            </a:extLst>
          </p:cNvPr>
          <p:cNvPicPr preferRelativeResize="0"/>
          <p:nvPr userDrawn="1"/>
        </p:nvPicPr>
        <p:blipFill rotWithShape="1">
          <a:blip r:embed="rId2">
            <a:alphaModFix/>
          </a:blip>
          <a:srcRect/>
          <a:stretch/>
        </p:blipFill>
        <p:spPr>
          <a:xfrm>
            <a:off x="3883129" y="229485"/>
            <a:ext cx="1377742" cy="330195"/>
          </a:xfrm>
          <a:prstGeom prst="rect">
            <a:avLst/>
          </a:prstGeom>
          <a:noFill/>
          <a:ln>
            <a:noFill/>
          </a:ln>
        </p:spPr>
      </p:pic>
      <p:pic>
        <p:nvPicPr>
          <p:cNvPr id="5" name="Picture 4" descr="A close-up of a logo&#10;&#10;AI-generated content may be incorrect.">
            <a:extLst>
              <a:ext uri="{FF2B5EF4-FFF2-40B4-BE49-F238E27FC236}">
                <a16:creationId xmlns:a16="http://schemas.microsoft.com/office/drawing/2014/main" id="{CF8C1226-125C-D27F-820C-25745A1D25CE}"/>
              </a:ext>
            </a:extLst>
          </p:cNvPr>
          <p:cNvPicPr>
            <a:picLocks noChangeAspect="1"/>
          </p:cNvPicPr>
          <p:nvPr userDrawn="1"/>
        </p:nvPicPr>
        <p:blipFill>
          <a:blip r:embed="rId3"/>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370311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A282D4B-CCDF-CDD9-8F3F-FF494F39DEB7}"/>
              </a:ext>
            </a:extLst>
          </p:cNvPr>
          <p:cNvGrpSpPr/>
          <p:nvPr userDrawn="1"/>
        </p:nvGrpSpPr>
        <p:grpSpPr>
          <a:xfrm>
            <a:off x="0" y="0"/>
            <a:ext cx="9144000" cy="479321"/>
            <a:chOff x="0" y="0"/>
            <a:chExt cx="9144000" cy="479321"/>
          </a:xfrm>
        </p:grpSpPr>
        <p:sp>
          <p:nvSpPr>
            <p:cNvPr id="8" name="Google Shape;10;p1">
              <a:extLst>
                <a:ext uri="{FF2B5EF4-FFF2-40B4-BE49-F238E27FC236}">
                  <a16:creationId xmlns:a16="http://schemas.microsoft.com/office/drawing/2014/main" id="{B84A0105-A067-25D6-B355-70B4F5545603}"/>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 name="Google Shape;11;p1" descr="A black and white logo&#10;&#10;Description automatically generated">
              <a:extLst>
                <a:ext uri="{FF2B5EF4-FFF2-40B4-BE49-F238E27FC236}">
                  <a16:creationId xmlns:a16="http://schemas.microsoft.com/office/drawing/2014/main" id="{54370879-8CD8-AFE3-B3AA-2A690E710C98}"/>
                </a:ext>
              </a:extLst>
            </p:cNvPr>
            <p:cNvPicPr preferRelativeResize="0"/>
            <p:nvPr userDrawn="1"/>
          </p:nvPicPr>
          <p:blipFill rotWithShape="1">
            <a:blip r:embed="rId2">
              <a:alphaModFix/>
            </a:blip>
            <a:srcRect/>
            <a:stretch/>
          </p:blipFill>
          <p:spPr>
            <a:xfrm>
              <a:off x="3882899" y="83494"/>
              <a:ext cx="1377742" cy="344887"/>
            </a:xfrm>
            <a:prstGeom prst="rect">
              <a:avLst/>
            </a:prstGeom>
            <a:noFill/>
            <a:ln>
              <a:noFill/>
            </a:ln>
          </p:spPr>
        </p:pic>
        <p:pic>
          <p:nvPicPr>
            <p:cNvPr id="10" name="Picture 9" descr="A close-up of a logo&#10;&#10;AI-generated content may be incorrect.">
              <a:extLst>
                <a:ext uri="{FF2B5EF4-FFF2-40B4-BE49-F238E27FC236}">
                  <a16:creationId xmlns:a16="http://schemas.microsoft.com/office/drawing/2014/main" id="{2746FF81-DC0B-3F8A-7A07-405475514769}"/>
                </a:ext>
              </a:extLst>
            </p:cNvPr>
            <p:cNvPicPr>
              <a:picLocks noChangeAspect="1"/>
            </p:cNvPicPr>
            <p:nvPr userDrawn="1"/>
          </p:nvPicPr>
          <p:blipFill>
            <a:blip r:embed="rId3"/>
            <a:stretch>
              <a:fillRect/>
            </a:stretch>
          </p:blipFill>
          <p:spPr>
            <a:xfrm>
              <a:off x="7776687" y="29356"/>
              <a:ext cx="1216702" cy="418448"/>
            </a:xfrm>
            <a:prstGeom prst="rect">
              <a:avLst/>
            </a:prstGeom>
          </p:spPr>
        </p:pic>
      </p:grpSp>
    </p:spTree>
    <p:extLst>
      <p:ext uri="{BB962C8B-B14F-4D97-AF65-F5344CB8AC3E}">
        <p14:creationId xmlns:p14="http://schemas.microsoft.com/office/powerpoint/2010/main" val="76222044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194626"/>
            <a:ext cx="8214852" cy="3819806"/>
          </a:xfrm>
          <a:prstGeom prst="rect">
            <a:avLst/>
          </a:prstGeom>
        </p:spPr>
        <p:txBody>
          <a:bodyPr/>
          <a:lstStyle>
            <a:lvl1pPr marL="171450" indent="-171450">
              <a:lnSpc>
                <a:spcPct val="150000"/>
              </a:lnSpc>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464574" y="555640"/>
            <a:ext cx="8214852" cy="479317"/>
          </a:xfrm>
          <a:prstGeom prst="rect">
            <a:avLst/>
          </a:prstGeom>
        </p:spPr>
        <p:txBody>
          <a:bodyPr anchor="b">
            <a:normAutofit/>
          </a:bodyPr>
          <a:lstStyle>
            <a:lvl1pPr marL="0" indent="0">
              <a:buFont typeface="Arial" panose="020B0604020202020204" pitchFamily="34" charse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grpSp>
        <p:nvGrpSpPr>
          <p:cNvPr id="6" name="Group 5">
            <a:extLst>
              <a:ext uri="{FF2B5EF4-FFF2-40B4-BE49-F238E27FC236}">
                <a16:creationId xmlns:a16="http://schemas.microsoft.com/office/drawing/2014/main" id="{EA282D4B-CCDF-CDD9-8F3F-FF494F39DEB7}"/>
              </a:ext>
            </a:extLst>
          </p:cNvPr>
          <p:cNvGrpSpPr/>
          <p:nvPr userDrawn="1"/>
        </p:nvGrpSpPr>
        <p:grpSpPr>
          <a:xfrm>
            <a:off x="0" y="0"/>
            <a:ext cx="9144000" cy="479321"/>
            <a:chOff x="0" y="0"/>
            <a:chExt cx="9144000" cy="479321"/>
          </a:xfrm>
        </p:grpSpPr>
        <p:sp>
          <p:nvSpPr>
            <p:cNvPr id="8" name="Google Shape;10;p1">
              <a:extLst>
                <a:ext uri="{FF2B5EF4-FFF2-40B4-BE49-F238E27FC236}">
                  <a16:creationId xmlns:a16="http://schemas.microsoft.com/office/drawing/2014/main" id="{B84A0105-A067-25D6-B355-70B4F5545603}"/>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 name="Google Shape;11;p1" descr="A black and white logo&#10;&#10;Description automatically generated">
              <a:extLst>
                <a:ext uri="{FF2B5EF4-FFF2-40B4-BE49-F238E27FC236}">
                  <a16:creationId xmlns:a16="http://schemas.microsoft.com/office/drawing/2014/main" id="{54370879-8CD8-AFE3-B3AA-2A690E710C98}"/>
                </a:ext>
              </a:extLst>
            </p:cNvPr>
            <p:cNvPicPr preferRelativeResize="0"/>
            <p:nvPr userDrawn="1"/>
          </p:nvPicPr>
          <p:blipFill rotWithShape="1">
            <a:blip r:embed="rId2">
              <a:alphaModFix/>
            </a:blip>
            <a:srcRect/>
            <a:stretch/>
          </p:blipFill>
          <p:spPr>
            <a:xfrm>
              <a:off x="3882899" y="83494"/>
              <a:ext cx="1377742" cy="344887"/>
            </a:xfrm>
            <a:prstGeom prst="rect">
              <a:avLst/>
            </a:prstGeom>
            <a:noFill/>
            <a:ln>
              <a:noFill/>
            </a:ln>
          </p:spPr>
        </p:pic>
        <p:pic>
          <p:nvPicPr>
            <p:cNvPr id="10" name="Picture 9" descr="A close-up of a logo&#10;&#10;AI-generated content may be incorrect.">
              <a:extLst>
                <a:ext uri="{FF2B5EF4-FFF2-40B4-BE49-F238E27FC236}">
                  <a16:creationId xmlns:a16="http://schemas.microsoft.com/office/drawing/2014/main" id="{2746FF81-DC0B-3F8A-7A07-405475514769}"/>
                </a:ext>
              </a:extLst>
            </p:cNvPr>
            <p:cNvPicPr>
              <a:picLocks noChangeAspect="1"/>
            </p:cNvPicPr>
            <p:nvPr userDrawn="1"/>
          </p:nvPicPr>
          <p:blipFill>
            <a:blip r:embed="rId3"/>
            <a:stretch>
              <a:fillRect/>
            </a:stretch>
          </p:blipFill>
          <p:spPr>
            <a:xfrm>
              <a:off x="7776687" y="29356"/>
              <a:ext cx="1216702" cy="418448"/>
            </a:xfrm>
            <a:prstGeom prst="rect">
              <a:avLst/>
            </a:prstGeom>
          </p:spPr>
        </p:pic>
      </p:grpSp>
      <p:cxnSp>
        <p:nvCxnSpPr>
          <p:cNvPr id="11" name="Straight Connector 10">
            <a:extLst>
              <a:ext uri="{FF2B5EF4-FFF2-40B4-BE49-F238E27FC236}">
                <a16:creationId xmlns:a16="http://schemas.microsoft.com/office/drawing/2014/main" id="{61D0883A-A615-8EAF-6165-1080A0235722}"/>
              </a:ext>
            </a:extLst>
          </p:cNvPr>
          <p:cNvCxnSpPr>
            <a:cxnSpLocks/>
          </p:cNvCxnSpPr>
          <p:nvPr userDrawn="1"/>
        </p:nvCxnSpPr>
        <p:spPr>
          <a:xfrm>
            <a:off x="464574" y="1045519"/>
            <a:ext cx="8214852"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9881955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18187-4C85-46B7-A7BA-0788C8E66DDB}"/>
              </a:ext>
            </a:extLst>
          </p:cNvPr>
          <p:cNvSpPr>
            <a:spLocks noGrp="1"/>
          </p:cNvSpPr>
          <p:nvPr>
            <p:ph idx="1"/>
          </p:nvPr>
        </p:nvSpPr>
        <p:spPr>
          <a:xfrm>
            <a:off x="464574" y="1194626"/>
            <a:ext cx="4018936" cy="3819806"/>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sp>
        <p:nvSpPr>
          <p:cNvPr id="11" name="Content Placeholder 2">
            <a:extLst>
              <a:ext uri="{FF2B5EF4-FFF2-40B4-BE49-F238E27FC236}">
                <a16:creationId xmlns:a16="http://schemas.microsoft.com/office/drawing/2014/main" id="{AA9FAC18-E52F-4872-B656-6DC3EDC8976E}"/>
              </a:ext>
            </a:extLst>
          </p:cNvPr>
          <p:cNvSpPr>
            <a:spLocks noGrp="1"/>
          </p:cNvSpPr>
          <p:nvPr>
            <p:ph idx="10"/>
          </p:nvPr>
        </p:nvSpPr>
        <p:spPr>
          <a:xfrm>
            <a:off x="4678940" y="1198315"/>
            <a:ext cx="4000487" cy="3819806"/>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478AEBB5-252F-1421-E7BA-8BF1F94DB309}"/>
              </a:ext>
            </a:extLst>
          </p:cNvPr>
          <p:cNvCxnSpPr>
            <a:cxnSpLocks/>
          </p:cNvCxnSpPr>
          <p:nvPr userDrawn="1"/>
        </p:nvCxnSpPr>
        <p:spPr>
          <a:xfrm flipH="1">
            <a:off x="4572000" y="1194626"/>
            <a:ext cx="836" cy="381980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5" name="Group 4">
            <a:extLst>
              <a:ext uri="{FF2B5EF4-FFF2-40B4-BE49-F238E27FC236}">
                <a16:creationId xmlns:a16="http://schemas.microsoft.com/office/drawing/2014/main" id="{8D74A86C-D5C5-F783-6989-093CFC0200B7}"/>
              </a:ext>
            </a:extLst>
          </p:cNvPr>
          <p:cNvGrpSpPr/>
          <p:nvPr userDrawn="1"/>
        </p:nvGrpSpPr>
        <p:grpSpPr>
          <a:xfrm>
            <a:off x="0" y="0"/>
            <a:ext cx="9144000" cy="479321"/>
            <a:chOff x="0" y="0"/>
            <a:chExt cx="9144000" cy="479321"/>
          </a:xfrm>
        </p:grpSpPr>
        <p:sp>
          <p:nvSpPr>
            <p:cNvPr id="14" name="Google Shape;10;p1">
              <a:extLst>
                <a:ext uri="{FF2B5EF4-FFF2-40B4-BE49-F238E27FC236}">
                  <a16:creationId xmlns:a16="http://schemas.microsoft.com/office/drawing/2014/main" id="{22020F47-AA90-61F0-572C-425F73028840}"/>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 name="Google Shape;11;p1" descr="A black and white logo&#10;&#10;Description automatically generated">
              <a:extLst>
                <a:ext uri="{FF2B5EF4-FFF2-40B4-BE49-F238E27FC236}">
                  <a16:creationId xmlns:a16="http://schemas.microsoft.com/office/drawing/2014/main" id="{EC9A78E6-8F64-2F8D-7CD8-3A97F9BD41A5}"/>
                </a:ext>
              </a:extLst>
            </p:cNvPr>
            <p:cNvPicPr preferRelativeResize="0"/>
            <p:nvPr userDrawn="1"/>
          </p:nvPicPr>
          <p:blipFill rotWithShape="1">
            <a:blip r:embed="rId2">
              <a:alphaModFix/>
            </a:blip>
            <a:srcRect/>
            <a:stretch/>
          </p:blipFill>
          <p:spPr>
            <a:xfrm>
              <a:off x="3882899" y="83494"/>
              <a:ext cx="1377742" cy="344887"/>
            </a:xfrm>
            <a:prstGeom prst="rect">
              <a:avLst/>
            </a:prstGeom>
            <a:noFill/>
            <a:ln>
              <a:noFill/>
            </a:ln>
          </p:spPr>
        </p:pic>
        <p:pic>
          <p:nvPicPr>
            <p:cNvPr id="16" name="Picture 15" descr="A close-up of a logo&#10;&#10;AI-generated content may be incorrect.">
              <a:extLst>
                <a:ext uri="{FF2B5EF4-FFF2-40B4-BE49-F238E27FC236}">
                  <a16:creationId xmlns:a16="http://schemas.microsoft.com/office/drawing/2014/main" id="{D2EB2F35-327F-F661-B6DD-DA7F35069372}"/>
                </a:ext>
              </a:extLst>
            </p:cNvPr>
            <p:cNvPicPr>
              <a:picLocks noChangeAspect="1"/>
            </p:cNvPicPr>
            <p:nvPr userDrawn="1"/>
          </p:nvPicPr>
          <p:blipFill>
            <a:blip r:embed="rId3"/>
            <a:stretch>
              <a:fillRect/>
            </a:stretch>
          </p:blipFill>
          <p:spPr>
            <a:xfrm>
              <a:off x="7776687" y="29356"/>
              <a:ext cx="1216702" cy="418448"/>
            </a:xfrm>
            <a:prstGeom prst="rect">
              <a:avLst/>
            </a:prstGeom>
          </p:spPr>
        </p:pic>
      </p:grpSp>
      <p:sp>
        <p:nvSpPr>
          <p:cNvPr id="7" name="Text Placeholder 3">
            <a:extLst>
              <a:ext uri="{FF2B5EF4-FFF2-40B4-BE49-F238E27FC236}">
                <a16:creationId xmlns:a16="http://schemas.microsoft.com/office/drawing/2014/main" id="{22CDCDC7-AC50-D639-3713-4D52AFADFD95}"/>
              </a:ext>
            </a:extLst>
          </p:cNvPr>
          <p:cNvSpPr>
            <a:spLocks noGrp="1"/>
          </p:cNvSpPr>
          <p:nvPr>
            <p:ph type="body" sz="quarter" idx="11" hasCustomPrompt="1"/>
          </p:nvPr>
        </p:nvSpPr>
        <p:spPr>
          <a:xfrm>
            <a:off x="464574" y="555640"/>
            <a:ext cx="8214852" cy="479317"/>
          </a:xfrm>
          <a:prstGeom prst="rect">
            <a:avLst/>
          </a:prstGeom>
        </p:spPr>
        <p:txBody>
          <a:bodyPr anchor="b">
            <a:normAutofit/>
          </a:bodyPr>
          <a:lstStyle>
            <a:lvl1pPr marL="0" indent="0">
              <a:buFont typeface="Arial" panose="020B0604020202020204" pitchFamily="34" charse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8" name="Straight Connector 7">
            <a:extLst>
              <a:ext uri="{FF2B5EF4-FFF2-40B4-BE49-F238E27FC236}">
                <a16:creationId xmlns:a16="http://schemas.microsoft.com/office/drawing/2014/main" id="{BB7D6DC3-F979-2EDA-7015-DE2390EF5742}"/>
              </a:ext>
            </a:extLst>
          </p:cNvPr>
          <p:cNvCxnSpPr>
            <a:cxnSpLocks/>
          </p:cNvCxnSpPr>
          <p:nvPr userDrawn="1"/>
        </p:nvCxnSpPr>
        <p:spPr>
          <a:xfrm>
            <a:off x="464574" y="1034957"/>
            <a:ext cx="8214852" cy="1056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498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464574" y="555640"/>
            <a:ext cx="8214852" cy="479317"/>
          </a:xfrm>
          <a:prstGeom prst="rect">
            <a:avLst/>
          </a:prstGeom>
        </p:spPr>
        <p:txBody>
          <a:bodyPr anchor="b">
            <a:normAutofit/>
          </a:bodyPr>
          <a:lstStyle>
            <a:lvl1pPr marL="0" indent="0">
              <a:buFont typeface="Arial" panose="020B0604020202020204" pitchFamily="34" charse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grpSp>
        <p:nvGrpSpPr>
          <p:cNvPr id="6" name="Group 5">
            <a:extLst>
              <a:ext uri="{FF2B5EF4-FFF2-40B4-BE49-F238E27FC236}">
                <a16:creationId xmlns:a16="http://schemas.microsoft.com/office/drawing/2014/main" id="{EA282D4B-CCDF-CDD9-8F3F-FF494F39DEB7}"/>
              </a:ext>
            </a:extLst>
          </p:cNvPr>
          <p:cNvGrpSpPr/>
          <p:nvPr userDrawn="1"/>
        </p:nvGrpSpPr>
        <p:grpSpPr>
          <a:xfrm>
            <a:off x="0" y="0"/>
            <a:ext cx="9144000" cy="479321"/>
            <a:chOff x="0" y="0"/>
            <a:chExt cx="9144000" cy="479321"/>
          </a:xfrm>
        </p:grpSpPr>
        <p:sp>
          <p:nvSpPr>
            <p:cNvPr id="8" name="Google Shape;10;p1">
              <a:extLst>
                <a:ext uri="{FF2B5EF4-FFF2-40B4-BE49-F238E27FC236}">
                  <a16:creationId xmlns:a16="http://schemas.microsoft.com/office/drawing/2014/main" id="{B84A0105-A067-25D6-B355-70B4F5545603}"/>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 name="Google Shape;11;p1" descr="A black and white logo&#10;&#10;Description automatically generated">
              <a:extLst>
                <a:ext uri="{FF2B5EF4-FFF2-40B4-BE49-F238E27FC236}">
                  <a16:creationId xmlns:a16="http://schemas.microsoft.com/office/drawing/2014/main" id="{54370879-8CD8-AFE3-B3AA-2A690E710C98}"/>
                </a:ext>
              </a:extLst>
            </p:cNvPr>
            <p:cNvPicPr preferRelativeResize="0"/>
            <p:nvPr userDrawn="1"/>
          </p:nvPicPr>
          <p:blipFill rotWithShape="1">
            <a:blip r:embed="rId2">
              <a:alphaModFix/>
            </a:blip>
            <a:srcRect/>
            <a:stretch/>
          </p:blipFill>
          <p:spPr>
            <a:xfrm>
              <a:off x="3882899" y="83494"/>
              <a:ext cx="1377742" cy="344887"/>
            </a:xfrm>
            <a:prstGeom prst="rect">
              <a:avLst/>
            </a:prstGeom>
            <a:noFill/>
            <a:ln>
              <a:noFill/>
            </a:ln>
          </p:spPr>
        </p:pic>
        <p:pic>
          <p:nvPicPr>
            <p:cNvPr id="10" name="Picture 9" descr="A close-up of a logo&#10;&#10;AI-generated content may be incorrect.">
              <a:extLst>
                <a:ext uri="{FF2B5EF4-FFF2-40B4-BE49-F238E27FC236}">
                  <a16:creationId xmlns:a16="http://schemas.microsoft.com/office/drawing/2014/main" id="{2746FF81-DC0B-3F8A-7A07-405475514769}"/>
                </a:ext>
              </a:extLst>
            </p:cNvPr>
            <p:cNvPicPr>
              <a:picLocks noChangeAspect="1"/>
            </p:cNvPicPr>
            <p:nvPr userDrawn="1"/>
          </p:nvPicPr>
          <p:blipFill>
            <a:blip r:embed="rId3"/>
            <a:stretch>
              <a:fillRect/>
            </a:stretch>
          </p:blipFill>
          <p:spPr>
            <a:xfrm>
              <a:off x="7776687" y="29356"/>
              <a:ext cx="1216702" cy="418448"/>
            </a:xfrm>
            <a:prstGeom prst="rect">
              <a:avLst/>
            </a:prstGeom>
          </p:spPr>
        </p:pic>
      </p:grpSp>
      <p:cxnSp>
        <p:nvCxnSpPr>
          <p:cNvPr id="11" name="Straight Connector 10">
            <a:extLst>
              <a:ext uri="{FF2B5EF4-FFF2-40B4-BE49-F238E27FC236}">
                <a16:creationId xmlns:a16="http://schemas.microsoft.com/office/drawing/2014/main" id="{61D0883A-A615-8EAF-6165-1080A0235722}"/>
              </a:ext>
            </a:extLst>
          </p:cNvPr>
          <p:cNvCxnSpPr>
            <a:cxnSpLocks/>
          </p:cNvCxnSpPr>
          <p:nvPr userDrawn="1"/>
        </p:nvCxnSpPr>
        <p:spPr>
          <a:xfrm>
            <a:off x="464574" y="1045519"/>
            <a:ext cx="8214852"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3555789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icture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18187-4C85-46B7-A7BA-0788C8E66DDB}"/>
              </a:ext>
            </a:extLst>
          </p:cNvPr>
          <p:cNvSpPr>
            <a:spLocks noGrp="1"/>
          </p:cNvSpPr>
          <p:nvPr>
            <p:ph idx="1"/>
          </p:nvPr>
        </p:nvSpPr>
        <p:spPr>
          <a:xfrm>
            <a:off x="464574" y="1194626"/>
            <a:ext cx="4018936" cy="3819806"/>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478AEBB5-252F-1421-E7BA-8BF1F94DB309}"/>
              </a:ext>
            </a:extLst>
          </p:cNvPr>
          <p:cNvCxnSpPr>
            <a:cxnSpLocks/>
          </p:cNvCxnSpPr>
          <p:nvPr userDrawn="1"/>
        </p:nvCxnSpPr>
        <p:spPr>
          <a:xfrm flipH="1">
            <a:off x="4572000" y="1194626"/>
            <a:ext cx="836" cy="381980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8" name="Group 7">
            <a:extLst>
              <a:ext uri="{FF2B5EF4-FFF2-40B4-BE49-F238E27FC236}">
                <a16:creationId xmlns:a16="http://schemas.microsoft.com/office/drawing/2014/main" id="{9AF75912-27E4-5C42-DC6C-CA7898523031}"/>
              </a:ext>
            </a:extLst>
          </p:cNvPr>
          <p:cNvGrpSpPr/>
          <p:nvPr userDrawn="1"/>
        </p:nvGrpSpPr>
        <p:grpSpPr>
          <a:xfrm>
            <a:off x="0" y="0"/>
            <a:ext cx="9144000" cy="479321"/>
            <a:chOff x="0" y="0"/>
            <a:chExt cx="9144000" cy="479321"/>
          </a:xfrm>
        </p:grpSpPr>
        <p:sp>
          <p:nvSpPr>
            <p:cNvPr id="11" name="Google Shape;10;p1">
              <a:extLst>
                <a:ext uri="{FF2B5EF4-FFF2-40B4-BE49-F238E27FC236}">
                  <a16:creationId xmlns:a16="http://schemas.microsoft.com/office/drawing/2014/main" id="{A9505202-9881-A9D7-ED44-2454B2871B63}"/>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2" name="Google Shape;11;p1" descr="A black and white logo&#10;&#10;Description automatically generated">
              <a:extLst>
                <a:ext uri="{FF2B5EF4-FFF2-40B4-BE49-F238E27FC236}">
                  <a16:creationId xmlns:a16="http://schemas.microsoft.com/office/drawing/2014/main" id="{A2866480-A67D-7CA5-576B-2F4E78D5428C}"/>
                </a:ext>
              </a:extLst>
            </p:cNvPr>
            <p:cNvPicPr preferRelativeResize="0"/>
            <p:nvPr userDrawn="1"/>
          </p:nvPicPr>
          <p:blipFill rotWithShape="1">
            <a:blip r:embed="rId2">
              <a:alphaModFix/>
            </a:blip>
            <a:srcRect/>
            <a:stretch/>
          </p:blipFill>
          <p:spPr>
            <a:xfrm>
              <a:off x="3882899" y="83494"/>
              <a:ext cx="1377742" cy="344887"/>
            </a:xfrm>
            <a:prstGeom prst="rect">
              <a:avLst/>
            </a:prstGeom>
            <a:noFill/>
            <a:ln>
              <a:noFill/>
            </a:ln>
          </p:spPr>
        </p:pic>
        <p:pic>
          <p:nvPicPr>
            <p:cNvPr id="13" name="Picture 12" descr="A close-up of a logo&#10;&#10;AI-generated content may be incorrect.">
              <a:extLst>
                <a:ext uri="{FF2B5EF4-FFF2-40B4-BE49-F238E27FC236}">
                  <a16:creationId xmlns:a16="http://schemas.microsoft.com/office/drawing/2014/main" id="{A9D99170-72AD-44CA-65F6-02298ABCD5DF}"/>
                </a:ext>
              </a:extLst>
            </p:cNvPr>
            <p:cNvPicPr>
              <a:picLocks noChangeAspect="1"/>
            </p:cNvPicPr>
            <p:nvPr userDrawn="1"/>
          </p:nvPicPr>
          <p:blipFill>
            <a:blip r:embed="rId3"/>
            <a:stretch>
              <a:fillRect/>
            </a:stretch>
          </p:blipFill>
          <p:spPr>
            <a:xfrm>
              <a:off x="7776687" y="29356"/>
              <a:ext cx="1216702" cy="418448"/>
            </a:xfrm>
            <a:prstGeom prst="rect">
              <a:avLst/>
            </a:prstGeom>
          </p:spPr>
        </p:pic>
      </p:grpSp>
      <p:sp>
        <p:nvSpPr>
          <p:cNvPr id="14" name="Text Placeholder 3">
            <a:extLst>
              <a:ext uri="{FF2B5EF4-FFF2-40B4-BE49-F238E27FC236}">
                <a16:creationId xmlns:a16="http://schemas.microsoft.com/office/drawing/2014/main" id="{FBABB50D-03D0-7F27-8694-320147B50E96}"/>
              </a:ext>
            </a:extLst>
          </p:cNvPr>
          <p:cNvSpPr>
            <a:spLocks noGrp="1"/>
          </p:cNvSpPr>
          <p:nvPr>
            <p:ph type="body" sz="quarter" idx="10" hasCustomPrompt="1"/>
          </p:nvPr>
        </p:nvSpPr>
        <p:spPr>
          <a:xfrm>
            <a:off x="464574" y="555640"/>
            <a:ext cx="8214852" cy="479317"/>
          </a:xfrm>
          <a:prstGeom prst="rect">
            <a:avLst/>
          </a:prstGeom>
        </p:spPr>
        <p:txBody>
          <a:bodyPr anchor="b">
            <a:normAutofit/>
          </a:bodyPr>
          <a:lstStyle>
            <a:lvl1pPr marL="0" indent="0">
              <a:buFont typeface="Arial" panose="020B0604020202020204" pitchFamily="34" charse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15" name="Straight Connector 14">
            <a:extLst>
              <a:ext uri="{FF2B5EF4-FFF2-40B4-BE49-F238E27FC236}">
                <a16:creationId xmlns:a16="http://schemas.microsoft.com/office/drawing/2014/main" id="{8C80C19D-4F84-051E-94E8-563D25D671FF}"/>
              </a:ext>
            </a:extLst>
          </p:cNvPr>
          <p:cNvCxnSpPr>
            <a:cxnSpLocks/>
          </p:cNvCxnSpPr>
          <p:nvPr userDrawn="1"/>
        </p:nvCxnSpPr>
        <p:spPr>
          <a:xfrm>
            <a:off x="464574" y="1045519"/>
            <a:ext cx="8214852"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8118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icture Lef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502E0CD-969B-4AD3-BB85-EA38EBA83474}"/>
              </a:ext>
            </a:extLst>
          </p:cNvPr>
          <p:cNvSpPr>
            <a:spLocks noGrp="1"/>
          </p:cNvSpPr>
          <p:nvPr>
            <p:ph idx="1"/>
          </p:nvPr>
        </p:nvSpPr>
        <p:spPr>
          <a:xfrm>
            <a:off x="4572001" y="1312919"/>
            <a:ext cx="4439264" cy="3690130"/>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3" name="Straight Connector 2">
            <a:extLst>
              <a:ext uri="{FF2B5EF4-FFF2-40B4-BE49-F238E27FC236}">
                <a16:creationId xmlns:a16="http://schemas.microsoft.com/office/drawing/2014/main" id="{7602AA9B-96AF-BCC2-7D56-3DE62277CC74}"/>
              </a:ext>
            </a:extLst>
          </p:cNvPr>
          <p:cNvCxnSpPr>
            <a:cxnSpLocks/>
          </p:cNvCxnSpPr>
          <p:nvPr userDrawn="1"/>
        </p:nvCxnSpPr>
        <p:spPr>
          <a:xfrm flipH="1">
            <a:off x="4504760" y="1256969"/>
            <a:ext cx="836" cy="381980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6" name="Group 5">
            <a:extLst>
              <a:ext uri="{FF2B5EF4-FFF2-40B4-BE49-F238E27FC236}">
                <a16:creationId xmlns:a16="http://schemas.microsoft.com/office/drawing/2014/main" id="{7380FCD2-072C-46D4-3922-23A00B74815A}"/>
              </a:ext>
            </a:extLst>
          </p:cNvPr>
          <p:cNvGrpSpPr/>
          <p:nvPr userDrawn="1"/>
        </p:nvGrpSpPr>
        <p:grpSpPr>
          <a:xfrm>
            <a:off x="0" y="0"/>
            <a:ext cx="9144000" cy="479321"/>
            <a:chOff x="0" y="0"/>
            <a:chExt cx="9144000" cy="479321"/>
          </a:xfrm>
        </p:grpSpPr>
        <p:sp>
          <p:nvSpPr>
            <p:cNvPr id="8" name="Google Shape;10;p1">
              <a:extLst>
                <a:ext uri="{FF2B5EF4-FFF2-40B4-BE49-F238E27FC236}">
                  <a16:creationId xmlns:a16="http://schemas.microsoft.com/office/drawing/2014/main" id="{1D630119-0A3E-FF7A-5C3D-F2E9C00E61F0}"/>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 name="Google Shape;11;p1" descr="A black and white logo&#10;&#10;Description automatically generated">
              <a:extLst>
                <a:ext uri="{FF2B5EF4-FFF2-40B4-BE49-F238E27FC236}">
                  <a16:creationId xmlns:a16="http://schemas.microsoft.com/office/drawing/2014/main" id="{C56DE813-3BC1-3F8F-9D05-74AB59D0D765}"/>
                </a:ext>
              </a:extLst>
            </p:cNvPr>
            <p:cNvPicPr preferRelativeResize="0"/>
            <p:nvPr userDrawn="1"/>
          </p:nvPicPr>
          <p:blipFill rotWithShape="1">
            <a:blip r:embed="rId2">
              <a:alphaModFix/>
            </a:blip>
            <a:srcRect/>
            <a:stretch/>
          </p:blipFill>
          <p:spPr>
            <a:xfrm>
              <a:off x="3882899" y="83494"/>
              <a:ext cx="1377742" cy="344887"/>
            </a:xfrm>
            <a:prstGeom prst="rect">
              <a:avLst/>
            </a:prstGeom>
            <a:noFill/>
            <a:ln>
              <a:noFill/>
            </a:ln>
          </p:spPr>
        </p:pic>
        <p:pic>
          <p:nvPicPr>
            <p:cNvPr id="10" name="Picture 9" descr="A close-up of a logo&#10;&#10;AI-generated content may be incorrect.">
              <a:extLst>
                <a:ext uri="{FF2B5EF4-FFF2-40B4-BE49-F238E27FC236}">
                  <a16:creationId xmlns:a16="http://schemas.microsoft.com/office/drawing/2014/main" id="{619AA128-D306-7041-D874-C3B2034B8B7D}"/>
                </a:ext>
              </a:extLst>
            </p:cNvPr>
            <p:cNvPicPr>
              <a:picLocks noChangeAspect="1"/>
            </p:cNvPicPr>
            <p:nvPr userDrawn="1"/>
          </p:nvPicPr>
          <p:blipFill>
            <a:blip r:embed="rId3"/>
            <a:stretch>
              <a:fillRect/>
            </a:stretch>
          </p:blipFill>
          <p:spPr>
            <a:xfrm>
              <a:off x="7776687" y="29356"/>
              <a:ext cx="1216702" cy="418448"/>
            </a:xfrm>
            <a:prstGeom prst="rect">
              <a:avLst/>
            </a:prstGeom>
          </p:spPr>
        </p:pic>
      </p:grpSp>
      <p:sp>
        <p:nvSpPr>
          <p:cNvPr id="11" name="Text Placeholder 3">
            <a:extLst>
              <a:ext uri="{FF2B5EF4-FFF2-40B4-BE49-F238E27FC236}">
                <a16:creationId xmlns:a16="http://schemas.microsoft.com/office/drawing/2014/main" id="{D0D8D19A-7CCB-B79E-EF5A-425870E1E584}"/>
              </a:ext>
            </a:extLst>
          </p:cNvPr>
          <p:cNvSpPr>
            <a:spLocks noGrp="1"/>
          </p:cNvSpPr>
          <p:nvPr>
            <p:ph type="body" sz="quarter" idx="11" hasCustomPrompt="1"/>
          </p:nvPr>
        </p:nvSpPr>
        <p:spPr>
          <a:xfrm>
            <a:off x="464574" y="555640"/>
            <a:ext cx="8214852" cy="479317"/>
          </a:xfrm>
          <a:prstGeom prst="rect">
            <a:avLst/>
          </a:prstGeom>
        </p:spPr>
        <p:txBody>
          <a:bodyPr anchor="b">
            <a:normAutofit/>
          </a:bodyPr>
          <a:lstStyle>
            <a:lvl1pPr marL="0" indent="0">
              <a:buFont typeface="Arial" panose="020B0604020202020204" pitchFamily="34" charse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12" name="Straight Connector 11">
            <a:extLst>
              <a:ext uri="{FF2B5EF4-FFF2-40B4-BE49-F238E27FC236}">
                <a16:creationId xmlns:a16="http://schemas.microsoft.com/office/drawing/2014/main" id="{16F9EE9A-B7A7-45CC-2970-25B37E17C099}"/>
              </a:ext>
            </a:extLst>
          </p:cNvPr>
          <p:cNvCxnSpPr>
            <a:cxnSpLocks/>
          </p:cNvCxnSpPr>
          <p:nvPr userDrawn="1"/>
        </p:nvCxnSpPr>
        <p:spPr>
          <a:xfrm>
            <a:off x="464574" y="1045519"/>
            <a:ext cx="8214852"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601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xercis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360874"/>
            <a:ext cx="8214852" cy="3819806"/>
          </a:xfrm>
          <a:prstGeom prst="rect">
            <a:avLst/>
          </a:prstGeom>
        </p:spPr>
        <p:txBody>
          <a:bodyPr/>
          <a:lstStyle>
            <a:lvl1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1pPr>
            <a:lvl2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2pPr>
            <a:lvl3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3pPr>
            <a:lvl4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4pPr>
            <a:lvl5pPr>
              <a:buClr>
                <a:schemeClr val="tx2">
                  <a:lumMod val="50000"/>
                </a:schemeClr>
              </a:buCl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pic>
        <p:nvPicPr>
          <p:cNvPr id="2" name="Picture 8" descr="Biostatistics: Mentored Activity">
            <a:extLst>
              <a:ext uri="{FF2B5EF4-FFF2-40B4-BE49-F238E27FC236}">
                <a16:creationId xmlns:a16="http://schemas.microsoft.com/office/drawing/2014/main" id="{8496C39E-758E-1459-A877-7F972C7116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0637" y="578224"/>
            <a:ext cx="553064" cy="55306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8FFE8190-774D-3E92-9798-A1DF4BEB9515}"/>
              </a:ext>
            </a:extLst>
          </p:cNvPr>
          <p:cNvCxnSpPr>
            <a:cxnSpLocks/>
          </p:cNvCxnSpPr>
          <p:nvPr userDrawn="1"/>
        </p:nvCxnSpPr>
        <p:spPr>
          <a:xfrm>
            <a:off x="1010260" y="1045519"/>
            <a:ext cx="766916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9" name="Group 8">
            <a:extLst>
              <a:ext uri="{FF2B5EF4-FFF2-40B4-BE49-F238E27FC236}">
                <a16:creationId xmlns:a16="http://schemas.microsoft.com/office/drawing/2014/main" id="{6477FF96-0667-51E0-772C-A43DDFFB8DAA}"/>
              </a:ext>
            </a:extLst>
          </p:cNvPr>
          <p:cNvGrpSpPr/>
          <p:nvPr userDrawn="1"/>
        </p:nvGrpSpPr>
        <p:grpSpPr>
          <a:xfrm>
            <a:off x="0" y="0"/>
            <a:ext cx="9144000" cy="479321"/>
            <a:chOff x="0" y="0"/>
            <a:chExt cx="9144000" cy="479321"/>
          </a:xfrm>
        </p:grpSpPr>
        <p:sp>
          <p:nvSpPr>
            <p:cNvPr id="10" name="Google Shape;10;p1">
              <a:extLst>
                <a:ext uri="{FF2B5EF4-FFF2-40B4-BE49-F238E27FC236}">
                  <a16:creationId xmlns:a16="http://schemas.microsoft.com/office/drawing/2014/main" id="{31934141-FBA5-AB07-A0B9-CF4FCF80A522}"/>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 name="Google Shape;11;p1" descr="A black and white logo&#10;&#10;Description automatically generated">
              <a:extLst>
                <a:ext uri="{FF2B5EF4-FFF2-40B4-BE49-F238E27FC236}">
                  <a16:creationId xmlns:a16="http://schemas.microsoft.com/office/drawing/2014/main" id="{EF4BAC50-0F77-29F3-A588-ECCF18E55B56}"/>
                </a:ext>
              </a:extLst>
            </p:cNvPr>
            <p:cNvPicPr preferRelativeResize="0"/>
            <p:nvPr userDrawn="1"/>
          </p:nvPicPr>
          <p:blipFill rotWithShape="1">
            <a:blip r:embed="rId3">
              <a:alphaModFix/>
            </a:blip>
            <a:srcRect/>
            <a:stretch/>
          </p:blipFill>
          <p:spPr>
            <a:xfrm>
              <a:off x="3882899" y="83494"/>
              <a:ext cx="1377742" cy="344887"/>
            </a:xfrm>
            <a:prstGeom prst="rect">
              <a:avLst/>
            </a:prstGeom>
            <a:noFill/>
            <a:ln>
              <a:noFill/>
            </a:ln>
          </p:spPr>
        </p:pic>
        <p:pic>
          <p:nvPicPr>
            <p:cNvPr id="12" name="Picture 11" descr="A close-up of a logo&#10;&#10;AI-generated content may be incorrect.">
              <a:extLst>
                <a:ext uri="{FF2B5EF4-FFF2-40B4-BE49-F238E27FC236}">
                  <a16:creationId xmlns:a16="http://schemas.microsoft.com/office/drawing/2014/main" id="{F1F95AF3-5923-1BE5-5021-E4B040E369F4}"/>
                </a:ext>
              </a:extLst>
            </p:cNvPr>
            <p:cNvPicPr>
              <a:picLocks noChangeAspect="1"/>
            </p:cNvPicPr>
            <p:nvPr userDrawn="1"/>
          </p:nvPicPr>
          <p:blipFill>
            <a:blip r:embed="rId4"/>
            <a:stretch>
              <a:fillRect/>
            </a:stretch>
          </p:blipFill>
          <p:spPr>
            <a:xfrm>
              <a:off x="7776687" y="29356"/>
              <a:ext cx="1216702" cy="418448"/>
            </a:xfrm>
            <a:prstGeom prst="rect">
              <a:avLst/>
            </a:prstGeom>
          </p:spPr>
        </p:pic>
      </p:grpSp>
      <p:sp>
        <p:nvSpPr>
          <p:cNvPr id="13" name="Text Placeholder 3">
            <a:extLst>
              <a:ext uri="{FF2B5EF4-FFF2-40B4-BE49-F238E27FC236}">
                <a16:creationId xmlns:a16="http://schemas.microsoft.com/office/drawing/2014/main" id="{4365C000-BD35-7ABC-E07E-44F8BB5D8D71}"/>
              </a:ext>
            </a:extLst>
          </p:cNvPr>
          <p:cNvSpPr>
            <a:spLocks noGrp="1"/>
          </p:cNvSpPr>
          <p:nvPr>
            <p:ph type="body" sz="quarter" idx="10" hasCustomPrompt="1"/>
          </p:nvPr>
        </p:nvSpPr>
        <p:spPr>
          <a:xfrm>
            <a:off x="1010258" y="555640"/>
            <a:ext cx="7669167" cy="479317"/>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Exercises</a:t>
            </a:r>
          </a:p>
        </p:txBody>
      </p:sp>
    </p:spTree>
    <p:extLst>
      <p:ext uri="{BB962C8B-B14F-4D97-AF65-F5344CB8AC3E}">
        <p14:creationId xmlns:p14="http://schemas.microsoft.com/office/powerpoint/2010/main" val="811663974"/>
      </p:ext>
    </p:extLst>
  </p:cSld>
  <p:clrMapOvr>
    <a:masterClrMapping/>
  </p:clrMapOvr>
  <p:hf sldNum="0" hdr="0" ftr="0" dt="0"/>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nchor Poi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360874"/>
            <a:ext cx="8214852" cy="3819806"/>
          </a:xfrm>
          <a:prstGeom prst="rect">
            <a:avLst/>
          </a:prstGeom>
        </p:spPr>
        <p:txBody>
          <a:bodyPr/>
          <a:lstStyle>
            <a:lvl1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1pPr>
            <a:lvl2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2pPr>
            <a:lvl3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3pPr>
            <a:lvl4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4pPr>
            <a:lvl5pPr>
              <a:buClr>
                <a:schemeClr val="tx2">
                  <a:lumMod val="50000"/>
                </a:schemeClr>
              </a:buCl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3" name="Straight Connector 2">
            <a:extLst>
              <a:ext uri="{FF2B5EF4-FFF2-40B4-BE49-F238E27FC236}">
                <a16:creationId xmlns:a16="http://schemas.microsoft.com/office/drawing/2014/main" id="{8FFE8190-774D-3E92-9798-A1DF4BEB9515}"/>
              </a:ext>
            </a:extLst>
          </p:cNvPr>
          <p:cNvCxnSpPr>
            <a:cxnSpLocks/>
          </p:cNvCxnSpPr>
          <p:nvPr userDrawn="1"/>
        </p:nvCxnSpPr>
        <p:spPr>
          <a:xfrm>
            <a:off x="1010260" y="1045519"/>
            <a:ext cx="766916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9" name="Group 8">
            <a:extLst>
              <a:ext uri="{FF2B5EF4-FFF2-40B4-BE49-F238E27FC236}">
                <a16:creationId xmlns:a16="http://schemas.microsoft.com/office/drawing/2014/main" id="{6477FF96-0667-51E0-772C-A43DDFFB8DAA}"/>
              </a:ext>
            </a:extLst>
          </p:cNvPr>
          <p:cNvGrpSpPr/>
          <p:nvPr userDrawn="1"/>
        </p:nvGrpSpPr>
        <p:grpSpPr>
          <a:xfrm>
            <a:off x="0" y="0"/>
            <a:ext cx="9144000" cy="479321"/>
            <a:chOff x="0" y="0"/>
            <a:chExt cx="9144000" cy="479321"/>
          </a:xfrm>
        </p:grpSpPr>
        <p:sp>
          <p:nvSpPr>
            <p:cNvPr id="10" name="Google Shape;10;p1">
              <a:extLst>
                <a:ext uri="{FF2B5EF4-FFF2-40B4-BE49-F238E27FC236}">
                  <a16:creationId xmlns:a16="http://schemas.microsoft.com/office/drawing/2014/main" id="{31934141-FBA5-AB07-A0B9-CF4FCF80A522}"/>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 name="Google Shape;11;p1" descr="A black and white logo&#10;&#10;Description automatically generated">
              <a:extLst>
                <a:ext uri="{FF2B5EF4-FFF2-40B4-BE49-F238E27FC236}">
                  <a16:creationId xmlns:a16="http://schemas.microsoft.com/office/drawing/2014/main" id="{EF4BAC50-0F77-29F3-A588-ECCF18E55B56}"/>
                </a:ext>
              </a:extLst>
            </p:cNvPr>
            <p:cNvPicPr preferRelativeResize="0"/>
            <p:nvPr userDrawn="1"/>
          </p:nvPicPr>
          <p:blipFill rotWithShape="1">
            <a:blip r:embed="rId2">
              <a:alphaModFix/>
            </a:blip>
            <a:srcRect/>
            <a:stretch/>
          </p:blipFill>
          <p:spPr>
            <a:xfrm>
              <a:off x="3882899" y="83494"/>
              <a:ext cx="1377742" cy="344887"/>
            </a:xfrm>
            <a:prstGeom prst="rect">
              <a:avLst/>
            </a:prstGeom>
            <a:noFill/>
            <a:ln>
              <a:noFill/>
            </a:ln>
          </p:spPr>
        </p:pic>
        <p:pic>
          <p:nvPicPr>
            <p:cNvPr id="12" name="Picture 11" descr="A close-up of a logo&#10;&#10;AI-generated content may be incorrect.">
              <a:extLst>
                <a:ext uri="{FF2B5EF4-FFF2-40B4-BE49-F238E27FC236}">
                  <a16:creationId xmlns:a16="http://schemas.microsoft.com/office/drawing/2014/main" id="{F1F95AF3-5923-1BE5-5021-E4B040E369F4}"/>
                </a:ext>
              </a:extLst>
            </p:cNvPr>
            <p:cNvPicPr>
              <a:picLocks noChangeAspect="1"/>
            </p:cNvPicPr>
            <p:nvPr userDrawn="1"/>
          </p:nvPicPr>
          <p:blipFill>
            <a:blip r:embed="rId3"/>
            <a:stretch>
              <a:fillRect/>
            </a:stretch>
          </p:blipFill>
          <p:spPr>
            <a:xfrm>
              <a:off x="7776687" y="29356"/>
              <a:ext cx="1216702" cy="418448"/>
            </a:xfrm>
            <a:prstGeom prst="rect">
              <a:avLst/>
            </a:prstGeom>
          </p:spPr>
        </p:pic>
      </p:grpSp>
      <p:sp>
        <p:nvSpPr>
          <p:cNvPr id="6" name="TextBox 5">
            <a:extLst>
              <a:ext uri="{FF2B5EF4-FFF2-40B4-BE49-F238E27FC236}">
                <a16:creationId xmlns:a16="http://schemas.microsoft.com/office/drawing/2014/main" id="{A7007035-563E-CD2E-D371-0CE56463A31C}"/>
              </a:ext>
            </a:extLst>
          </p:cNvPr>
          <p:cNvSpPr txBox="1"/>
          <p:nvPr userDrawn="1"/>
        </p:nvSpPr>
        <p:spPr>
          <a:xfrm>
            <a:off x="256673" y="533065"/>
            <a:ext cx="663073" cy="523220"/>
          </a:xfrm>
          <a:prstGeom prst="rect">
            <a:avLst/>
          </a:prstGeom>
          <a:noFill/>
        </p:spPr>
        <p:txBody>
          <a:bodyPr wrap="square">
            <a:spAutoFit/>
          </a:bodyPr>
          <a:lstStyle/>
          <a:p>
            <a:r>
              <a:rPr lang="en-IN" sz="2800" dirty="0"/>
              <a:t>📌</a:t>
            </a:r>
          </a:p>
        </p:txBody>
      </p:sp>
      <p:sp>
        <p:nvSpPr>
          <p:cNvPr id="8" name="TextBox 7">
            <a:extLst>
              <a:ext uri="{FF2B5EF4-FFF2-40B4-BE49-F238E27FC236}">
                <a16:creationId xmlns:a16="http://schemas.microsoft.com/office/drawing/2014/main" id="{02596CF0-2ED0-6E68-7794-7BD956154A88}"/>
              </a:ext>
            </a:extLst>
          </p:cNvPr>
          <p:cNvSpPr txBox="1"/>
          <p:nvPr userDrawn="1"/>
        </p:nvSpPr>
        <p:spPr>
          <a:xfrm>
            <a:off x="1010260" y="592592"/>
            <a:ext cx="4572000" cy="461665"/>
          </a:xfrm>
          <a:prstGeom prst="rect">
            <a:avLst/>
          </a:prstGeom>
          <a:noFill/>
        </p:spPr>
        <p:txBody>
          <a:bodyPr wrap="square">
            <a:spAutoFit/>
          </a:bodyPr>
          <a:lstStyle/>
          <a:p>
            <a:pPr marL="171450" lvl="0" indent="-171450">
              <a:spcBef>
                <a:spcPct val="0"/>
              </a:spcBef>
            </a:pPr>
            <a:r>
              <a:rPr lang="en-IN" sz="2400" b="1" dirty="0">
                <a:latin typeface="+mj-lt"/>
              </a:rPr>
              <a:t>Anchor Point</a:t>
            </a:r>
            <a:endParaRPr lang="en-US" sz="3600" b="1" dirty="0">
              <a:latin typeface="+mj-lt"/>
            </a:endParaRPr>
          </a:p>
        </p:txBody>
      </p:sp>
    </p:spTree>
    <p:extLst>
      <p:ext uri="{BB962C8B-B14F-4D97-AF65-F5344CB8AC3E}">
        <p14:creationId xmlns:p14="http://schemas.microsoft.com/office/powerpoint/2010/main" val="2482653814"/>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 Header without credits">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EAD01F-A631-43D5-A719-3881F4FE19AB}"/>
              </a:ext>
            </a:extLst>
          </p:cNvPr>
          <p:cNvCxnSpPr>
            <a:cxnSpLocks/>
          </p:cNvCxnSpPr>
          <p:nvPr/>
        </p:nvCxnSpPr>
        <p:spPr>
          <a:xfrm>
            <a:off x="464575" y="1106130"/>
            <a:ext cx="5077250" cy="1"/>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7AB5713E-0457-4707-83B3-0E5B2953B1D0}"/>
              </a:ext>
            </a:extLst>
          </p:cNvPr>
          <p:cNvSpPr>
            <a:spLocks noGrp="1"/>
          </p:cNvSpPr>
          <p:nvPr>
            <p:ph type="title" hasCustomPrompt="1"/>
          </p:nvPr>
        </p:nvSpPr>
        <p:spPr>
          <a:xfrm>
            <a:off x="464574" y="249916"/>
            <a:ext cx="5018258" cy="856213"/>
          </a:xfrm>
          <a:prstGeom prst="rect">
            <a:avLst/>
          </a:prstGeom>
        </p:spPr>
        <p:txBody>
          <a:bodyPr anchor="b">
            <a:normAutofit/>
          </a:bodyPr>
          <a:lstStyle>
            <a:lvl1pPr>
              <a:defRPr sz="2400" b="1">
                <a:solidFill>
                  <a:schemeClr val="tx2">
                    <a:lumMod val="50000"/>
                  </a:schemeClr>
                </a:solidFill>
                <a:latin typeface="Aptos Display" panose="020B0004020202020204" pitchFamily="34" charset="0"/>
                <a:cs typeface="Mali SemiBold" panose="00000700000000000000" pitchFamily="2" charset="-34"/>
              </a:defRPr>
            </a:lvl1pPr>
          </a:lstStyle>
          <a:p>
            <a:r>
              <a:rPr lang="en-US"/>
              <a:t>Click to edit PPT Header</a:t>
            </a:r>
          </a:p>
        </p:txBody>
      </p:sp>
    </p:spTree>
    <p:extLst>
      <p:ext uri="{BB962C8B-B14F-4D97-AF65-F5344CB8AC3E}">
        <p14:creationId xmlns:p14="http://schemas.microsoft.com/office/powerpoint/2010/main" val="36637918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Knowledge Chec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270992"/>
            <a:ext cx="8214852" cy="3744840"/>
          </a:xfrm>
          <a:prstGeom prst="rect">
            <a:avLst/>
          </a:prstGeom>
        </p:spPr>
        <p:txBody>
          <a:bodyPr/>
          <a:lstStyle>
            <a:lvl1pPr marL="0" indent="0">
              <a:lnSpc>
                <a:spcPct val="150000"/>
              </a:lnSpc>
              <a:spcBef>
                <a:spcPts val="0"/>
              </a:spcBef>
              <a:spcAft>
                <a:spcPts val="600"/>
              </a:spcAft>
              <a:buNone/>
              <a:defRPr lang="en-US" sz="1100">
                <a:solidFill>
                  <a:schemeClr val="tx2">
                    <a:lumMod val="50000"/>
                  </a:schemeClr>
                </a:solidFill>
                <a:latin typeface="Aptos Display" panose="020B0004020202020204" pitchFamily="34" charset="0"/>
                <a:cs typeface="Mali" panose="00000500000000000000" pitchFamily="2" charset="-34"/>
              </a:defRPr>
            </a:lvl1pPr>
            <a:lvl2pPr marL="457200" indent="0">
              <a:lnSpc>
                <a:spcPct val="150000"/>
              </a:lnSpc>
              <a:spcBef>
                <a:spcPts val="0"/>
              </a:spcBef>
              <a:spcAft>
                <a:spcPts val="600"/>
              </a:spcAft>
              <a:buNone/>
              <a:defRPr lang="en-US" sz="1100">
                <a:solidFill>
                  <a:schemeClr val="tx2">
                    <a:lumMod val="50000"/>
                  </a:schemeClr>
                </a:solidFill>
                <a:latin typeface="Aptos Display" panose="020B0004020202020204" pitchFamily="34" charset="0"/>
                <a:cs typeface="Mali" panose="00000500000000000000" pitchFamily="2" charset="-34"/>
              </a:defRPr>
            </a:lvl2pPr>
            <a:lvl3pPr marL="914400" indent="0">
              <a:lnSpc>
                <a:spcPct val="150000"/>
              </a:lnSpc>
              <a:spcBef>
                <a:spcPts val="0"/>
              </a:spcBef>
              <a:spcAft>
                <a:spcPts val="600"/>
              </a:spcAft>
              <a:buNone/>
              <a:defRPr lang="en-US" sz="1100">
                <a:solidFill>
                  <a:schemeClr val="tx2">
                    <a:lumMod val="50000"/>
                  </a:schemeClr>
                </a:solidFill>
                <a:latin typeface="Aptos Display" panose="020B0004020202020204" pitchFamily="34" charset="0"/>
                <a:cs typeface="Mali" panose="00000500000000000000" pitchFamily="2" charset="-34"/>
              </a:defRPr>
            </a:lvl3pPr>
            <a:lvl4pPr marL="1371600" indent="0">
              <a:lnSpc>
                <a:spcPct val="150000"/>
              </a:lnSpc>
              <a:spcBef>
                <a:spcPts val="0"/>
              </a:spcBef>
              <a:spcAft>
                <a:spcPts val="600"/>
              </a:spcAft>
              <a:buNone/>
              <a:defRPr lang="en-US" sz="1100">
                <a:solidFill>
                  <a:schemeClr val="tx2">
                    <a:lumMod val="50000"/>
                  </a:schemeClr>
                </a:solidFill>
                <a:latin typeface="Aptos Display" panose="020B0004020202020204" pitchFamily="34" charset="0"/>
                <a:cs typeface="Mali" panose="00000500000000000000" pitchFamily="2" charset="-34"/>
              </a:defRPr>
            </a:lvl4pPr>
            <a:lvl5pPr marL="1828800" indent="0">
              <a:lnSpc>
                <a:spcPct val="150000"/>
              </a:lnSpc>
              <a:spcBef>
                <a:spcPts val="0"/>
              </a:spcBef>
              <a:spcAft>
                <a:spcPts val="600"/>
              </a:spcAft>
              <a:buNone/>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pic>
        <p:nvPicPr>
          <p:cNvPr id="1026" name="Picture 2" descr="Factory IT">
            <a:extLst>
              <a:ext uri="{FF2B5EF4-FFF2-40B4-BE49-F238E27FC236}">
                <a16:creationId xmlns:a16="http://schemas.microsoft.com/office/drawing/2014/main" id="{1C81983C-969B-DE5F-B86D-D32858222AC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772" r="33475"/>
          <a:stretch/>
        </p:blipFill>
        <p:spPr bwMode="auto">
          <a:xfrm>
            <a:off x="293366" y="554408"/>
            <a:ext cx="606722" cy="598566"/>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957178" y="1056728"/>
            <a:ext cx="766916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8" name="Group 7">
            <a:extLst>
              <a:ext uri="{FF2B5EF4-FFF2-40B4-BE49-F238E27FC236}">
                <a16:creationId xmlns:a16="http://schemas.microsoft.com/office/drawing/2014/main" id="{6A6BE3C5-E169-0B8A-0FCA-8D1162CAEF36}"/>
              </a:ext>
            </a:extLst>
          </p:cNvPr>
          <p:cNvGrpSpPr/>
          <p:nvPr userDrawn="1"/>
        </p:nvGrpSpPr>
        <p:grpSpPr>
          <a:xfrm>
            <a:off x="0" y="0"/>
            <a:ext cx="9144000" cy="479321"/>
            <a:chOff x="0" y="0"/>
            <a:chExt cx="9144000" cy="479321"/>
          </a:xfrm>
        </p:grpSpPr>
        <p:sp>
          <p:nvSpPr>
            <p:cNvPr id="9" name="Google Shape;10;p1">
              <a:extLst>
                <a:ext uri="{FF2B5EF4-FFF2-40B4-BE49-F238E27FC236}">
                  <a16:creationId xmlns:a16="http://schemas.microsoft.com/office/drawing/2014/main" id="{6ECA655E-40D0-B2F5-FF91-0DA2B9A99164}"/>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 name="Google Shape;11;p1" descr="A black and white logo&#10;&#10;Description automatically generated">
              <a:extLst>
                <a:ext uri="{FF2B5EF4-FFF2-40B4-BE49-F238E27FC236}">
                  <a16:creationId xmlns:a16="http://schemas.microsoft.com/office/drawing/2014/main" id="{C1B7E069-01D4-D1E5-A269-044BBD281E57}"/>
                </a:ext>
              </a:extLst>
            </p:cNvPr>
            <p:cNvPicPr preferRelativeResize="0"/>
            <p:nvPr userDrawn="1"/>
          </p:nvPicPr>
          <p:blipFill rotWithShape="1">
            <a:blip r:embed="rId3">
              <a:alphaModFix/>
            </a:blip>
            <a:srcRect/>
            <a:stretch/>
          </p:blipFill>
          <p:spPr>
            <a:xfrm>
              <a:off x="3882899" y="83494"/>
              <a:ext cx="1377742" cy="344887"/>
            </a:xfrm>
            <a:prstGeom prst="rect">
              <a:avLst/>
            </a:prstGeom>
            <a:noFill/>
            <a:ln>
              <a:noFill/>
            </a:ln>
          </p:spPr>
        </p:pic>
        <p:pic>
          <p:nvPicPr>
            <p:cNvPr id="11" name="Picture 10" descr="A close-up of a logo&#10;&#10;AI-generated content may be incorrect.">
              <a:extLst>
                <a:ext uri="{FF2B5EF4-FFF2-40B4-BE49-F238E27FC236}">
                  <a16:creationId xmlns:a16="http://schemas.microsoft.com/office/drawing/2014/main" id="{886336E2-41A9-ECB5-59A2-B74C1235133D}"/>
                </a:ext>
              </a:extLst>
            </p:cNvPr>
            <p:cNvPicPr>
              <a:picLocks noChangeAspect="1"/>
            </p:cNvPicPr>
            <p:nvPr userDrawn="1"/>
          </p:nvPicPr>
          <p:blipFill>
            <a:blip r:embed="rId4"/>
            <a:stretch>
              <a:fillRect/>
            </a:stretch>
          </p:blipFill>
          <p:spPr>
            <a:xfrm>
              <a:off x="7776687" y="29356"/>
              <a:ext cx="1216702" cy="418448"/>
            </a:xfrm>
            <a:prstGeom prst="rect">
              <a:avLst/>
            </a:prstGeom>
          </p:spPr>
        </p:pic>
      </p:grpSp>
      <p:sp>
        <p:nvSpPr>
          <p:cNvPr id="12" name="Text Placeholder 3">
            <a:extLst>
              <a:ext uri="{FF2B5EF4-FFF2-40B4-BE49-F238E27FC236}">
                <a16:creationId xmlns:a16="http://schemas.microsoft.com/office/drawing/2014/main" id="{D16896FD-619F-2F28-E108-26483460C6F0}"/>
              </a:ext>
            </a:extLst>
          </p:cNvPr>
          <p:cNvSpPr>
            <a:spLocks noGrp="1"/>
          </p:cNvSpPr>
          <p:nvPr>
            <p:ph type="body" sz="quarter" idx="10" hasCustomPrompt="1"/>
          </p:nvPr>
        </p:nvSpPr>
        <p:spPr>
          <a:xfrm>
            <a:off x="957178" y="555640"/>
            <a:ext cx="7722247" cy="479317"/>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Knowledge Check</a:t>
            </a:r>
          </a:p>
        </p:txBody>
      </p:sp>
    </p:spTree>
    <p:extLst>
      <p:ext uri="{BB962C8B-B14F-4D97-AF65-F5344CB8AC3E}">
        <p14:creationId xmlns:p14="http://schemas.microsoft.com/office/powerpoint/2010/main" val="1299851068"/>
      </p:ext>
    </p:extLst>
  </p:cSld>
  <p:clrMapOvr>
    <a:masterClrMapping/>
  </p:clrMapOvr>
  <p:hf sldNum="0" hdr="0" ftr="0" dt="0"/>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p">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395511"/>
            <a:ext cx="8214852" cy="3819806"/>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pic>
        <p:nvPicPr>
          <p:cNvPr id="2" name="Picture 2">
            <a:extLst>
              <a:ext uri="{FF2B5EF4-FFF2-40B4-BE49-F238E27FC236}">
                <a16:creationId xmlns:a16="http://schemas.microsoft.com/office/drawing/2014/main" id="{A0B14791-7080-2E86-12A0-8ADBA75E0F9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0036" y="479321"/>
            <a:ext cx="607396" cy="56032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954D5DB2-01B6-C712-839F-2F387D853A81}"/>
              </a:ext>
            </a:extLst>
          </p:cNvPr>
          <p:cNvCxnSpPr>
            <a:cxnSpLocks/>
          </p:cNvCxnSpPr>
          <p:nvPr userDrawn="1"/>
        </p:nvCxnSpPr>
        <p:spPr>
          <a:xfrm>
            <a:off x="1010260" y="1047104"/>
            <a:ext cx="766916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9" name="Group 8">
            <a:extLst>
              <a:ext uri="{FF2B5EF4-FFF2-40B4-BE49-F238E27FC236}">
                <a16:creationId xmlns:a16="http://schemas.microsoft.com/office/drawing/2014/main" id="{7E1E2CF6-BAD6-B80C-D4AD-CFEFEC90DE36}"/>
              </a:ext>
            </a:extLst>
          </p:cNvPr>
          <p:cNvGrpSpPr/>
          <p:nvPr userDrawn="1"/>
        </p:nvGrpSpPr>
        <p:grpSpPr>
          <a:xfrm>
            <a:off x="0" y="0"/>
            <a:ext cx="9144000" cy="479321"/>
            <a:chOff x="0" y="0"/>
            <a:chExt cx="9144000" cy="479321"/>
          </a:xfrm>
        </p:grpSpPr>
        <p:sp>
          <p:nvSpPr>
            <p:cNvPr id="10" name="Google Shape;10;p1">
              <a:extLst>
                <a:ext uri="{FF2B5EF4-FFF2-40B4-BE49-F238E27FC236}">
                  <a16:creationId xmlns:a16="http://schemas.microsoft.com/office/drawing/2014/main" id="{F835DEEC-4131-3358-46EF-0D48426EC0A7}"/>
                </a:ext>
              </a:extLst>
            </p:cNvPr>
            <p:cNvSpPr/>
            <p:nvPr userDrawn="1"/>
          </p:nvSpPr>
          <p:spPr>
            <a:xfrm>
              <a:off x="0" y="0"/>
              <a:ext cx="9144000" cy="47932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 name="Google Shape;11;p1" descr="A black and white logo&#10;&#10;Description automatically generated">
              <a:extLst>
                <a:ext uri="{FF2B5EF4-FFF2-40B4-BE49-F238E27FC236}">
                  <a16:creationId xmlns:a16="http://schemas.microsoft.com/office/drawing/2014/main" id="{6CC7E64B-E24B-A776-D231-D93FC4936DD9}"/>
                </a:ext>
              </a:extLst>
            </p:cNvPr>
            <p:cNvPicPr preferRelativeResize="0"/>
            <p:nvPr userDrawn="1"/>
          </p:nvPicPr>
          <p:blipFill rotWithShape="1">
            <a:blip r:embed="rId3">
              <a:alphaModFix/>
            </a:blip>
            <a:srcRect/>
            <a:stretch/>
          </p:blipFill>
          <p:spPr>
            <a:xfrm>
              <a:off x="3882899" y="83494"/>
              <a:ext cx="1377742" cy="344887"/>
            </a:xfrm>
            <a:prstGeom prst="rect">
              <a:avLst/>
            </a:prstGeom>
            <a:noFill/>
            <a:ln>
              <a:noFill/>
            </a:ln>
          </p:spPr>
        </p:pic>
        <p:pic>
          <p:nvPicPr>
            <p:cNvPr id="12" name="Picture 11" descr="A close-up of a logo&#10;&#10;AI-generated content may be incorrect.">
              <a:extLst>
                <a:ext uri="{FF2B5EF4-FFF2-40B4-BE49-F238E27FC236}">
                  <a16:creationId xmlns:a16="http://schemas.microsoft.com/office/drawing/2014/main" id="{13028032-EDD9-BB9A-F46A-53FA15E9AEA1}"/>
                </a:ext>
              </a:extLst>
            </p:cNvPr>
            <p:cNvPicPr>
              <a:picLocks noChangeAspect="1"/>
            </p:cNvPicPr>
            <p:nvPr userDrawn="1"/>
          </p:nvPicPr>
          <p:blipFill>
            <a:blip r:embed="rId4"/>
            <a:stretch>
              <a:fillRect/>
            </a:stretch>
          </p:blipFill>
          <p:spPr>
            <a:xfrm>
              <a:off x="7776687" y="29356"/>
              <a:ext cx="1216702" cy="418448"/>
            </a:xfrm>
            <a:prstGeom prst="rect">
              <a:avLst/>
            </a:prstGeom>
          </p:spPr>
        </p:pic>
      </p:grpSp>
      <p:sp>
        <p:nvSpPr>
          <p:cNvPr id="13" name="Text Placeholder 3">
            <a:extLst>
              <a:ext uri="{FF2B5EF4-FFF2-40B4-BE49-F238E27FC236}">
                <a16:creationId xmlns:a16="http://schemas.microsoft.com/office/drawing/2014/main" id="{8276CDBB-9031-5B9D-8E98-EFC99F1886C3}"/>
              </a:ext>
            </a:extLst>
          </p:cNvPr>
          <p:cNvSpPr>
            <a:spLocks noGrp="1"/>
          </p:cNvSpPr>
          <p:nvPr>
            <p:ph type="body" sz="quarter" idx="10" hasCustomPrompt="1"/>
          </p:nvPr>
        </p:nvSpPr>
        <p:spPr>
          <a:xfrm>
            <a:off x="946484" y="555640"/>
            <a:ext cx="7732942" cy="479317"/>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254401225"/>
      </p:ext>
    </p:extLst>
  </p:cSld>
  <p:clrMapOvr>
    <a:masterClrMapping/>
  </p:clrMapOvr>
  <p:hf sldNum="0" hdr="0" ftr="0" dt="0"/>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1426739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PPT Header without credits">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EAD01F-A631-43D5-A719-3881F4FE19AB}"/>
              </a:ext>
            </a:extLst>
          </p:cNvPr>
          <p:cNvCxnSpPr>
            <a:cxnSpLocks/>
          </p:cNvCxnSpPr>
          <p:nvPr/>
        </p:nvCxnSpPr>
        <p:spPr>
          <a:xfrm>
            <a:off x="464575" y="1106130"/>
            <a:ext cx="5077250" cy="1"/>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7AB5713E-0457-4707-83B3-0E5B2953B1D0}"/>
              </a:ext>
            </a:extLst>
          </p:cNvPr>
          <p:cNvSpPr>
            <a:spLocks noGrp="1"/>
          </p:cNvSpPr>
          <p:nvPr>
            <p:ph type="title" hasCustomPrompt="1"/>
          </p:nvPr>
        </p:nvSpPr>
        <p:spPr>
          <a:xfrm>
            <a:off x="464574" y="249916"/>
            <a:ext cx="5018258" cy="856213"/>
          </a:xfrm>
          <a:prstGeom prst="rect">
            <a:avLst/>
          </a:prstGeom>
        </p:spPr>
        <p:txBody>
          <a:bodyPr anchor="b">
            <a:normAutofit/>
          </a:bodyPr>
          <a:lstStyle>
            <a:lvl1pPr>
              <a:defRPr sz="2400" b="1">
                <a:solidFill>
                  <a:schemeClr val="tx2">
                    <a:lumMod val="50000"/>
                  </a:schemeClr>
                </a:solidFill>
                <a:latin typeface="Aptos Display" panose="020B0004020202020204" pitchFamily="34" charset="0"/>
                <a:cs typeface="Mali SemiBold" panose="00000700000000000000" pitchFamily="2" charset="-34"/>
              </a:defRPr>
            </a:lvl1pPr>
          </a:lstStyle>
          <a:p>
            <a:r>
              <a:rPr lang="en-US" dirty="0"/>
              <a:t>Click to edit PPT Header</a:t>
            </a:r>
          </a:p>
        </p:txBody>
      </p:sp>
    </p:spTree>
    <p:extLst>
      <p:ext uri="{BB962C8B-B14F-4D97-AF65-F5344CB8AC3E}">
        <p14:creationId xmlns:p14="http://schemas.microsoft.com/office/powerpoint/2010/main" val="25410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077-3794-470A-915C-D95DD3602A7A}"/>
              </a:ext>
            </a:extLst>
          </p:cNvPr>
          <p:cNvSpPr>
            <a:spLocks noGrp="1"/>
          </p:cNvSpPr>
          <p:nvPr>
            <p:ph type="ctrTitle" hasCustomPrompt="1"/>
          </p:nvPr>
        </p:nvSpPr>
        <p:spPr>
          <a:xfrm>
            <a:off x="1828799" y="1881492"/>
            <a:ext cx="6235995" cy="690258"/>
          </a:xfrm>
          <a:prstGeom prst="rect">
            <a:avLst/>
          </a:prstGeom>
        </p:spPr>
        <p:txBody>
          <a:bodyPr anchor="b">
            <a:normAutofit/>
          </a:bodyPr>
          <a:lstStyle>
            <a:lvl1pPr algn="ctr">
              <a:defRPr lang="en-US" sz="2400" b="1" dirty="0">
                <a:solidFill>
                  <a:schemeClr val="tx2">
                    <a:lumMod val="50000"/>
                  </a:schemeClr>
                </a:solidFill>
                <a:latin typeface="Aptos Display" panose="020B0004020202020204" pitchFamily="34" charset="0"/>
                <a:cs typeface="Mali SemiBold" panose="00000700000000000000" pitchFamily="2" charset="-34"/>
              </a:defRPr>
            </a:lvl1pPr>
          </a:lstStyle>
          <a:p>
            <a:pPr lvl="0"/>
            <a:r>
              <a:rPr lang="en-US"/>
              <a:t>Click to edit Section Title</a:t>
            </a:r>
          </a:p>
        </p:txBody>
      </p:sp>
      <p:sp>
        <p:nvSpPr>
          <p:cNvPr id="3" name="Google Shape;10;p1">
            <a:extLst>
              <a:ext uri="{FF2B5EF4-FFF2-40B4-BE49-F238E27FC236}">
                <a16:creationId xmlns:a16="http://schemas.microsoft.com/office/drawing/2014/main" id="{8F54ABB7-33F1-CBCB-9124-0677FC7ADD24}"/>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4" name="Google Shape;11;p1" descr="A black and white logo&#10;&#10;Description automatically generated">
            <a:extLst>
              <a:ext uri="{FF2B5EF4-FFF2-40B4-BE49-F238E27FC236}">
                <a16:creationId xmlns:a16="http://schemas.microsoft.com/office/drawing/2014/main" id="{B2C301EE-AB33-E33D-629B-1A2C2B4A5A62}"/>
              </a:ext>
            </a:extLst>
          </p:cNvPr>
          <p:cNvPicPr preferRelativeResize="0"/>
          <p:nvPr userDrawn="1"/>
        </p:nvPicPr>
        <p:blipFill rotWithShape="1">
          <a:blip r:embed="rId2">
            <a:alphaModFix/>
          </a:blip>
          <a:srcRect/>
          <a:stretch/>
        </p:blipFill>
        <p:spPr>
          <a:xfrm>
            <a:off x="3883129" y="229485"/>
            <a:ext cx="1377742" cy="330195"/>
          </a:xfrm>
          <a:prstGeom prst="rect">
            <a:avLst/>
          </a:prstGeom>
          <a:noFill/>
          <a:ln>
            <a:noFill/>
          </a:ln>
        </p:spPr>
      </p:pic>
      <p:pic>
        <p:nvPicPr>
          <p:cNvPr id="5" name="Picture 4" descr="A close-up of a logo&#10;&#10;AI-generated content may be incorrect.">
            <a:extLst>
              <a:ext uri="{FF2B5EF4-FFF2-40B4-BE49-F238E27FC236}">
                <a16:creationId xmlns:a16="http://schemas.microsoft.com/office/drawing/2014/main" id="{CF8C1226-125C-D27F-820C-25745A1D25CE}"/>
              </a:ext>
            </a:extLst>
          </p:cNvPr>
          <p:cNvPicPr>
            <a:picLocks noChangeAspect="1"/>
          </p:cNvPicPr>
          <p:nvPr userDrawn="1"/>
        </p:nvPicPr>
        <p:blipFill>
          <a:blip r:embed="rId3"/>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192234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194626"/>
            <a:ext cx="8214852" cy="3819806"/>
          </a:xfrm>
          <a:prstGeom prst="rect">
            <a:avLst/>
          </a:prstGeom>
        </p:spPr>
        <p:txBody>
          <a:bodyPr/>
          <a:lstStyle>
            <a:lvl1pPr marL="171450" indent="-171450">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9AF7A826-6572-4242-AB34-823C390D300E}"/>
              </a:ext>
            </a:extLst>
          </p:cNvPr>
          <p:cNvCxnSpPr>
            <a:cxnSpLocks/>
          </p:cNvCxnSpPr>
          <p:nvPr/>
        </p:nvCxnSpPr>
        <p:spPr>
          <a:xfrm>
            <a:off x="464574" y="1147244"/>
            <a:ext cx="8214852" cy="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464574" y="630498"/>
            <a:ext cx="8214852" cy="479317"/>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a:t>Click to edit Slide Header</a:t>
            </a:r>
          </a:p>
        </p:txBody>
      </p:sp>
      <p:sp>
        <p:nvSpPr>
          <p:cNvPr id="2" name="Google Shape;10;p1">
            <a:extLst>
              <a:ext uri="{FF2B5EF4-FFF2-40B4-BE49-F238E27FC236}">
                <a16:creationId xmlns:a16="http://schemas.microsoft.com/office/drawing/2014/main" id="{62CF8DA6-F541-8727-3D3D-23DF5052A506}"/>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Google Shape;11;p1" descr="A black and white logo&#10;&#10;Description automatically generated">
            <a:extLst>
              <a:ext uri="{FF2B5EF4-FFF2-40B4-BE49-F238E27FC236}">
                <a16:creationId xmlns:a16="http://schemas.microsoft.com/office/drawing/2014/main" id="{E15D6633-D508-47CD-55E3-A0E4841E283B}"/>
              </a:ext>
            </a:extLst>
          </p:cNvPr>
          <p:cNvPicPr preferRelativeResize="0"/>
          <p:nvPr userDrawn="1"/>
        </p:nvPicPr>
        <p:blipFill rotWithShape="1">
          <a:blip r:embed="rId2">
            <a:alphaModFix/>
          </a:blip>
          <a:srcRect/>
          <a:stretch/>
        </p:blipFill>
        <p:spPr>
          <a:xfrm>
            <a:off x="3883129" y="229485"/>
            <a:ext cx="1377742" cy="330195"/>
          </a:xfrm>
          <a:prstGeom prst="rect">
            <a:avLst/>
          </a:prstGeom>
          <a:noFill/>
          <a:ln>
            <a:noFill/>
          </a:ln>
        </p:spPr>
      </p:pic>
      <p:pic>
        <p:nvPicPr>
          <p:cNvPr id="4" name="Picture 3" descr="A close-up of a logo&#10;&#10;AI-generated content may be incorrect.">
            <a:extLst>
              <a:ext uri="{FF2B5EF4-FFF2-40B4-BE49-F238E27FC236}">
                <a16:creationId xmlns:a16="http://schemas.microsoft.com/office/drawing/2014/main" id="{8918BDF8-7013-8E04-3D84-5621A3E54808}"/>
              </a:ext>
            </a:extLst>
          </p:cNvPr>
          <p:cNvPicPr>
            <a:picLocks noChangeAspect="1"/>
          </p:cNvPicPr>
          <p:nvPr userDrawn="1"/>
        </p:nvPicPr>
        <p:blipFill>
          <a:blip r:embed="rId3"/>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1741587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18187-4C85-46B7-A7BA-0788C8E66DDB}"/>
              </a:ext>
            </a:extLst>
          </p:cNvPr>
          <p:cNvSpPr>
            <a:spLocks noGrp="1"/>
          </p:cNvSpPr>
          <p:nvPr>
            <p:ph idx="1"/>
          </p:nvPr>
        </p:nvSpPr>
        <p:spPr>
          <a:xfrm>
            <a:off x="464574" y="1194626"/>
            <a:ext cx="4018936" cy="3819806"/>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cxnSp>
        <p:nvCxnSpPr>
          <p:cNvPr id="9" name="Straight Connector 8">
            <a:extLst>
              <a:ext uri="{FF2B5EF4-FFF2-40B4-BE49-F238E27FC236}">
                <a16:creationId xmlns:a16="http://schemas.microsoft.com/office/drawing/2014/main" id="{D74CB716-FDD5-41FD-A6A9-CF698C5240E4}"/>
              </a:ext>
            </a:extLst>
          </p:cNvPr>
          <p:cNvCxnSpPr>
            <a:cxnSpLocks/>
          </p:cNvCxnSpPr>
          <p:nvPr/>
        </p:nvCxnSpPr>
        <p:spPr>
          <a:xfrm>
            <a:off x="464574" y="1147245"/>
            <a:ext cx="8214852" cy="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Content Placeholder 2">
            <a:extLst>
              <a:ext uri="{FF2B5EF4-FFF2-40B4-BE49-F238E27FC236}">
                <a16:creationId xmlns:a16="http://schemas.microsoft.com/office/drawing/2014/main" id="{AA9FAC18-E52F-4872-B656-6DC3EDC8976E}"/>
              </a:ext>
            </a:extLst>
          </p:cNvPr>
          <p:cNvSpPr>
            <a:spLocks noGrp="1"/>
          </p:cNvSpPr>
          <p:nvPr>
            <p:ph idx="10"/>
          </p:nvPr>
        </p:nvSpPr>
        <p:spPr>
          <a:xfrm>
            <a:off x="4678940" y="1198315"/>
            <a:ext cx="4000487" cy="3819806"/>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sp>
        <p:nvSpPr>
          <p:cNvPr id="10" name="Text Placeholder 3">
            <a:extLst>
              <a:ext uri="{FF2B5EF4-FFF2-40B4-BE49-F238E27FC236}">
                <a16:creationId xmlns:a16="http://schemas.microsoft.com/office/drawing/2014/main" id="{79710A4B-94D2-4F3C-B165-5C60C682762D}"/>
              </a:ext>
            </a:extLst>
          </p:cNvPr>
          <p:cNvSpPr>
            <a:spLocks noGrp="1"/>
          </p:cNvSpPr>
          <p:nvPr>
            <p:ph type="body" sz="quarter" idx="11" hasCustomPrompt="1"/>
          </p:nvPr>
        </p:nvSpPr>
        <p:spPr>
          <a:xfrm>
            <a:off x="464344" y="640214"/>
            <a:ext cx="8214852" cy="479321"/>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a:t>Click to edit Slide Header</a:t>
            </a:r>
          </a:p>
        </p:txBody>
      </p:sp>
      <p:cxnSp>
        <p:nvCxnSpPr>
          <p:cNvPr id="2" name="Straight Connector 1">
            <a:extLst>
              <a:ext uri="{FF2B5EF4-FFF2-40B4-BE49-F238E27FC236}">
                <a16:creationId xmlns:a16="http://schemas.microsoft.com/office/drawing/2014/main" id="{478AEBB5-252F-1421-E7BA-8BF1F94DB309}"/>
              </a:ext>
            </a:extLst>
          </p:cNvPr>
          <p:cNvCxnSpPr>
            <a:cxnSpLocks/>
          </p:cNvCxnSpPr>
          <p:nvPr userDrawn="1"/>
        </p:nvCxnSpPr>
        <p:spPr>
          <a:xfrm flipH="1">
            <a:off x="4572000" y="1194626"/>
            <a:ext cx="836" cy="381980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4" name="Google Shape;10;p1">
            <a:extLst>
              <a:ext uri="{FF2B5EF4-FFF2-40B4-BE49-F238E27FC236}">
                <a16:creationId xmlns:a16="http://schemas.microsoft.com/office/drawing/2014/main" id="{22020F47-AA90-61F0-572C-425F73028840}"/>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 name="Google Shape;11;p1" descr="A black and white logo&#10;&#10;Description automatically generated">
            <a:extLst>
              <a:ext uri="{FF2B5EF4-FFF2-40B4-BE49-F238E27FC236}">
                <a16:creationId xmlns:a16="http://schemas.microsoft.com/office/drawing/2014/main" id="{EC9A78E6-8F64-2F8D-7CD8-3A97F9BD41A5}"/>
              </a:ext>
            </a:extLst>
          </p:cNvPr>
          <p:cNvPicPr preferRelativeResize="0"/>
          <p:nvPr userDrawn="1"/>
        </p:nvPicPr>
        <p:blipFill rotWithShape="1">
          <a:blip r:embed="rId2">
            <a:alphaModFix/>
          </a:blip>
          <a:srcRect/>
          <a:stretch/>
        </p:blipFill>
        <p:spPr>
          <a:xfrm>
            <a:off x="3883129" y="229485"/>
            <a:ext cx="1377742" cy="330195"/>
          </a:xfrm>
          <a:prstGeom prst="rect">
            <a:avLst/>
          </a:prstGeom>
          <a:noFill/>
          <a:ln>
            <a:noFill/>
          </a:ln>
        </p:spPr>
      </p:pic>
      <p:pic>
        <p:nvPicPr>
          <p:cNvPr id="16" name="Picture 15" descr="A close-up of a logo&#10;&#10;AI-generated content may be incorrect.">
            <a:extLst>
              <a:ext uri="{FF2B5EF4-FFF2-40B4-BE49-F238E27FC236}">
                <a16:creationId xmlns:a16="http://schemas.microsoft.com/office/drawing/2014/main" id="{D2EB2F35-327F-F661-B6DD-DA7F35069372}"/>
              </a:ext>
            </a:extLst>
          </p:cNvPr>
          <p:cNvPicPr>
            <a:picLocks noChangeAspect="1"/>
          </p:cNvPicPr>
          <p:nvPr userDrawn="1"/>
        </p:nvPicPr>
        <p:blipFill>
          <a:blip r:embed="rId3"/>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28545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18187-4C85-46B7-A7BA-0788C8E66DDB}"/>
              </a:ext>
            </a:extLst>
          </p:cNvPr>
          <p:cNvSpPr>
            <a:spLocks noGrp="1"/>
          </p:cNvSpPr>
          <p:nvPr>
            <p:ph idx="1"/>
          </p:nvPr>
        </p:nvSpPr>
        <p:spPr>
          <a:xfrm>
            <a:off x="464574" y="1194626"/>
            <a:ext cx="4018936" cy="3819806"/>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cxnSp>
        <p:nvCxnSpPr>
          <p:cNvPr id="9" name="Straight Connector 8">
            <a:extLst>
              <a:ext uri="{FF2B5EF4-FFF2-40B4-BE49-F238E27FC236}">
                <a16:creationId xmlns:a16="http://schemas.microsoft.com/office/drawing/2014/main" id="{D74CB716-FDD5-41FD-A6A9-CF698C5240E4}"/>
              </a:ext>
            </a:extLst>
          </p:cNvPr>
          <p:cNvCxnSpPr>
            <a:cxnSpLocks/>
          </p:cNvCxnSpPr>
          <p:nvPr/>
        </p:nvCxnSpPr>
        <p:spPr>
          <a:xfrm>
            <a:off x="464574" y="1168026"/>
            <a:ext cx="8214852" cy="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Text Placeholder 3">
            <a:extLst>
              <a:ext uri="{FF2B5EF4-FFF2-40B4-BE49-F238E27FC236}">
                <a16:creationId xmlns:a16="http://schemas.microsoft.com/office/drawing/2014/main" id="{79710A4B-94D2-4F3C-B165-5C60C682762D}"/>
              </a:ext>
            </a:extLst>
          </p:cNvPr>
          <p:cNvSpPr>
            <a:spLocks noGrp="1"/>
          </p:cNvSpPr>
          <p:nvPr>
            <p:ph type="body" sz="quarter" idx="11" hasCustomPrompt="1"/>
          </p:nvPr>
        </p:nvSpPr>
        <p:spPr>
          <a:xfrm>
            <a:off x="464344" y="667922"/>
            <a:ext cx="8214852" cy="479321"/>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a:t>Click to edit Slide Header</a:t>
            </a:r>
          </a:p>
        </p:txBody>
      </p:sp>
      <p:cxnSp>
        <p:nvCxnSpPr>
          <p:cNvPr id="2" name="Straight Connector 1">
            <a:extLst>
              <a:ext uri="{FF2B5EF4-FFF2-40B4-BE49-F238E27FC236}">
                <a16:creationId xmlns:a16="http://schemas.microsoft.com/office/drawing/2014/main" id="{478AEBB5-252F-1421-E7BA-8BF1F94DB309}"/>
              </a:ext>
            </a:extLst>
          </p:cNvPr>
          <p:cNvCxnSpPr>
            <a:cxnSpLocks/>
          </p:cNvCxnSpPr>
          <p:nvPr userDrawn="1"/>
        </p:nvCxnSpPr>
        <p:spPr>
          <a:xfrm flipH="1">
            <a:off x="4572000" y="1194626"/>
            <a:ext cx="836" cy="381980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5" name="Picture Placeholder 4">
            <a:extLst>
              <a:ext uri="{FF2B5EF4-FFF2-40B4-BE49-F238E27FC236}">
                <a16:creationId xmlns:a16="http://schemas.microsoft.com/office/drawing/2014/main" id="{CAB55DA1-5E4A-7660-E501-FA08822DDC7E}"/>
              </a:ext>
            </a:extLst>
          </p:cNvPr>
          <p:cNvSpPr>
            <a:spLocks noGrp="1"/>
          </p:cNvSpPr>
          <p:nvPr>
            <p:ph type="pic" sz="quarter" idx="12"/>
          </p:nvPr>
        </p:nvSpPr>
        <p:spPr>
          <a:xfrm>
            <a:off x="4908550" y="1290638"/>
            <a:ext cx="3984625" cy="3617912"/>
          </a:xfrm>
          <a:prstGeom prst="rect">
            <a:avLst/>
          </a:prstGeom>
        </p:spPr>
        <p:txBody>
          <a:bodyPr/>
          <a:lstStyle/>
          <a:p>
            <a:endParaRPr lang="en-IN"/>
          </a:p>
        </p:txBody>
      </p:sp>
      <p:sp>
        <p:nvSpPr>
          <p:cNvPr id="4" name="Google Shape;10;p1">
            <a:extLst>
              <a:ext uri="{FF2B5EF4-FFF2-40B4-BE49-F238E27FC236}">
                <a16:creationId xmlns:a16="http://schemas.microsoft.com/office/drawing/2014/main" id="{96DA5337-5E9E-E79B-8F37-9A9703D9B2D7}"/>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 name="Google Shape;11;p1" descr="A black and white logo&#10;&#10;Description automatically generated">
            <a:extLst>
              <a:ext uri="{FF2B5EF4-FFF2-40B4-BE49-F238E27FC236}">
                <a16:creationId xmlns:a16="http://schemas.microsoft.com/office/drawing/2014/main" id="{E1D9F9A6-2FD4-90BD-D5AE-19A5FA3C4772}"/>
              </a:ext>
            </a:extLst>
          </p:cNvPr>
          <p:cNvPicPr preferRelativeResize="0"/>
          <p:nvPr userDrawn="1"/>
        </p:nvPicPr>
        <p:blipFill rotWithShape="1">
          <a:blip r:embed="rId2">
            <a:alphaModFix/>
          </a:blip>
          <a:srcRect/>
          <a:stretch/>
        </p:blipFill>
        <p:spPr>
          <a:xfrm>
            <a:off x="3883129" y="229485"/>
            <a:ext cx="1377742" cy="330195"/>
          </a:xfrm>
          <a:prstGeom prst="rect">
            <a:avLst/>
          </a:prstGeom>
          <a:noFill/>
          <a:ln>
            <a:noFill/>
          </a:ln>
        </p:spPr>
      </p:pic>
      <p:pic>
        <p:nvPicPr>
          <p:cNvPr id="7" name="Picture 6" descr="A close-up of a logo&#10;&#10;AI-generated content may be incorrect.">
            <a:extLst>
              <a:ext uri="{FF2B5EF4-FFF2-40B4-BE49-F238E27FC236}">
                <a16:creationId xmlns:a16="http://schemas.microsoft.com/office/drawing/2014/main" id="{459A11C6-8D9E-30B1-885C-DF32AD69680F}"/>
              </a:ext>
            </a:extLst>
          </p:cNvPr>
          <p:cNvPicPr>
            <a:picLocks noChangeAspect="1"/>
          </p:cNvPicPr>
          <p:nvPr userDrawn="1"/>
        </p:nvPicPr>
        <p:blipFill>
          <a:blip r:embed="rId3"/>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152146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737C565-E1A5-454C-B716-1E25CBCC422A}"/>
              </a:ext>
            </a:extLst>
          </p:cNvPr>
          <p:cNvCxnSpPr>
            <a:cxnSpLocks/>
          </p:cNvCxnSpPr>
          <p:nvPr/>
        </p:nvCxnSpPr>
        <p:spPr>
          <a:xfrm>
            <a:off x="464575" y="1202661"/>
            <a:ext cx="854669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3" name="Picture Placeholder 12">
            <a:extLst>
              <a:ext uri="{FF2B5EF4-FFF2-40B4-BE49-F238E27FC236}">
                <a16:creationId xmlns:a16="http://schemas.microsoft.com/office/drawing/2014/main" id="{A42F3FBC-1C3C-4582-B247-CD76AD0F8C89}"/>
              </a:ext>
            </a:extLst>
          </p:cNvPr>
          <p:cNvSpPr>
            <a:spLocks noGrp="1"/>
          </p:cNvSpPr>
          <p:nvPr>
            <p:ph type="pic" sz="quarter" idx="10"/>
          </p:nvPr>
        </p:nvSpPr>
        <p:spPr>
          <a:xfrm>
            <a:off x="464574" y="1895687"/>
            <a:ext cx="3156117" cy="2189560"/>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stStyle>
          <a:p>
            <a:pPr lvl="0">
              <a:buClr>
                <a:schemeClr val="bg1"/>
              </a:buClr>
            </a:pPr>
            <a:r>
              <a:rPr lang="en-US"/>
              <a:t>Click icon to add picture</a:t>
            </a:r>
          </a:p>
        </p:txBody>
      </p:sp>
      <p:sp>
        <p:nvSpPr>
          <p:cNvPr id="14" name="Content Placeholder 2">
            <a:extLst>
              <a:ext uri="{FF2B5EF4-FFF2-40B4-BE49-F238E27FC236}">
                <a16:creationId xmlns:a16="http://schemas.microsoft.com/office/drawing/2014/main" id="{F502E0CD-969B-4AD3-BB85-EA38EBA83474}"/>
              </a:ext>
            </a:extLst>
          </p:cNvPr>
          <p:cNvSpPr>
            <a:spLocks noGrp="1"/>
          </p:cNvSpPr>
          <p:nvPr>
            <p:ph idx="1"/>
          </p:nvPr>
        </p:nvSpPr>
        <p:spPr>
          <a:xfrm>
            <a:off x="4572001" y="1312919"/>
            <a:ext cx="4439264" cy="3690130"/>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sp>
        <p:nvSpPr>
          <p:cNvPr id="7" name="Text Placeholder 3">
            <a:extLst>
              <a:ext uri="{FF2B5EF4-FFF2-40B4-BE49-F238E27FC236}">
                <a16:creationId xmlns:a16="http://schemas.microsoft.com/office/drawing/2014/main" id="{CC0B5839-D573-4558-8727-46AE2C7D149B}"/>
              </a:ext>
            </a:extLst>
          </p:cNvPr>
          <p:cNvSpPr>
            <a:spLocks noGrp="1"/>
          </p:cNvSpPr>
          <p:nvPr>
            <p:ph type="body" sz="quarter" idx="11" hasCustomPrompt="1"/>
          </p:nvPr>
        </p:nvSpPr>
        <p:spPr>
          <a:xfrm>
            <a:off x="464574" y="770398"/>
            <a:ext cx="8546690" cy="495188"/>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2100" b="1" kern="1200"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100"/>
              <a:t>Click to edit Slide Header</a:t>
            </a:r>
          </a:p>
        </p:txBody>
      </p:sp>
      <p:cxnSp>
        <p:nvCxnSpPr>
          <p:cNvPr id="3" name="Straight Connector 2">
            <a:extLst>
              <a:ext uri="{FF2B5EF4-FFF2-40B4-BE49-F238E27FC236}">
                <a16:creationId xmlns:a16="http://schemas.microsoft.com/office/drawing/2014/main" id="{7602AA9B-96AF-BCC2-7D56-3DE62277CC74}"/>
              </a:ext>
            </a:extLst>
          </p:cNvPr>
          <p:cNvCxnSpPr>
            <a:cxnSpLocks/>
          </p:cNvCxnSpPr>
          <p:nvPr userDrawn="1"/>
        </p:nvCxnSpPr>
        <p:spPr>
          <a:xfrm flipH="1">
            <a:off x="4504760" y="1256969"/>
            <a:ext cx="836" cy="381980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Google Shape;10;p1">
            <a:extLst>
              <a:ext uri="{FF2B5EF4-FFF2-40B4-BE49-F238E27FC236}">
                <a16:creationId xmlns:a16="http://schemas.microsoft.com/office/drawing/2014/main" id="{FD1A2118-4086-2E3F-A33E-319D14B086AB}"/>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4" name="Google Shape;11;p1" descr="A black and white logo&#10;&#10;Description automatically generated">
            <a:extLst>
              <a:ext uri="{FF2B5EF4-FFF2-40B4-BE49-F238E27FC236}">
                <a16:creationId xmlns:a16="http://schemas.microsoft.com/office/drawing/2014/main" id="{6C1C4E44-382C-BF10-763F-3EA9C0AA84D2}"/>
              </a:ext>
            </a:extLst>
          </p:cNvPr>
          <p:cNvPicPr preferRelativeResize="0"/>
          <p:nvPr userDrawn="1"/>
        </p:nvPicPr>
        <p:blipFill rotWithShape="1">
          <a:blip r:embed="rId2">
            <a:alphaModFix/>
          </a:blip>
          <a:srcRect/>
          <a:stretch/>
        </p:blipFill>
        <p:spPr>
          <a:xfrm>
            <a:off x="3883129" y="229485"/>
            <a:ext cx="1377742" cy="330195"/>
          </a:xfrm>
          <a:prstGeom prst="rect">
            <a:avLst/>
          </a:prstGeom>
          <a:noFill/>
          <a:ln>
            <a:noFill/>
          </a:ln>
        </p:spPr>
      </p:pic>
      <p:pic>
        <p:nvPicPr>
          <p:cNvPr id="5" name="Picture 4" descr="A close-up of a logo&#10;&#10;AI-generated content may be incorrect.">
            <a:extLst>
              <a:ext uri="{FF2B5EF4-FFF2-40B4-BE49-F238E27FC236}">
                <a16:creationId xmlns:a16="http://schemas.microsoft.com/office/drawing/2014/main" id="{BC42E76D-2BD1-EE01-24A8-01558FFF2E8F}"/>
              </a:ext>
            </a:extLst>
          </p:cNvPr>
          <p:cNvPicPr>
            <a:picLocks noChangeAspect="1"/>
          </p:cNvPicPr>
          <p:nvPr userDrawn="1"/>
        </p:nvPicPr>
        <p:blipFill>
          <a:blip r:embed="rId3"/>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243448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Knowledge Chec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554840"/>
            <a:ext cx="8214852" cy="3819806"/>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010260" y="910374"/>
            <a:ext cx="7668935" cy="479323"/>
          </a:xfrm>
          <a:prstGeom prst="rect">
            <a:avLst/>
          </a:prstGeom>
        </p:spPr>
        <p:txBody>
          <a:bodyPr/>
          <a:lstStyle>
            <a:lvl1pPr marL="0" indent="0">
              <a:buFont typeface="Arial" panose="020B0604020202020204" pitchFamily="34" charset="0"/>
              <a:buNone/>
              <a:defRPr lang="en-US" sz="24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marR="0" lvl="0" indent="-171450" fontAlgn="auto">
              <a:spcAft>
                <a:spcPts val="0"/>
              </a:spcAft>
              <a:buClrTx/>
              <a:buSzTx/>
              <a:tabLst/>
            </a:pPr>
            <a:r>
              <a:rPr lang="en-US" sz="2100"/>
              <a:t>Knowledge Check</a:t>
            </a:r>
          </a:p>
        </p:txBody>
      </p:sp>
      <p:pic>
        <p:nvPicPr>
          <p:cNvPr id="1026" name="Picture 2" descr="Factory IT">
            <a:extLst>
              <a:ext uri="{FF2B5EF4-FFF2-40B4-BE49-F238E27FC236}">
                <a16:creationId xmlns:a16="http://schemas.microsoft.com/office/drawing/2014/main" id="{1C81983C-969B-DE5F-B86D-D32858222AC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772" r="33475"/>
          <a:stretch/>
        </p:blipFill>
        <p:spPr bwMode="auto">
          <a:xfrm>
            <a:off x="96561" y="748971"/>
            <a:ext cx="798180" cy="787450"/>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1010260" y="1479752"/>
            <a:ext cx="766916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Google Shape;10;p1">
            <a:extLst>
              <a:ext uri="{FF2B5EF4-FFF2-40B4-BE49-F238E27FC236}">
                <a16:creationId xmlns:a16="http://schemas.microsoft.com/office/drawing/2014/main" id="{9B3DDD22-E3C6-094F-1A7A-2FB95301EA1E}"/>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4" name="Google Shape;11;p1" descr="A black and white logo&#10;&#10;Description automatically generated">
            <a:extLst>
              <a:ext uri="{FF2B5EF4-FFF2-40B4-BE49-F238E27FC236}">
                <a16:creationId xmlns:a16="http://schemas.microsoft.com/office/drawing/2014/main" id="{2C1D884E-1C56-F457-DEDD-1EA1E1949495}"/>
              </a:ext>
            </a:extLst>
          </p:cNvPr>
          <p:cNvPicPr preferRelativeResize="0"/>
          <p:nvPr userDrawn="1"/>
        </p:nvPicPr>
        <p:blipFill rotWithShape="1">
          <a:blip r:embed="rId3">
            <a:alphaModFix/>
          </a:blip>
          <a:srcRect/>
          <a:stretch/>
        </p:blipFill>
        <p:spPr>
          <a:xfrm>
            <a:off x="3883129" y="229485"/>
            <a:ext cx="1377742" cy="330195"/>
          </a:xfrm>
          <a:prstGeom prst="rect">
            <a:avLst/>
          </a:prstGeom>
          <a:noFill/>
          <a:ln>
            <a:noFill/>
          </a:ln>
        </p:spPr>
      </p:pic>
      <p:pic>
        <p:nvPicPr>
          <p:cNvPr id="6" name="Picture 5" descr="A close-up of a logo&#10;&#10;AI-generated content may be incorrect.">
            <a:extLst>
              <a:ext uri="{FF2B5EF4-FFF2-40B4-BE49-F238E27FC236}">
                <a16:creationId xmlns:a16="http://schemas.microsoft.com/office/drawing/2014/main" id="{B42CC7CF-E370-61FD-BE56-2A9EBDE7DDC6}"/>
              </a:ext>
            </a:extLst>
          </p:cNvPr>
          <p:cNvPicPr>
            <a:picLocks noChangeAspect="1"/>
          </p:cNvPicPr>
          <p:nvPr userDrawn="1"/>
        </p:nvPicPr>
        <p:blipFill>
          <a:blip r:embed="rId4"/>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1026758169"/>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464574" y="1360874"/>
            <a:ext cx="8214852" cy="3819806"/>
          </a:xfrm>
          <a:prstGeom prst="rect">
            <a:avLst/>
          </a:prstGeom>
        </p:spPr>
        <p:txBody>
          <a:bodyPr/>
          <a:lstStyle>
            <a:lvl1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1pPr>
            <a:lvl2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2pPr>
            <a:lvl3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3pPr>
            <a:lvl4pPr>
              <a:buClr>
                <a:schemeClr val="tx2">
                  <a:lumMod val="50000"/>
                </a:schemeClr>
              </a:buClr>
              <a:defRPr lang="en-US" sz="1100">
                <a:solidFill>
                  <a:schemeClr val="tx2">
                    <a:lumMod val="50000"/>
                  </a:schemeClr>
                </a:solidFill>
                <a:latin typeface="Aptos Display" panose="020B0004020202020204" pitchFamily="34" charset="0"/>
                <a:cs typeface="Mali" panose="00000500000000000000" pitchFamily="2" charset="-34"/>
              </a:defRPr>
            </a:lvl4pPr>
            <a:lvl5pPr>
              <a:buClr>
                <a:schemeClr val="tx2">
                  <a:lumMod val="50000"/>
                </a:schemeClr>
              </a:buCl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a:t>Click to edit Master text styles</a:t>
            </a:r>
          </a:p>
          <a:p>
            <a:pPr lvl="1">
              <a:buClr>
                <a:schemeClr val="tx2">
                  <a:lumMod val="50000"/>
                </a:schemeClr>
              </a:buClr>
            </a:pPr>
            <a:r>
              <a:rPr lang="en-US"/>
              <a:t>Second level</a:t>
            </a:r>
          </a:p>
          <a:p>
            <a:pPr lvl="2">
              <a:buClr>
                <a:schemeClr val="tx2">
                  <a:lumMod val="50000"/>
                </a:schemeClr>
              </a:buClr>
            </a:pPr>
            <a:r>
              <a:rPr lang="en-US"/>
              <a:t>Third level</a:t>
            </a:r>
          </a:p>
          <a:p>
            <a:pPr lvl="3">
              <a:buClr>
                <a:schemeClr val="tx2">
                  <a:lumMod val="50000"/>
                </a:schemeClr>
              </a:buClr>
            </a:pPr>
            <a:r>
              <a:rPr lang="en-US"/>
              <a:t>Fourth level</a:t>
            </a:r>
          </a:p>
          <a:p>
            <a:pPr lvl="4">
              <a:buClr>
                <a:schemeClr val="tx2">
                  <a:lumMod val="50000"/>
                </a:schemeClr>
              </a:buClr>
            </a:pPr>
            <a:r>
              <a:rPr lang="en-US"/>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010260" y="854946"/>
            <a:ext cx="7668935" cy="479513"/>
          </a:xfrm>
          <a:prstGeom prst="rect">
            <a:avLst/>
          </a:prstGeom>
        </p:spPr>
        <p:txBody>
          <a:bodyPr/>
          <a:lstStyle>
            <a:lvl1pPr marL="0" indent="0">
              <a:buNone/>
              <a:defRPr lang="en-US"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100"/>
              <a:t>Exercises</a:t>
            </a:r>
          </a:p>
        </p:txBody>
      </p:sp>
      <p:pic>
        <p:nvPicPr>
          <p:cNvPr id="2" name="Picture 8" descr="Biostatistics: Mentored Activity">
            <a:extLst>
              <a:ext uri="{FF2B5EF4-FFF2-40B4-BE49-F238E27FC236}">
                <a16:creationId xmlns:a16="http://schemas.microsoft.com/office/drawing/2014/main" id="{8496C39E-758E-1459-A877-7F972C7116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6588" y="781205"/>
            <a:ext cx="553064" cy="55306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8FFE8190-774D-3E92-9798-A1DF4BEB9515}"/>
              </a:ext>
            </a:extLst>
          </p:cNvPr>
          <p:cNvCxnSpPr>
            <a:cxnSpLocks/>
          </p:cNvCxnSpPr>
          <p:nvPr userDrawn="1"/>
        </p:nvCxnSpPr>
        <p:spPr>
          <a:xfrm>
            <a:off x="1010260" y="1334269"/>
            <a:ext cx="766916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Google Shape;10;p1">
            <a:extLst>
              <a:ext uri="{FF2B5EF4-FFF2-40B4-BE49-F238E27FC236}">
                <a16:creationId xmlns:a16="http://schemas.microsoft.com/office/drawing/2014/main" id="{30DDD325-00A0-D656-148A-394E33378CC3}"/>
              </a:ext>
            </a:extLst>
          </p:cNvPr>
          <p:cNvSpPr/>
          <p:nvPr userDrawn="1"/>
        </p:nvSpPr>
        <p:spPr>
          <a:xfrm>
            <a:off x="0" y="0"/>
            <a:ext cx="9144000" cy="7651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 name="Google Shape;11;p1" descr="A black and white logo&#10;&#10;Description automatically generated">
            <a:extLst>
              <a:ext uri="{FF2B5EF4-FFF2-40B4-BE49-F238E27FC236}">
                <a16:creationId xmlns:a16="http://schemas.microsoft.com/office/drawing/2014/main" id="{DC1652DD-21CF-DC88-A37D-4F0253B25F48}"/>
              </a:ext>
            </a:extLst>
          </p:cNvPr>
          <p:cNvPicPr preferRelativeResize="0"/>
          <p:nvPr userDrawn="1"/>
        </p:nvPicPr>
        <p:blipFill rotWithShape="1">
          <a:blip r:embed="rId3">
            <a:alphaModFix/>
          </a:blip>
          <a:srcRect/>
          <a:stretch/>
        </p:blipFill>
        <p:spPr>
          <a:xfrm>
            <a:off x="3883129" y="229485"/>
            <a:ext cx="1377742" cy="330195"/>
          </a:xfrm>
          <a:prstGeom prst="rect">
            <a:avLst/>
          </a:prstGeom>
          <a:noFill/>
          <a:ln>
            <a:noFill/>
          </a:ln>
        </p:spPr>
      </p:pic>
      <p:pic>
        <p:nvPicPr>
          <p:cNvPr id="8" name="Picture 7" descr="A close-up of a logo&#10;&#10;AI-generated content may be incorrect.">
            <a:extLst>
              <a:ext uri="{FF2B5EF4-FFF2-40B4-BE49-F238E27FC236}">
                <a16:creationId xmlns:a16="http://schemas.microsoft.com/office/drawing/2014/main" id="{BA534FD5-C334-F128-A765-6251C17F9147}"/>
              </a:ext>
            </a:extLst>
          </p:cNvPr>
          <p:cNvPicPr>
            <a:picLocks noChangeAspect="1"/>
          </p:cNvPicPr>
          <p:nvPr userDrawn="1"/>
        </p:nvPicPr>
        <p:blipFill>
          <a:blip r:embed="rId4"/>
          <a:stretch>
            <a:fillRect/>
          </a:stretch>
        </p:blipFill>
        <p:spPr>
          <a:xfrm>
            <a:off x="7776687" y="166048"/>
            <a:ext cx="1216702" cy="400622"/>
          </a:xfrm>
          <a:prstGeom prst="rect">
            <a:avLst/>
          </a:prstGeom>
        </p:spPr>
      </p:pic>
    </p:spTree>
    <p:extLst>
      <p:ext uri="{BB962C8B-B14F-4D97-AF65-F5344CB8AC3E}">
        <p14:creationId xmlns:p14="http://schemas.microsoft.com/office/powerpoint/2010/main" val="2411336669"/>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A67E9B-431E-49B1-A434-6F8463343884}"/>
              </a:ext>
            </a:extLst>
          </p:cNvPr>
          <p:cNvCxnSpPr/>
          <p:nvPr/>
        </p:nvCxnSpPr>
        <p:spPr>
          <a:xfrm>
            <a:off x="0" y="-22363"/>
            <a:ext cx="91440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91157005"/>
      </p:ext>
    </p:extLst>
  </p:cSld>
  <p:clrMap bg1="lt1" tx1="dk1" bg2="lt2" tx2="dk2" accent1="accent1" accent2="accent2" accent3="accent3" accent4="accent4" accent5="accent5" accent6="accent6" hlink="hlink" folHlink="folHlink"/>
  <p:sldLayoutIdLst>
    <p:sldLayoutId id="2147483746" r:id="rId1"/>
    <p:sldLayoutId id="2147483733" r:id="rId2"/>
    <p:sldLayoutId id="2147483735" r:id="rId3"/>
    <p:sldLayoutId id="2147483736" r:id="rId4"/>
    <p:sldLayoutId id="2147483737" r:id="rId5"/>
    <p:sldLayoutId id="2147483747" r:id="rId6"/>
    <p:sldLayoutId id="2147483740" r:id="rId7"/>
    <p:sldLayoutId id="2147483743" r:id="rId8"/>
    <p:sldLayoutId id="2147483744" r:id="rId9"/>
    <p:sldLayoutId id="2147483745"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B523-34CD-3FE3-8E70-931DC846DF32}"/>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2B246A-4ED8-3B58-3626-396E26341187}"/>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75EE2-E9DD-38F1-4C25-955E9D3536DA}"/>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fld id="{43D8C4F2-0C40-4677-A5CA-38458DFFC334}" type="datetimeFigureOut">
              <a:rPr lang="en-IN" smtClean="0"/>
              <a:t>31-05-2025</a:t>
            </a:fld>
            <a:endParaRPr lang="en-IN"/>
          </a:p>
        </p:txBody>
      </p:sp>
      <p:sp>
        <p:nvSpPr>
          <p:cNvPr id="5" name="Footer Placeholder 4">
            <a:extLst>
              <a:ext uri="{FF2B5EF4-FFF2-40B4-BE49-F238E27FC236}">
                <a16:creationId xmlns:a16="http://schemas.microsoft.com/office/drawing/2014/main" id="{4A9445F0-65FB-772A-8875-93A5AD29094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2987266-5324-2F48-FFE4-272EBB3A286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7A9D51DD-B83B-49A3-8951-88561A3DCDD8}" type="slidenum">
              <a:rPr lang="en-IN" smtClean="0"/>
              <a:t>‹#›</a:t>
            </a:fld>
            <a:endParaRPr lang="en-IN"/>
          </a:p>
        </p:txBody>
      </p:sp>
    </p:spTree>
    <p:extLst>
      <p:ext uri="{BB962C8B-B14F-4D97-AF65-F5344CB8AC3E}">
        <p14:creationId xmlns:p14="http://schemas.microsoft.com/office/powerpoint/2010/main" val="873976801"/>
      </p:ext>
    </p:extLst>
  </p:cSld>
  <p:clrMap bg1="lt1" tx1="dk1" bg2="lt2" tx2="dk2" accent1="accent1" accent2="accent2" accent3="accent3" accent4="accent4" accent5="accent5" accent6="accent6" hlink="hlink" folHlink="folHlink"/>
  <p:sldLayoutIdLst>
    <p:sldLayoutId id="2147483765" r:id="rId1"/>
    <p:sldLayoutId id="2147483771" r:id="rId2"/>
    <p:sldLayoutId id="2147483762" r:id="rId3"/>
    <p:sldLayoutId id="2147483761" r:id="rId4"/>
    <p:sldLayoutId id="2147483770" r:id="rId5"/>
    <p:sldLayoutId id="2147483766" r:id="rId6"/>
    <p:sldLayoutId id="2147483767" r:id="rId7"/>
    <p:sldLayoutId id="2147483763" r:id="rId8"/>
    <p:sldLayoutId id="2147483775" r:id="rId9"/>
    <p:sldLayoutId id="2147483764" r:id="rId10"/>
    <p:sldLayoutId id="2147483768" r:id="rId11"/>
    <p:sldLayoutId id="2147483769" r:id="rId12"/>
    <p:sldLayoutId id="21474837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image" Target="../media/image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hyperlink" Target="https://learn.microsoft.com/en-us/training/modules/dax-power-bi-time-intelligence/2-functions" TargetMode="Externa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hyperlink" Target="https://powerbi.microsoft.com/"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hyperlink" Target="https://learn.microsoft.com/en-us/dax/dax-function-reference" TargetMode="Externa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 descr="preencoded.png"/>
          <p:cNvPicPr preferRelativeResize="0"/>
          <p:nvPr/>
        </p:nvPicPr>
        <p:blipFill rotWithShape="1">
          <a:blip r:embed="rId3">
            <a:alphaModFix/>
          </a:blip>
          <a:srcRect/>
          <a:stretch/>
        </p:blipFill>
        <p:spPr>
          <a:xfrm>
            <a:off x="0" y="2203564"/>
            <a:ext cx="9144000" cy="2939936"/>
          </a:xfrm>
          <a:prstGeom prst="rect">
            <a:avLst/>
          </a:prstGeom>
          <a:noFill/>
          <a:ln>
            <a:noFill/>
          </a:ln>
        </p:spPr>
      </p:pic>
      <p:pic>
        <p:nvPicPr>
          <p:cNvPr id="67" name="Google Shape;67;p1" descr="preencoded.png"/>
          <p:cNvPicPr preferRelativeResize="0"/>
          <p:nvPr/>
        </p:nvPicPr>
        <p:blipFill rotWithShape="1">
          <a:blip r:embed="rId4">
            <a:alphaModFix/>
          </a:blip>
          <a:srcRect/>
          <a:stretch/>
        </p:blipFill>
        <p:spPr>
          <a:xfrm>
            <a:off x="2824163" y="2568241"/>
            <a:ext cx="3495675" cy="838204"/>
          </a:xfrm>
          <a:prstGeom prst="rect">
            <a:avLst/>
          </a:prstGeom>
          <a:noFill/>
          <a:ln>
            <a:noFill/>
          </a:ln>
        </p:spPr>
      </p:pic>
      <p:sp>
        <p:nvSpPr>
          <p:cNvPr id="68" name="Google Shape;68;p1"/>
          <p:cNvSpPr/>
          <p:nvPr/>
        </p:nvSpPr>
        <p:spPr>
          <a:xfrm>
            <a:off x="3547180" y="4404860"/>
            <a:ext cx="2380763" cy="419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49600"/>
              </a:lnSpc>
              <a:buClr>
                <a:srgbClr val="FFFFFF"/>
              </a:buClr>
              <a:buSzPts val="1900"/>
            </a:pPr>
            <a:r>
              <a:rPr lang="en" sz="1875">
                <a:solidFill>
                  <a:srgbClr val="FFFFFF"/>
                </a:solidFill>
                <a:latin typeface="Avenir"/>
                <a:ea typeface="Avenir"/>
                <a:cs typeface="Avenir"/>
                <a:sym typeface="Avenir"/>
              </a:rPr>
              <a:t>Day 2: May 24, 2025</a:t>
            </a:r>
            <a:endParaRPr sz="1875">
              <a:solidFill>
                <a:schemeClr val="dk1"/>
              </a:solidFill>
              <a:latin typeface="Calibri"/>
              <a:ea typeface="Calibri"/>
              <a:cs typeface="Calibri"/>
              <a:sym typeface="Calibri"/>
            </a:endParaRPr>
          </a:p>
        </p:txBody>
      </p:sp>
      <p:sp>
        <p:nvSpPr>
          <p:cNvPr id="70" name="Google Shape;70;p1"/>
          <p:cNvSpPr/>
          <p:nvPr/>
        </p:nvSpPr>
        <p:spPr>
          <a:xfrm>
            <a:off x="78658" y="3767331"/>
            <a:ext cx="8554065" cy="45001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93500"/>
              </a:lnSpc>
            </a:pPr>
            <a:r>
              <a:rPr lang="en-IN" sz="3300" b="1">
                <a:solidFill>
                  <a:schemeClr val="bg1"/>
                </a:solidFill>
                <a:latin typeface="Aptos"/>
                <a:ea typeface="Calibri"/>
                <a:cs typeface="Calibri"/>
              </a:rPr>
              <a:t>Microsoft Power BI Data Analyst (PL-300)</a:t>
            </a:r>
            <a:endParaRPr lang="en-US" sz="1400"/>
          </a:p>
        </p:txBody>
      </p:sp>
      <p:pic>
        <p:nvPicPr>
          <p:cNvPr id="2" name="Picture 1" descr="A close-up of a logo&#10;&#10;AI-generated content may be incorrect.">
            <a:extLst>
              <a:ext uri="{FF2B5EF4-FFF2-40B4-BE49-F238E27FC236}">
                <a16:creationId xmlns:a16="http://schemas.microsoft.com/office/drawing/2014/main" id="{26C8BAF7-A9C3-24E3-AD8B-859F29E5D549}"/>
              </a:ext>
            </a:extLst>
          </p:cNvPr>
          <p:cNvPicPr>
            <a:picLocks noChangeAspect="1"/>
          </p:cNvPicPr>
          <p:nvPr/>
        </p:nvPicPr>
        <p:blipFill>
          <a:blip r:embed="rId5"/>
          <a:stretch>
            <a:fillRect/>
          </a:stretch>
        </p:blipFill>
        <p:spPr>
          <a:xfrm>
            <a:off x="3175258" y="722277"/>
            <a:ext cx="2793484" cy="919807"/>
          </a:xfrm>
          <a:prstGeom prst="rect">
            <a:avLst/>
          </a:prstGeom>
        </p:spPr>
      </p:pic>
    </p:spTree>
    <p:extLst>
      <p:ext uri="{BB962C8B-B14F-4D97-AF65-F5344CB8AC3E}">
        <p14:creationId xmlns:p14="http://schemas.microsoft.com/office/powerpoint/2010/main" val="2789896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6DC916B-393C-7300-2BE4-196823D292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FFFE3-A9DB-0779-EE6E-ED90254F5B23}"/>
              </a:ext>
            </a:extLst>
          </p:cNvPr>
          <p:cNvSpPr>
            <a:spLocks noGrp="1"/>
          </p:cNvSpPr>
          <p:nvPr>
            <p:ph idx="1"/>
          </p:nvPr>
        </p:nvSpPr>
        <p:spPr/>
        <p:txBody>
          <a:bodyPr>
            <a:normAutofit/>
          </a:bodyPr>
          <a:lstStyle/>
          <a:p>
            <a:pPr>
              <a:lnSpc>
                <a:spcPct val="150000"/>
              </a:lnSpc>
              <a:spcBef>
                <a:spcPts val="0"/>
              </a:spcBef>
              <a:spcAft>
                <a:spcPts val="600"/>
              </a:spcAft>
            </a:pPr>
            <a:r>
              <a:rPr lang="en-GB" sz="1100">
                <a:latin typeface="Aptos Display" panose="020B0004020202020204" pitchFamily="34" charset="0"/>
              </a:rPr>
              <a:t>Power BI has three components: Desktop (development), Service (online management), and Mobile (viewing).</a:t>
            </a:r>
          </a:p>
          <a:p>
            <a:pPr>
              <a:lnSpc>
                <a:spcPct val="150000"/>
              </a:lnSpc>
              <a:spcBef>
                <a:spcPts val="0"/>
              </a:spcBef>
              <a:spcAft>
                <a:spcPts val="600"/>
              </a:spcAft>
            </a:pPr>
            <a:r>
              <a:rPr lang="en-GB" sz="1100" b="1">
                <a:latin typeface="Aptos Display" panose="020B0004020202020204" pitchFamily="34" charset="0"/>
              </a:rPr>
              <a:t>Power BI Desktop </a:t>
            </a:r>
            <a:r>
              <a:rPr lang="en-GB" sz="1100">
                <a:latin typeface="Aptos Display" panose="020B0004020202020204" pitchFamily="34" charset="0"/>
              </a:rPr>
              <a:t>is used to connect, model, and visualize data.</a:t>
            </a:r>
          </a:p>
          <a:p>
            <a:pPr>
              <a:lnSpc>
                <a:spcPct val="150000"/>
              </a:lnSpc>
              <a:spcBef>
                <a:spcPts val="0"/>
              </a:spcBef>
              <a:spcAft>
                <a:spcPts val="600"/>
              </a:spcAft>
            </a:pPr>
            <a:r>
              <a:rPr lang="en-GB" sz="1100">
                <a:latin typeface="Aptos Display" panose="020B0004020202020204" pitchFamily="34" charset="0"/>
              </a:rPr>
              <a:t>Reports are published to </a:t>
            </a:r>
            <a:r>
              <a:rPr lang="en-GB" sz="1100" b="1">
                <a:latin typeface="Aptos Display" panose="020B0004020202020204" pitchFamily="34" charset="0"/>
              </a:rPr>
              <a:t>the Power BI Service </a:t>
            </a:r>
            <a:r>
              <a:rPr lang="en-GB" sz="1100">
                <a:latin typeface="Aptos Display" panose="020B0004020202020204" pitchFamily="34" charset="0"/>
              </a:rPr>
              <a:t>for sharing and collaboration.</a:t>
            </a:r>
          </a:p>
          <a:p>
            <a:pPr>
              <a:lnSpc>
                <a:spcPct val="150000"/>
              </a:lnSpc>
              <a:spcBef>
                <a:spcPts val="0"/>
              </a:spcBef>
              <a:spcAft>
                <a:spcPts val="600"/>
              </a:spcAft>
            </a:pPr>
            <a:r>
              <a:rPr lang="en-GB" sz="1100" b="1">
                <a:latin typeface="Aptos Display" panose="020B0004020202020204" pitchFamily="34" charset="0"/>
              </a:rPr>
              <a:t>Power BI Mobile </a:t>
            </a:r>
            <a:r>
              <a:rPr lang="en-GB" sz="1100">
                <a:latin typeface="Aptos Display" panose="020B0004020202020204" pitchFamily="34" charset="0"/>
              </a:rPr>
              <a:t>delivers mobile-optimized report views.</a:t>
            </a:r>
          </a:p>
          <a:p>
            <a:pPr>
              <a:lnSpc>
                <a:spcPct val="150000"/>
              </a:lnSpc>
              <a:spcBef>
                <a:spcPts val="0"/>
              </a:spcBef>
              <a:spcAft>
                <a:spcPts val="600"/>
              </a:spcAft>
            </a:pPr>
            <a:r>
              <a:rPr lang="en-GB" sz="1100">
                <a:latin typeface="Aptos Display" panose="020B0004020202020204" pitchFamily="34" charset="0"/>
              </a:rPr>
              <a:t>Common workflow: </a:t>
            </a:r>
            <a:r>
              <a:rPr lang="en-GB" sz="1100" i="1">
                <a:latin typeface="Aptos Display" panose="020B0004020202020204" pitchFamily="34" charset="0"/>
              </a:rPr>
              <a:t>Connect → Transform → Visualize → Publish → Distribute.</a:t>
            </a:r>
          </a:p>
          <a:p>
            <a:pPr>
              <a:lnSpc>
                <a:spcPct val="150000"/>
              </a:lnSpc>
              <a:spcBef>
                <a:spcPts val="0"/>
              </a:spcBef>
              <a:spcAft>
                <a:spcPts val="600"/>
              </a:spcAft>
            </a:pPr>
            <a:r>
              <a:rPr lang="en-GB" sz="1100">
                <a:latin typeface="Aptos Display" panose="020B0004020202020204" pitchFamily="34" charset="0"/>
              </a:rPr>
              <a:t>Dashboards and apps in the Power BI Service help organize and deliver insights effectively.</a:t>
            </a:r>
            <a:endParaRPr lang="en-US" sz="1100">
              <a:latin typeface="Aptos Display" panose="020B0004020202020204" pitchFamily="34" charset="0"/>
            </a:endParaRPr>
          </a:p>
        </p:txBody>
      </p:sp>
      <p:sp>
        <p:nvSpPr>
          <p:cNvPr id="4" name="Text Placeholder 3">
            <a:extLst>
              <a:ext uri="{FF2B5EF4-FFF2-40B4-BE49-F238E27FC236}">
                <a16:creationId xmlns:a16="http://schemas.microsoft.com/office/drawing/2014/main" id="{3686B617-8B61-8A73-D568-238D9B6EDF4E}"/>
              </a:ext>
            </a:extLst>
          </p:cNvPr>
          <p:cNvSpPr>
            <a:spLocks noGrp="1"/>
          </p:cNvSpPr>
          <p:nvPr>
            <p:ph type="body" sz="quarter" idx="10"/>
          </p:nvPr>
        </p:nvSpPr>
        <p:spPr/>
        <p:txBody>
          <a:bodyPr>
            <a:normAutofit/>
          </a:bodyPr>
          <a:lstStyle/>
          <a:p>
            <a:r>
              <a:rPr lang="en-US" sz="2400" b="1">
                <a:latin typeface="Aptos Display" panose="020B0004020202020204" pitchFamily="34" charset="0"/>
              </a:rPr>
              <a:t>Key Components &amp; Workflow</a:t>
            </a:r>
          </a:p>
        </p:txBody>
      </p:sp>
      <p:graphicFrame>
        <p:nvGraphicFramePr>
          <p:cNvPr id="8" name="Content Placeholder 3">
            <a:extLst>
              <a:ext uri="{FF2B5EF4-FFF2-40B4-BE49-F238E27FC236}">
                <a16:creationId xmlns:a16="http://schemas.microsoft.com/office/drawing/2014/main" id="{D295E8F0-26C8-D104-A4B5-DC28FE2E4A04}"/>
              </a:ext>
            </a:extLst>
          </p:cNvPr>
          <p:cNvGraphicFramePr>
            <a:graphicFrameLocks/>
          </p:cNvGraphicFramePr>
          <p:nvPr>
            <p:extLst>
              <p:ext uri="{D42A27DB-BD31-4B8C-83A1-F6EECF244321}">
                <p14:modId xmlns:p14="http://schemas.microsoft.com/office/powerpoint/2010/main" val="3851517825"/>
              </p:ext>
            </p:extLst>
          </p:nvPr>
        </p:nvGraphicFramePr>
        <p:xfrm>
          <a:off x="4752094" y="1194626"/>
          <a:ext cx="3822946" cy="38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081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1D0ACF-5975-D9F0-5F0D-343072C830D7}"/>
              </a:ext>
            </a:extLst>
          </p:cNvPr>
          <p:cNvSpPr>
            <a:spLocks noGrp="1"/>
          </p:cNvSpPr>
          <p:nvPr>
            <p:ph idx="1"/>
          </p:nvPr>
        </p:nvSpPr>
        <p:spPr/>
        <p:txBody>
          <a:bodyPr/>
          <a:lstStyle/>
          <a:p>
            <a:pPr>
              <a:buNone/>
            </a:pPr>
            <a:r>
              <a:rPr lang="en-GB" b="1" dirty="0"/>
              <a:t>Bookmarks:</a:t>
            </a:r>
            <a:endParaRPr lang="en-GB" dirty="0"/>
          </a:p>
          <a:p>
            <a:pPr>
              <a:buFont typeface="Arial" panose="020B0604020202020204" pitchFamily="34" charset="0"/>
              <a:buChar char="•"/>
            </a:pPr>
            <a:r>
              <a:rPr lang="en-GB" dirty="0"/>
              <a:t>Bookmarks capture the current state of the report page — including filters, slicers, and visual settings.</a:t>
            </a:r>
          </a:p>
          <a:p>
            <a:pPr>
              <a:buFont typeface="Arial" panose="020B0604020202020204" pitchFamily="34" charset="0"/>
              <a:buChar char="•"/>
            </a:pPr>
            <a:r>
              <a:rPr lang="en-GB" dirty="0"/>
              <a:t>Use bookmarks to create report stories, snapshots, or toggle views.</a:t>
            </a:r>
          </a:p>
          <a:p>
            <a:pPr>
              <a:buFont typeface="Arial" panose="020B0604020202020204" pitchFamily="34" charset="0"/>
              <a:buChar char="•"/>
            </a:pPr>
            <a:r>
              <a:rPr lang="en-GB" dirty="0"/>
              <a:t>Example: Save a bookmark showing "Top 10 customers" or "Current month sales."</a:t>
            </a:r>
          </a:p>
          <a:p>
            <a:pPr>
              <a:buNone/>
            </a:pPr>
            <a:r>
              <a:rPr lang="en-GB" b="1" dirty="0"/>
              <a:t>Buttons and Images for Navigation:</a:t>
            </a:r>
            <a:endParaRPr lang="en-GB" dirty="0"/>
          </a:p>
          <a:p>
            <a:pPr>
              <a:buFont typeface="Arial" panose="020B0604020202020204" pitchFamily="34" charset="0"/>
              <a:buChar char="•"/>
            </a:pPr>
            <a:r>
              <a:rPr lang="en-GB" dirty="0"/>
              <a:t>Insert </a:t>
            </a:r>
            <a:r>
              <a:rPr lang="en-GB" b="1" dirty="0"/>
              <a:t>Buttons</a:t>
            </a:r>
            <a:r>
              <a:rPr lang="en-GB" dirty="0"/>
              <a:t> (Home, Back, Reset, etc.) or </a:t>
            </a:r>
            <a:r>
              <a:rPr lang="en-GB" b="1" dirty="0"/>
              <a:t>Images</a:t>
            </a:r>
            <a:r>
              <a:rPr lang="en-GB" dirty="0"/>
              <a:t> via the Insert menu.</a:t>
            </a:r>
          </a:p>
          <a:p>
            <a:pPr>
              <a:buFont typeface="Arial" panose="020B0604020202020204" pitchFamily="34" charset="0"/>
              <a:buChar char="•"/>
            </a:pPr>
            <a:r>
              <a:rPr lang="en-GB" dirty="0"/>
              <a:t>Assign </a:t>
            </a:r>
            <a:r>
              <a:rPr lang="en-GB" b="1" dirty="0"/>
              <a:t>Bookmark actions</a:t>
            </a:r>
            <a:r>
              <a:rPr lang="en-GB" dirty="0"/>
              <a:t> or </a:t>
            </a:r>
            <a:r>
              <a:rPr lang="en-GB" b="1" dirty="0"/>
              <a:t>Page navigation actions</a:t>
            </a:r>
            <a:r>
              <a:rPr lang="en-GB" dirty="0"/>
              <a:t> to these buttons/images.</a:t>
            </a:r>
          </a:p>
          <a:p>
            <a:pPr>
              <a:buFont typeface="Arial" panose="020B0604020202020204" pitchFamily="34" charset="0"/>
              <a:buChar char="•"/>
            </a:pPr>
            <a:r>
              <a:rPr lang="en-GB" dirty="0"/>
              <a:t>This enables users to jump between views or pages smoothly, making the report more interactive.</a:t>
            </a:r>
          </a:p>
          <a:p>
            <a:pPr>
              <a:buNone/>
            </a:pPr>
            <a:r>
              <a:rPr lang="en-GB" b="1" dirty="0"/>
              <a:t>Example:</a:t>
            </a:r>
            <a:endParaRPr lang="en-GB" dirty="0"/>
          </a:p>
          <a:p>
            <a:pPr>
              <a:buFont typeface="Arial" panose="020B0604020202020204" pitchFamily="34" charset="0"/>
              <a:buChar char="•"/>
            </a:pPr>
            <a:r>
              <a:rPr lang="en-GB" dirty="0"/>
              <a:t>Create a "Home" button that returns users to the main dashboard page.</a:t>
            </a:r>
          </a:p>
          <a:p>
            <a:endParaRPr lang="en-IN" dirty="0"/>
          </a:p>
        </p:txBody>
      </p:sp>
      <p:sp>
        <p:nvSpPr>
          <p:cNvPr id="3" name="Text Placeholder 2">
            <a:extLst>
              <a:ext uri="{FF2B5EF4-FFF2-40B4-BE49-F238E27FC236}">
                <a16:creationId xmlns:a16="http://schemas.microsoft.com/office/drawing/2014/main" id="{0C1BFC89-9A21-45E3-582D-EA312D680B5A}"/>
              </a:ext>
            </a:extLst>
          </p:cNvPr>
          <p:cNvSpPr>
            <a:spLocks noGrp="1"/>
          </p:cNvSpPr>
          <p:nvPr>
            <p:ph type="body" sz="quarter" idx="10"/>
          </p:nvPr>
        </p:nvSpPr>
        <p:spPr/>
        <p:txBody>
          <a:bodyPr/>
          <a:lstStyle/>
          <a:p>
            <a:r>
              <a:rPr lang="en-GB" dirty="0"/>
              <a:t>Bookmarks and Navigation for Interactive Reports</a:t>
            </a:r>
            <a:endParaRPr lang="en-IN" dirty="0"/>
          </a:p>
        </p:txBody>
      </p:sp>
    </p:spTree>
    <p:extLst>
      <p:ext uri="{BB962C8B-B14F-4D97-AF65-F5344CB8AC3E}">
        <p14:creationId xmlns:p14="http://schemas.microsoft.com/office/powerpoint/2010/main" val="12070788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D2E8C-DC46-988C-E4FE-131FE6CC4406}"/>
              </a:ext>
            </a:extLst>
          </p:cNvPr>
          <p:cNvSpPr>
            <a:spLocks noGrp="1"/>
          </p:cNvSpPr>
          <p:nvPr>
            <p:ph idx="1"/>
          </p:nvPr>
        </p:nvSpPr>
        <p:spPr/>
        <p:txBody>
          <a:bodyPr/>
          <a:lstStyle/>
          <a:p>
            <a:pPr>
              <a:buNone/>
            </a:pPr>
            <a:r>
              <a:rPr lang="en-GB" b="1" dirty="0"/>
              <a:t>Using Images and Shapes:</a:t>
            </a:r>
            <a:endParaRPr lang="en-GB" dirty="0"/>
          </a:p>
          <a:p>
            <a:pPr>
              <a:buFont typeface="Arial" panose="020B0604020202020204" pitchFamily="34" charset="0"/>
              <a:buChar char="•"/>
            </a:pPr>
            <a:r>
              <a:rPr lang="en-GB" dirty="0"/>
              <a:t>Insert logos, icons, or shapes to brand your report and improve aesthetics.</a:t>
            </a:r>
          </a:p>
          <a:p>
            <a:pPr>
              <a:buFont typeface="Arial" panose="020B0604020202020204" pitchFamily="34" charset="0"/>
              <a:buChar char="•"/>
            </a:pPr>
            <a:r>
              <a:rPr lang="en-GB" dirty="0"/>
              <a:t>Images can also act as clickable buttons with assigned actions.</a:t>
            </a:r>
          </a:p>
          <a:p>
            <a:pPr>
              <a:buNone/>
            </a:pPr>
            <a:r>
              <a:rPr lang="en-GB" b="1" dirty="0"/>
              <a:t>Custom Buttons:</a:t>
            </a:r>
            <a:endParaRPr lang="en-GB" dirty="0"/>
          </a:p>
          <a:p>
            <a:pPr>
              <a:buFont typeface="Arial" panose="020B0604020202020204" pitchFamily="34" charset="0"/>
              <a:buChar char="•"/>
            </a:pPr>
            <a:r>
              <a:rPr lang="en-GB" dirty="0"/>
              <a:t>Create custom navigation buttons and assign actions like:</a:t>
            </a:r>
          </a:p>
          <a:p>
            <a:pPr marL="742950" lvl="1" indent="-285750">
              <a:buFont typeface="Arial" panose="020B0604020202020204" pitchFamily="34" charset="0"/>
              <a:buChar char="•"/>
            </a:pPr>
            <a:r>
              <a:rPr lang="en-GB" b="1" dirty="0"/>
              <a:t>Bookmark:</a:t>
            </a:r>
            <a:r>
              <a:rPr lang="en-GB" dirty="0"/>
              <a:t> Show/hide visuals or toggle filters.</a:t>
            </a:r>
          </a:p>
          <a:p>
            <a:pPr marL="742950" lvl="1" indent="-285750">
              <a:buFont typeface="Arial" panose="020B0604020202020204" pitchFamily="34" charset="0"/>
              <a:buChar char="•"/>
            </a:pPr>
            <a:r>
              <a:rPr lang="en-GB" b="1" dirty="0"/>
              <a:t>Page Navigation:</a:t>
            </a:r>
            <a:r>
              <a:rPr lang="en-GB" dirty="0"/>
              <a:t> Move to other report pages.</a:t>
            </a:r>
          </a:p>
          <a:p>
            <a:pPr marL="742950" lvl="1" indent="-285750">
              <a:buFont typeface="Arial" panose="020B0604020202020204" pitchFamily="34" charset="0"/>
              <a:buChar char="•"/>
            </a:pPr>
            <a:r>
              <a:rPr lang="en-GB" b="1" dirty="0"/>
              <a:t>Web URL:</a:t>
            </a:r>
            <a:r>
              <a:rPr lang="en-GB" dirty="0"/>
              <a:t> Link to external websites or documents.</a:t>
            </a:r>
          </a:p>
          <a:p>
            <a:endParaRPr lang="en-IN" dirty="0"/>
          </a:p>
        </p:txBody>
      </p:sp>
      <p:sp>
        <p:nvSpPr>
          <p:cNvPr id="3" name="Text Placeholder 2">
            <a:extLst>
              <a:ext uri="{FF2B5EF4-FFF2-40B4-BE49-F238E27FC236}">
                <a16:creationId xmlns:a16="http://schemas.microsoft.com/office/drawing/2014/main" id="{1123EE6D-B355-6709-2BCA-B15E6D3FB25B}"/>
              </a:ext>
            </a:extLst>
          </p:cNvPr>
          <p:cNvSpPr>
            <a:spLocks noGrp="1"/>
          </p:cNvSpPr>
          <p:nvPr>
            <p:ph type="body" sz="quarter" idx="10"/>
          </p:nvPr>
        </p:nvSpPr>
        <p:spPr/>
        <p:txBody>
          <a:bodyPr/>
          <a:lstStyle/>
          <a:p>
            <a:r>
              <a:rPr lang="en-GB" dirty="0"/>
              <a:t>Enhancing User Experience with Visual Elements</a:t>
            </a:r>
            <a:endParaRPr lang="en-IN" dirty="0"/>
          </a:p>
        </p:txBody>
      </p:sp>
    </p:spTree>
    <p:extLst>
      <p:ext uri="{BB962C8B-B14F-4D97-AF65-F5344CB8AC3E}">
        <p14:creationId xmlns:p14="http://schemas.microsoft.com/office/powerpoint/2010/main" val="27977906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CEFB4-99CA-ED75-EEDE-B3EE019238D8}"/>
              </a:ext>
            </a:extLst>
          </p:cNvPr>
          <p:cNvSpPr>
            <a:spLocks noGrp="1"/>
          </p:cNvSpPr>
          <p:nvPr>
            <p:ph idx="1"/>
          </p:nvPr>
        </p:nvSpPr>
        <p:spPr>
          <a:xfrm>
            <a:off x="464574" y="1323694"/>
            <a:ext cx="8214852" cy="3819806"/>
          </a:xfrm>
        </p:spPr>
        <p:txBody>
          <a:bodyPr>
            <a:normAutofit lnSpcReduction="10000"/>
          </a:bodyPr>
          <a:lstStyle/>
          <a:p>
            <a:pPr>
              <a:buFont typeface="+mj-lt"/>
              <a:buAutoNum type="arabicPeriod"/>
            </a:pPr>
            <a:r>
              <a:rPr lang="en-GB" b="1" dirty="0"/>
              <a:t>Keep navigation intuitive and consistent</a:t>
            </a:r>
            <a:endParaRPr lang="en-GB" dirty="0"/>
          </a:p>
          <a:p>
            <a:pPr lvl="1"/>
            <a:r>
              <a:rPr lang="en-GB" dirty="0"/>
              <a:t>Use clearly </a:t>
            </a:r>
            <a:r>
              <a:rPr lang="en-GB" dirty="0" err="1"/>
              <a:t>labeled</a:t>
            </a:r>
            <a:r>
              <a:rPr lang="en-GB" dirty="0"/>
              <a:t> buttons (e.g., “Home”, “Back”) and maintain their position across pages.</a:t>
            </a:r>
          </a:p>
          <a:p>
            <a:pPr>
              <a:buFont typeface="+mj-lt"/>
              <a:buAutoNum type="arabicPeriod"/>
            </a:pPr>
            <a:r>
              <a:rPr lang="en-GB" b="1" dirty="0"/>
              <a:t>Use tooltips and button text to guide users</a:t>
            </a:r>
            <a:endParaRPr lang="en-GB" dirty="0"/>
          </a:p>
          <a:p>
            <a:pPr lvl="1"/>
            <a:r>
              <a:rPr lang="en-GB" dirty="0"/>
              <a:t>Enable tooltips for visuals and navigation elements to help users understand purpose without clutter.</a:t>
            </a:r>
          </a:p>
          <a:p>
            <a:pPr>
              <a:buFont typeface="+mj-lt"/>
              <a:buAutoNum type="arabicPeriod"/>
            </a:pPr>
            <a:r>
              <a:rPr lang="en-GB" b="1" dirty="0"/>
              <a:t>Combine bookmarks and buttons</a:t>
            </a:r>
            <a:endParaRPr lang="en-GB" dirty="0"/>
          </a:p>
          <a:p>
            <a:pPr lvl="1"/>
            <a:r>
              <a:rPr lang="en-GB" dirty="0"/>
              <a:t>Create interactive reports where users can toggle views (e.g., show/hide visuals or switch between summaries and details).</a:t>
            </a:r>
          </a:p>
          <a:p>
            <a:pPr>
              <a:buFont typeface="+mj-lt"/>
              <a:buAutoNum type="arabicPeriod"/>
            </a:pPr>
            <a:r>
              <a:rPr lang="en-GB" b="1" dirty="0"/>
              <a:t>Avoid clutter – less is more</a:t>
            </a:r>
            <a:endParaRPr lang="en-GB" dirty="0"/>
          </a:p>
          <a:p>
            <a:pPr lvl="1"/>
            <a:r>
              <a:rPr lang="en-GB" dirty="0"/>
              <a:t>Show only essential visuals on a page. Use bookmarks or </a:t>
            </a:r>
            <a:r>
              <a:rPr lang="en-GB" dirty="0" err="1"/>
              <a:t>drillthroughs</a:t>
            </a:r>
            <a:r>
              <a:rPr lang="en-GB" dirty="0"/>
              <a:t> to display more when needed.</a:t>
            </a:r>
          </a:p>
          <a:p>
            <a:pPr>
              <a:buFont typeface="+mj-lt"/>
              <a:buAutoNum type="arabicPeriod"/>
            </a:pPr>
            <a:r>
              <a:rPr lang="en-GB" b="1" dirty="0"/>
              <a:t>Group and align visuals properly</a:t>
            </a:r>
            <a:endParaRPr lang="en-GB" dirty="0"/>
          </a:p>
          <a:p>
            <a:pPr lvl="1"/>
            <a:r>
              <a:rPr lang="en-GB" dirty="0"/>
              <a:t>Use the alignment tools to maintain visual consistency and a professional layout.</a:t>
            </a:r>
          </a:p>
          <a:p>
            <a:pPr>
              <a:buFont typeface="+mj-lt"/>
              <a:buAutoNum type="arabicPeriod"/>
            </a:pPr>
            <a:r>
              <a:rPr lang="en-GB" b="1" dirty="0"/>
              <a:t>Use slicers for key filters</a:t>
            </a:r>
            <a:endParaRPr lang="en-GB" dirty="0"/>
          </a:p>
          <a:p>
            <a:pPr lvl="1"/>
            <a:r>
              <a:rPr lang="en-GB" dirty="0"/>
              <a:t>Empower users with slicers for commonly changed filters like date, region, or product category.</a:t>
            </a:r>
          </a:p>
          <a:p>
            <a:pPr>
              <a:buFont typeface="+mj-lt"/>
              <a:buAutoNum type="arabicPeriod"/>
            </a:pPr>
            <a:r>
              <a:rPr lang="en-GB" b="1" dirty="0"/>
              <a:t>Use themes and </a:t>
            </a:r>
            <a:r>
              <a:rPr lang="en-GB" b="1" dirty="0" err="1"/>
              <a:t>color</a:t>
            </a:r>
            <a:r>
              <a:rPr lang="en-GB" b="1" dirty="0"/>
              <a:t> schemes wisely</a:t>
            </a:r>
            <a:endParaRPr lang="en-GB" dirty="0"/>
          </a:p>
          <a:p>
            <a:pPr lvl="1"/>
            <a:r>
              <a:rPr lang="en-GB" dirty="0"/>
              <a:t>Apply consistent </a:t>
            </a:r>
            <a:r>
              <a:rPr lang="en-GB" dirty="0" err="1"/>
              <a:t>color</a:t>
            </a:r>
            <a:r>
              <a:rPr lang="en-GB" dirty="0"/>
              <a:t> palettes (match brand guidelines) to improve readability and aesthetics.</a:t>
            </a:r>
          </a:p>
          <a:p>
            <a:pPr>
              <a:buFont typeface="+mj-lt"/>
              <a:buAutoNum type="arabicPeriod"/>
            </a:pPr>
            <a:r>
              <a:rPr lang="en-GB" b="1" dirty="0"/>
              <a:t>Add a 'Reset Filters' or 'Clear Selection' button</a:t>
            </a:r>
            <a:endParaRPr lang="en-GB" dirty="0"/>
          </a:p>
          <a:p>
            <a:pPr lvl="1"/>
            <a:r>
              <a:rPr lang="en-GB" dirty="0"/>
              <a:t>Use bookmarks to return all slicers and filters to their default state, making exploration easier.</a:t>
            </a:r>
          </a:p>
          <a:p>
            <a:pPr marL="0" indent="0">
              <a:buNone/>
            </a:pPr>
            <a:endParaRPr lang="en-IN" dirty="0"/>
          </a:p>
        </p:txBody>
      </p:sp>
      <p:sp>
        <p:nvSpPr>
          <p:cNvPr id="3" name="Text Placeholder 2">
            <a:extLst>
              <a:ext uri="{FF2B5EF4-FFF2-40B4-BE49-F238E27FC236}">
                <a16:creationId xmlns:a16="http://schemas.microsoft.com/office/drawing/2014/main" id="{B9216EE1-3F9A-6753-4568-F27970E62305}"/>
              </a:ext>
            </a:extLst>
          </p:cNvPr>
          <p:cNvSpPr>
            <a:spLocks noGrp="1"/>
          </p:cNvSpPr>
          <p:nvPr>
            <p:ph type="body" sz="quarter" idx="10"/>
          </p:nvPr>
        </p:nvSpPr>
        <p:spPr/>
        <p:txBody>
          <a:bodyPr/>
          <a:lstStyle/>
          <a:p>
            <a:r>
              <a:rPr lang="en-IN" dirty="0"/>
              <a:t>Better User Experience</a:t>
            </a:r>
          </a:p>
        </p:txBody>
      </p:sp>
    </p:spTree>
    <p:extLst>
      <p:ext uri="{BB962C8B-B14F-4D97-AF65-F5344CB8AC3E}">
        <p14:creationId xmlns:p14="http://schemas.microsoft.com/office/powerpoint/2010/main" val="32191336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6B98F-CE70-9CBA-67D6-FC7EB192D57B}"/>
              </a:ext>
            </a:extLst>
          </p:cNvPr>
          <p:cNvSpPr>
            <a:spLocks noGrp="1"/>
          </p:cNvSpPr>
          <p:nvPr>
            <p:ph idx="1"/>
          </p:nvPr>
        </p:nvSpPr>
        <p:spPr>
          <a:xfrm>
            <a:off x="465138" y="1306379"/>
            <a:ext cx="8213725" cy="3783012"/>
          </a:xfrm>
        </p:spPr>
        <p:txBody>
          <a:bodyPr>
            <a:normAutofit lnSpcReduction="10000"/>
          </a:bodyPr>
          <a:lstStyle/>
          <a:p>
            <a:pPr>
              <a:lnSpc>
                <a:spcPct val="150000"/>
              </a:lnSpc>
            </a:pPr>
            <a:r>
              <a:rPr lang="en-GB" dirty="0"/>
              <a:t>Create a dynamic conversion measure to display Sales in INR, using a parameter that allows users to set the exchange rate.</a:t>
            </a:r>
          </a:p>
          <a:p>
            <a:pPr>
              <a:lnSpc>
                <a:spcPct val="150000"/>
              </a:lnSpc>
            </a:pPr>
            <a:r>
              <a:rPr lang="en-GB" dirty="0"/>
              <a:t>Identify the product within the Furniture category that has the highest ratio of Shipping Cost to Sales.</a:t>
            </a:r>
          </a:p>
          <a:p>
            <a:pPr>
              <a:lnSpc>
                <a:spcPct val="150000"/>
              </a:lnSpc>
            </a:pPr>
            <a:r>
              <a:rPr lang="en-GB" dirty="0"/>
              <a:t>Estimate 2020 Sales for the Home Office segment, assuming a 10% year-over-year growth from 2019 across all customer segments.</a:t>
            </a:r>
          </a:p>
          <a:p>
            <a:pPr>
              <a:lnSpc>
                <a:spcPct val="150000"/>
              </a:lnSpc>
            </a:pPr>
            <a:r>
              <a:rPr lang="en-GB" dirty="0"/>
              <a:t>Calculate and display the number of on-time vs. late deliveries(days to ship &gt; 6) and show their distribution as a percentage of the grand total.</a:t>
            </a:r>
          </a:p>
          <a:p>
            <a:pPr>
              <a:lnSpc>
                <a:spcPct val="150000"/>
              </a:lnSpc>
            </a:pPr>
            <a:r>
              <a:rPr lang="en-GB" dirty="0"/>
              <a:t>A country is considered “Performing” if its total profit exceeds ₹10,000.</a:t>
            </a:r>
          </a:p>
          <a:p>
            <a:pPr lvl="1">
              <a:lnSpc>
                <a:spcPct val="150000"/>
              </a:lnSpc>
            </a:pPr>
            <a:r>
              <a:rPr lang="en-GB" dirty="0"/>
              <a:t>Classify countries as Performing or Non-Performing.</a:t>
            </a:r>
          </a:p>
          <a:p>
            <a:pPr lvl="1">
              <a:lnSpc>
                <a:spcPct val="150000"/>
              </a:lnSpc>
            </a:pPr>
            <a:r>
              <a:rPr lang="en-GB" dirty="0"/>
              <a:t>Count and display both groups as a percentage of the grand total.</a:t>
            </a:r>
          </a:p>
          <a:p>
            <a:pPr lvl="1">
              <a:lnSpc>
                <a:spcPct val="150000"/>
              </a:lnSpc>
            </a:pPr>
            <a:r>
              <a:rPr lang="en-GB" b="1" dirty="0"/>
              <a:t>Note</a:t>
            </a:r>
            <a:r>
              <a:rPr lang="en-GB" dirty="0"/>
              <a:t>: Emphasize the difference between using a calculated column vs. a measure for this task.</a:t>
            </a:r>
          </a:p>
          <a:p>
            <a:pPr lvl="1">
              <a:lnSpc>
                <a:spcPct val="150000"/>
              </a:lnSpc>
            </a:pPr>
            <a:r>
              <a:rPr lang="en-GB" dirty="0"/>
              <a:t>Explore Gradient, Rules and Fields in conditional formatting for a map chart – use of measure</a:t>
            </a:r>
          </a:p>
          <a:p>
            <a:pPr>
              <a:lnSpc>
                <a:spcPct val="200000"/>
              </a:lnSpc>
            </a:pPr>
            <a:r>
              <a:rPr lang="en-GB" dirty="0"/>
              <a:t>Ex. Using a gauge chart display the target are achieved or not achieved for construction dataset. Use Red-Amber-Green colour coding. </a:t>
            </a:r>
          </a:p>
          <a:p>
            <a:pPr marL="0" indent="0">
              <a:lnSpc>
                <a:spcPct val="200000"/>
              </a:lnSpc>
              <a:buNone/>
            </a:pPr>
            <a:endParaRPr lang="en-US" dirty="0"/>
          </a:p>
        </p:txBody>
      </p:sp>
      <p:sp>
        <p:nvSpPr>
          <p:cNvPr id="3" name="Text Placeholder 2">
            <a:extLst>
              <a:ext uri="{FF2B5EF4-FFF2-40B4-BE49-F238E27FC236}">
                <a16:creationId xmlns:a16="http://schemas.microsoft.com/office/drawing/2014/main" id="{B3B93BA8-EBDC-8ACC-5A79-249B7E232B31}"/>
              </a:ext>
            </a:extLst>
          </p:cNvPr>
          <p:cNvSpPr>
            <a:spLocks noGrp="1"/>
          </p:cNvSpPr>
          <p:nvPr>
            <p:ph type="body" sz="quarter" idx="10"/>
          </p:nvPr>
        </p:nvSpPr>
        <p:spPr>
          <a:xfrm>
            <a:off x="1010258" y="555640"/>
            <a:ext cx="7669167" cy="479317"/>
          </a:xfrm>
        </p:spPr>
        <p:txBody>
          <a:bodyPr>
            <a:normAutofit/>
          </a:bodyPr>
          <a:lstStyle/>
          <a:p>
            <a:r>
              <a:rPr lang="en-US"/>
              <a:t>Examples</a:t>
            </a:r>
          </a:p>
        </p:txBody>
      </p:sp>
    </p:spTree>
    <p:extLst>
      <p:ext uri="{BB962C8B-B14F-4D97-AF65-F5344CB8AC3E}">
        <p14:creationId xmlns:p14="http://schemas.microsoft.com/office/powerpoint/2010/main" val="20024142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4CAF8-53B3-3FEA-C5C9-AF34E4EFDB5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0B7A6-9A94-1AA6-A181-500AE314FF31}"/>
              </a:ext>
            </a:extLst>
          </p:cNvPr>
          <p:cNvSpPr>
            <a:spLocks noGrp="1"/>
          </p:cNvSpPr>
          <p:nvPr>
            <p:ph idx="1"/>
          </p:nvPr>
        </p:nvSpPr>
        <p:spPr>
          <a:xfrm>
            <a:off x="465138" y="1360489"/>
            <a:ext cx="8213725" cy="3519918"/>
          </a:xfrm>
        </p:spPr>
        <p:txBody>
          <a:bodyPr>
            <a:noAutofit/>
          </a:bodyPr>
          <a:lstStyle/>
          <a:p>
            <a:pPr>
              <a:lnSpc>
                <a:spcPct val="200000"/>
              </a:lnSpc>
              <a:spcBef>
                <a:spcPts val="0"/>
              </a:spcBef>
            </a:pPr>
            <a:r>
              <a:rPr lang="en-GB" dirty="0"/>
              <a:t>Create a DAX measure to calculate Month-over-Month changes (MoM%) Sales based on Order Date.  Explore icons under conditional formatting. </a:t>
            </a:r>
            <a:r>
              <a:rPr lang="en-IN" dirty="0">
                <a:solidFill>
                  <a:srgbClr val="C00000"/>
                </a:solidFill>
              </a:rPr>
              <a:t>For more examples see, </a:t>
            </a:r>
            <a:r>
              <a:rPr lang="en-IN" dirty="0">
                <a:solidFill>
                  <a:srgbClr val="C00000"/>
                </a:solidFill>
                <a:hlinkClick r:id="rId2">
                  <a:extLst>
                    <a:ext uri="{A12FA001-AC4F-418D-AE19-62706E023703}">
                      <ahyp:hlinkClr xmlns:ahyp="http://schemas.microsoft.com/office/drawing/2018/hyperlinkcolor" val="tx"/>
                    </a:ext>
                  </a:extLst>
                </a:hlinkClick>
              </a:rPr>
              <a:t>DAX Time Intelligence Functions</a:t>
            </a:r>
            <a:endParaRPr lang="en-IN" dirty="0">
              <a:solidFill>
                <a:srgbClr val="C00000"/>
              </a:solidFill>
            </a:endParaRPr>
          </a:p>
          <a:p>
            <a:pPr>
              <a:lnSpc>
                <a:spcPct val="200000"/>
              </a:lnSpc>
              <a:spcBef>
                <a:spcPts val="0"/>
              </a:spcBef>
            </a:pPr>
            <a:r>
              <a:rPr lang="en-GB" dirty="0">
                <a:solidFill>
                  <a:schemeClr val="tx1"/>
                </a:solidFill>
              </a:rPr>
              <a:t>Ex. What were the total sales generated by products in the Technology category by the end of 2018?</a:t>
            </a:r>
          </a:p>
          <a:p>
            <a:pPr>
              <a:lnSpc>
                <a:spcPct val="200000"/>
              </a:lnSpc>
              <a:spcBef>
                <a:spcPts val="0"/>
              </a:spcBef>
            </a:pPr>
            <a:r>
              <a:rPr lang="en-GB" dirty="0">
                <a:solidFill>
                  <a:schemeClr val="tx1"/>
                </a:solidFill>
              </a:rPr>
              <a:t>Ex. Display average sales across product subcategories using a column chart. Add an average line using the Analytics pane. Further, calculate the overall average sales and add it as a constant line. Compare the difference between subcategory and overall averages.</a:t>
            </a:r>
          </a:p>
          <a:p>
            <a:pPr>
              <a:lnSpc>
                <a:spcPct val="200000"/>
              </a:lnSpc>
              <a:spcBef>
                <a:spcPts val="0"/>
              </a:spcBef>
            </a:pPr>
            <a:r>
              <a:rPr lang="en-GB" dirty="0">
                <a:solidFill>
                  <a:schemeClr val="tx1"/>
                </a:solidFill>
              </a:rPr>
              <a:t>Ex. Plot a line chart showing average sales over months. Add another line for the category average. Apply subcategory filters to compare individual subcategory trends with the category average. </a:t>
            </a:r>
            <a:r>
              <a:rPr lang="en-GB" i="1" dirty="0">
                <a:solidFill>
                  <a:schemeClr val="tx1"/>
                </a:solidFill>
              </a:rPr>
              <a:t>This mirrors the scenario of comparing a mutual fund's NAV trend with its category average.</a:t>
            </a:r>
          </a:p>
          <a:p>
            <a:pPr>
              <a:lnSpc>
                <a:spcPct val="200000"/>
              </a:lnSpc>
              <a:spcBef>
                <a:spcPts val="0"/>
              </a:spcBef>
            </a:pPr>
            <a:r>
              <a:rPr lang="en-GB" dirty="0">
                <a:solidFill>
                  <a:schemeClr val="tx1"/>
                </a:solidFill>
              </a:rPr>
              <a:t>Ex. Display average sales across product categories using a column chart. Calculate category-level average sales and add it as a constant line. Include a Market slicer for further filtering.</a:t>
            </a:r>
          </a:p>
          <a:p>
            <a:pPr>
              <a:lnSpc>
                <a:spcPct val="200000"/>
              </a:lnSpc>
              <a:spcBef>
                <a:spcPts val="0"/>
              </a:spcBef>
            </a:pPr>
            <a:endParaRPr lang="en-GB" dirty="0">
              <a:solidFill>
                <a:schemeClr val="tx1"/>
              </a:solidFill>
            </a:endParaRPr>
          </a:p>
        </p:txBody>
      </p:sp>
      <p:sp>
        <p:nvSpPr>
          <p:cNvPr id="3" name="Text Placeholder 2">
            <a:extLst>
              <a:ext uri="{FF2B5EF4-FFF2-40B4-BE49-F238E27FC236}">
                <a16:creationId xmlns:a16="http://schemas.microsoft.com/office/drawing/2014/main" id="{428E2557-132B-E413-832C-D2FE6EE94074}"/>
              </a:ext>
            </a:extLst>
          </p:cNvPr>
          <p:cNvSpPr>
            <a:spLocks noGrp="1"/>
          </p:cNvSpPr>
          <p:nvPr>
            <p:ph type="body" sz="quarter" idx="10"/>
          </p:nvPr>
        </p:nvSpPr>
        <p:spPr>
          <a:xfrm>
            <a:off x="1010258" y="555640"/>
            <a:ext cx="7669167" cy="479317"/>
          </a:xfrm>
        </p:spPr>
        <p:txBody>
          <a:bodyPr>
            <a:normAutofit/>
          </a:bodyPr>
          <a:lstStyle/>
          <a:p>
            <a:r>
              <a:rPr lang="en-US"/>
              <a:t>Examples</a:t>
            </a:r>
          </a:p>
        </p:txBody>
      </p:sp>
    </p:spTree>
    <p:extLst>
      <p:ext uri="{BB962C8B-B14F-4D97-AF65-F5344CB8AC3E}">
        <p14:creationId xmlns:p14="http://schemas.microsoft.com/office/powerpoint/2010/main" val="5948130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2A070-58C1-C450-A1A6-17541A81126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46398A-1182-44BA-AE8D-421F44940DA5}"/>
              </a:ext>
            </a:extLst>
          </p:cNvPr>
          <p:cNvSpPr>
            <a:spLocks noGrp="1"/>
          </p:cNvSpPr>
          <p:nvPr>
            <p:ph idx="1"/>
          </p:nvPr>
        </p:nvSpPr>
        <p:spPr>
          <a:xfrm>
            <a:off x="465138" y="1360489"/>
            <a:ext cx="8213725" cy="3519918"/>
          </a:xfrm>
        </p:spPr>
        <p:txBody>
          <a:bodyPr>
            <a:noAutofit/>
          </a:bodyPr>
          <a:lstStyle/>
          <a:p>
            <a:pPr>
              <a:lnSpc>
                <a:spcPct val="200000"/>
              </a:lnSpc>
              <a:spcBef>
                <a:spcPts val="0"/>
              </a:spcBef>
            </a:pPr>
            <a:r>
              <a:rPr lang="en-GB" dirty="0">
                <a:solidFill>
                  <a:schemeClr val="tx1"/>
                </a:solidFill>
              </a:rPr>
              <a:t>Ex. Display the top 10 products from each product category. Explore the difference between using the Filter pane and using RANKX() for this purpose.</a:t>
            </a:r>
          </a:p>
          <a:p>
            <a:pPr>
              <a:lnSpc>
                <a:spcPct val="200000"/>
              </a:lnSpc>
              <a:spcBef>
                <a:spcPts val="0"/>
              </a:spcBef>
            </a:pPr>
            <a:r>
              <a:rPr lang="en-GB" dirty="0">
                <a:solidFill>
                  <a:schemeClr val="tx1"/>
                </a:solidFill>
              </a:rPr>
              <a:t>Ex. Customer Attrition – Count the number of customers who placed their last order in each year.</a:t>
            </a:r>
          </a:p>
          <a:p>
            <a:pPr>
              <a:lnSpc>
                <a:spcPct val="200000"/>
              </a:lnSpc>
              <a:spcBef>
                <a:spcPts val="0"/>
              </a:spcBef>
            </a:pPr>
            <a:r>
              <a:rPr lang="en-GB" dirty="0">
                <a:solidFill>
                  <a:schemeClr val="tx1"/>
                </a:solidFill>
              </a:rPr>
              <a:t>Ex. Use bookmarks to conditionally display different charts. </a:t>
            </a:r>
          </a:p>
          <a:p>
            <a:pPr>
              <a:lnSpc>
                <a:spcPct val="200000"/>
              </a:lnSpc>
              <a:spcBef>
                <a:spcPts val="0"/>
              </a:spcBef>
            </a:pPr>
            <a:r>
              <a:rPr lang="en-GB" dirty="0">
                <a:solidFill>
                  <a:schemeClr val="tx1"/>
                </a:solidFill>
              </a:rPr>
              <a:t>Ex. Dynamically update the page title based on the Market selected in the filter.</a:t>
            </a:r>
            <a:endParaRPr lang="en-IN" dirty="0">
              <a:solidFill>
                <a:schemeClr val="tx1"/>
              </a:solidFill>
            </a:endParaRPr>
          </a:p>
        </p:txBody>
      </p:sp>
      <p:sp>
        <p:nvSpPr>
          <p:cNvPr id="3" name="Text Placeholder 2">
            <a:extLst>
              <a:ext uri="{FF2B5EF4-FFF2-40B4-BE49-F238E27FC236}">
                <a16:creationId xmlns:a16="http://schemas.microsoft.com/office/drawing/2014/main" id="{2ADD2B80-7B17-90E5-8DD0-05292DC2A59A}"/>
              </a:ext>
            </a:extLst>
          </p:cNvPr>
          <p:cNvSpPr>
            <a:spLocks noGrp="1"/>
          </p:cNvSpPr>
          <p:nvPr>
            <p:ph type="body" sz="quarter" idx="10"/>
          </p:nvPr>
        </p:nvSpPr>
        <p:spPr>
          <a:xfrm>
            <a:off x="1010258" y="555640"/>
            <a:ext cx="7669167" cy="479317"/>
          </a:xfrm>
        </p:spPr>
        <p:txBody>
          <a:bodyPr>
            <a:normAutofit/>
          </a:bodyPr>
          <a:lstStyle/>
          <a:p>
            <a:r>
              <a:rPr lang="en-US"/>
              <a:t>Examples</a:t>
            </a:r>
          </a:p>
        </p:txBody>
      </p:sp>
    </p:spTree>
    <p:extLst>
      <p:ext uri="{BB962C8B-B14F-4D97-AF65-F5344CB8AC3E}">
        <p14:creationId xmlns:p14="http://schemas.microsoft.com/office/powerpoint/2010/main" val="16531266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5D351-EFBD-DE11-85E1-838CA0A16BCB}"/>
              </a:ext>
            </a:extLst>
          </p:cNvPr>
          <p:cNvSpPr>
            <a:spLocks noGrp="1"/>
          </p:cNvSpPr>
          <p:nvPr>
            <p:ph idx="1"/>
          </p:nvPr>
        </p:nvSpPr>
        <p:spPr>
          <a:xfrm>
            <a:off x="464574" y="4038345"/>
            <a:ext cx="8214852" cy="407501"/>
          </a:xfrm>
        </p:spPr>
        <p:txBody>
          <a:bodyPr/>
          <a:lstStyle/>
          <a:p>
            <a:pPr marL="0" indent="0">
              <a:buNone/>
            </a:pPr>
            <a:r>
              <a:rPr lang="en-IN" b="1" dirty="0"/>
              <a:t>Tip: </a:t>
            </a:r>
            <a:r>
              <a:rPr lang="en-GB" dirty="0"/>
              <a:t>Use ALL() for fixed benchmarks, ALLEXCEPT() for grouped rollups, and ALLSELECTED() when working with slicer-based filters or visual interactivity.</a:t>
            </a:r>
            <a:endParaRPr lang="en-IN" dirty="0"/>
          </a:p>
        </p:txBody>
      </p:sp>
      <p:sp>
        <p:nvSpPr>
          <p:cNvPr id="3" name="Text Placeholder 2">
            <a:extLst>
              <a:ext uri="{FF2B5EF4-FFF2-40B4-BE49-F238E27FC236}">
                <a16:creationId xmlns:a16="http://schemas.microsoft.com/office/drawing/2014/main" id="{4045E8FD-168F-C4FB-0A10-C569823DA33F}"/>
              </a:ext>
            </a:extLst>
          </p:cNvPr>
          <p:cNvSpPr>
            <a:spLocks noGrp="1"/>
          </p:cNvSpPr>
          <p:nvPr>
            <p:ph type="body" sz="quarter" idx="10"/>
          </p:nvPr>
        </p:nvSpPr>
        <p:spPr/>
        <p:txBody>
          <a:bodyPr>
            <a:normAutofit/>
          </a:bodyPr>
          <a:lstStyle/>
          <a:p>
            <a:r>
              <a:rPr lang="en-GB" sz="2100" dirty="0"/>
              <a:t>ALL(), ALLEXCEPT(), and ALLSELECTED(</a:t>
            </a:r>
            <a:endParaRPr lang="en-IN" sz="2100" dirty="0"/>
          </a:p>
        </p:txBody>
      </p:sp>
      <p:graphicFrame>
        <p:nvGraphicFramePr>
          <p:cNvPr id="5" name="Table 4">
            <a:extLst>
              <a:ext uri="{FF2B5EF4-FFF2-40B4-BE49-F238E27FC236}">
                <a16:creationId xmlns:a16="http://schemas.microsoft.com/office/drawing/2014/main" id="{45625912-ABFF-91F8-DF14-F6F639309971}"/>
              </a:ext>
            </a:extLst>
          </p:cNvPr>
          <p:cNvGraphicFramePr>
            <a:graphicFrameLocks noGrp="1"/>
          </p:cNvGraphicFramePr>
          <p:nvPr>
            <p:extLst>
              <p:ext uri="{D42A27DB-BD31-4B8C-83A1-F6EECF244321}">
                <p14:modId xmlns:p14="http://schemas.microsoft.com/office/powerpoint/2010/main" val="3742377567"/>
              </p:ext>
            </p:extLst>
          </p:nvPr>
        </p:nvGraphicFramePr>
        <p:xfrm>
          <a:off x="474892" y="1306141"/>
          <a:ext cx="7886700" cy="1667350"/>
        </p:xfrm>
        <a:graphic>
          <a:graphicData uri="http://schemas.openxmlformats.org/drawingml/2006/table">
            <a:tbl>
              <a:tblPr firstRow="1">
                <a:tableStyleId>{72833802-FEF1-4C79-8D5D-14CF1EAF98D9}</a:tableStyleId>
              </a:tblPr>
              <a:tblGrid>
                <a:gridCol w="1455508">
                  <a:extLst>
                    <a:ext uri="{9D8B030D-6E8A-4147-A177-3AD203B41FA5}">
                      <a16:colId xmlns:a16="http://schemas.microsoft.com/office/drawing/2014/main" val="1139701226"/>
                    </a:ext>
                  </a:extLst>
                </a:gridCol>
                <a:gridCol w="3802292">
                  <a:extLst>
                    <a:ext uri="{9D8B030D-6E8A-4147-A177-3AD203B41FA5}">
                      <a16:colId xmlns:a16="http://schemas.microsoft.com/office/drawing/2014/main" val="989037564"/>
                    </a:ext>
                  </a:extLst>
                </a:gridCol>
                <a:gridCol w="2628900">
                  <a:extLst>
                    <a:ext uri="{9D8B030D-6E8A-4147-A177-3AD203B41FA5}">
                      <a16:colId xmlns:a16="http://schemas.microsoft.com/office/drawing/2014/main" val="1881342805"/>
                    </a:ext>
                  </a:extLst>
                </a:gridCol>
              </a:tblGrid>
              <a:tr h="314944">
                <a:tc>
                  <a:txBody>
                    <a:bodyPr/>
                    <a:lstStyle/>
                    <a:p>
                      <a:r>
                        <a:rPr lang="en-IN" sz="1100">
                          <a:latin typeface="+mj-lt"/>
                        </a:rPr>
                        <a:t>Function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a:latin typeface="+mj-lt"/>
                        </a:rPr>
                        <a:t>Description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a:latin typeface="+mj-lt"/>
                        </a:rPr>
                        <a:t>Typical Use Case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573658"/>
                  </a:ext>
                </a:extLst>
              </a:tr>
              <a:tr h="314944">
                <a:tc>
                  <a:txBody>
                    <a:bodyPr/>
                    <a:lstStyle/>
                    <a:p>
                      <a:r>
                        <a:rPr lang="en-IN" sz="1100">
                          <a:latin typeface="+mj-lt"/>
                        </a:rPr>
                        <a:t>ALL()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Removes </a:t>
                      </a:r>
                      <a:r>
                        <a:rPr lang="en-GB" sz="1100" b="1">
                          <a:latin typeface="+mj-lt"/>
                        </a:rPr>
                        <a:t>all filters</a:t>
                      </a:r>
                      <a:r>
                        <a:rPr lang="en-GB" sz="1100">
                          <a:latin typeface="+mj-lt"/>
                        </a:rPr>
                        <a:t> from a table/column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Ignore slicers/filters to get </a:t>
                      </a:r>
                      <a:r>
                        <a:rPr lang="en-GB" sz="1100" b="1">
                          <a:latin typeface="+mj-lt"/>
                        </a:rPr>
                        <a:t>grand total</a:t>
                      </a:r>
                      <a:endParaRPr lang="en-GB" sz="1100">
                        <a:latin typeface="+mj-lt"/>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3649999"/>
                  </a:ext>
                </a:extLst>
              </a:tr>
              <a:tr h="518731">
                <a:tc>
                  <a:txBody>
                    <a:bodyPr/>
                    <a:lstStyle/>
                    <a:p>
                      <a:r>
                        <a:rPr lang="en-IN" sz="1100">
                          <a:latin typeface="+mj-lt"/>
                        </a:rPr>
                        <a:t>ALLEXCEPT()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Removes all filters </a:t>
                      </a:r>
                      <a:r>
                        <a:rPr lang="en-GB" sz="1100" b="1">
                          <a:latin typeface="+mj-lt"/>
                        </a:rPr>
                        <a:t>except</a:t>
                      </a:r>
                      <a:r>
                        <a:rPr lang="en-GB" sz="1100">
                          <a:latin typeface="+mj-lt"/>
                        </a:rPr>
                        <a:t> specified column(s)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Keep one context (e.g., customer) and remove rest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6038636"/>
                  </a:ext>
                </a:extLst>
              </a:tr>
              <a:tr h="518731">
                <a:tc>
                  <a:txBody>
                    <a:bodyPr/>
                    <a:lstStyle/>
                    <a:p>
                      <a:r>
                        <a:rPr lang="en-IN" sz="1100">
                          <a:latin typeface="+mj-lt"/>
                        </a:rPr>
                        <a:t>ALLSELECTED()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Removes filters </a:t>
                      </a:r>
                      <a:r>
                        <a:rPr lang="en-GB" sz="1100" b="1">
                          <a:latin typeface="+mj-lt"/>
                        </a:rPr>
                        <a:t>except</a:t>
                      </a:r>
                      <a:r>
                        <a:rPr lang="en-GB" sz="1100">
                          <a:latin typeface="+mj-lt"/>
                        </a:rPr>
                        <a:t> those applied by </a:t>
                      </a:r>
                      <a:r>
                        <a:rPr lang="en-GB" sz="1100" b="1">
                          <a:latin typeface="+mj-lt"/>
                        </a:rPr>
                        <a:t>user selection</a:t>
                      </a:r>
                      <a:r>
                        <a:rPr lang="en-GB" sz="1100">
                          <a:latin typeface="+mj-lt"/>
                        </a:rPr>
                        <a:t> (slicers/UI)</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Calculate totals </a:t>
                      </a:r>
                      <a:r>
                        <a:rPr lang="en-GB" sz="1100" b="1" dirty="0">
                          <a:latin typeface="+mj-lt"/>
                        </a:rPr>
                        <a:t>within visual/slicer filters</a:t>
                      </a:r>
                      <a:endParaRPr lang="en-GB" sz="1100" dirty="0">
                        <a:latin typeface="+mj-lt"/>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0898561"/>
                  </a:ext>
                </a:extLst>
              </a:tr>
            </a:tbl>
          </a:graphicData>
        </a:graphic>
      </p:graphicFrame>
    </p:spTree>
    <p:extLst>
      <p:ext uri="{BB962C8B-B14F-4D97-AF65-F5344CB8AC3E}">
        <p14:creationId xmlns:p14="http://schemas.microsoft.com/office/powerpoint/2010/main" val="18804092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F5DCE8-3E8B-F0C4-3608-5FE0259535E1}"/>
              </a:ext>
            </a:extLst>
          </p:cNvPr>
          <p:cNvSpPr>
            <a:spLocks noGrp="1"/>
          </p:cNvSpPr>
          <p:nvPr>
            <p:ph idx="1"/>
          </p:nvPr>
        </p:nvSpPr>
        <p:spPr>
          <a:xfrm>
            <a:off x="464574" y="1395511"/>
            <a:ext cx="8214852" cy="3616756"/>
          </a:xfrm>
        </p:spPr>
        <p:txBody>
          <a:bodyPr/>
          <a:lstStyle/>
          <a:p>
            <a:r>
              <a:rPr lang="en-GB" dirty="0"/>
              <a:t>The navigation bar and bookmark navigator visuals in Power BI do not support conditional formatting or visibility logic like standard buttons do.</a:t>
            </a:r>
          </a:p>
          <a:p>
            <a:r>
              <a:rPr lang="en-GB" dirty="0"/>
              <a:t>These navigators are static and auto-generated and are meant to display all pages or bookmarks, regardless of slicer values or DAX measures.</a:t>
            </a:r>
          </a:p>
          <a:p>
            <a:pPr>
              <a:buNone/>
            </a:pPr>
            <a:endParaRPr lang="en-GB" b="1" dirty="0"/>
          </a:p>
          <a:p>
            <a:pPr>
              <a:buNone/>
            </a:pPr>
            <a:r>
              <a:rPr lang="en-GB" b="1" dirty="0"/>
              <a:t>Where Conditional Visibility Does Work</a:t>
            </a:r>
          </a:p>
          <a:p>
            <a:pPr>
              <a:buNone/>
            </a:pPr>
            <a:r>
              <a:rPr lang="en-GB" dirty="0"/>
              <a:t>Conditional formatting (like showing/hiding based on a measure) </a:t>
            </a:r>
            <a:r>
              <a:rPr lang="en-GB" b="1" dirty="0"/>
              <a:t>only works</a:t>
            </a:r>
            <a:r>
              <a:rPr lang="en-GB" dirty="0"/>
              <a:t> with:</a:t>
            </a:r>
          </a:p>
          <a:p>
            <a:pPr>
              <a:buFont typeface="Arial" panose="020B0604020202020204" pitchFamily="34" charset="0"/>
              <a:buChar char="•"/>
            </a:pPr>
            <a:r>
              <a:rPr lang="en-GB" b="1" dirty="0"/>
              <a:t>Individual buttons</a:t>
            </a:r>
            <a:r>
              <a:rPr lang="en-GB" dirty="0"/>
              <a:t> (Insert → Buttons → Blank / Left Arrow / etc.)</a:t>
            </a:r>
          </a:p>
          <a:p>
            <a:pPr>
              <a:buFont typeface="Arial" panose="020B0604020202020204" pitchFamily="34" charset="0"/>
              <a:buChar char="•"/>
            </a:pPr>
            <a:r>
              <a:rPr lang="en-GB" b="1" dirty="0"/>
              <a:t>Shapes</a:t>
            </a:r>
            <a:endParaRPr lang="en-GB" dirty="0"/>
          </a:p>
          <a:p>
            <a:pPr>
              <a:buFont typeface="Arial" panose="020B0604020202020204" pitchFamily="34" charset="0"/>
              <a:buChar char="•"/>
            </a:pPr>
            <a:r>
              <a:rPr lang="en-GB" b="1" dirty="0"/>
              <a:t>Images</a:t>
            </a:r>
            <a:endParaRPr lang="en-GB" dirty="0"/>
          </a:p>
          <a:p>
            <a:pPr>
              <a:buFont typeface="Arial" panose="020B0604020202020204" pitchFamily="34" charset="0"/>
              <a:buChar char="•"/>
            </a:pPr>
            <a:r>
              <a:rPr lang="en-GB" b="1" dirty="0"/>
              <a:t>Text boxes</a:t>
            </a:r>
            <a:r>
              <a:rPr lang="en-GB" dirty="0"/>
              <a:t> (limited)</a:t>
            </a:r>
          </a:p>
          <a:p>
            <a:endParaRPr lang="en-IN" dirty="0"/>
          </a:p>
        </p:txBody>
      </p:sp>
      <p:sp>
        <p:nvSpPr>
          <p:cNvPr id="3" name="Text Placeholder 2">
            <a:extLst>
              <a:ext uri="{FF2B5EF4-FFF2-40B4-BE49-F238E27FC236}">
                <a16:creationId xmlns:a16="http://schemas.microsoft.com/office/drawing/2014/main" id="{BCC15FE0-8481-1AED-67DE-B358ACAA19B5}"/>
              </a:ext>
            </a:extLst>
          </p:cNvPr>
          <p:cNvSpPr>
            <a:spLocks noGrp="1"/>
          </p:cNvSpPr>
          <p:nvPr>
            <p:ph type="body" sz="quarter" idx="10"/>
          </p:nvPr>
        </p:nvSpPr>
        <p:spPr/>
        <p:txBody>
          <a:bodyPr/>
          <a:lstStyle/>
          <a:p>
            <a:r>
              <a:rPr lang="en-IN" dirty="0"/>
              <a:t>Conditional Visibility</a:t>
            </a:r>
          </a:p>
        </p:txBody>
      </p:sp>
    </p:spTree>
    <p:extLst>
      <p:ext uri="{BB962C8B-B14F-4D97-AF65-F5344CB8AC3E}">
        <p14:creationId xmlns:p14="http://schemas.microsoft.com/office/powerpoint/2010/main" val="428578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6FCB7-217B-CF49-50FE-27B2A80E83A5}"/>
              </a:ext>
            </a:extLst>
          </p:cNvPr>
          <p:cNvSpPr>
            <a:spLocks noGrp="1"/>
          </p:cNvSpPr>
          <p:nvPr>
            <p:ph idx="1"/>
          </p:nvPr>
        </p:nvSpPr>
        <p:spPr/>
        <p:txBody>
          <a:bodyPr>
            <a:normAutofit/>
          </a:bodyPr>
          <a:lstStyle/>
          <a:p>
            <a:pPr>
              <a:lnSpc>
                <a:spcPct val="150000"/>
              </a:lnSpc>
              <a:spcBef>
                <a:spcPts val="0"/>
              </a:spcBef>
              <a:spcAft>
                <a:spcPts val="600"/>
              </a:spcAft>
            </a:pPr>
            <a:r>
              <a:rPr lang="en-GB"/>
              <a:t>Power BI is built on </a:t>
            </a:r>
            <a:r>
              <a:rPr lang="en-GB" b="1"/>
              <a:t>semantic models </a:t>
            </a:r>
            <a:r>
              <a:rPr lang="en-GB"/>
              <a:t>and visualizations.</a:t>
            </a:r>
          </a:p>
          <a:p>
            <a:pPr>
              <a:lnSpc>
                <a:spcPct val="150000"/>
              </a:lnSpc>
              <a:spcBef>
                <a:spcPts val="0"/>
              </a:spcBef>
              <a:spcAft>
                <a:spcPts val="600"/>
              </a:spcAft>
            </a:pPr>
            <a:r>
              <a:rPr lang="en-GB"/>
              <a:t>A semantic model includes data sources, transformations, relationships, and calculations.</a:t>
            </a:r>
          </a:p>
          <a:p>
            <a:pPr>
              <a:lnSpc>
                <a:spcPct val="150000"/>
              </a:lnSpc>
              <a:spcBef>
                <a:spcPts val="0"/>
              </a:spcBef>
              <a:spcAft>
                <a:spcPts val="600"/>
              </a:spcAft>
            </a:pPr>
            <a:r>
              <a:rPr lang="en-GB"/>
              <a:t>Use Power BI Desktop to build </a:t>
            </a:r>
            <a:r>
              <a:rPr lang="en-GB" b="1"/>
              <a:t>interactive reports </a:t>
            </a:r>
            <a:r>
              <a:rPr lang="en-GB"/>
              <a:t>using visuals on the canvas.</a:t>
            </a:r>
          </a:p>
          <a:p>
            <a:pPr>
              <a:lnSpc>
                <a:spcPct val="150000"/>
              </a:lnSpc>
              <a:spcBef>
                <a:spcPts val="0"/>
              </a:spcBef>
              <a:spcAft>
                <a:spcPts val="600"/>
              </a:spcAft>
            </a:pPr>
            <a:r>
              <a:rPr lang="en-GB"/>
              <a:t>Power BI is low-code—simply drag and drop fields to create visuals.</a:t>
            </a:r>
          </a:p>
          <a:p>
            <a:pPr>
              <a:lnSpc>
                <a:spcPct val="150000"/>
              </a:lnSpc>
              <a:spcBef>
                <a:spcPts val="0"/>
              </a:spcBef>
              <a:spcAft>
                <a:spcPts val="600"/>
              </a:spcAft>
            </a:pPr>
            <a:r>
              <a:rPr lang="en-GB"/>
              <a:t>Visuals can be interactive and enable drill through and filtering.</a:t>
            </a:r>
          </a:p>
          <a:p>
            <a:pPr>
              <a:lnSpc>
                <a:spcPct val="150000"/>
              </a:lnSpc>
              <a:spcBef>
                <a:spcPts val="0"/>
              </a:spcBef>
              <a:spcAft>
                <a:spcPts val="600"/>
              </a:spcAft>
            </a:pPr>
            <a:r>
              <a:rPr lang="en-GB"/>
              <a:t>In the Power BI Service, pin visuals to a one-page dashboard for high-level summaries.</a:t>
            </a:r>
          </a:p>
          <a:p>
            <a:pPr>
              <a:lnSpc>
                <a:spcPct val="150000"/>
              </a:lnSpc>
              <a:spcBef>
                <a:spcPts val="0"/>
              </a:spcBef>
              <a:spcAft>
                <a:spcPts val="600"/>
              </a:spcAft>
            </a:pPr>
            <a:r>
              <a:rPr lang="en-GB"/>
              <a:t>Dashboards guide users to deeper insights in the full report.</a:t>
            </a:r>
            <a:endParaRPr lang="en-IN"/>
          </a:p>
        </p:txBody>
      </p:sp>
      <p:sp>
        <p:nvSpPr>
          <p:cNvPr id="3" name="Text Placeholder 2">
            <a:extLst>
              <a:ext uri="{FF2B5EF4-FFF2-40B4-BE49-F238E27FC236}">
                <a16:creationId xmlns:a16="http://schemas.microsoft.com/office/drawing/2014/main" id="{EEC6CC8B-C7B2-50D3-D75D-B1C8EF18BFBD}"/>
              </a:ext>
            </a:extLst>
          </p:cNvPr>
          <p:cNvSpPr>
            <a:spLocks noGrp="1"/>
          </p:cNvSpPr>
          <p:nvPr>
            <p:ph type="body" sz="quarter" idx="10"/>
          </p:nvPr>
        </p:nvSpPr>
        <p:spPr/>
        <p:txBody>
          <a:bodyPr anchor="b">
            <a:normAutofit/>
          </a:bodyPr>
          <a:lstStyle/>
          <a:p>
            <a:r>
              <a:rPr lang="en-IN"/>
              <a:t>Building Blocks of Power BI</a:t>
            </a:r>
          </a:p>
        </p:txBody>
      </p:sp>
      <p:graphicFrame>
        <p:nvGraphicFramePr>
          <p:cNvPr id="6" name="Content Placeholder 7">
            <a:extLst>
              <a:ext uri="{FF2B5EF4-FFF2-40B4-BE49-F238E27FC236}">
                <a16:creationId xmlns:a16="http://schemas.microsoft.com/office/drawing/2014/main" id="{95EC75A9-18A4-209E-FEA8-F0E093FEECC0}"/>
              </a:ext>
            </a:extLst>
          </p:cNvPr>
          <p:cNvGraphicFramePr>
            <a:graphicFrameLocks/>
          </p:cNvGraphicFramePr>
          <p:nvPr>
            <p:extLst>
              <p:ext uri="{D42A27DB-BD31-4B8C-83A1-F6EECF244321}">
                <p14:modId xmlns:p14="http://schemas.microsoft.com/office/powerpoint/2010/main" val="1940134959"/>
              </p:ext>
            </p:extLst>
          </p:nvPr>
        </p:nvGraphicFramePr>
        <p:xfrm>
          <a:off x="4839929" y="1130346"/>
          <a:ext cx="4018936" cy="3819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4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97B74FF-D7E1-F57E-8A14-F46818F16A30}"/>
              </a:ext>
            </a:extLst>
          </p:cNvPr>
          <p:cNvSpPr>
            <a:spLocks noGrp="1" noChangeArrowheads="1"/>
          </p:cNvSpPr>
          <p:nvPr>
            <p:ph idx="1"/>
          </p:nvPr>
        </p:nvSpPr>
        <p:spPr bwMode="auto">
          <a:prstGeom prst="rect">
            <a:avLst/>
          </a:prstGeom>
        </p:spPr>
        <p:txBody>
          <a:bodyPr>
            <a:normAutofit/>
          </a:bodyPr>
          <a:lstStyle/>
          <a:p>
            <a:pPr>
              <a:lnSpc>
                <a:spcPct val="110000"/>
              </a:lnSpc>
              <a:spcBef>
                <a:spcPts val="0"/>
              </a:spcBef>
              <a:spcAft>
                <a:spcPts val="600"/>
              </a:spcAft>
            </a:pPr>
            <a:r>
              <a:rPr lang="en-US" altLang="en-US"/>
              <a:t>Open Microsoft Store (Windows 10/11)</a:t>
            </a:r>
          </a:p>
          <a:p>
            <a:pPr lvl="1">
              <a:lnSpc>
                <a:spcPct val="110000"/>
              </a:lnSpc>
              <a:spcBef>
                <a:spcPts val="0"/>
              </a:spcBef>
              <a:spcAft>
                <a:spcPts val="600"/>
              </a:spcAft>
            </a:pPr>
            <a:r>
              <a:rPr lang="en-US" altLang="en-US"/>
              <a:t>Search for "Power BI Desktop"</a:t>
            </a:r>
          </a:p>
          <a:p>
            <a:pPr lvl="1">
              <a:lnSpc>
                <a:spcPct val="110000"/>
              </a:lnSpc>
              <a:spcBef>
                <a:spcPts val="0"/>
              </a:spcBef>
              <a:spcAft>
                <a:spcPts val="600"/>
              </a:spcAft>
            </a:pPr>
            <a:r>
              <a:rPr lang="en-US" altLang="en-US"/>
              <a:t>Click Install (Free)</a:t>
            </a:r>
          </a:p>
          <a:p>
            <a:pPr>
              <a:lnSpc>
                <a:spcPct val="110000"/>
              </a:lnSpc>
              <a:spcBef>
                <a:spcPts val="0"/>
              </a:spcBef>
              <a:spcAft>
                <a:spcPts val="600"/>
              </a:spcAft>
            </a:pPr>
            <a:r>
              <a:rPr lang="en-US" altLang="en-US"/>
              <a:t>Or Download from Official Website</a:t>
            </a:r>
          </a:p>
          <a:p>
            <a:pPr lvl="1">
              <a:lnSpc>
                <a:spcPct val="110000"/>
              </a:lnSpc>
              <a:spcBef>
                <a:spcPts val="0"/>
              </a:spcBef>
              <a:spcAft>
                <a:spcPts val="600"/>
              </a:spcAft>
            </a:pPr>
            <a:r>
              <a:rPr lang="en-US" altLang="en-US"/>
              <a:t>Go to: </a:t>
            </a:r>
            <a:r>
              <a:rPr lang="en-US" altLang="en-US">
                <a:hlinkClick r:id="rId2"/>
              </a:rPr>
              <a:t>https://powerbi.microsoft.com</a:t>
            </a:r>
            <a:endParaRPr lang="en-US" altLang="en-US"/>
          </a:p>
          <a:p>
            <a:pPr lvl="1">
              <a:lnSpc>
                <a:spcPct val="110000"/>
              </a:lnSpc>
              <a:spcBef>
                <a:spcPts val="0"/>
              </a:spcBef>
              <a:spcAft>
                <a:spcPts val="600"/>
              </a:spcAft>
            </a:pPr>
            <a:r>
              <a:rPr lang="en-US" altLang="en-US"/>
              <a:t>Navigate to Products &gt; Power BI Desktop</a:t>
            </a:r>
          </a:p>
          <a:p>
            <a:pPr lvl="1">
              <a:lnSpc>
                <a:spcPct val="110000"/>
              </a:lnSpc>
              <a:spcBef>
                <a:spcPts val="0"/>
              </a:spcBef>
              <a:spcAft>
                <a:spcPts val="600"/>
              </a:spcAft>
            </a:pPr>
            <a:r>
              <a:rPr lang="en-US" altLang="en-US"/>
              <a:t>Click Download Free</a:t>
            </a:r>
          </a:p>
          <a:p>
            <a:pPr lvl="1">
              <a:lnSpc>
                <a:spcPct val="110000"/>
              </a:lnSpc>
              <a:spcBef>
                <a:spcPts val="0"/>
              </a:spcBef>
              <a:spcAft>
                <a:spcPts val="600"/>
              </a:spcAft>
            </a:pPr>
            <a:r>
              <a:rPr lang="en-US" altLang="en-US"/>
              <a:t>Choose language and download the .exe file</a:t>
            </a:r>
          </a:p>
          <a:p>
            <a:pPr>
              <a:lnSpc>
                <a:spcPct val="110000"/>
              </a:lnSpc>
              <a:spcBef>
                <a:spcPts val="0"/>
              </a:spcBef>
              <a:spcAft>
                <a:spcPts val="600"/>
              </a:spcAft>
            </a:pPr>
            <a:r>
              <a:rPr lang="en-US" altLang="en-US"/>
              <a:t>Run the Installer</a:t>
            </a:r>
          </a:p>
          <a:p>
            <a:pPr lvl="1">
              <a:lnSpc>
                <a:spcPct val="110000"/>
              </a:lnSpc>
              <a:spcBef>
                <a:spcPts val="0"/>
              </a:spcBef>
              <a:spcAft>
                <a:spcPts val="600"/>
              </a:spcAft>
            </a:pPr>
            <a:r>
              <a:rPr lang="en-US" altLang="en-US"/>
              <a:t>Double-click the downloaded .exe file</a:t>
            </a:r>
          </a:p>
          <a:p>
            <a:pPr lvl="1">
              <a:lnSpc>
                <a:spcPct val="110000"/>
              </a:lnSpc>
              <a:spcBef>
                <a:spcPts val="0"/>
              </a:spcBef>
              <a:spcAft>
                <a:spcPts val="600"/>
              </a:spcAft>
            </a:pPr>
            <a:r>
              <a:rPr lang="en-US" altLang="en-US"/>
              <a:t>Follow on-screen instructions to install</a:t>
            </a:r>
          </a:p>
          <a:p>
            <a:pPr>
              <a:lnSpc>
                <a:spcPct val="110000"/>
              </a:lnSpc>
              <a:spcBef>
                <a:spcPts val="0"/>
              </a:spcBef>
              <a:spcAft>
                <a:spcPts val="600"/>
              </a:spcAft>
            </a:pPr>
            <a:r>
              <a:rPr lang="en-US" altLang="en-US"/>
              <a:t>Launch Power BI Desktop</a:t>
            </a:r>
          </a:p>
          <a:p>
            <a:pPr lvl="1">
              <a:lnSpc>
                <a:spcPct val="110000"/>
              </a:lnSpc>
              <a:spcBef>
                <a:spcPts val="0"/>
              </a:spcBef>
              <a:spcAft>
                <a:spcPts val="600"/>
              </a:spcAft>
            </a:pPr>
            <a:r>
              <a:rPr lang="en-US" altLang="en-US"/>
              <a:t>After installation, open the app from the Start menu</a:t>
            </a:r>
          </a:p>
          <a:p>
            <a:pPr lvl="1">
              <a:lnSpc>
                <a:spcPct val="110000"/>
              </a:lnSpc>
              <a:spcBef>
                <a:spcPts val="0"/>
              </a:spcBef>
              <a:spcAft>
                <a:spcPts val="600"/>
              </a:spcAft>
            </a:pPr>
            <a:r>
              <a:rPr lang="en-US" altLang="en-US"/>
              <a:t>Sign in with your work/school Microsoft account if prompted</a:t>
            </a:r>
          </a:p>
        </p:txBody>
      </p:sp>
      <p:sp>
        <p:nvSpPr>
          <p:cNvPr id="3" name="Text Placeholder 2">
            <a:extLst>
              <a:ext uri="{FF2B5EF4-FFF2-40B4-BE49-F238E27FC236}">
                <a16:creationId xmlns:a16="http://schemas.microsoft.com/office/drawing/2014/main" id="{00D7BC16-9D69-43E5-B2B4-8F2D2D91F8C1}"/>
              </a:ext>
            </a:extLst>
          </p:cNvPr>
          <p:cNvSpPr>
            <a:spLocks noGrp="1"/>
          </p:cNvSpPr>
          <p:nvPr>
            <p:ph type="body" sz="quarter" idx="10"/>
          </p:nvPr>
        </p:nvSpPr>
        <p:spPr/>
        <p:txBody>
          <a:bodyPr>
            <a:normAutofit/>
          </a:bodyPr>
          <a:lstStyle/>
          <a:p>
            <a:r>
              <a:rPr lang="en-GB"/>
              <a:t>Power BI Installation</a:t>
            </a:r>
            <a:endParaRPr lang="en-US"/>
          </a:p>
        </p:txBody>
      </p:sp>
    </p:spTree>
    <p:extLst>
      <p:ext uri="{BB962C8B-B14F-4D97-AF65-F5344CB8AC3E}">
        <p14:creationId xmlns:p14="http://schemas.microsoft.com/office/powerpoint/2010/main" val="71803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DA4845-9DAB-41F2-97B7-86FA05E4FDD5}"/>
              </a:ext>
            </a:extLst>
          </p:cNvPr>
          <p:cNvSpPr>
            <a:spLocks noGrp="1"/>
          </p:cNvSpPr>
          <p:nvPr>
            <p:ph type="body" sz="quarter" idx="10"/>
          </p:nvPr>
        </p:nvSpPr>
        <p:spPr/>
        <p:txBody>
          <a:bodyPr>
            <a:normAutofit/>
          </a:bodyPr>
          <a:lstStyle/>
          <a:p>
            <a:r>
              <a:rPr lang="en-GB"/>
              <a:t>Power BI Components</a:t>
            </a:r>
            <a:endParaRPr lang="en-US"/>
          </a:p>
        </p:txBody>
      </p:sp>
      <p:sp>
        <p:nvSpPr>
          <p:cNvPr id="6" name="Google Shape;187;p37">
            <a:extLst>
              <a:ext uri="{FF2B5EF4-FFF2-40B4-BE49-F238E27FC236}">
                <a16:creationId xmlns:a16="http://schemas.microsoft.com/office/drawing/2014/main" id="{CC6E225C-0F7D-40A4-9BA3-C2BDE0371767}"/>
              </a:ext>
            </a:extLst>
          </p:cNvPr>
          <p:cNvSpPr/>
          <p:nvPr/>
        </p:nvSpPr>
        <p:spPr>
          <a:xfrm>
            <a:off x="371037" y="2784854"/>
            <a:ext cx="167356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Query</a:t>
            </a:r>
            <a:endParaRPr sz="1100">
              <a:solidFill>
                <a:schemeClr val="tx2">
                  <a:lumMod val="50000"/>
                </a:schemeClr>
              </a:solidFill>
              <a:latin typeface="Aptos Display" panose="020B0004020202020204" pitchFamily="34" charset="0"/>
              <a:sym typeface="Calibri"/>
            </a:endParaRPr>
          </a:p>
        </p:txBody>
      </p:sp>
      <p:sp>
        <p:nvSpPr>
          <p:cNvPr id="9" name="Google Shape;190;p37">
            <a:extLst>
              <a:ext uri="{FF2B5EF4-FFF2-40B4-BE49-F238E27FC236}">
                <a16:creationId xmlns:a16="http://schemas.microsoft.com/office/drawing/2014/main" id="{3DB096FD-80C3-440C-918A-8C64438E87FF}"/>
              </a:ext>
            </a:extLst>
          </p:cNvPr>
          <p:cNvSpPr/>
          <p:nvPr/>
        </p:nvSpPr>
        <p:spPr>
          <a:xfrm>
            <a:off x="7128273"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View</a:t>
            </a:r>
            <a:endParaRPr sz="1100">
              <a:solidFill>
                <a:schemeClr val="tx2">
                  <a:lumMod val="50000"/>
                </a:schemeClr>
              </a:solidFill>
              <a:latin typeface="Aptos Display" panose="020B0004020202020204" pitchFamily="34" charset="0"/>
              <a:sym typeface="Calibri"/>
            </a:endParaRPr>
          </a:p>
        </p:txBody>
      </p:sp>
      <p:sp>
        <p:nvSpPr>
          <p:cNvPr id="2" name="Rectangle 1">
            <a:extLst>
              <a:ext uri="{FF2B5EF4-FFF2-40B4-BE49-F238E27FC236}">
                <a16:creationId xmlns:a16="http://schemas.microsoft.com/office/drawing/2014/main" id="{211B7AFB-F446-409E-967C-2DBCD24EAC73}"/>
              </a:ext>
            </a:extLst>
          </p:cNvPr>
          <p:cNvSpPr/>
          <p:nvPr/>
        </p:nvSpPr>
        <p:spPr>
          <a:xfrm>
            <a:off x="234566" y="3450251"/>
            <a:ext cx="1946503"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en-US" sz="1100">
                <a:solidFill>
                  <a:schemeClr val="tx2">
                    <a:lumMod val="50000"/>
                  </a:schemeClr>
                </a:solidFill>
                <a:latin typeface="Aptos Display" panose="020B0004020202020204" pitchFamily="34" charset="0"/>
              </a:rPr>
              <a:t>- Perform data transformation</a:t>
            </a:r>
          </a:p>
          <a:p>
            <a:endParaRPr lang="en-US" sz="1100">
              <a:solidFill>
                <a:schemeClr val="tx2">
                  <a:lumMod val="50000"/>
                </a:schemeClr>
              </a:solidFill>
              <a:latin typeface="Aptos Display" panose="020B0004020202020204" pitchFamily="34" charset="0"/>
            </a:endParaRPr>
          </a:p>
          <a:p>
            <a:r>
              <a:rPr lang="en-US" sz="1100">
                <a:solidFill>
                  <a:schemeClr val="tx2">
                    <a:lumMod val="50000"/>
                  </a:schemeClr>
                </a:solidFill>
                <a:latin typeface="Aptos Display" panose="020B0004020202020204" pitchFamily="34" charset="0"/>
              </a:rPr>
              <a:t>- Store the results in an</a:t>
            </a:r>
          </a:p>
          <a:p>
            <a:r>
              <a:rPr lang="en-US" sz="1100">
                <a:solidFill>
                  <a:schemeClr val="tx2">
                    <a:lumMod val="50000"/>
                  </a:schemeClr>
                </a:solidFill>
                <a:latin typeface="Aptos Display" panose="020B0004020202020204" pitchFamily="34" charset="0"/>
              </a:rPr>
              <a:t>excel file or in a Power Pivot model</a:t>
            </a:r>
          </a:p>
          <a:p>
            <a:endParaRPr lang="en-US" sz="1100">
              <a:solidFill>
                <a:schemeClr val="tx2">
                  <a:lumMod val="50000"/>
                </a:schemeClr>
              </a:solidFill>
              <a:latin typeface="Aptos Display" panose="020B0004020202020204" pitchFamily="34" charset="0"/>
            </a:endParaRPr>
          </a:p>
        </p:txBody>
      </p:sp>
      <p:sp>
        <p:nvSpPr>
          <p:cNvPr id="13" name="Google Shape;185;p37">
            <a:extLst>
              <a:ext uri="{FF2B5EF4-FFF2-40B4-BE49-F238E27FC236}">
                <a16:creationId xmlns:a16="http://schemas.microsoft.com/office/drawing/2014/main" id="{9FA3CC48-CBCE-43F4-94AB-9E2B1E176BCF}"/>
              </a:ext>
            </a:extLst>
          </p:cNvPr>
          <p:cNvSpPr/>
          <p:nvPr/>
        </p:nvSpPr>
        <p:spPr>
          <a:xfrm>
            <a:off x="3928977" y="1096787"/>
            <a:ext cx="1538100" cy="6825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BI Desktop</a:t>
            </a:r>
            <a:endParaRPr sz="1100">
              <a:solidFill>
                <a:schemeClr val="tx2">
                  <a:lumMod val="50000"/>
                </a:schemeClr>
              </a:solidFill>
              <a:latin typeface="Aptos Display" panose="020B0004020202020204" pitchFamily="34" charset="0"/>
              <a:sym typeface="Calibri"/>
            </a:endParaRPr>
          </a:p>
        </p:txBody>
      </p:sp>
      <p:sp>
        <p:nvSpPr>
          <p:cNvPr id="14" name="Google Shape;186;p37">
            <a:extLst>
              <a:ext uri="{FF2B5EF4-FFF2-40B4-BE49-F238E27FC236}">
                <a16:creationId xmlns:a16="http://schemas.microsoft.com/office/drawing/2014/main" id="{61B71B99-2E8B-4644-BC6C-398FC38698B3}"/>
              </a:ext>
            </a:extLst>
          </p:cNvPr>
          <p:cNvSpPr/>
          <p:nvPr/>
        </p:nvSpPr>
        <p:spPr>
          <a:xfrm>
            <a:off x="3928976"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Pivot</a:t>
            </a:r>
            <a:endParaRPr sz="1100">
              <a:solidFill>
                <a:schemeClr val="tx2">
                  <a:lumMod val="50000"/>
                </a:schemeClr>
              </a:solidFill>
              <a:latin typeface="Aptos Display" panose="020B0004020202020204" pitchFamily="34" charset="0"/>
              <a:sym typeface="Calibri"/>
            </a:endParaRPr>
          </a:p>
        </p:txBody>
      </p:sp>
      <p:cxnSp>
        <p:nvCxnSpPr>
          <p:cNvPr id="15" name="Google Shape;188;p37">
            <a:extLst>
              <a:ext uri="{FF2B5EF4-FFF2-40B4-BE49-F238E27FC236}">
                <a16:creationId xmlns:a16="http://schemas.microsoft.com/office/drawing/2014/main" id="{BF61ADF9-535D-437E-9D07-80551F09BB2A}"/>
              </a:ext>
            </a:extLst>
          </p:cNvPr>
          <p:cNvCxnSpPr>
            <a:stCxn id="13" idx="2"/>
            <a:endCxn id="14" idx="0"/>
          </p:cNvCxnSpPr>
          <p:nvPr/>
        </p:nvCxnSpPr>
        <p:spPr>
          <a:xfrm rot="5400000">
            <a:off x="4195244" y="2282070"/>
            <a:ext cx="1005567" cy="1"/>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6" name="Google Shape;189;p37">
            <a:extLst>
              <a:ext uri="{FF2B5EF4-FFF2-40B4-BE49-F238E27FC236}">
                <a16:creationId xmlns:a16="http://schemas.microsoft.com/office/drawing/2014/main" id="{CC11D3E9-65AD-4EB6-B3DC-86166F56CD21}"/>
              </a:ext>
            </a:extLst>
          </p:cNvPr>
          <p:cNvCxnSpPr>
            <a:cxnSpLocks/>
            <a:stCxn id="13" idx="2"/>
            <a:endCxn id="6" idx="0"/>
          </p:cNvCxnSpPr>
          <p:nvPr/>
        </p:nvCxnSpPr>
        <p:spPr>
          <a:xfrm rot="5400000">
            <a:off x="2450139" y="536965"/>
            <a:ext cx="1005567" cy="3490210"/>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7" name="Google Shape;191;p37">
            <a:extLst>
              <a:ext uri="{FF2B5EF4-FFF2-40B4-BE49-F238E27FC236}">
                <a16:creationId xmlns:a16="http://schemas.microsoft.com/office/drawing/2014/main" id="{E828E37A-55D2-461B-B944-E4F1AD7AB932}"/>
              </a:ext>
            </a:extLst>
          </p:cNvPr>
          <p:cNvCxnSpPr>
            <a:cxnSpLocks/>
            <a:stCxn id="13" idx="2"/>
            <a:endCxn id="9" idx="0"/>
          </p:cNvCxnSpPr>
          <p:nvPr/>
        </p:nvCxnSpPr>
        <p:spPr>
          <a:xfrm rot="16200000" flipH="1">
            <a:off x="5794892" y="682422"/>
            <a:ext cx="1005567" cy="3199296"/>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sp>
        <p:nvSpPr>
          <p:cNvPr id="23" name="Rectangle 22">
            <a:extLst>
              <a:ext uri="{FF2B5EF4-FFF2-40B4-BE49-F238E27FC236}">
                <a16:creationId xmlns:a16="http://schemas.microsoft.com/office/drawing/2014/main" id="{151799BA-72A3-4727-9F3A-C18E94FE12B3}"/>
              </a:ext>
            </a:extLst>
          </p:cNvPr>
          <p:cNvSpPr/>
          <p:nvPr/>
        </p:nvSpPr>
        <p:spPr>
          <a:xfrm>
            <a:off x="3609849" y="3452751"/>
            <a:ext cx="2176354"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spcBef>
                <a:spcPts val="600"/>
              </a:spcBef>
            </a:pPr>
            <a:r>
              <a:rPr lang="en-US" sz="1100">
                <a:solidFill>
                  <a:schemeClr val="tx2">
                    <a:lumMod val="50000"/>
                  </a:schemeClr>
                </a:solidFill>
                <a:latin typeface="Aptos Display" panose="020B0004020202020204" pitchFamily="34" charset="0"/>
              </a:rPr>
              <a:t>- Perform data modeling</a:t>
            </a:r>
          </a:p>
          <a:p>
            <a:pPr>
              <a:spcBef>
                <a:spcPts val="600"/>
              </a:spcBef>
            </a:pPr>
            <a:r>
              <a:rPr lang="en-US" sz="1100">
                <a:solidFill>
                  <a:schemeClr val="tx2">
                    <a:lumMod val="50000"/>
                  </a:schemeClr>
                </a:solidFill>
                <a:latin typeface="Aptos Display" panose="020B0004020202020204" pitchFamily="34" charset="0"/>
              </a:rPr>
              <a:t>- Build a schema,</a:t>
            </a:r>
          </a:p>
          <a:p>
            <a:pPr>
              <a:spcBef>
                <a:spcPts val="600"/>
              </a:spcBef>
            </a:pPr>
            <a:r>
              <a:rPr lang="en-US" sz="1100">
                <a:solidFill>
                  <a:schemeClr val="tx2">
                    <a:lumMod val="50000"/>
                  </a:schemeClr>
                </a:solidFill>
                <a:latin typeface="Aptos Display" panose="020B0004020202020204" pitchFamily="34" charset="0"/>
              </a:rPr>
              <a:t>relationships, </a:t>
            </a:r>
          </a:p>
          <a:p>
            <a:pPr>
              <a:spcBef>
                <a:spcPts val="600"/>
              </a:spcBef>
            </a:pPr>
            <a:r>
              <a:rPr lang="en-US" sz="1100">
                <a:solidFill>
                  <a:schemeClr val="tx2">
                    <a:lumMod val="50000"/>
                  </a:schemeClr>
                </a:solidFill>
                <a:latin typeface="Aptos Display" panose="020B0004020202020204" pitchFamily="34" charset="0"/>
              </a:rPr>
              <a:t>- Create user defined fields</a:t>
            </a:r>
          </a:p>
        </p:txBody>
      </p:sp>
      <p:sp>
        <p:nvSpPr>
          <p:cNvPr id="28" name="Rectangle 27">
            <a:extLst>
              <a:ext uri="{FF2B5EF4-FFF2-40B4-BE49-F238E27FC236}">
                <a16:creationId xmlns:a16="http://schemas.microsoft.com/office/drawing/2014/main" id="{368EEB27-FDBB-45D9-B85B-644799462854}"/>
              </a:ext>
            </a:extLst>
          </p:cNvPr>
          <p:cNvSpPr/>
          <p:nvPr/>
        </p:nvSpPr>
        <p:spPr>
          <a:xfrm>
            <a:off x="6895475" y="3445256"/>
            <a:ext cx="2003697"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nSpc>
                <a:spcPct val="150000"/>
              </a:lnSpc>
            </a:pPr>
            <a:r>
              <a:rPr lang="en-US" sz="1100">
                <a:solidFill>
                  <a:schemeClr val="tx2">
                    <a:lumMod val="50000"/>
                  </a:schemeClr>
                </a:solidFill>
                <a:latin typeface="Aptos Display" panose="020B0004020202020204" pitchFamily="34" charset="0"/>
              </a:rPr>
              <a:t>- Connect to different data sources</a:t>
            </a:r>
          </a:p>
          <a:p>
            <a:pPr>
              <a:lnSpc>
                <a:spcPct val="150000"/>
              </a:lnSpc>
            </a:pPr>
            <a:r>
              <a:rPr lang="en-US" sz="1100">
                <a:solidFill>
                  <a:schemeClr val="tx2">
                    <a:lumMod val="50000"/>
                  </a:schemeClr>
                </a:solidFill>
                <a:latin typeface="Aptos Display" panose="020B0004020202020204" pitchFamily="34" charset="0"/>
              </a:rPr>
              <a:t>- Create Views</a:t>
            </a:r>
          </a:p>
          <a:p>
            <a:pPr>
              <a:lnSpc>
                <a:spcPct val="150000"/>
              </a:lnSpc>
            </a:pPr>
            <a:r>
              <a:rPr lang="en-US" sz="1100">
                <a:solidFill>
                  <a:schemeClr val="tx2">
                    <a:lumMod val="50000"/>
                  </a:schemeClr>
                </a:solidFill>
                <a:latin typeface="Aptos Display" panose="020B0004020202020204" pitchFamily="34" charset="0"/>
              </a:rPr>
              <a:t>- Add interactivity</a:t>
            </a:r>
          </a:p>
        </p:txBody>
      </p:sp>
    </p:spTree>
    <p:extLst>
      <p:ext uri="{BB962C8B-B14F-4D97-AF65-F5344CB8AC3E}">
        <p14:creationId xmlns:p14="http://schemas.microsoft.com/office/powerpoint/2010/main" val="166914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D4CD15-95A9-034D-2529-56E30BA2D1D0}"/>
              </a:ext>
            </a:extLst>
          </p:cNvPr>
          <p:cNvSpPr>
            <a:spLocks noGrp="1"/>
          </p:cNvSpPr>
          <p:nvPr>
            <p:ph idx="1"/>
          </p:nvPr>
        </p:nvSpPr>
        <p:spPr>
          <a:xfrm>
            <a:off x="464574" y="1270992"/>
            <a:ext cx="8214852" cy="3744840"/>
          </a:xfrm>
        </p:spPr>
        <p:txBody>
          <a:bodyPr/>
          <a:lstStyle/>
          <a:p>
            <a:pPr marL="0" indent="0">
              <a:buNone/>
            </a:pPr>
            <a:r>
              <a:rPr lang="en-US" b="1" dirty="0"/>
              <a:t>Q. Power BI helps with which of the following business processes?</a:t>
            </a:r>
          </a:p>
          <a:p>
            <a:pPr marL="0" indent="0">
              <a:buNone/>
            </a:pPr>
            <a:endParaRPr lang="en-US" b="1" dirty="0"/>
          </a:p>
          <a:p>
            <a:pPr marL="269875" lvl="1" indent="-228600">
              <a:buFont typeface="+mj-lt"/>
              <a:buAutoNum type="alphaUcPeriod"/>
            </a:pPr>
            <a:r>
              <a:rPr lang="en-US" dirty="0"/>
              <a:t>Notifying users when a SharePoint list item has changed.</a:t>
            </a:r>
          </a:p>
          <a:p>
            <a:pPr marL="269875" lvl="1" indent="-228600">
              <a:buFont typeface="+mj-lt"/>
              <a:buAutoNum type="alphaUcPeriod"/>
            </a:pPr>
            <a:r>
              <a:rPr lang="en-US" dirty="0"/>
              <a:t>Generating an approval.</a:t>
            </a:r>
          </a:p>
          <a:p>
            <a:pPr marL="269875" lvl="1" indent="-228600">
              <a:buFont typeface="+mj-lt"/>
              <a:buAutoNum type="alphaUcPeriod"/>
            </a:pPr>
            <a:r>
              <a:rPr lang="en-US" dirty="0"/>
              <a:t>Analyzing and displaying data.</a:t>
            </a:r>
          </a:p>
        </p:txBody>
      </p:sp>
      <p:sp>
        <p:nvSpPr>
          <p:cNvPr id="3" name="Text Placeholder 2">
            <a:extLst>
              <a:ext uri="{FF2B5EF4-FFF2-40B4-BE49-F238E27FC236}">
                <a16:creationId xmlns:a16="http://schemas.microsoft.com/office/drawing/2014/main" id="{7F1F101D-9E4C-BC2E-9E1E-61E54226BC6A}"/>
              </a:ext>
            </a:extLst>
          </p:cNvPr>
          <p:cNvSpPr>
            <a:spLocks noGrp="1"/>
          </p:cNvSpPr>
          <p:nvPr>
            <p:ph type="body" sz="quarter" idx="10"/>
          </p:nvPr>
        </p:nvSpPr>
        <p:spPr>
          <a:xfrm>
            <a:off x="957178" y="555640"/>
            <a:ext cx="7722247" cy="479317"/>
          </a:xfrm>
        </p:spPr>
        <p:txBody>
          <a:bodyPr>
            <a:normAutofit/>
          </a:bodyPr>
          <a:lstStyle/>
          <a:p>
            <a:r>
              <a:rPr lang="en-US" dirty="0"/>
              <a:t>Knowledge Check</a:t>
            </a:r>
          </a:p>
        </p:txBody>
      </p:sp>
    </p:spTree>
    <p:extLst>
      <p:ext uri="{BB962C8B-B14F-4D97-AF65-F5344CB8AC3E}">
        <p14:creationId xmlns:p14="http://schemas.microsoft.com/office/powerpoint/2010/main" val="3333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D4CD15-95A9-034D-2529-56E30BA2D1D0}"/>
              </a:ext>
            </a:extLst>
          </p:cNvPr>
          <p:cNvSpPr>
            <a:spLocks noGrp="1"/>
          </p:cNvSpPr>
          <p:nvPr>
            <p:ph idx="1"/>
          </p:nvPr>
        </p:nvSpPr>
        <p:spPr>
          <a:xfrm>
            <a:off x="464574" y="1270992"/>
            <a:ext cx="8214852" cy="3744840"/>
          </a:xfrm>
        </p:spPr>
        <p:txBody>
          <a:bodyPr>
            <a:normAutofit/>
          </a:bodyPr>
          <a:lstStyle/>
          <a:p>
            <a:r>
              <a:rPr lang="en-US" b="1" dirty="0"/>
              <a:t>Q. Which is a way that Power BI can help you effectively leverage your data?</a:t>
            </a:r>
          </a:p>
          <a:p>
            <a:pPr marL="269875" lvl="1" indent="-228600">
              <a:buFont typeface="+mj-lt"/>
              <a:buAutoNum type="alphaUcPeriod"/>
            </a:pPr>
            <a:endParaRPr lang="en-US" dirty="0"/>
          </a:p>
          <a:p>
            <a:pPr marL="269875" lvl="1" indent="-228600">
              <a:buFont typeface="+mj-lt"/>
              <a:buAutoNum type="alphaUcPeriod"/>
            </a:pPr>
            <a:r>
              <a:rPr lang="en-US" dirty="0"/>
              <a:t>Analyze sales data to better allocate resources and place orders, optimizing operations.</a:t>
            </a:r>
          </a:p>
          <a:p>
            <a:pPr marL="269875" lvl="1" indent="-228600">
              <a:buFont typeface="+mj-lt"/>
              <a:buAutoNum type="alphaUcPeriod"/>
            </a:pPr>
            <a:r>
              <a:rPr lang="en-US" dirty="0"/>
              <a:t>Analyze customer data to better target and promote specific items to specific customers.</a:t>
            </a:r>
          </a:p>
          <a:p>
            <a:pPr marL="269875" lvl="1" indent="-228600">
              <a:buFont typeface="+mj-lt"/>
              <a:buAutoNum type="alphaUcPeriod"/>
            </a:pPr>
            <a:r>
              <a:rPr lang="en-US" dirty="0"/>
              <a:t>All of the above.</a:t>
            </a:r>
          </a:p>
          <a:p>
            <a:endParaRPr lang="en-US" dirty="0"/>
          </a:p>
        </p:txBody>
      </p:sp>
      <p:sp>
        <p:nvSpPr>
          <p:cNvPr id="3" name="Text Placeholder 2">
            <a:extLst>
              <a:ext uri="{FF2B5EF4-FFF2-40B4-BE49-F238E27FC236}">
                <a16:creationId xmlns:a16="http://schemas.microsoft.com/office/drawing/2014/main" id="{7F1F101D-9E4C-BC2E-9E1E-61E54226BC6A}"/>
              </a:ext>
            </a:extLst>
          </p:cNvPr>
          <p:cNvSpPr>
            <a:spLocks noGrp="1"/>
          </p:cNvSpPr>
          <p:nvPr>
            <p:ph type="body" sz="quarter" idx="10"/>
          </p:nvPr>
        </p:nvSpPr>
        <p:spPr>
          <a:xfrm>
            <a:off x="957178" y="555640"/>
            <a:ext cx="7722247" cy="479317"/>
          </a:xfrm>
        </p:spPr>
        <p:txBody>
          <a:bodyPr/>
          <a:lstStyle/>
          <a:p>
            <a:r>
              <a:rPr lang="en-US"/>
              <a:t>Knowledge Check</a:t>
            </a:r>
          </a:p>
        </p:txBody>
      </p:sp>
    </p:spTree>
    <p:extLst>
      <p:ext uri="{BB962C8B-B14F-4D97-AF65-F5344CB8AC3E}">
        <p14:creationId xmlns:p14="http://schemas.microsoft.com/office/powerpoint/2010/main" val="406964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D4CD15-95A9-034D-2529-56E30BA2D1D0}"/>
              </a:ext>
            </a:extLst>
          </p:cNvPr>
          <p:cNvSpPr>
            <a:spLocks noGrp="1"/>
          </p:cNvSpPr>
          <p:nvPr>
            <p:ph idx="1"/>
          </p:nvPr>
        </p:nvSpPr>
        <p:spPr>
          <a:xfrm>
            <a:off x="464574" y="1270992"/>
            <a:ext cx="8214852" cy="3744840"/>
          </a:xfrm>
        </p:spPr>
        <p:txBody>
          <a:bodyPr>
            <a:normAutofit/>
          </a:bodyPr>
          <a:lstStyle/>
          <a:p>
            <a:r>
              <a:rPr lang="en-US" b="1" dirty="0"/>
              <a:t>Q. What are the three modalities of Power BI designed to let people create, share, and consume business insights in the way that serves them, or their role, most effectively?</a:t>
            </a:r>
          </a:p>
          <a:p>
            <a:pPr marL="269875" lvl="1" indent="-228600">
              <a:buFont typeface="+mj-lt"/>
              <a:buAutoNum type="alphaUcPeriod"/>
            </a:pPr>
            <a:endParaRPr lang="en-US" dirty="0"/>
          </a:p>
          <a:p>
            <a:pPr marL="269875" lvl="1" indent="-228600">
              <a:buFont typeface="+mj-lt"/>
              <a:buAutoNum type="alphaUcPeriod"/>
            </a:pPr>
            <a:r>
              <a:rPr lang="en-US" dirty="0"/>
              <a:t>Desktop, service, and Mobile apps.</a:t>
            </a:r>
          </a:p>
          <a:p>
            <a:pPr marL="269875" lvl="1" indent="-228600">
              <a:buFont typeface="+mj-lt"/>
              <a:buAutoNum type="alphaUcPeriod"/>
            </a:pPr>
            <a:r>
              <a:rPr lang="en-US" dirty="0"/>
              <a:t>Tiles, visualizations, and dashboards.</a:t>
            </a:r>
          </a:p>
          <a:p>
            <a:pPr marL="269875" lvl="1" indent="-228600">
              <a:buFont typeface="+mj-lt"/>
              <a:buAutoNum type="alphaUcPeriod"/>
            </a:pPr>
            <a:r>
              <a:rPr lang="en-US" dirty="0"/>
              <a:t>Reports, dashboards, and tiles.</a:t>
            </a:r>
          </a:p>
          <a:p>
            <a:endParaRPr lang="en-US" dirty="0"/>
          </a:p>
        </p:txBody>
      </p:sp>
      <p:sp>
        <p:nvSpPr>
          <p:cNvPr id="3" name="Text Placeholder 2">
            <a:extLst>
              <a:ext uri="{FF2B5EF4-FFF2-40B4-BE49-F238E27FC236}">
                <a16:creationId xmlns:a16="http://schemas.microsoft.com/office/drawing/2014/main" id="{7F1F101D-9E4C-BC2E-9E1E-61E54226BC6A}"/>
              </a:ext>
            </a:extLst>
          </p:cNvPr>
          <p:cNvSpPr>
            <a:spLocks noGrp="1"/>
          </p:cNvSpPr>
          <p:nvPr>
            <p:ph type="body" sz="quarter" idx="10"/>
          </p:nvPr>
        </p:nvSpPr>
        <p:spPr>
          <a:xfrm>
            <a:off x="957178" y="555640"/>
            <a:ext cx="7722247" cy="479317"/>
          </a:xfrm>
        </p:spPr>
        <p:txBody>
          <a:bodyPr/>
          <a:lstStyle/>
          <a:p>
            <a:r>
              <a:rPr lang="en-US"/>
              <a:t>Knowledge Check</a:t>
            </a:r>
          </a:p>
        </p:txBody>
      </p:sp>
    </p:spTree>
    <p:extLst>
      <p:ext uri="{BB962C8B-B14F-4D97-AF65-F5344CB8AC3E}">
        <p14:creationId xmlns:p14="http://schemas.microsoft.com/office/powerpoint/2010/main" val="229544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ctrTitle"/>
          </p:nvPr>
        </p:nvSpPr>
        <p:spPr>
          <a:xfrm>
            <a:off x="1454003" y="1881492"/>
            <a:ext cx="6235995" cy="690258"/>
          </a:xfrm>
          <a:prstGeom prst="rect">
            <a:avLst/>
          </a:prstGeom>
        </p:spPr>
        <p:txBody>
          <a:bodyPr spcFirstLastPara="1" wrap="square" lIns="34300" tIns="17150" rIns="34300" bIns="17150" anchor="ctr" anchorCtr="0">
            <a:noAutofit/>
          </a:bodyPr>
          <a:lstStyle/>
          <a:p>
            <a:pPr marL="0" lvl="0" indent="0" algn="ctr" rtl="0">
              <a:spcBef>
                <a:spcPts val="0"/>
              </a:spcBef>
              <a:spcAft>
                <a:spcPts val="0"/>
              </a:spcAft>
              <a:buNone/>
            </a:pPr>
            <a:r>
              <a:rPr lang="en-GB"/>
              <a:t>Power BI Interface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ext Placeholder 2">
            <a:extLst>
              <a:ext uri="{FF2B5EF4-FFF2-40B4-BE49-F238E27FC236}">
                <a16:creationId xmlns:a16="http://schemas.microsoft.com/office/drawing/2014/main" id="{98DE3142-2BA9-4B3D-8073-0D34A0168638}"/>
              </a:ext>
            </a:extLst>
          </p:cNvPr>
          <p:cNvSpPr>
            <a:spLocks noGrp="1"/>
          </p:cNvSpPr>
          <p:nvPr>
            <p:ph type="body" sz="quarter" idx="10"/>
          </p:nvPr>
        </p:nvSpPr>
        <p:spPr/>
        <p:txBody>
          <a:bodyPr>
            <a:normAutofit/>
          </a:bodyPr>
          <a:lstStyle/>
          <a:p>
            <a:r>
              <a:rPr lang="en-GB"/>
              <a:t>Home Tab - Data Ribbon</a:t>
            </a:r>
            <a:endParaRPr lang="en-US"/>
          </a:p>
        </p:txBody>
      </p:sp>
      <p:pic>
        <p:nvPicPr>
          <p:cNvPr id="372" name="Google Shape;372;p63"/>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73" name="Google Shape;373;p63"/>
          <p:cNvSpPr/>
          <p:nvPr/>
        </p:nvSpPr>
        <p:spPr>
          <a:xfrm>
            <a:off x="1712050" y="2009800"/>
            <a:ext cx="28599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50000"/>
                </a:schemeClr>
              </a:solidFill>
            </a:endParaRPr>
          </a:p>
        </p:txBody>
      </p:sp>
      <p:sp>
        <p:nvSpPr>
          <p:cNvPr id="374" name="Google Shape;374;p63"/>
          <p:cNvSpPr txBox="1"/>
          <p:nvPr/>
        </p:nvSpPr>
        <p:spPr>
          <a:xfrm>
            <a:off x="1490224" y="3576394"/>
            <a:ext cx="3303552" cy="994200"/>
          </a:xfrm>
          <a:prstGeom prst="rect">
            <a:avLst/>
          </a:prstGeom>
          <a:solidFill>
            <a:schemeClr val="bg1">
              <a:lumMod val="75000"/>
            </a:schemeClr>
          </a:solidFill>
          <a:ln>
            <a:solidFill>
              <a:schemeClr val="tx1">
                <a:lumMod val="85000"/>
                <a:lumOff val="15000"/>
              </a:schemeClr>
            </a:solidFill>
          </a:ln>
        </p:spPr>
        <p:txBody>
          <a:bodyPr spcFirstLastPara="1" wrap="square" lIns="91425" tIns="91425" rIns="91425" bIns="91425" anchor="t" anchorCtr="0">
            <a:noAutofit/>
          </a:bodyPr>
          <a:lstStyle/>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Data Connection options</a:t>
            </a:r>
            <a:endParaRPr sz="1100" kern="1200">
              <a:solidFill>
                <a:schemeClr val="tx2">
                  <a:lumMod val="50000"/>
                </a:schemeClr>
              </a:solidFill>
              <a:latin typeface="Aptos Display" panose="020B0004020202020204" pitchFamily="34" charset="0"/>
              <a:ea typeface="+mn-ea"/>
              <a:cs typeface="+mn-cs"/>
              <a:sym typeface="Calibri"/>
            </a:endParaRPr>
          </a:p>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Get Data window, allows to scroll through the list of All data sources</a:t>
            </a:r>
            <a:endParaRPr sz="1100" kern="1200">
              <a:solidFill>
                <a:schemeClr val="tx2">
                  <a:lumMod val="50000"/>
                </a:schemeClr>
              </a:solidFill>
              <a:latin typeface="Aptos Display" panose="020B0004020202020204" pitchFamily="34" charset="0"/>
              <a:ea typeface="+mn-ea"/>
              <a:cs typeface="+mn-cs"/>
              <a:sym typeface="Calibri"/>
            </a:endParaRPr>
          </a:p>
        </p:txBody>
      </p:sp>
      <p:cxnSp>
        <p:nvCxnSpPr>
          <p:cNvPr id="375" name="Google Shape;375;p63"/>
          <p:cNvCxnSpPr>
            <a:cxnSpLocks/>
            <a:stCxn id="374" idx="0"/>
            <a:endCxn id="373" idx="2"/>
          </p:cNvCxnSpPr>
          <p:nvPr/>
        </p:nvCxnSpPr>
        <p:spPr>
          <a:xfrm flipV="1">
            <a:off x="3142000" y="3004000"/>
            <a:ext cx="0" cy="572394"/>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1" name="Google Shape;381;p64"/>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82" name="Google Shape;382;p64"/>
          <p:cNvSpPr/>
          <p:nvPr/>
        </p:nvSpPr>
        <p:spPr>
          <a:xfrm>
            <a:off x="4587664" y="1986825"/>
            <a:ext cx="11487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64"/>
          <p:cNvCxnSpPr>
            <a:cxnSpLocks/>
            <a:endCxn id="382" idx="2"/>
          </p:cNvCxnSpPr>
          <p:nvPr/>
        </p:nvCxnSpPr>
        <p:spPr>
          <a:xfrm flipV="1">
            <a:off x="5162014" y="2981025"/>
            <a:ext cx="0" cy="476026"/>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7B962169-4B40-4172-B465-9EC5832F26C9}"/>
              </a:ext>
            </a:extLst>
          </p:cNvPr>
          <p:cNvSpPr>
            <a:spLocks noGrp="1"/>
          </p:cNvSpPr>
          <p:nvPr>
            <p:ph type="body" sz="quarter" idx="10"/>
          </p:nvPr>
        </p:nvSpPr>
        <p:spPr/>
        <p:txBody>
          <a:bodyPr>
            <a:normAutofit/>
          </a:bodyPr>
          <a:lstStyle/>
          <a:p>
            <a:r>
              <a:rPr lang="en-GB"/>
              <a:t>Home Tab - Queries Ribbon</a:t>
            </a:r>
            <a:endParaRPr lang="en-US"/>
          </a:p>
        </p:txBody>
      </p:sp>
      <p:sp>
        <p:nvSpPr>
          <p:cNvPr id="8" name="Content Placeholder 7">
            <a:extLst>
              <a:ext uri="{FF2B5EF4-FFF2-40B4-BE49-F238E27FC236}">
                <a16:creationId xmlns:a16="http://schemas.microsoft.com/office/drawing/2014/main" id="{72763ABF-03AB-4881-8D84-0CEFC6CB572B}"/>
              </a:ext>
            </a:extLst>
          </p:cNvPr>
          <p:cNvSpPr>
            <a:spLocks noGrp="1"/>
          </p:cNvSpPr>
          <p:nvPr>
            <p:ph idx="4294967295"/>
          </p:nvPr>
        </p:nvSpPr>
        <p:spPr>
          <a:xfrm>
            <a:off x="2795588" y="3492500"/>
            <a:ext cx="6150061" cy="1508125"/>
          </a:xfrm>
          <a:solidFill>
            <a:schemeClr val="bg1">
              <a:lumMod val="75000"/>
            </a:schemeClr>
          </a:solidFill>
          <a:ln>
            <a:solidFill>
              <a:schemeClr val="tx1">
                <a:lumMod val="85000"/>
                <a:lumOff val="15000"/>
              </a:schemeClr>
            </a:solidFill>
          </a:ln>
        </p:spPr>
        <p:txBody>
          <a:bodyPr>
            <a:normAutofit/>
          </a:bodyPr>
          <a:lstStyle/>
          <a:p>
            <a:pPr marL="0" indent="0">
              <a:buNone/>
            </a:pPr>
            <a:r>
              <a:rPr lang="en-US" sz="1100" dirty="0">
                <a:cs typeface="+mn-cs"/>
                <a:sym typeface="Arial"/>
              </a:rPr>
              <a:t>Data Transformation and edit queries</a:t>
            </a:r>
          </a:p>
          <a:p>
            <a:r>
              <a:rPr lang="en-US" sz="1100" dirty="0">
                <a:cs typeface="+mn-cs"/>
                <a:sym typeface="Arial"/>
              </a:rPr>
              <a:t>Provides access to Power Query Editor. </a:t>
            </a:r>
          </a:p>
          <a:p>
            <a:r>
              <a:rPr lang="en-US" sz="1100" dirty="0">
                <a:cs typeface="+mn-cs"/>
                <a:sym typeface="Arial"/>
              </a:rPr>
              <a:t>It helps shaping data.</a:t>
            </a:r>
          </a:p>
          <a:p>
            <a:r>
              <a:rPr lang="en-US" sz="1100" dirty="0">
                <a:cs typeface="+mn-cs"/>
                <a:sym typeface="Arial"/>
              </a:rPr>
              <a:t>Shaping can mean transforming the data, such as renaming columns or tables, removing rows or columns, or changing data types</a:t>
            </a:r>
          </a:p>
          <a:p>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EF0F-1F23-8B67-D4D0-91B92F41B3E7}"/>
              </a:ext>
            </a:extLst>
          </p:cNvPr>
          <p:cNvSpPr>
            <a:spLocks noGrp="1"/>
          </p:cNvSpPr>
          <p:nvPr>
            <p:ph idx="1"/>
          </p:nvPr>
        </p:nvSpPr>
        <p:spPr/>
        <p:txBody>
          <a:bodyPr>
            <a:normAutofit/>
          </a:bodyPr>
          <a:lstStyle/>
          <a:p>
            <a:pPr marL="0" indent="0" defTabSz="685800">
              <a:lnSpc>
                <a:spcPct val="200000"/>
              </a:lnSpc>
              <a:spcBef>
                <a:spcPts val="750"/>
              </a:spcBef>
              <a:buClr>
                <a:schemeClr val="tx2">
                  <a:lumMod val="50000"/>
                </a:schemeClr>
              </a:buClr>
              <a:buNone/>
            </a:pPr>
            <a:r>
              <a:rPr lang="en-US" sz="1400" b="1" kern="1200"/>
              <a:t>Learning  Objective – </a:t>
            </a:r>
          </a:p>
          <a:p>
            <a:pPr marL="361950" lvl="2" indent="-171450" defTabSz="685800">
              <a:lnSpc>
                <a:spcPct val="200000"/>
              </a:lnSpc>
              <a:spcBef>
                <a:spcPts val="750"/>
              </a:spcBef>
              <a:buClr>
                <a:schemeClr val="tx2">
                  <a:lumMod val="50000"/>
                </a:schemeClr>
              </a:buClr>
              <a:buFont typeface="Arial" panose="020B0604020202020204" pitchFamily="34" charset="0"/>
              <a:buChar char="•"/>
            </a:pPr>
            <a:r>
              <a:rPr lang="en-US" sz="1400" kern="1200"/>
              <a:t>Prepare the data </a:t>
            </a:r>
          </a:p>
          <a:p>
            <a:pPr marL="361950" lvl="2" indent="-171450" defTabSz="685800">
              <a:lnSpc>
                <a:spcPct val="200000"/>
              </a:lnSpc>
              <a:spcBef>
                <a:spcPts val="750"/>
              </a:spcBef>
              <a:buClr>
                <a:schemeClr val="tx2">
                  <a:lumMod val="50000"/>
                </a:schemeClr>
              </a:buClr>
              <a:buFont typeface="Arial" panose="020B0604020202020204" pitchFamily="34" charset="0"/>
              <a:buChar char="•"/>
            </a:pPr>
            <a:r>
              <a:rPr lang="en-US" sz="1400" kern="1200"/>
              <a:t>Model the data</a:t>
            </a:r>
          </a:p>
          <a:p>
            <a:pPr marL="361950" lvl="2" indent="-171450" defTabSz="685800">
              <a:lnSpc>
                <a:spcPct val="200000"/>
              </a:lnSpc>
              <a:spcBef>
                <a:spcPts val="750"/>
              </a:spcBef>
              <a:buClr>
                <a:schemeClr val="tx2">
                  <a:lumMod val="50000"/>
                </a:schemeClr>
              </a:buClr>
              <a:buFont typeface="Arial" panose="020B0604020202020204" pitchFamily="34" charset="0"/>
              <a:buChar char="•"/>
            </a:pPr>
            <a:r>
              <a:rPr lang="en-US" sz="1400" kern="1200"/>
              <a:t>Visualize and analyze the data</a:t>
            </a:r>
          </a:p>
          <a:p>
            <a:pPr marL="361950" lvl="2" indent="-171450" defTabSz="685800">
              <a:lnSpc>
                <a:spcPct val="200000"/>
              </a:lnSpc>
              <a:spcBef>
                <a:spcPts val="750"/>
              </a:spcBef>
              <a:buClr>
                <a:schemeClr val="tx2">
                  <a:lumMod val="50000"/>
                </a:schemeClr>
              </a:buClr>
              <a:buFont typeface="Arial" panose="020B0604020202020204" pitchFamily="34" charset="0"/>
              <a:buChar char="•"/>
            </a:pPr>
            <a:r>
              <a:rPr lang="en-US" sz="1400" kern="1200"/>
              <a:t>Manage and secure Power BI </a:t>
            </a:r>
          </a:p>
          <a:p>
            <a:endParaRPr lang="en-IN"/>
          </a:p>
        </p:txBody>
      </p:sp>
      <p:sp>
        <p:nvSpPr>
          <p:cNvPr id="4" name="Title 3">
            <a:extLst>
              <a:ext uri="{FF2B5EF4-FFF2-40B4-BE49-F238E27FC236}">
                <a16:creationId xmlns:a16="http://schemas.microsoft.com/office/drawing/2014/main" id="{9F17EF8B-B04A-5920-1117-3542909C0EF1}"/>
              </a:ext>
            </a:extLst>
          </p:cNvPr>
          <p:cNvSpPr>
            <a:spLocks noGrp="1"/>
          </p:cNvSpPr>
          <p:nvPr>
            <p:ph type="body" sz="quarter" idx="4294967295"/>
          </p:nvPr>
        </p:nvSpPr>
        <p:spPr>
          <a:xfrm>
            <a:off x="464574" y="519563"/>
            <a:ext cx="8214852" cy="479321"/>
          </a:xfrm>
        </p:spPr>
        <p:txBody>
          <a:bodyPr anchor="b">
            <a:normAutofit/>
          </a:bodyPr>
          <a:lstStyle/>
          <a:p>
            <a:pPr marL="0" indent="0">
              <a:spcBef>
                <a:spcPct val="0"/>
              </a:spcBef>
              <a:spcAft>
                <a:spcPts val="600"/>
              </a:spcAft>
              <a:buNone/>
            </a:pPr>
            <a:r>
              <a:rPr lang="en-US" sz="2100" b="1" kern="1200" dirty="0"/>
              <a:t>Microsoft Power BI Data Analyst (PL-300)</a:t>
            </a:r>
          </a:p>
        </p:txBody>
      </p:sp>
      <p:pic>
        <p:nvPicPr>
          <p:cNvPr id="7" name="Picture 6">
            <a:extLst>
              <a:ext uri="{FF2B5EF4-FFF2-40B4-BE49-F238E27FC236}">
                <a16:creationId xmlns:a16="http://schemas.microsoft.com/office/drawing/2014/main" id="{382EB2E2-9E7F-CF4D-F4FD-89414A1D42D6}"/>
              </a:ext>
            </a:extLst>
          </p:cNvPr>
          <p:cNvPicPr>
            <a:picLocks noChangeAspect="1"/>
          </p:cNvPicPr>
          <p:nvPr/>
        </p:nvPicPr>
        <p:blipFill rotWithShape="1">
          <a:blip r:embed="rId2"/>
          <a:srcRect l="5034" t="23506" r="61449" b="23396"/>
          <a:stretch/>
        </p:blipFill>
        <p:spPr>
          <a:xfrm>
            <a:off x="5939458" y="2147147"/>
            <a:ext cx="1771382" cy="1578511"/>
          </a:xfrm>
          <a:prstGeom prst="rect">
            <a:avLst/>
          </a:prstGeom>
          <a:noFill/>
        </p:spPr>
      </p:pic>
    </p:spTree>
    <p:extLst>
      <p:ext uri="{BB962C8B-B14F-4D97-AF65-F5344CB8AC3E}">
        <p14:creationId xmlns:p14="http://schemas.microsoft.com/office/powerpoint/2010/main" val="229303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0" name="Google Shape;390;p65"/>
          <p:cNvPicPr preferRelativeResize="0"/>
          <p:nvPr/>
        </p:nvPicPr>
        <p:blipFill>
          <a:blip r:embed="rId3"/>
          <a:stretch>
            <a:fillRect/>
          </a:stretch>
        </p:blipFill>
        <p:spPr>
          <a:xfrm>
            <a:off x="106450" y="1647144"/>
            <a:ext cx="8839201" cy="1298111"/>
          </a:xfrm>
          <a:prstGeom prst="rect">
            <a:avLst/>
          </a:prstGeom>
          <a:noFill/>
          <a:ln w="19050" cap="flat" cmpd="sng">
            <a:solidFill>
              <a:schemeClr val="tx1"/>
            </a:solidFill>
            <a:prstDash val="solid"/>
            <a:round/>
            <a:headEnd type="none" w="sm" len="sm"/>
            <a:tailEnd type="none" w="sm" len="sm"/>
          </a:ln>
        </p:spPr>
      </p:pic>
      <p:sp>
        <p:nvSpPr>
          <p:cNvPr id="391" name="Google Shape;391;p65"/>
          <p:cNvSpPr/>
          <p:nvPr/>
        </p:nvSpPr>
        <p:spPr>
          <a:xfrm>
            <a:off x="5730424" y="2009775"/>
            <a:ext cx="14682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 name="Google Shape;392;p65"/>
          <p:cNvSpPr txBox="1"/>
          <p:nvPr/>
        </p:nvSpPr>
        <p:spPr>
          <a:xfrm>
            <a:off x="2964700" y="3763092"/>
            <a:ext cx="3122700" cy="994200"/>
          </a:xfrm>
          <a:prstGeom prst="rect">
            <a:avLst/>
          </a:prstGeom>
          <a:solidFill>
            <a:schemeClr val="bg1">
              <a:lumMod val="75000"/>
            </a:schemeClr>
          </a:solidFill>
          <a:ln>
            <a:solidFill>
              <a:schemeClr val="tx1">
                <a:lumMod val="85000"/>
                <a:lumOff val="15000"/>
              </a:schemeClr>
            </a:solidFill>
          </a:ln>
        </p:spPr>
        <p:txBody>
          <a:bodyPr>
            <a:normAutofit/>
          </a:bodyPr>
          <a:lstStyle>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ym typeface="Calibri"/>
              </a:rPr>
              <a:t>Helps add new visuals</a:t>
            </a:r>
            <a:endParaRPr dirty="0">
              <a:sym typeface="Calibri"/>
            </a:endParaRPr>
          </a:p>
          <a:p>
            <a:r>
              <a:rPr lang="en-GB" dirty="0">
                <a:sym typeface="Calibri"/>
              </a:rPr>
              <a:t>Custom visuals are hosted in AppSource and can be accessed by pressing the “More visuals” dropdown and selecting “From AppSource”</a:t>
            </a:r>
            <a:endParaRPr dirty="0">
              <a:sym typeface="Calibri"/>
            </a:endParaRPr>
          </a:p>
        </p:txBody>
      </p:sp>
      <p:pic>
        <p:nvPicPr>
          <p:cNvPr id="393" name="Google Shape;393;p65"/>
          <p:cNvPicPr preferRelativeResize="0"/>
          <p:nvPr/>
        </p:nvPicPr>
        <p:blipFill>
          <a:blip r:embed="rId4">
            <a:alphaModFix/>
          </a:blip>
          <a:stretch>
            <a:fillRect/>
          </a:stretch>
        </p:blipFill>
        <p:spPr>
          <a:xfrm>
            <a:off x="6573925" y="3522005"/>
            <a:ext cx="2371725" cy="1476375"/>
          </a:xfrm>
          <a:prstGeom prst="rect">
            <a:avLst/>
          </a:prstGeom>
          <a:noFill/>
          <a:ln w="9525" cap="flat" cmpd="sng">
            <a:solidFill>
              <a:srgbClr val="000000"/>
            </a:solidFill>
            <a:prstDash val="solid"/>
            <a:round/>
            <a:headEnd type="none" w="sm" len="sm"/>
            <a:tailEnd type="none" w="sm" len="sm"/>
          </a:ln>
        </p:spPr>
      </p:pic>
      <p:cxnSp>
        <p:nvCxnSpPr>
          <p:cNvPr id="394" name="Google Shape;394;p65"/>
          <p:cNvCxnSpPr>
            <a:cxnSpLocks/>
            <a:stCxn id="392" idx="0"/>
            <a:endCxn id="391" idx="2"/>
          </p:cNvCxnSpPr>
          <p:nvPr/>
        </p:nvCxnSpPr>
        <p:spPr>
          <a:xfrm rot="5400000" flipH="1" flipV="1">
            <a:off x="5115729" y="2414297"/>
            <a:ext cx="759117" cy="1938474"/>
          </a:xfrm>
          <a:prstGeom prst="bentConnector3">
            <a:avLst>
              <a:gd name="adj1" fmla="val 50000"/>
            </a:avLst>
          </a:prstGeom>
          <a:noFill/>
          <a:ln w="9525" cap="flat" cmpd="sng">
            <a:solidFill>
              <a:srgbClr val="FF0000"/>
            </a:solidFill>
            <a:prstDash val="solid"/>
            <a:round/>
            <a:headEnd type="none" w="med" len="med"/>
            <a:tailEnd type="triangle" w="med" len="med"/>
          </a:ln>
        </p:spPr>
      </p:cxnSp>
      <p:cxnSp>
        <p:nvCxnSpPr>
          <p:cNvPr id="395" name="Google Shape;395;p65"/>
          <p:cNvCxnSpPr>
            <a:cxnSpLocks/>
            <a:stCxn id="392" idx="3"/>
            <a:endCxn id="393" idx="1"/>
          </p:cNvCxnSpPr>
          <p:nvPr/>
        </p:nvCxnSpPr>
        <p:spPr>
          <a:xfrm>
            <a:off x="6087400" y="4260192"/>
            <a:ext cx="486525" cy="1"/>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64AC8FF6-C6E4-48AE-86FC-41BB82CE9D34}"/>
              </a:ext>
            </a:extLst>
          </p:cNvPr>
          <p:cNvSpPr>
            <a:spLocks noGrp="1"/>
          </p:cNvSpPr>
          <p:nvPr>
            <p:ph type="body" sz="quarter" idx="10"/>
          </p:nvPr>
        </p:nvSpPr>
        <p:spPr/>
        <p:txBody>
          <a:bodyPr>
            <a:normAutofit/>
          </a:bodyPr>
          <a:lstStyle/>
          <a:p>
            <a:r>
              <a:rPr lang="en-GB"/>
              <a:t>Home Tab - Insert Ribbon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550A-1E60-40F1-869E-D8902C9220DC}"/>
              </a:ext>
            </a:extLst>
          </p:cNvPr>
          <p:cNvSpPr>
            <a:spLocks noGrp="1"/>
          </p:cNvSpPr>
          <p:nvPr>
            <p:ph type="body" sz="quarter" idx="10"/>
          </p:nvPr>
        </p:nvSpPr>
        <p:spPr/>
        <p:txBody>
          <a:bodyPr>
            <a:normAutofit/>
          </a:bodyPr>
          <a:lstStyle/>
          <a:p>
            <a:r>
              <a:rPr lang="en-GB"/>
              <a:t>View Tab - Themes Ribbon</a:t>
            </a:r>
            <a:endParaRPr lang="en-US"/>
          </a:p>
        </p:txBody>
      </p:sp>
      <p:pic>
        <p:nvPicPr>
          <p:cNvPr id="406" name="Google Shape;406;p67"/>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07" name="Google Shape;407;p67"/>
          <p:cNvSpPr txBox="1"/>
          <p:nvPr/>
        </p:nvSpPr>
        <p:spPr>
          <a:xfrm>
            <a:off x="152400" y="3019525"/>
            <a:ext cx="4152900" cy="746448"/>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Themes ribbon displays themes in a gallery making it more easily to see what colours will be applied to report.</a:t>
            </a:r>
            <a:endParaRPr dirty="0"/>
          </a:p>
          <a:p>
            <a:r>
              <a:rPr lang="en-GB" dirty="0"/>
              <a:t>Also allows user to set custom themes</a:t>
            </a:r>
            <a:endParaRPr dirty="0"/>
          </a:p>
        </p:txBody>
      </p:sp>
      <p:sp>
        <p:nvSpPr>
          <p:cNvPr id="408" name="Google Shape;408;p67"/>
          <p:cNvSpPr/>
          <p:nvPr/>
        </p:nvSpPr>
        <p:spPr>
          <a:xfrm>
            <a:off x="152400" y="1837550"/>
            <a:ext cx="41529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09" name="Google Shape;409;p67"/>
          <p:cNvCxnSpPr>
            <a:cxnSpLocks/>
            <a:stCxn id="407" idx="0"/>
            <a:endCxn id="408" idx="2"/>
          </p:cNvCxnSpPr>
          <p:nvPr/>
        </p:nvCxnSpPr>
        <p:spPr>
          <a:xfrm flipV="1">
            <a:off x="2228850" y="2650250"/>
            <a:ext cx="0" cy="36927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ext Placeholder 2">
            <a:extLst>
              <a:ext uri="{FF2B5EF4-FFF2-40B4-BE49-F238E27FC236}">
                <a16:creationId xmlns:a16="http://schemas.microsoft.com/office/drawing/2014/main" id="{9FDDE2B8-3F8D-4223-B00D-8F4DDAE5C7B8}"/>
              </a:ext>
            </a:extLst>
          </p:cNvPr>
          <p:cNvSpPr>
            <a:spLocks noGrp="1"/>
          </p:cNvSpPr>
          <p:nvPr>
            <p:ph type="body" sz="quarter" idx="10"/>
          </p:nvPr>
        </p:nvSpPr>
        <p:spPr/>
        <p:txBody>
          <a:bodyPr>
            <a:normAutofit/>
          </a:bodyPr>
          <a:lstStyle/>
          <a:p>
            <a:r>
              <a:rPr lang="en-GB"/>
              <a:t>View Tab </a:t>
            </a:r>
            <a:endParaRPr lang="en-US"/>
          </a:p>
        </p:txBody>
      </p:sp>
      <p:pic>
        <p:nvPicPr>
          <p:cNvPr id="415" name="Google Shape;415;p68"/>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16" name="Google Shape;416;p68"/>
          <p:cNvSpPr txBox="1"/>
          <p:nvPr/>
        </p:nvSpPr>
        <p:spPr>
          <a:xfrm>
            <a:off x="4461900" y="3168775"/>
            <a:ext cx="4152900" cy="400772"/>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Various Page visibility options and hide/show panes on report view tab</a:t>
            </a:r>
            <a:endParaRPr/>
          </a:p>
        </p:txBody>
      </p:sp>
      <p:sp>
        <p:nvSpPr>
          <p:cNvPr id="417" name="Google Shape;417;p68"/>
          <p:cNvSpPr/>
          <p:nvPr/>
        </p:nvSpPr>
        <p:spPr>
          <a:xfrm>
            <a:off x="4305300" y="1837450"/>
            <a:ext cx="44661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18" name="Google Shape;418;p68"/>
          <p:cNvCxnSpPr>
            <a:cxnSpLocks/>
            <a:stCxn id="416" idx="0"/>
            <a:endCxn id="417" idx="2"/>
          </p:cNvCxnSpPr>
          <p:nvPr/>
        </p:nvCxnSpPr>
        <p:spPr>
          <a:xfrm flipV="1">
            <a:off x="6538350" y="2650150"/>
            <a:ext cx="0" cy="51862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70"/>
          <p:cNvPicPr preferRelativeResize="0"/>
          <p:nvPr/>
        </p:nvPicPr>
        <p:blipFill>
          <a:blip r:embed="rId3">
            <a:alphaModFix/>
          </a:blip>
          <a:stretch>
            <a:fillRect/>
          </a:stretch>
        </p:blipFill>
        <p:spPr>
          <a:xfrm>
            <a:off x="309325" y="1296150"/>
            <a:ext cx="8525362" cy="1570675"/>
          </a:xfrm>
          <a:prstGeom prst="rect">
            <a:avLst/>
          </a:prstGeom>
          <a:noFill/>
          <a:ln w="9525" cap="flat" cmpd="sng">
            <a:solidFill>
              <a:srgbClr val="000000"/>
            </a:solidFill>
            <a:prstDash val="solid"/>
            <a:round/>
            <a:headEnd type="none" w="sm" len="sm"/>
            <a:tailEnd type="none" w="sm" len="sm"/>
          </a:ln>
        </p:spPr>
      </p:pic>
      <p:sp>
        <p:nvSpPr>
          <p:cNvPr id="3" name="Text Placeholder 2">
            <a:extLst>
              <a:ext uri="{FF2B5EF4-FFF2-40B4-BE49-F238E27FC236}">
                <a16:creationId xmlns:a16="http://schemas.microsoft.com/office/drawing/2014/main" id="{8C5182BC-116B-4300-A31C-2443E7AA8CBC}"/>
              </a:ext>
            </a:extLst>
          </p:cNvPr>
          <p:cNvSpPr>
            <a:spLocks noGrp="1"/>
          </p:cNvSpPr>
          <p:nvPr>
            <p:ph type="body" sz="quarter" idx="10"/>
          </p:nvPr>
        </p:nvSpPr>
        <p:spPr/>
        <p:txBody>
          <a:bodyPr>
            <a:normAutofit/>
          </a:bodyPr>
          <a:lstStyle/>
          <a:p>
            <a:r>
              <a:rPr lang="en-GB"/>
              <a:t>Modelling Tab - Relationships Ribbon </a:t>
            </a:r>
            <a:endParaRPr lang="en-US"/>
          </a:p>
        </p:txBody>
      </p:sp>
      <p:sp>
        <p:nvSpPr>
          <p:cNvPr id="430" name="Google Shape;430;p70"/>
          <p:cNvSpPr txBox="1"/>
          <p:nvPr/>
        </p:nvSpPr>
        <p:spPr>
          <a:xfrm>
            <a:off x="76149" y="3742824"/>
            <a:ext cx="3409063" cy="1084009"/>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Opens Data Model view</a:t>
            </a:r>
            <a:endParaRPr/>
          </a:p>
          <a:p>
            <a:r>
              <a:rPr lang="en-GB"/>
              <a:t>Relationships between tables can be created and managed here.</a:t>
            </a:r>
            <a:endParaRPr/>
          </a:p>
        </p:txBody>
      </p:sp>
      <p:sp>
        <p:nvSpPr>
          <p:cNvPr id="431" name="Google Shape;431;p70"/>
          <p:cNvSpPr/>
          <p:nvPr/>
        </p:nvSpPr>
        <p:spPr>
          <a:xfrm>
            <a:off x="309325" y="1675150"/>
            <a:ext cx="1022400" cy="128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32" name="Google Shape;432;p70"/>
          <p:cNvCxnSpPr/>
          <p:nvPr/>
        </p:nvCxnSpPr>
        <p:spPr>
          <a:xfrm rot="10800000" flipH="1">
            <a:off x="815150" y="2962150"/>
            <a:ext cx="5400" cy="76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71"/>
          <p:cNvPicPr preferRelativeResize="0"/>
          <p:nvPr/>
        </p:nvPicPr>
        <p:blipFill>
          <a:blip r:embed="rId3">
            <a:alphaModFix/>
          </a:blip>
          <a:stretch>
            <a:fillRect/>
          </a:stretch>
        </p:blipFill>
        <p:spPr>
          <a:xfrm>
            <a:off x="309325" y="1296150"/>
            <a:ext cx="8525362" cy="1570675"/>
          </a:xfrm>
          <a:prstGeom prst="rect">
            <a:avLst/>
          </a:prstGeom>
          <a:noFill/>
          <a:ln w="9525" cap="flat" cmpd="sng">
            <a:solidFill>
              <a:srgbClr val="000000"/>
            </a:solidFill>
            <a:prstDash val="solid"/>
            <a:round/>
            <a:headEnd type="none" w="sm" len="sm"/>
            <a:tailEnd type="none" w="sm" len="sm"/>
          </a:ln>
        </p:spPr>
      </p:pic>
      <p:sp>
        <p:nvSpPr>
          <p:cNvPr id="3" name="Text Placeholder 2">
            <a:extLst>
              <a:ext uri="{FF2B5EF4-FFF2-40B4-BE49-F238E27FC236}">
                <a16:creationId xmlns:a16="http://schemas.microsoft.com/office/drawing/2014/main" id="{E432940B-2045-41AB-A107-CF614473AC75}"/>
              </a:ext>
            </a:extLst>
          </p:cNvPr>
          <p:cNvSpPr>
            <a:spLocks noGrp="1"/>
          </p:cNvSpPr>
          <p:nvPr>
            <p:ph type="body" sz="quarter" idx="10"/>
          </p:nvPr>
        </p:nvSpPr>
        <p:spPr/>
        <p:txBody>
          <a:bodyPr>
            <a:normAutofit/>
          </a:bodyPr>
          <a:lstStyle/>
          <a:p>
            <a:r>
              <a:rPr lang="en-GB"/>
              <a:t>Modelling Tab - Calculations Ribbon </a:t>
            </a:r>
            <a:endParaRPr lang="en-US"/>
          </a:p>
        </p:txBody>
      </p:sp>
      <p:sp>
        <p:nvSpPr>
          <p:cNvPr id="439" name="Google Shape;439;p71"/>
          <p:cNvSpPr txBox="1"/>
          <p:nvPr/>
        </p:nvSpPr>
        <p:spPr>
          <a:xfrm>
            <a:off x="692125" y="3838225"/>
            <a:ext cx="3678300" cy="327375"/>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Allows user to create new fields by writing DAX expressions.</a:t>
            </a:r>
            <a:endParaRPr dirty="0"/>
          </a:p>
        </p:txBody>
      </p:sp>
      <p:sp>
        <p:nvSpPr>
          <p:cNvPr id="440" name="Google Shape;440;p71"/>
          <p:cNvSpPr/>
          <p:nvPr/>
        </p:nvSpPr>
        <p:spPr>
          <a:xfrm>
            <a:off x="1308175" y="1675125"/>
            <a:ext cx="2446200" cy="128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41" name="Google Shape;441;p71"/>
          <p:cNvCxnSpPr>
            <a:cxnSpLocks/>
            <a:stCxn id="439" idx="0"/>
            <a:endCxn id="440" idx="2"/>
          </p:cNvCxnSpPr>
          <p:nvPr/>
        </p:nvCxnSpPr>
        <p:spPr>
          <a:xfrm flipV="1">
            <a:off x="2531275" y="2962125"/>
            <a:ext cx="0" cy="8761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F28C-B04A-BF5A-57A4-E92B5B57ACE3}"/>
              </a:ext>
            </a:extLst>
          </p:cNvPr>
          <p:cNvSpPr>
            <a:spLocks noGrp="1"/>
          </p:cNvSpPr>
          <p:nvPr>
            <p:ph type="ctrTitle"/>
          </p:nvPr>
        </p:nvSpPr>
        <p:spPr>
          <a:xfrm>
            <a:off x="916274" y="1838632"/>
            <a:ext cx="7311452" cy="793840"/>
          </a:xfrm>
        </p:spPr>
        <p:txBody>
          <a:bodyPr/>
          <a:lstStyle/>
          <a:p>
            <a:r>
              <a:rPr lang="en-US"/>
              <a:t>Report View – Data View – Model View</a:t>
            </a:r>
          </a:p>
        </p:txBody>
      </p:sp>
    </p:spTree>
    <p:extLst>
      <p:ext uri="{BB962C8B-B14F-4D97-AF65-F5344CB8AC3E}">
        <p14:creationId xmlns:p14="http://schemas.microsoft.com/office/powerpoint/2010/main" val="3469101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CE17A-54FB-40C3-B65B-36A302FABF0F}"/>
              </a:ext>
            </a:extLst>
          </p:cNvPr>
          <p:cNvSpPr>
            <a:spLocks noGrp="1"/>
          </p:cNvSpPr>
          <p:nvPr>
            <p:ph idx="1"/>
          </p:nvPr>
        </p:nvSpPr>
        <p:spPr/>
        <p:txBody>
          <a:bodyPr>
            <a:noAutofit/>
          </a:bodyPr>
          <a:lstStyle/>
          <a:p>
            <a:pPr marL="0" indent="0">
              <a:lnSpc>
                <a:spcPct val="150000"/>
              </a:lnSpc>
              <a:spcBef>
                <a:spcPts val="0"/>
              </a:spcBef>
              <a:buNone/>
            </a:pPr>
            <a:r>
              <a:rPr lang="en-US"/>
              <a:t>In Power BI Desktop Report view, user can build visualizations and reports.</a:t>
            </a:r>
          </a:p>
          <a:p>
            <a:pPr marL="342900" indent="-342900">
              <a:lnSpc>
                <a:spcPct val="150000"/>
              </a:lnSpc>
              <a:spcBef>
                <a:spcPts val="0"/>
              </a:spcBef>
              <a:buFont typeface="+mj-lt"/>
              <a:buAutoNum type="arabicPeriod"/>
            </a:pPr>
            <a:r>
              <a:rPr lang="en-US"/>
              <a:t>The ribbon at the top, which displays common tasks associated with reports and visualizations.</a:t>
            </a:r>
          </a:p>
          <a:p>
            <a:pPr marL="342900" indent="-342900">
              <a:lnSpc>
                <a:spcPct val="150000"/>
              </a:lnSpc>
              <a:spcBef>
                <a:spcPts val="0"/>
              </a:spcBef>
              <a:buFont typeface="+mj-lt"/>
              <a:buAutoNum type="arabicPeriod"/>
            </a:pPr>
            <a:r>
              <a:rPr lang="en-US"/>
              <a:t>The canvas area in the middle, where visualizations are created and arranged.</a:t>
            </a:r>
          </a:p>
          <a:p>
            <a:pPr marL="342900" indent="-342900">
              <a:lnSpc>
                <a:spcPct val="150000"/>
              </a:lnSpc>
              <a:spcBef>
                <a:spcPts val="0"/>
              </a:spcBef>
              <a:buFont typeface="+mj-lt"/>
              <a:buAutoNum type="arabicPeriod"/>
            </a:pPr>
            <a:r>
              <a:rPr lang="en-US"/>
              <a:t>The pages tab area at the bottom, which lets you select or add report pages.</a:t>
            </a:r>
          </a:p>
          <a:p>
            <a:pPr marL="342900" indent="-342900">
              <a:lnSpc>
                <a:spcPct val="150000"/>
              </a:lnSpc>
              <a:spcBef>
                <a:spcPts val="0"/>
              </a:spcBef>
              <a:buFont typeface="+mj-lt"/>
              <a:buAutoNum type="arabicPeriod" startAt="4"/>
            </a:pPr>
            <a:r>
              <a:rPr lang="en-US"/>
              <a:t>The Filters pane, where you can filter data visualizations.</a:t>
            </a:r>
          </a:p>
          <a:p>
            <a:pPr marL="342900" indent="-342900">
              <a:lnSpc>
                <a:spcPct val="150000"/>
              </a:lnSpc>
              <a:spcBef>
                <a:spcPts val="0"/>
              </a:spcBef>
              <a:buFont typeface="+mj-lt"/>
              <a:buAutoNum type="arabicPeriod" startAt="4"/>
            </a:pPr>
            <a:r>
              <a:rPr lang="en-US"/>
              <a:t>The Visualizations pane, where you can add, change, or customize visualizations, and apply drill through.</a:t>
            </a:r>
          </a:p>
          <a:p>
            <a:pPr marL="342900" indent="-342900">
              <a:lnSpc>
                <a:spcPct val="150000"/>
              </a:lnSpc>
              <a:spcBef>
                <a:spcPts val="0"/>
              </a:spcBef>
              <a:buFont typeface="+mj-lt"/>
              <a:buAutoNum type="arabicPeriod" startAt="4"/>
            </a:pPr>
            <a:r>
              <a:rPr lang="en-US"/>
              <a:t>The Fields pane, which shows the available fields in your queries. You can drag these fields onto the canvas, the Filters pane, or the Visualizations pane to create or modify visualizations.</a:t>
            </a:r>
          </a:p>
        </p:txBody>
      </p:sp>
      <p:sp>
        <p:nvSpPr>
          <p:cNvPr id="4" name="Text Placeholder 3">
            <a:extLst>
              <a:ext uri="{FF2B5EF4-FFF2-40B4-BE49-F238E27FC236}">
                <a16:creationId xmlns:a16="http://schemas.microsoft.com/office/drawing/2014/main" id="{37A18955-EA31-406F-8491-479219EDFBC6}"/>
              </a:ext>
            </a:extLst>
          </p:cNvPr>
          <p:cNvSpPr>
            <a:spLocks noGrp="1"/>
          </p:cNvSpPr>
          <p:nvPr>
            <p:ph type="body" sz="quarter" idx="10"/>
          </p:nvPr>
        </p:nvSpPr>
        <p:spPr/>
        <p:txBody>
          <a:bodyPr>
            <a:normAutofit/>
          </a:bodyPr>
          <a:lstStyle/>
          <a:p>
            <a:r>
              <a:rPr lang="en-GB"/>
              <a:t>Report View</a:t>
            </a:r>
            <a:endParaRPr lang="en-US"/>
          </a:p>
        </p:txBody>
      </p:sp>
      <p:grpSp>
        <p:nvGrpSpPr>
          <p:cNvPr id="5" name="Group 4">
            <a:extLst>
              <a:ext uri="{FF2B5EF4-FFF2-40B4-BE49-F238E27FC236}">
                <a16:creationId xmlns:a16="http://schemas.microsoft.com/office/drawing/2014/main" id="{E8B9502A-DD51-4AB5-E47E-F4918F699E78}"/>
              </a:ext>
            </a:extLst>
          </p:cNvPr>
          <p:cNvGrpSpPr/>
          <p:nvPr/>
        </p:nvGrpSpPr>
        <p:grpSpPr>
          <a:xfrm>
            <a:off x="4781973" y="1315791"/>
            <a:ext cx="4179136" cy="3540689"/>
            <a:chOff x="4443150" y="1474175"/>
            <a:chExt cx="4477599" cy="3577475"/>
          </a:xfrm>
        </p:grpSpPr>
        <p:pic>
          <p:nvPicPr>
            <p:cNvPr id="453" name="Google Shape;453;p73"/>
            <p:cNvPicPr preferRelativeResize="0"/>
            <p:nvPr/>
          </p:nvPicPr>
          <p:blipFill rotWithShape="1">
            <a:blip r:embed="rId3">
              <a:alphaModFix/>
            </a:blip>
            <a:srcRect r="1768" b="2505"/>
            <a:stretch/>
          </p:blipFill>
          <p:spPr>
            <a:xfrm>
              <a:off x="4443150" y="1474175"/>
              <a:ext cx="4477599" cy="3577475"/>
            </a:xfrm>
            <a:prstGeom prst="rect">
              <a:avLst/>
            </a:prstGeom>
            <a:noFill/>
            <a:ln w="9525" cap="flat" cmpd="sng">
              <a:solidFill>
                <a:srgbClr val="000000"/>
              </a:solidFill>
              <a:prstDash val="solid"/>
              <a:round/>
              <a:headEnd type="none" w="sm" len="sm"/>
              <a:tailEnd type="none" w="sm" len="sm"/>
            </a:ln>
          </p:spPr>
        </p:pic>
        <p:sp>
          <p:nvSpPr>
            <p:cNvPr id="454" name="Google Shape;454;p73"/>
            <p:cNvSpPr/>
            <p:nvPr/>
          </p:nvSpPr>
          <p:spPr>
            <a:xfrm>
              <a:off x="5820875" y="1963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1</a:t>
              </a:r>
              <a:endParaRPr sz="800"/>
            </a:p>
          </p:txBody>
        </p:sp>
        <p:sp>
          <p:nvSpPr>
            <p:cNvPr id="455" name="Google Shape;455;p73"/>
            <p:cNvSpPr/>
            <p:nvPr/>
          </p:nvSpPr>
          <p:spPr>
            <a:xfrm>
              <a:off x="66590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4</a:t>
              </a:r>
              <a:endParaRPr sz="800"/>
            </a:p>
          </p:txBody>
        </p:sp>
        <p:sp>
          <p:nvSpPr>
            <p:cNvPr id="456" name="Google Shape;456;p73"/>
            <p:cNvSpPr/>
            <p:nvPr/>
          </p:nvSpPr>
          <p:spPr>
            <a:xfrm>
              <a:off x="77258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5</a:t>
              </a:r>
              <a:endParaRPr sz="800"/>
            </a:p>
          </p:txBody>
        </p:sp>
        <p:sp>
          <p:nvSpPr>
            <p:cNvPr id="457" name="Google Shape;457;p73"/>
            <p:cNvSpPr/>
            <p:nvPr/>
          </p:nvSpPr>
          <p:spPr>
            <a:xfrm>
              <a:off x="84116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6</a:t>
              </a:r>
              <a:endParaRPr sz="800"/>
            </a:p>
          </p:txBody>
        </p:sp>
        <p:sp>
          <p:nvSpPr>
            <p:cNvPr id="458" name="Google Shape;458;p73"/>
            <p:cNvSpPr/>
            <p:nvPr/>
          </p:nvSpPr>
          <p:spPr>
            <a:xfrm>
              <a:off x="5287475" y="2953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2</a:t>
              </a:r>
              <a:endParaRPr sz="800"/>
            </a:p>
          </p:txBody>
        </p:sp>
        <p:sp>
          <p:nvSpPr>
            <p:cNvPr id="459" name="Google Shape;459;p73"/>
            <p:cNvSpPr/>
            <p:nvPr/>
          </p:nvSpPr>
          <p:spPr>
            <a:xfrm>
              <a:off x="4982675" y="4630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3</a:t>
              </a:r>
              <a:endParaRPr sz="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9A156-B4D7-4F55-9DC2-782082C2C6E1}"/>
              </a:ext>
            </a:extLst>
          </p:cNvPr>
          <p:cNvSpPr>
            <a:spLocks noGrp="1"/>
          </p:cNvSpPr>
          <p:nvPr>
            <p:ph idx="1"/>
          </p:nvPr>
        </p:nvSpPr>
        <p:spPr>
          <a:xfrm>
            <a:off x="464574" y="1081000"/>
            <a:ext cx="4018936" cy="4062500"/>
          </a:xfrm>
        </p:spPr>
        <p:txBody>
          <a:bodyPr>
            <a:noAutofit/>
          </a:bodyPr>
          <a:lstStyle/>
          <a:p>
            <a:pPr marL="0" indent="0">
              <a:lnSpc>
                <a:spcPct val="150000"/>
              </a:lnSpc>
              <a:spcBef>
                <a:spcPts val="0"/>
              </a:spcBef>
              <a:buNone/>
            </a:pPr>
            <a:r>
              <a:rPr lang="en-GB" b="1" dirty="0"/>
              <a:t>Data View in Power BI</a:t>
            </a:r>
            <a:r>
              <a:rPr lang="en-GB" dirty="0"/>
              <a:t> shows a tabular view of your imported data, allowing you to inspect, explore, and verify the dataset before building reports. It helps you see the raw data and understand its structure.</a:t>
            </a:r>
          </a:p>
          <a:p>
            <a:pPr marL="0" indent="0">
              <a:lnSpc>
                <a:spcPct val="150000"/>
              </a:lnSpc>
              <a:spcBef>
                <a:spcPts val="0"/>
              </a:spcBef>
              <a:buNone/>
            </a:pPr>
            <a:r>
              <a:rPr lang="en-US" b="1" dirty="0"/>
              <a:t>Refer to the figure on the left - </a:t>
            </a:r>
          </a:p>
          <a:p>
            <a:pPr marL="179388" lvl="0" indent="-179388">
              <a:lnSpc>
                <a:spcPct val="150000"/>
              </a:lnSpc>
              <a:spcBef>
                <a:spcPts val="0"/>
              </a:spcBef>
              <a:buSzPct val="97000"/>
              <a:buFont typeface="+mj-lt"/>
              <a:buAutoNum type="arabicPeriod"/>
            </a:pPr>
            <a:r>
              <a:rPr lang="en-US" dirty="0"/>
              <a:t>Data view icon - Select this icon to enter Data view.</a:t>
            </a:r>
          </a:p>
          <a:p>
            <a:pPr marL="179388" lvl="0" indent="-179388">
              <a:lnSpc>
                <a:spcPct val="150000"/>
              </a:lnSpc>
              <a:spcBef>
                <a:spcPts val="0"/>
              </a:spcBef>
              <a:buSzPct val="97000"/>
              <a:buFont typeface="+mj-lt"/>
              <a:buAutoNum type="arabicPeriod"/>
            </a:pPr>
            <a:r>
              <a:rPr lang="en-US" dirty="0"/>
              <a:t>Data Grid - This area shows the selected table and all columns and rows in it. Columns hidden from Report view are greyed out. Right-click on a column for options.</a:t>
            </a:r>
          </a:p>
          <a:p>
            <a:pPr marL="179388" lvl="0" indent="-179388">
              <a:lnSpc>
                <a:spcPct val="150000"/>
              </a:lnSpc>
              <a:spcBef>
                <a:spcPts val="0"/>
              </a:spcBef>
              <a:buSzPct val="97000"/>
              <a:buFont typeface="+mj-lt"/>
              <a:buAutoNum type="arabicPeriod"/>
            </a:pPr>
            <a:r>
              <a:rPr lang="en-US" dirty="0"/>
              <a:t>Modeling ribbon - Tab to manage relationships, create calculations, change data type, format, data category for a column.</a:t>
            </a:r>
          </a:p>
          <a:p>
            <a:pPr marL="179388" indent="-179388">
              <a:lnSpc>
                <a:spcPct val="150000"/>
              </a:lnSpc>
              <a:spcBef>
                <a:spcPts val="0"/>
              </a:spcBef>
              <a:buSzPct val="97000"/>
              <a:buFont typeface="+mj-lt"/>
              <a:buAutoNum type="arabicPeriod"/>
            </a:pPr>
            <a:r>
              <a:rPr lang="en-US" dirty="0"/>
              <a:t>Formula bar -  Enter Data Analysis Expression (DAX) formulas for Measures and Calculated columns.</a:t>
            </a:r>
          </a:p>
          <a:p>
            <a:pPr marL="179388" indent="-179388">
              <a:lnSpc>
                <a:spcPct val="150000"/>
              </a:lnSpc>
              <a:spcBef>
                <a:spcPts val="0"/>
              </a:spcBef>
              <a:buSzPct val="97000"/>
              <a:buFont typeface="+mj-lt"/>
              <a:buAutoNum type="arabicPeriod"/>
            </a:pPr>
            <a:r>
              <a:rPr lang="en-US" dirty="0"/>
              <a:t>Search - Search for a table or column in model.</a:t>
            </a:r>
          </a:p>
          <a:p>
            <a:pPr marL="179388" indent="-179388">
              <a:lnSpc>
                <a:spcPct val="150000"/>
              </a:lnSpc>
              <a:spcBef>
                <a:spcPts val="0"/>
              </a:spcBef>
              <a:buSzPct val="97000"/>
              <a:buFont typeface="+mj-lt"/>
              <a:buAutoNum type="arabicPeriod"/>
            </a:pPr>
            <a:r>
              <a:rPr lang="en-US" dirty="0"/>
              <a:t>Fields list - Select a table or column to view in the data grid.</a:t>
            </a:r>
          </a:p>
        </p:txBody>
      </p:sp>
      <p:sp>
        <p:nvSpPr>
          <p:cNvPr id="3" name="Text Placeholder 2">
            <a:extLst>
              <a:ext uri="{FF2B5EF4-FFF2-40B4-BE49-F238E27FC236}">
                <a16:creationId xmlns:a16="http://schemas.microsoft.com/office/drawing/2014/main" id="{43A1176E-83E4-4793-A84D-A2C20EAC5FA2}"/>
              </a:ext>
            </a:extLst>
          </p:cNvPr>
          <p:cNvSpPr>
            <a:spLocks noGrp="1"/>
          </p:cNvSpPr>
          <p:nvPr>
            <p:ph type="body" sz="quarter" idx="10"/>
          </p:nvPr>
        </p:nvSpPr>
        <p:spPr/>
        <p:txBody>
          <a:bodyPr anchor="b">
            <a:normAutofit/>
          </a:bodyPr>
          <a:lstStyle/>
          <a:p>
            <a:r>
              <a:rPr lang="en-GB"/>
              <a:t>Data View</a:t>
            </a:r>
            <a:endParaRPr lang="en-US"/>
          </a:p>
        </p:txBody>
      </p:sp>
      <p:pic>
        <p:nvPicPr>
          <p:cNvPr id="6" name="Google Shape;497;p78"/>
          <p:cNvPicPr preferRelativeResize="0"/>
          <p:nvPr/>
        </p:nvPicPr>
        <p:blipFill>
          <a:blip r:embed="rId3"/>
          <a:stretch>
            <a:fillRect/>
          </a:stretch>
        </p:blipFill>
        <p:spPr>
          <a:xfrm>
            <a:off x="4772414" y="1988598"/>
            <a:ext cx="4018936" cy="210994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B61A01-6677-4B25-96C8-CFDD45BB4893}"/>
              </a:ext>
            </a:extLst>
          </p:cNvPr>
          <p:cNvSpPr>
            <a:spLocks noGrp="1"/>
          </p:cNvSpPr>
          <p:nvPr>
            <p:ph idx="1"/>
          </p:nvPr>
        </p:nvSpPr>
        <p:spPr/>
        <p:txBody>
          <a:bodyPr/>
          <a:lstStyle/>
          <a:p>
            <a:pPr>
              <a:lnSpc>
                <a:spcPct val="150000"/>
              </a:lnSpc>
            </a:pPr>
            <a:r>
              <a:rPr lang="en-US"/>
              <a:t>Model view shows all of the tables, columns, and relationships in data model. </a:t>
            </a:r>
          </a:p>
          <a:p>
            <a:pPr>
              <a:lnSpc>
                <a:spcPct val="150000"/>
              </a:lnSpc>
            </a:pPr>
            <a:r>
              <a:rPr lang="en-US"/>
              <a:t>This view can be especially helpful when model has complex relationships between many tables.</a:t>
            </a:r>
          </a:p>
          <a:p>
            <a:pPr>
              <a:lnSpc>
                <a:spcPct val="150000"/>
              </a:lnSpc>
            </a:pPr>
            <a:r>
              <a:rPr lang="en-US"/>
              <a:t>Select the Model icon near the side of the window to see a view of the existing model.</a:t>
            </a:r>
          </a:p>
          <a:p>
            <a:pPr>
              <a:lnSpc>
                <a:spcPct val="150000"/>
              </a:lnSpc>
            </a:pPr>
            <a:endParaRPr lang="en-US"/>
          </a:p>
          <a:p>
            <a:pPr>
              <a:lnSpc>
                <a:spcPct val="150000"/>
              </a:lnSpc>
            </a:pPr>
            <a:endParaRPr lang="en-US"/>
          </a:p>
          <a:p>
            <a:pPr>
              <a:lnSpc>
                <a:spcPct val="150000"/>
              </a:lnSpc>
            </a:pPr>
            <a:endParaRPr lang="en-US"/>
          </a:p>
        </p:txBody>
      </p:sp>
      <p:sp>
        <p:nvSpPr>
          <p:cNvPr id="3" name="Text Placeholder 2">
            <a:extLst>
              <a:ext uri="{FF2B5EF4-FFF2-40B4-BE49-F238E27FC236}">
                <a16:creationId xmlns:a16="http://schemas.microsoft.com/office/drawing/2014/main" id="{12D61D42-8A70-48B2-962C-E9EF3CE687F9}"/>
              </a:ext>
            </a:extLst>
          </p:cNvPr>
          <p:cNvSpPr>
            <a:spLocks noGrp="1"/>
          </p:cNvSpPr>
          <p:nvPr>
            <p:ph type="body" sz="quarter" idx="10"/>
          </p:nvPr>
        </p:nvSpPr>
        <p:spPr/>
        <p:txBody>
          <a:bodyPr>
            <a:normAutofit/>
          </a:bodyPr>
          <a:lstStyle/>
          <a:p>
            <a:r>
              <a:rPr lang="en-GB"/>
              <a:t>Model View</a:t>
            </a:r>
            <a:endParaRPr lang="en-US"/>
          </a:p>
        </p:txBody>
      </p:sp>
      <p:pic>
        <p:nvPicPr>
          <p:cNvPr id="529" name="Google Shape;529;p81"/>
          <p:cNvPicPr preferRelativeResize="0"/>
          <p:nvPr/>
        </p:nvPicPr>
        <p:blipFill>
          <a:blip r:embed="rId3">
            <a:alphaModFix/>
          </a:blip>
          <a:stretch>
            <a:fillRect/>
          </a:stretch>
        </p:blipFill>
        <p:spPr>
          <a:xfrm>
            <a:off x="4724400" y="1334769"/>
            <a:ext cx="4267199" cy="3455560"/>
          </a:xfrm>
          <a:prstGeom prst="rect">
            <a:avLst/>
          </a:prstGeom>
          <a:noFill/>
          <a:ln w="9525" cap="flat" cmpd="sng">
            <a:solidFill>
              <a:srgbClr val="000000"/>
            </a:solidFill>
            <a:prstDash val="solid"/>
            <a:round/>
            <a:headEnd type="none" w="sm" len="sm"/>
            <a:tailEnd type="none" w="sm" len="sm"/>
          </a:ln>
        </p:spPr>
      </p:pic>
      <p:sp>
        <p:nvSpPr>
          <p:cNvPr id="5" name="Google Shape;440;p71">
            <a:extLst>
              <a:ext uri="{FF2B5EF4-FFF2-40B4-BE49-F238E27FC236}">
                <a16:creationId xmlns:a16="http://schemas.microsoft.com/office/drawing/2014/main" id="{710E5B53-5F21-4755-936D-EB68740FB3E1}"/>
              </a:ext>
            </a:extLst>
          </p:cNvPr>
          <p:cNvSpPr/>
          <p:nvPr/>
        </p:nvSpPr>
        <p:spPr>
          <a:xfrm>
            <a:off x="6086006" y="3177915"/>
            <a:ext cx="314793" cy="40473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CA5F-29BF-ECD5-C747-736821BDA139}"/>
              </a:ext>
            </a:extLst>
          </p:cNvPr>
          <p:cNvSpPr>
            <a:spLocks noGrp="1"/>
          </p:cNvSpPr>
          <p:nvPr>
            <p:ph type="ctrTitle"/>
          </p:nvPr>
        </p:nvSpPr>
        <p:spPr>
          <a:xfrm>
            <a:off x="1454003" y="1881492"/>
            <a:ext cx="6235995" cy="690258"/>
          </a:xfrm>
        </p:spPr>
        <p:txBody>
          <a:bodyPr/>
          <a:lstStyle/>
          <a:p>
            <a:r>
              <a:rPr lang="en-IN"/>
              <a:t>Connecting to Data</a:t>
            </a:r>
          </a:p>
        </p:txBody>
      </p:sp>
    </p:spTree>
    <p:extLst>
      <p:ext uri="{BB962C8B-B14F-4D97-AF65-F5344CB8AC3E}">
        <p14:creationId xmlns:p14="http://schemas.microsoft.com/office/powerpoint/2010/main" val="162038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0E5E82-7851-745A-EAC3-0013AF4FF5BE}"/>
              </a:ext>
            </a:extLst>
          </p:cNvPr>
          <p:cNvSpPr>
            <a:spLocks noGrp="1"/>
          </p:cNvSpPr>
          <p:nvPr>
            <p:ph idx="1"/>
          </p:nvPr>
        </p:nvSpPr>
        <p:spPr/>
        <p:txBody>
          <a:bodyPr/>
          <a:lstStyle/>
          <a:p>
            <a:pPr algn="l">
              <a:lnSpc>
                <a:spcPct val="150000"/>
              </a:lnSpc>
              <a:spcBef>
                <a:spcPts val="0"/>
              </a:spcBef>
              <a:buNone/>
            </a:pPr>
            <a:r>
              <a:rPr lang="en-GB" sz="1100" b="1" i="0">
                <a:effectLst/>
                <a:latin typeface="Aptos Display" panose="020B0004020202020204" pitchFamily="34" charset="0"/>
              </a:rPr>
              <a:t>Get or connect to data</a:t>
            </a:r>
          </a:p>
          <a:p>
            <a:pPr marL="358775" indent="-182563" algn="l">
              <a:lnSpc>
                <a:spcPct val="150000"/>
              </a:lnSpc>
              <a:spcBef>
                <a:spcPts val="0"/>
              </a:spcBef>
              <a:buFont typeface="Arial" panose="020B0604020202020204" pitchFamily="34" charset="0"/>
              <a:buChar char="•"/>
            </a:pPr>
            <a:r>
              <a:rPr lang="en-GB" sz="1100" b="0" i="0">
                <a:effectLst/>
                <a:latin typeface="Aptos Display" panose="020B0004020202020204" pitchFamily="34" charset="0"/>
              </a:rPr>
              <a:t>Identify and connect to data sources or a shared semantic model</a:t>
            </a:r>
          </a:p>
          <a:p>
            <a:pPr marL="358775" indent="-182563" algn="l">
              <a:lnSpc>
                <a:spcPct val="150000"/>
              </a:lnSpc>
              <a:spcBef>
                <a:spcPts val="0"/>
              </a:spcBef>
              <a:buFont typeface="Arial" panose="020B0604020202020204" pitchFamily="34" charset="0"/>
              <a:buChar char="•"/>
            </a:pPr>
            <a:r>
              <a:rPr lang="en-GB" sz="1100" b="0" i="0">
                <a:effectLst/>
                <a:latin typeface="Aptos Display" panose="020B0004020202020204" pitchFamily="34" charset="0"/>
              </a:rPr>
              <a:t>Change data source settings, including credentials and privacy levels</a:t>
            </a:r>
          </a:p>
          <a:p>
            <a:pPr marL="358775" indent="-182563" algn="l">
              <a:lnSpc>
                <a:spcPct val="150000"/>
              </a:lnSpc>
              <a:spcBef>
                <a:spcPts val="0"/>
              </a:spcBef>
              <a:buFont typeface="Arial" panose="020B0604020202020204" pitchFamily="34" charset="0"/>
              <a:buChar char="•"/>
            </a:pPr>
            <a:r>
              <a:rPr lang="en-GB" sz="1100" b="0" i="0">
                <a:effectLst/>
                <a:latin typeface="Aptos Display" panose="020B0004020202020204" pitchFamily="34" charset="0"/>
              </a:rPr>
              <a:t>Choose between Direct Query and Import</a:t>
            </a:r>
          </a:p>
          <a:p>
            <a:pPr marL="358775" indent="-182563" algn="l">
              <a:lnSpc>
                <a:spcPct val="150000"/>
              </a:lnSpc>
              <a:spcBef>
                <a:spcPts val="0"/>
              </a:spcBef>
              <a:buFont typeface="Arial" panose="020B0604020202020204" pitchFamily="34" charset="0"/>
              <a:buChar char="•"/>
            </a:pPr>
            <a:r>
              <a:rPr lang="en-GB" sz="1100" b="0" i="0">
                <a:effectLst/>
                <a:latin typeface="Aptos Display" panose="020B0004020202020204" pitchFamily="34" charset="0"/>
              </a:rPr>
              <a:t>Create and modify parameters</a:t>
            </a:r>
          </a:p>
          <a:p>
            <a:pPr marL="358775" indent="-182563">
              <a:lnSpc>
                <a:spcPct val="150000"/>
              </a:lnSpc>
              <a:spcBef>
                <a:spcPts val="0"/>
              </a:spcBef>
              <a:buNone/>
            </a:pPr>
            <a:endParaRPr lang="en-GB" sz="1100" b="1">
              <a:solidFill>
                <a:srgbClr val="00B0F0"/>
              </a:solidFill>
              <a:latin typeface="Aptos Display" panose="020B0004020202020204" pitchFamily="34" charset="0"/>
            </a:endParaRPr>
          </a:p>
          <a:p>
            <a:pPr>
              <a:lnSpc>
                <a:spcPct val="150000"/>
              </a:lnSpc>
              <a:spcBef>
                <a:spcPts val="0"/>
              </a:spcBef>
              <a:buNone/>
            </a:pPr>
            <a:r>
              <a:rPr lang="en-GB" b="1"/>
              <a:t>Profile and clean the data</a:t>
            </a:r>
          </a:p>
          <a:p>
            <a:pPr marL="358775" indent="-182563" algn="l">
              <a:lnSpc>
                <a:spcPct val="150000"/>
              </a:lnSpc>
              <a:spcBef>
                <a:spcPts val="0"/>
              </a:spcBef>
              <a:buFont typeface="Arial" panose="020B0604020202020204" pitchFamily="34" charset="0"/>
              <a:buChar char="•"/>
            </a:pPr>
            <a:r>
              <a:rPr lang="en-GB" sz="1100" b="0" i="0">
                <a:effectLst/>
                <a:latin typeface="Aptos Display" panose="020B0004020202020204" pitchFamily="34" charset="0"/>
              </a:rPr>
              <a:t>Evaluate data, including data statistics and column properties</a:t>
            </a:r>
          </a:p>
          <a:p>
            <a:pPr marL="358775" indent="-182563" algn="l">
              <a:lnSpc>
                <a:spcPct val="150000"/>
              </a:lnSpc>
              <a:spcBef>
                <a:spcPts val="0"/>
              </a:spcBef>
              <a:buFont typeface="Arial" panose="020B0604020202020204" pitchFamily="34" charset="0"/>
              <a:buChar char="•"/>
            </a:pPr>
            <a:r>
              <a:rPr lang="en-GB" sz="1100" b="0" i="0">
                <a:effectLst/>
                <a:latin typeface="Aptos Display" panose="020B0004020202020204" pitchFamily="34" charset="0"/>
              </a:rPr>
              <a:t>Resolve inconsistencies, unexpected or null values, and data quality issues</a:t>
            </a:r>
          </a:p>
          <a:p>
            <a:pPr marL="358775" indent="-182563" algn="l">
              <a:lnSpc>
                <a:spcPct val="150000"/>
              </a:lnSpc>
              <a:spcBef>
                <a:spcPts val="0"/>
              </a:spcBef>
              <a:buFont typeface="Arial" panose="020B0604020202020204" pitchFamily="34" charset="0"/>
              <a:buChar char="•"/>
            </a:pPr>
            <a:r>
              <a:rPr lang="en-GB" sz="1100" b="0" i="0">
                <a:effectLst/>
                <a:latin typeface="Aptos Display" panose="020B0004020202020204" pitchFamily="34" charset="0"/>
              </a:rPr>
              <a:t>Resolve data import errors</a:t>
            </a:r>
          </a:p>
        </p:txBody>
      </p:sp>
      <p:sp>
        <p:nvSpPr>
          <p:cNvPr id="5" name="Content Placeholder 4">
            <a:extLst>
              <a:ext uri="{FF2B5EF4-FFF2-40B4-BE49-F238E27FC236}">
                <a16:creationId xmlns:a16="http://schemas.microsoft.com/office/drawing/2014/main" id="{ABB6DB04-7350-6BE2-07D7-12B68042DAA2}"/>
              </a:ext>
            </a:extLst>
          </p:cNvPr>
          <p:cNvSpPr>
            <a:spLocks noGrp="1"/>
          </p:cNvSpPr>
          <p:nvPr>
            <p:ph idx="10"/>
          </p:nvPr>
        </p:nvSpPr>
        <p:spPr>
          <a:prstGeom prst="rect">
            <a:avLst/>
          </a:prstGeom>
        </p:spPr>
        <p:txBody>
          <a:bodyPr/>
          <a:lstStyle/>
          <a:p>
            <a:pPr>
              <a:lnSpc>
                <a:spcPct val="150000"/>
              </a:lnSpc>
              <a:spcBef>
                <a:spcPts val="0"/>
              </a:spcBef>
              <a:buNone/>
            </a:pPr>
            <a:r>
              <a:rPr lang="en-GB" b="1"/>
              <a:t>Transform and load the data</a:t>
            </a:r>
          </a:p>
          <a:p>
            <a:pPr marL="358775" indent="-182563">
              <a:lnSpc>
                <a:spcPct val="150000"/>
              </a:lnSpc>
              <a:spcBef>
                <a:spcPts val="0"/>
              </a:spcBef>
            </a:pPr>
            <a:r>
              <a:rPr lang="en-GB" sz="1100">
                <a:latin typeface="Aptos Display" panose="020B0004020202020204" pitchFamily="34" charset="0"/>
              </a:rPr>
              <a:t>Select appropriate column data types</a:t>
            </a:r>
          </a:p>
          <a:p>
            <a:pPr marL="358775" indent="-182563">
              <a:lnSpc>
                <a:spcPct val="150000"/>
              </a:lnSpc>
              <a:spcBef>
                <a:spcPts val="0"/>
              </a:spcBef>
            </a:pPr>
            <a:r>
              <a:rPr lang="en-GB" sz="1100">
                <a:latin typeface="Aptos Display" panose="020B0004020202020204" pitchFamily="34" charset="0"/>
              </a:rPr>
              <a:t>Create and transform columns</a:t>
            </a:r>
          </a:p>
          <a:p>
            <a:pPr marL="358775" indent="-182563">
              <a:lnSpc>
                <a:spcPct val="150000"/>
              </a:lnSpc>
              <a:spcBef>
                <a:spcPts val="0"/>
              </a:spcBef>
            </a:pPr>
            <a:r>
              <a:rPr lang="en-GB" sz="1100">
                <a:latin typeface="Aptos Display" panose="020B0004020202020204" pitchFamily="34" charset="0"/>
              </a:rPr>
              <a:t>Group and aggregate rows</a:t>
            </a:r>
          </a:p>
          <a:p>
            <a:pPr marL="358775" indent="-182563">
              <a:lnSpc>
                <a:spcPct val="150000"/>
              </a:lnSpc>
              <a:spcBef>
                <a:spcPts val="0"/>
              </a:spcBef>
            </a:pPr>
            <a:r>
              <a:rPr lang="en-GB" sz="1100">
                <a:latin typeface="Aptos Display" panose="020B0004020202020204" pitchFamily="34" charset="0"/>
              </a:rPr>
              <a:t>Pivot, unpivot, and transpose data</a:t>
            </a:r>
          </a:p>
          <a:p>
            <a:pPr marL="358775" indent="-182563">
              <a:lnSpc>
                <a:spcPct val="150000"/>
              </a:lnSpc>
              <a:spcBef>
                <a:spcPts val="0"/>
              </a:spcBef>
            </a:pPr>
            <a:r>
              <a:rPr lang="en-GB" sz="1100">
                <a:latin typeface="Aptos Display" panose="020B0004020202020204" pitchFamily="34" charset="0"/>
              </a:rPr>
              <a:t>Convert semi-structured data to a table</a:t>
            </a:r>
          </a:p>
          <a:p>
            <a:pPr marL="358775" indent="-182563">
              <a:lnSpc>
                <a:spcPct val="150000"/>
              </a:lnSpc>
              <a:spcBef>
                <a:spcPts val="0"/>
              </a:spcBef>
            </a:pPr>
            <a:r>
              <a:rPr lang="en-GB" sz="1100">
                <a:latin typeface="Aptos Display" panose="020B0004020202020204" pitchFamily="34" charset="0"/>
              </a:rPr>
              <a:t>Create fact tables and dimension tables</a:t>
            </a:r>
          </a:p>
          <a:p>
            <a:pPr marL="358775" indent="-182563">
              <a:lnSpc>
                <a:spcPct val="150000"/>
              </a:lnSpc>
              <a:spcBef>
                <a:spcPts val="0"/>
              </a:spcBef>
            </a:pPr>
            <a:r>
              <a:rPr lang="en-GB" sz="1100">
                <a:latin typeface="Aptos Display" panose="020B0004020202020204" pitchFamily="34" charset="0"/>
              </a:rPr>
              <a:t>Identify when to use reference or duplicate queries and the resulting impact</a:t>
            </a:r>
          </a:p>
          <a:p>
            <a:pPr marL="358775" indent="-182563">
              <a:lnSpc>
                <a:spcPct val="150000"/>
              </a:lnSpc>
              <a:spcBef>
                <a:spcPts val="0"/>
              </a:spcBef>
            </a:pPr>
            <a:r>
              <a:rPr lang="en-GB" sz="1100">
                <a:latin typeface="Aptos Display" panose="020B0004020202020204" pitchFamily="34" charset="0"/>
              </a:rPr>
              <a:t>Merge and append queries</a:t>
            </a:r>
          </a:p>
          <a:p>
            <a:pPr marL="358775" indent="-182563">
              <a:lnSpc>
                <a:spcPct val="150000"/>
              </a:lnSpc>
              <a:spcBef>
                <a:spcPts val="0"/>
              </a:spcBef>
            </a:pPr>
            <a:r>
              <a:rPr lang="en-GB" sz="1100">
                <a:latin typeface="Aptos Display" panose="020B0004020202020204" pitchFamily="34" charset="0"/>
              </a:rPr>
              <a:t>Identify and create appropriate keys for relationships</a:t>
            </a:r>
          </a:p>
          <a:p>
            <a:pPr marL="358775" indent="-182563">
              <a:lnSpc>
                <a:spcPct val="150000"/>
              </a:lnSpc>
              <a:spcBef>
                <a:spcPts val="0"/>
              </a:spcBef>
            </a:pPr>
            <a:r>
              <a:rPr lang="en-GB" sz="1100">
                <a:latin typeface="Aptos Display" panose="020B0004020202020204" pitchFamily="34" charset="0"/>
              </a:rPr>
              <a:t>Configure data loading for queries</a:t>
            </a:r>
          </a:p>
          <a:p>
            <a:endParaRPr lang="en-IN" sz="1100"/>
          </a:p>
        </p:txBody>
      </p:sp>
      <p:sp>
        <p:nvSpPr>
          <p:cNvPr id="3" name="Text Placeholder 2">
            <a:extLst>
              <a:ext uri="{FF2B5EF4-FFF2-40B4-BE49-F238E27FC236}">
                <a16:creationId xmlns:a16="http://schemas.microsoft.com/office/drawing/2014/main" id="{40611DCA-A43A-0EE8-00CC-069EB417431B}"/>
              </a:ext>
            </a:extLst>
          </p:cNvPr>
          <p:cNvSpPr>
            <a:spLocks noGrp="1"/>
          </p:cNvSpPr>
          <p:nvPr>
            <p:ph type="body" sz="quarter" idx="11"/>
          </p:nvPr>
        </p:nvSpPr>
        <p:spPr/>
        <p:txBody>
          <a:bodyPr>
            <a:normAutofit/>
          </a:bodyPr>
          <a:lstStyle/>
          <a:p>
            <a:pPr marL="0" indent="0">
              <a:buNone/>
            </a:pPr>
            <a:r>
              <a:rPr lang="en-US" sz="2100" b="1" dirty="0">
                <a:latin typeface="Aptos Display" panose="020B0004020202020204" pitchFamily="34" charset="0"/>
              </a:rPr>
              <a:t>Course Contents - </a:t>
            </a:r>
            <a:r>
              <a:rPr lang="en-GB" sz="2100" b="1" i="0" dirty="0">
                <a:effectLst/>
                <a:latin typeface="Aptos Display" panose="020B0004020202020204" pitchFamily="34" charset="0"/>
              </a:rPr>
              <a:t>Prepare the Data (25–30%)</a:t>
            </a:r>
            <a:endParaRPr lang="en-US" sz="2100" b="1" dirty="0">
              <a:latin typeface="Aptos Display" panose="020B0004020202020204" pitchFamily="34" charset="0"/>
            </a:endParaRPr>
          </a:p>
        </p:txBody>
      </p:sp>
    </p:spTree>
    <p:extLst>
      <p:ext uri="{BB962C8B-B14F-4D97-AF65-F5344CB8AC3E}">
        <p14:creationId xmlns:p14="http://schemas.microsoft.com/office/powerpoint/2010/main" val="162028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3A2B3-518A-4A49-8BA6-4B84ACCDA223}"/>
              </a:ext>
            </a:extLst>
          </p:cNvPr>
          <p:cNvSpPr>
            <a:spLocks noGrp="1"/>
          </p:cNvSpPr>
          <p:nvPr>
            <p:ph idx="1"/>
          </p:nvPr>
        </p:nvSpPr>
        <p:spPr/>
        <p:txBody>
          <a:bodyPr/>
          <a:lstStyle/>
          <a:p>
            <a:pPr marL="342900" indent="-342900">
              <a:lnSpc>
                <a:spcPct val="200000"/>
              </a:lnSpc>
              <a:buAutoNum type="arabicPeriod"/>
            </a:pPr>
            <a:r>
              <a:rPr lang="en-GB" i="1"/>
              <a:t>Home Tab &gt; Data Ribbon&gt; Get data</a:t>
            </a:r>
          </a:p>
          <a:p>
            <a:pPr marL="342900" indent="-342900">
              <a:lnSpc>
                <a:spcPct val="200000"/>
              </a:lnSpc>
              <a:buAutoNum type="arabicPeriod"/>
            </a:pPr>
            <a:r>
              <a:rPr lang="en-GB" i="1"/>
              <a:t>Select the appropriate data connection</a:t>
            </a:r>
          </a:p>
          <a:p>
            <a:pPr marL="342900" indent="-342900">
              <a:lnSpc>
                <a:spcPct val="200000"/>
              </a:lnSpc>
              <a:buAutoNum type="arabicPeriod"/>
            </a:pPr>
            <a:r>
              <a:rPr lang="en-GB" i="1"/>
              <a:t>Enter credentials (if required)</a:t>
            </a:r>
          </a:p>
          <a:p>
            <a:pPr marL="342900" indent="-342900">
              <a:lnSpc>
                <a:spcPct val="200000"/>
              </a:lnSpc>
              <a:buAutoNum type="arabicPeriod"/>
            </a:pPr>
            <a:r>
              <a:rPr lang="en-GB" i="1"/>
              <a:t>Load data</a:t>
            </a:r>
          </a:p>
          <a:p>
            <a:endParaRPr lang="en-US"/>
          </a:p>
        </p:txBody>
      </p:sp>
      <p:sp>
        <p:nvSpPr>
          <p:cNvPr id="3" name="Text Placeholder 2">
            <a:extLst>
              <a:ext uri="{FF2B5EF4-FFF2-40B4-BE49-F238E27FC236}">
                <a16:creationId xmlns:a16="http://schemas.microsoft.com/office/drawing/2014/main" id="{D54887C9-9CF5-4CA4-B1B7-8162990221CF}"/>
              </a:ext>
            </a:extLst>
          </p:cNvPr>
          <p:cNvSpPr>
            <a:spLocks noGrp="1"/>
          </p:cNvSpPr>
          <p:nvPr>
            <p:ph type="body" sz="quarter" idx="10"/>
          </p:nvPr>
        </p:nvSpPr>
        <p:spPr/>
        <p:txBody>
          <a:bodyPr>
            <a:normAutofit/>
          </a:bodyPr>
          <a:lstStyle/>
          <a:p>
            <a:r>
              <a:rPr lang="en-US"/>
              <a:t>Connect to Data Source</a:t>
            </a:r>
          </a:p>
        </p:txBody>
      </p:sp>
      <p:pic>
        <p:nvPicPr>
          <p:cNvPr id="5" name="Picture 4">
            <a:extLst>
              <a:ext uri="{FF2B5EF4-FFF2-40B4-BE49-F238E27FC236}">
                <a16:creationId xmlns:a16="http://schemas.microsoft.com/office/drawing/2014/main" id="{BE1211BE-3C3C-4988-8170-6DDC9F3D59CE}"/>
              </a:ext>
            </a:extLst>
          </p:cNvPr>
          <p:cNvPicPr>
            <a:picLocks noChangeAspect="1"/>
          </p:cNvPicPr>
          <p:nvPr/>
        </p:nvPicPr>
        <p:blipFill>
          <a:blip r:embed="rId2"/>
          <a:stretch>
            <a:fillRect/>
          </a:stretch>
        </p:blipFill>
        <p:spPr>
          <a:xfrm>
            <a:off x="5274419" y="1136317"/>
            <a:ext cx="3584034" cy="3819806"/>
          </a:xfrm>
          <a:prstGeom prst="rect">
            <a:avLst/>
          </a:prstGeom>
          <a:ln>
            <a:solidFill>
              <a:schemeClr val="tx1">
                <a:lumMod val="85000"/>
                <a:lumOff val="15000"/>
              </a:schemeClr>
            </a:solidFill>
          </a:ln>
        </p:spPr>
      </p:pic>
      <p:sp>
        <p:nvSpPr>
          <p:cNvPr id="6" name="Rectangle 5">
            <a:extLst>
              <a:ext uri="{FF2B5EF4-FFF2-40B4-BE49-F238E27FC236}">
                <a16:creationId xmlns:a16="http://schemas.microsoft.com/office/drawing/2014/main" id="{A3F947C9-4C24-4C6B-9B2D-CAC7CED3EC63}"/>
              </a:ext>
            </a:extLst>
          </p:cNvPr>
          <p:cNvSpPr/>
          <p:nvPr/>
        </p:nvSpPr>
        <p:spPr>
          <a:xfrm>
            <a:off x="7854846" y="4654446"/>
            <a:ext cx="539646" cy="30167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395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3A2B3-518A-4A49-8BA6-4B84ACCDA223}"/>
              </a:ext>
            </a:extLst>
          </p:cNvPr>
          <p:cNvSpPr>
            <a:spLocks noGrp="1"/>
          </p:cNvSpPr>
          <p:nvPr>
            <p:ph idx="1"/>
          </p:nvPr>
        </p:nvSpPr>
        <p:spPr/>
        <p:txBody>
          <a:bodyPr/>
          <a:lstStyle/>
          <a:p>
            <a:pPr marL="342900" indent="-342900">
              <a:lnSpc>
                <a:spcPct val="200000"/>
              </a:lnSpc>
              <a:buAutoNum type="arabicPeriod"/>
            </a:pPr>
            <a:r>
              <a:rPr lang="en-GB" i="1"/>
              <a:t>Home Tab &gt; Queries Ribbon&gt; Transform Data &gt; Data source settings</a:t>
            </a:r>
          </a:p>
          <a:p>
            <a:pPr marL="342900" indent="-342900">
              <a:lnSpc>
                <a:spcPct val="200000"/>
              </a:lnSpc>
              <a:buAutoNum type="arabicPeriod"/>
            </a:pPr>
            <a:r>
              <a:rPr lang="en-GB" i="1"/>
              <a:t>Assign new data connection</a:t>
            </a:r>
            <a:endParaRPr lang="en-US"/>
          </a:p>
        </p:txBody>
      </p:sp>
      <p:sp>
        <p:nvSpPr>
          <p:cNvPr id="3" name="Text Placeholder 2">
            <a:extLst>
              <a:ext uri="{FF2B5EF4-FFF2-40B4-BE49-F238E27FC236}">
                <a16:creationId xmlns:a16="http://schemas.microsoft.com/office/drawing/2014/main" id="{D54887C9-9CF5-4CA4-B1B7-8162990221CF}"/>
              </a:ext>
            </a:extLst>
          </p:cNvPr>
          <p:cNvSpPr>
            <a:spLocks noGrp="1"/>
          </p:cNvSpPr>
          <p:nvPr>
            <p:ph type="body" sz="quarter" idx="10"/>
          </p:nvPr>
        </p:nvSpPr>
        <p:spPr/>
        <p:txBody>
          <a:bodyPr>
            <a:normAutofit/>
          </a:bodyPr>
          <a:lstStyle/>
          <a:p>
            <a:r>
              <a:rPr lang="en-US"/>
              <a:t>Change to Data Source Settings</a:t>
            </a:r>
          </a:p>
        </p:txBody>
      </p:sp>
      <p:grpSp>
        <p:nvGrpSpPr>
          <p:cNvPr id="9" name="Group 8">
            <a:extLst>
              <a:ext uri="{FF2B5EF4-FFF2-40B4-BE49-F238E27FC236}">
                <a16:creationId xmlns:a16="http://schemas.microsoft.com/office/drawing/2014/main" id="{5E73DB3A-88DF-42FF-8C72-E7A37E58E4FB}"/>
              </a:ext>
            </a:extLst>
          </p:cNvPr>
          <p:cNvGrpSpPr/>
          <p:nvPr/>
        </p:nvGrpSpPr>
        <p:grpSpPr>
          <a:xfrm>
            <a:off x="2892213" y="2690762"/>
            <a:ext cx="5967215" cy="1941330"/>
            <a:chOff x="644576" y="3363058"/>
            <a:chExt cx="4991725" cy="1442226"/>
          </a:xfrm>
        </p:grpSpPr>
        <p:pic>
          <p:nvPicPr>
            <p:cNvPr id="7" name="Picture 6">
              <a:extLst>
                <a:ext uri="{FF2B5EF4-FFF2-40B4-BE49-F238E27FC236}">
                  <a16:creationId xmlns:a16="http://schemas.microsoft.com/office/drawing/2014/main" id="{7B8E7C21-2045-43EB-9E08-DF8BA61401E3}"/>
                </a:ext>
              </a:extLst>
            </p:cNvPr>
            <p:cNvPicPr>
              <a:picLocks noChangeAspect="1"/>
            </p:cNvPicPr>
            <p:nvPr/>
          </p:nvPicPr>
          <p:blipFill>
            <a:blip r:embed="rId2"/>
            <a:stretch>
              <a:fillRect/>
            </a:stretch>
          </p:blipFill>
          <p:spPr>
            <a:xfrm>
              <a:off x="644576" y="3363058"/>
              <a:ext cx="4991725" cy="1442226"/>
            </a:xfrm>
            <a:prstGeom prst="rect">
              <a:avLst/>
            </a:prstGeom>
            <a:ln>
              <a:solidFill>
                <a:schemeClr val="tx1">
                  <a:lumMod val="85000"/>
                  <a:lumOff val="15000"/>
                </a:schemeClr>
              </a:solidFill>
            </a:ln>
          </p:spPr>
        </p:pic>
        <p:sp>
          <p:nvSpPr>
            <p:cNvPr id="6" name="Rectangle 5">
              <a:extLst>
                <a:ext uri="{FF2B5EF4-FFF2-40B4-BE49-F238E27FC236}">
                  <a16:creationId xmlns:a16="http://schemas.microsoft.com/office/drawing/2014/main" id="{A3F947C9-4C24-4C6B-9B2D-CAC7CED3EC63}"/>
                </a:ext>
              </a:extLst>
            </p:cNvPr>
            <p:cNvSpPr/>
            <p:nvPr/>
          </p:nvSpPr>
          <p:spPr>
            <a:xfrm>
              <a:off x="2975547" y="3485213"/>
              <a:ext cx="359764" cy="463661"/>
            </a:xfrm>
            <a:prstGeom prst="rect">
              <a:avLst/>
            </a:prstGeom>
            <a:noFill/>
            <a:ln>
              <a:solidFill>
                <a:schemeClr val="tx1">
                  <a:lumMod val="85000"/>
                  <a:lumOff val="1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D6954BAD-4F04-4268-92BD-37BDDBA43B77}"/>
                </a:ext>
              </a:extLst>
            </p:cNvPr>
            <p:cNvSpPr/>
            <p:nvPr/>
          </p:nvSpPr>
          <p:spPr>
            <a:xfrm>
              <a:off x="2975547" y="4214367"/>
              <a:ext cx="981856" cy="192741"/>
            </a:xfrm>
            <a:prstGeom prst="rect">
              <a:avLst/>
            </a:prstGeom>
            <a:noFill/>
            <a:ln>
              <a:solidFill>
                <a:schemeClr val="tx1">
                  <a:lumMod val="85000"/>
                  <a:lumOff val="1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481981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48E0BF2B-E67C-1CF8-0773-7A077CAD401D}"/>
              </a:ext>
            </a:extLst>
          </p:cNvPr>
          <p:cNvSpPr>
            <a:spLocks noGrp="1"/>
          </p:cNvSpPr>
          <p:nvPr>
            <p:ph idx="1"/>
          </p:nvPr>
        </p:nvSpPr>
        <p:spPr/>
        <p:txBody>
          <a:bodyPr>
            <a:noAutofit/>
          </a:bodyPr>
          <a:lstStyle/>
          <a:p>
            <a:pPr marL="0" indent="0">
              <a:lnSpc>
                <a:spcPct val="150000"/>
              </a:lnSpc>
              <a:buNone/>
            </a:pPr>
            <a:r>
              <a:rPr lang="en-GB" b="1" dirty="0"/>
              <a:t>1. Understand Your Fields</a:t>
            </a:r>
          </a:p>
          <a:p>
            <a:pPr>
              <a:lnSpc>
                <a:spcPct val="150000"/>
              </a:lnSpc>
            </a:pPr>
            <a:r>
              <a:rPr lang="en-GB" dirty="0"/>
              <a:t>In the Fields pane (right side), review your tables and columns.</a:t>
            </a:r>
          </a:p>
          <a:p>
            <a:pPr>
              <a:lnSpc>
                <a:spcPct val="150000"/>
              </a:lnSpc>
            </a:pPr>
            <a:r>
              <a:rPr lang="en-GB" dirty="0"/>
              <a:t>Identify dimensions (categories like “Department”) and measures (quantities like “Sales” or “Salary”).</a:t>
            </a:r>
          </a:p>
          <a:p>
            <a:pPr marL="0" indent="0">
              <a:lnSpc>
                <a:spcPct val="150000"/>
              </a:lnSpc>
              <a:buNone/>
            </a:pPr>
            <a:endParaRPr lang="en-GB" dirty="0"/>
          </a:p>
          <a:p>
            <a:pPr marL="0" indent="0">
              <a:lnSpc>
                <a:spcPct val="150000"/>
              </a:lnSpc>
              <a:buNone/>
            </a:pPr>
            <a:r>
              <a:rPr lang="en-GB" b="1" dirty="0"/>
              <a:t>2. Choose Your Visualization</a:t>
            </a:r>
          </a:p>
          <a:p>
            <a:pPr>
              <a:lnSpc>
                <a:spcPct val="150000"/>
              </a:lnSpc>
            </a:pPr>
            <a:r>
              <a:rPr lang="en-GB" dirty="0"/>
              <a:t>In Report View (</a:t>
            </a:r>
            <a:r>
              <a:rPr lang="en-GB" dirty="0" err="1"/>
              <a:t>center</a:t>
            </a:r>
            <a:r>
              <a:rPr lang="en-GB" dirty="0"/>
              <a:t> canvas):</a:t>
            </a:r>
          </a:p>
          <a:p>
            <a:pPr>
              <a:lnSpc>
                <a:spcPct val="150000"/>
              </a:lnSpc>
            </a:pPr>
            <a:r>
              <a:rPr lang="en-GB" dirty="0"/>
              <a:t>Go to the Visualizations pane.</a:t>
            </a:r>
          </a:p>
          <a:p>
            <a:pPr>
              <a:lnSpc>
                <a:spcPct val="150000"/>
              </a:lnSpc>
            </a:pPr>
            <a:r>
              <a:rPr lang="en-GB" dirty="0"/>
              <a:t>Click on a chart type (e.g., bar, line, pie, table, etc.).</a:t>
            </a:r>
          </a:p>
          <a:p>
            <a:pPr>
              <a:lnSpc>
                <a:spcPct val="150000"/>
              </a:lnSpc>
            </a:pPr>
            <a:r>
              <a:rPr lang="en-GB" dirty="0"/>
              <a:t>A blank chart will appear on the canvas.</a:t>
            </a:r>
          </a:p>
        </p:txBody>
      </p:sp>
      <p:sp>
        <p:nvSpPr>
          <p:cNvPr id="3" name="Text Placeholder 2">
            <a:extLst>
              <a:ext uri="{FF2B5EF4-FFF2-40B4-BE49-F238E27FC236}">
                <a16:creationId xmlns:a16="http://schemas.microsoft.com/office/drawing/2014/main" id="{F970A8A8-FB90-49D5-B0BE-851D24D4C277}"/>
              </a:ext>
            </a:extLst>
          </p:cNvPr>
          <p:cNvSpPr>
            <a:spLocks noGrp="1"/>
          </p:cNvSpPr>
          <p:nvPr>
            <p:ph type="body" sz="quarter" idx="10"/>
          </p:nvPr>
        </p:nvSpPr>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215C22B8-44A2-414C-B7F6-6EF819FDC028}"/>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465150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AD916-D25D-22DA-C13E-029CF0B73609}"/>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C75DA17-94C6-B609-A7CE-1E2E5AC4E61C}"/>
              </a:ext>
            </a:extLst>
          </p:cNvPr>
          <p:cNvSpPr>
            <a:spLocks noGrp="1"/>
          </p:cNvSpPr>
          <p:nvPr>
            <p:ph idx="1"/>
          </p:nvPr>
        </p:nvSpPr>
        <p:spPr/>
        <p:txBody>
          <a:bodyPr>
            <a:noAutofit/>
          </a:bodyPr>
          <a:lstStyle/>
          <a:p>
            <a:pPr marL="0" indent="0">
              <a:lnSpc>
                <a:spcPct val="150000"/>
              </a:lnSpc>
              <a:spcBef>
                <a:spcPts val="0"/>
              </a:spcBef>
              <a:spcAft>
                <a:spcPts val="600"/>
              </a:spcAft>
              <a:buNone/>
            </a:pPr>
            <a:r>
              <a:rPr lang="en-GB" b="1" dirty="0"/>
              <a:t>3. Drag and Drop Fields</a:t>
            </a:r>
          </a:p>
          <a:p>
            <a:pPr>
              <a:lnSpc>
                <a:spcPct val="150000"/>
              </a:lnSpc>
              <a:spcBef>
                <a:spcPts val="0"/>
              </a:spcBef>
              <a:spcAft>
                <a:spcPts val="600"/>
              </a:spcAft>
            </a:pPr>
            <a:r>
              <a:rPr lang="en-GB" dirty="0"/>
              <a:t>Drag fields from the Fields pane to the appropriate areas in the Visualizations pane:</a:t>
            </a:r>
          </a:p>
          <a:p>
            <a:pPr>
              <a:lnSpc>
                <a:spcPct val="150000"/>
              </a:lnSpc>
              <a:spcBef>
                <a:spcPts val="0"/>
              </a:spcBef>
              <a:spcAft>
                <a:spcPts val="600"/>
              </a:spcAft>
            </a:pPr>
            <a:r>
              <a:rPr lang="en-GB" dirty="0"/>
              <a:t>Axis / Legend / Category: For dimensions (e.g., Month, Department).</a:t>
            </a:r>
          </a:p>
          <a:p>
            <a:pPr>
              <a:lnSpc>
                <a:spcPct val="150000"/>
              </a:lnSpc>
              <a:spcBef>
                <a:spcPts val="0"/>
              </a:spcBef>
              <a:spcAft>
                <a:spcPts val="600"/>
              </a:spcAft>
            </a:pPr>
            <a:r>
              <a:rPr lang="en-GB" dirty="0"/>
              <a:t>Values: For numerical data (e.g., Sales, Quantity).</a:t>
            </a:r>
          </a:p>
          <a:p>
            <a:pPr>
              <a:lnSpc>
                <a:spcPct val="150000"/>
              </a:lnSpc>
              <a:spcBef>
                <a:spcPts val="0"/>
              </a:spcBef>
              <a:spcAft>
                <a:spcPts val="600"/>
              </a:spcAft>
            </a:pPr>
            <a:r>
              <a:rPr lang="en-GB" dirty="0"/>
              <a:t>Filters / Tooltips: For filtering or showing additional data on hover.</a:t>
            </a:r>
          </a:p>
          <a:p>
            <a:pPr marL="0" indent="0">
              <a:lnSpc>
                <a:spcPct val="150000"/>
              </a:lnSpc>
              <a:spcBef>
                <a:spcPts val="0"/>
              </a:spcBef>
              <a:spcAft>
                <a:spcPts val="600"/>
              </a:spcAft>
              <a:buNone/>
            </a:pPr>
            <a:r>
              <a:rPr lang="en-GB" b="1" dirty="0"/>
              <a:t>4. Format Your Chart</a:t>
            </a:r>
          </a:p>
          <a:p>
            <a:pPr>
              <a:lnSpc>
                <a:spcPct val="150000"/>
              </a:lnSpc>
              <a:spcBef>
                <a:spcPts val="0"/>
              </a:spcBef>
              <a:spcAft>
                <a:spcPts val="600"/>
              </a:spcAft>
            </a:pPr>
            <a:r>
              <a:rPr lang="en-GB" dirty="0"/>
              <a:t>Use the Format tab (paint roller icon):</a:t>
            </a:r>
          </a:p>
          <a:p>
            <a:pPr>
              <a:lnSpc>
                <a:spcPct val="150000"/>
              </a:lnSpc>
              <a:spcBef>
                <a:spcPts val="0"/>
              </a:spcBef>
              <a:spcAft>
                <a:spcPts val="600"/>
              </a:spcAft>
            </a:pPr>
            <a:r>
              <a:rPr lang="en-GB" dirty="0"/>
              <a:t>Adjust titles, </a:t>
            </a:r>
            <a:r>
              <a:rPr lang="en-GB" dirty="0" err="1"/>
              <a:t>colors</a:t>
            </a:r>
            <a:r>
              <a:rPr lang="en-GB" dirty="0"/>
              <a:t>, labels, gridlines, data labels, etc.</a:t>
            </a:r>
          </a:p>
          <a:p>
            <a:pPr>
              <a:lnSpc>
                <a:spcPct val="150000"/>
              </a:lnSpc>
              <a:spcBef>
                <a:spcPts val="0"/>
              </a:spcBef>
              <a:spcAft>
                <a:spcPts val="600"/>
              </a:spcAft>
            </a:pPr>
            <a:r>
              <a:rPr lang="en-GB" dirty="0"/>
              <a:t>Toggle on/off legends, tooltips, and other elements.</a:t>
            </a:r>
            <a:endParaRPr lang="en-IN" dirty="0"/>
          </a:p>
        </p:txBody>
      </p:sp>
      <p:sp>
        <p:nvSpPr>
          <p:cNvPr id="3" name="Text Placeholder 2">
            <a:extLst>
              <a:ext uri="{FF2B5EF4-FFF2-40B4-BE49-F238E27FC236}">
                <a16:creationId xmlns:a16="http://schemas.microsoft.com/office/drawing/2014/main" id="{2CFE96B8-39E5-7F19-46EF-CF772511F519}"/>
              </a:ext>
            </a:extLst>
          </p:cNvPr>
          <p:cNvSpPr>
            <a:spLocks noGrp="1"/>
          </p:cNvSpPr>
          <p:nvPr>
            <p:ph type="body" sz="quarter" idx="10"/>
          </p:nvPr>
        </p:nvSpPr>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01533C21-24BF-36BC-67B0-7C8C55C1944D}"/>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8521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493227-8245-480F-90A8-CFC7C8C1C928}"/>
              </a:ext>
            </a:extLst>
          </p:cNvPr>
          <p:cNvSpPr>
            <a:spLocks noGrp="1"/>
          </p:cNvSpPr>
          <p:nvPr>
            <p:ph idx="1"/>
          </p:nvPr>
        </p:nvSpPr>
        <p:spPr>
          <a:xfrm>
            <a:off x="465138" y="1360489"/>
            <a:ext cx="8213725" cy="3741756"/>
          </a:xfrm>
        </p:spPr>
        <p:txBody>
          <a:bodyPr>
            <a:normAutofit/>
          </a:bodyPr>
          <a:lstStyle/>
          <a:p>
            <a:pPr>
              <a:lnSpc>
                <a:spcPct val="150000"/>
              </a:lnSpc>
            </a:pPr>
            <a:r>
              <a:rPr lang="en-US" dirty="0"/>
              <a:t>Connect to file Employees.xlsx file</a:t>
            </a:r>
          </a:p>
          <a:p>
            <a:pPr>
              <a:lnSpc>
                <a:spcPct val="150000"/>
              </a:lnSpc>
            </a:pPr>
            <a:r>
              <a:rPr lang="en-US" dirty="0"/>
              <a:t>Load data from Employee sheet </a:t>
            </a:r>
          </a:p>
          <a:p>
            <a:pPr>
              <a:lnSpc>
                <a:spcPct val="200000"/>
              </a:lnSpc>
              <a:buNone/>
            </a:pPr>
            <a:r>
              <a:rPr lang="en-GB" b="1" dirty="0"/>
              <a:t>Create Visualizations</a:t>
            </a:r>
            <a:r>
              <a:rPr lang="en-GB" dirty="0"/>
              <a:t>:</a:t>
            </a:r>
          </a:p>
          <a:p>
            <a:pPr lvl="1">
              <a:lnSpc>
                <a:spcPct val="150000"/>
              </a:lnSpc>
            </a:pPr>
            <a:r>
              <a:rPr lang="en-GB" b="1" dirty="0"/>
              <a:t>Card Chart: </a:t>
            </a:r>
            <a:r>
              <a:rPr lang="en-GB" dirty="0"/>
              <a:t>Total number of Employees</a:t>
            </a:r>
            <a:endParaRPr lang="en-GB" b="1" dirty="0"/>
          </a:p>
          <a:p>
            <a:pPr lvl="1">
              <a:lnSpc>
                <a:spcPct val="150000"/>
              </a:lnSpc>
            </a:pPr>
            <a:r>
              <a:rPr lang="en-GB" b="1" dirty="0"/>
              <a:t>Bar Chart</a:t>
            </a:r>
            <a:r>
              <a:rPr lang="en-GB" dirty="0"/>
              <a:t>:. Average Salary by Department.</a:t>
            </a:r>
          </a:p>
          <a:p>
            <a:pPr lvl="1">
              <a:lnSpc>
                <a:spcPct val="150000"/>
              </a:lnSpc>
            </a:pPr>
            <a:r>
              <a:rPr lang="en-GB" b="1" dirty="0"/>
              <a:t>Line Chart</a:t>
            </a:r>
            <a:r>
              <a:rPr lang="en-GB" dirty="0"/>
              <a:t>: Number of employees joined per year.</a:t>
            </a:r>
          </a:p>
          <a:p>
            <a:pPr lvl="1">
              <a:lnSpc>
                <a:spcPct val="150000"/>
              </a:lnSpc>
            </a:pPr>
            <a:r>
              <a:rPr lang="en-GB" b="1" dirty="0"/>
              <a:t>Pie Chart</a:t>
            </a:r>
            <a:r>
              <a:rPr lang="en-GB" dirty="0"/>
              <a:t>: Employee count by department </a:t>
            </a:r>
          </a:p>
          <a:p>
            <a:pPr lvl="1">
              <a:lnSpc>
                <a:spcPct val="150000"/>
              </a:lnSpc>
            </a:pPr>
            <a:r>
              <a:rPr lang="en-GB" b="1" dirty="0"/>
              <a:t>Slicer: </a:t>
            </a:r>
            <a:r>
              <a:rPr lang="en-GB" dirty="0"/>
              <a:t>Gender</a:t>
            </a:r>
          </a:p>
          <a:p>
            <a:pPr lvl="1">
              <a:lnSpc>
                <a:spcPct val="150000"/>
              </a:lnSpc>
            </a:pPr>
            <a:r>
              <a:rPr lang="en-GB" b="1" dirty="0"/>
              <a:t>Q&amp;A visual</a:t>
            </a:r>
          </a:p>
          <a:p>
            <a:pPr>
              <a:lnSpc>
                <a:spcPct val="200000"/>
              </a:lnSpc>
            </a:pPr>
            <a:r>
              <a:rPr lang="en-US" dirty="0">
                <a:solidFill>
                  <a:schemeClr val="accent6">
                    <a:lumMod val="50000"/>
                  </a:schemeClr>
                </a:solidFill>
              </a:rPr>
              <a:t>Demo - Customizing theme, formatting visuals, formatting pages, drill up/down filters, edit interactions</a:t>
            </a:r>
            <a:endParaRPr lang="en-US" dirty="0"/>
          </a:p>
        </p:txBody>
      </p:sp>
      <p:sp>
        <p:nvSpPr>
          <p:cNvPr id="5" name="Text Placeholder 4">
            <a:extLst>
              <a:ext uri="{FF2B5EF4-FFF2-40B4-BE49-F238E27FC236}">
                <a16:creationId xmlns:a16="http://schemas.microsoft.com/office/drawing/2014/main" id="{22674018-0536-473A-8213-BF36A6CB78A9}"/>
              </a:ext>
            </a:extLst>
          </p:cNvPr>
          <p:cNvSpPr>
            <a:spLocks noGrp="1"/>
          </p:cNvSpPr>
          <p:nvPr>
            <p:ph type="body" sz="quarter" idx="10"/>
          </p:nvPr>
        </p:nvSpPr>
        <p:spPr>
          <a:xfrm>
            <a:off x="1010258" y="555640"/>
            <a:ext cx="7669167" cy="479317"/>
          </a:xfrm>
        </p:spPr>
        <p:txBody>
          <a:bodyPr/>
          <a:lstStyle/>
          <a:p>
            <a:r>
              <a:rPr lang="en-US"/>
              <a:t>Exercise</a:t>
            </a:r>
          </a:p>
        </p:txBody>
      </p:sp>
    </p:spTree>
    <p:extLst>
      <p:ext uri="{BB962C8B-B14F-4D97-AF65-F5344CB8AC3E}">
        <p14:creationId xmlns:p14="http://schemas.microsoft.com/office/powerpoint/2010/main" val="3473007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2B981-09DE-6DF7-C7AB-025E8E121642}"/>
              </a:ext>
            </a:extLst>
          </p:cNvPr>
          <p:cNvSpPr>
            <a:spLocks noGrp="1"/>
          </p:cNvSpPr>
          <p:nvPr>
            <p:ph idx="1"/>
          </p:nvPr>
        </p:nvSpPr>
        <p:spPr/>
        <p:txBody>
          <a:bodyPr>
            <a:normAutofit/>
          </a:bodyPr>
          <a:lstStyle/>
          <a:p>
            <a:pPr marL="0" indent="0">
              <a:buNone/>
            </a:pPr>
            <a:r>
              <a:rPr lang="en-GB" sz="1400" b="1" dirty="0">
                <a:solidFill>
                  <a:schemeClr val="accent2">
                    <a:lumMod val="50000"/>
                  </a:schemeClr>
                </a:solidFill>
              </a:rPr>
              <a:t>Power BI Filters: What We’ve Learned So Far – </a:t>
            </a:r>
          </a:p>
          <a:p>
            <a:pPr marL="0" indent="0">
              <a:buNone/>
            </a:pPr>
            <a:endParaRPr lang="en-GB" sz="1400" b="1" dirty="0">
              <a:solidFill>
                <a:schemeClr val="accent2">
                  <a:lumMod val="50000"/>
                </a:schemeClr>
              </a:solidFill>
            </a:endParaRPr>
          </a:p>
          <a:p>
            <a:pPr>
              <a:lnSpc>
                <a:spcPct val="150000"/>
              </a:lnSpc>
            </a:pPr>
            <a:r>
              <a:rPr lang="en-GB" b="1" dirty="0"/>
              <a:t>Cross-Filtering / Cross-Highlighting</a:t>
            </a:r>
            <a:r>
              <a:rPr lang="en-GB" dirty="0"/>
              <a:t> – Occurs when selecting a data point in one visual filters or highlights data in another.</a:t>
            </a:r>
          </a:p>
          <a:p>
            <a:pPr>
              <a:lnSpc>
                <a:spcPct val="150000"/>
              </a:lnSpc>
            </a:pPr>
            <a:r>
              <a:rPr lang="en-GB" b="1" dirty="0"/>
              <a:t>Edit Interactions</a:t>
            </a:r>
            <a:r>
              <a:rPr lang="en-GB" dirty="0"/>
              <a:t> – A feature that lets you control how one visual affects others when selected (filter, highlight, or do nothing). Found under the </a:t>
            </a:r>
            <a:r>
              <a:rPr lang="en-GB" b="1" dirty="0"/>
              <a:t>Format &gt; Edit Interactions</a:t>
            </a:r>
            <a:r>
              <a:rPr lang="en-GB" dirty="0"/>
              <a:t> toolbar option.</a:t>
            </a:r>
          </a:p>
          <a:p>
            <a:pPr>
              <a:lnSpc>
                <a:spcPct val="150000"/>
              </a:lnSpc>
            </a:pPr>
            <a:r>
              <a:rPr lang="en-GB" b="1" dirty="0"/>
              <a:t>Slicers</a:t>
            </a:r>
            <a:r>
              <a:rPr lang="en-GB" dirty="0"/>
              <a:t> – Interactive on-page filters users can click to filter multiple visuals at once.</a:t>
            </a:r>
          </a:p>
          <a:p>
            <a:pPr>
              <a:lnSpc>
                <a:spcPct val="150000"/>
              </a:lnSpc>
            </a:pPr>
            <a:r>
              <a:rPr lang="en-GB" b="1" dirty="0"/>
              <a:t>Drill through Filters</a:t>
            </a:r>
            <a:r>
              <a:rPr lang="en-GB" dirty="0"/>
              <a:t> – Allow users to right-click a data point and navigate to a detail page with context carried over.</a:t>
            </a:r>
          </a:p>
          <a:p>
            <a:pPr>
              <a:lnSpc>
                <a:spcPct val="150000"/>
              </a:lnSpc>
            </a:pPr>
            <a:r>
              <a:rPr lang="en-GB" b="1" dirty="0"/>
              <a:t>Visual-Level Filters</a:t>
            </a:r>
            <a:r>
              <a:rPr lang="en-GB" dirty="0"/>
              <a:t> – Apply to a single visual only. Other visuals are unaffected.</a:t>
            </a:r>
          </a:p>
          <a:p>
            <a:pPr>
              <a:lnSpc>
                <a:spcPct val="150000"/>
              </a:lnSpc>
            </a:pPr>
            <a:r>
              <a:rPr lang="en-GB" b="1" dirty="0"/>
              <a:t>Page-Level Filters</a:t>
            </a:r>
            <a:r>
              <a:rPr lang="en-GB" dirty="0"/>
              <a:t> – Affect all visuals on the current report page.</a:t>
            </a:r>
          </a:p>
          <a:p>
            <a:pPr>
              <a:lnSpc>
                <a:spcPct val="150000"/>
              </a:lnSpc>
            </a:pPr>
            <a:r>
              <a:rPr lang="en-GB" b="1" dirty="0"/>
              <a:t>Report-Level Filters</a:t>
            </a:r>
            <a:r>
              <a:rPr lang="en-GB" dirty="0"/>
              <a:t> – Apply across all report pages, useful for global filters like region or time period.</a:t>
            </a:r>
          </a:p>
          <a:p>
            <a:pPr marL="0" indent="0">
              <a:buNone/>
            </a:pPr>
            <a:endParaRPr lang="en-IN" sz="1400" b="1" dirty="0"/>
          </a:p>
        </p:txBody>
      </p:sp>
    </p:spTree>
    <p:extLst>
      <p:ext uri="{BB962C8B-B14F-4D97-AF65-F5344CB8AC3E}">
        <p14:creationId xmlns:p14="http://schemas.microsoft.com/office/powerpoint/2010/main" val="1307397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BC16E-25FE-626C-6044-7DF8EF88309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89294-93B9-C110-72D1-CA64A7E52A48}"/>
              </a:ext>
            </a:extLst>
          </p:cNvPr>
          <p:cNvSpPr>
            <a:spLocks noGrp="1"/>
          </p:cNvSpPr>
          <p:nvPr>
            <p:ph idx="1"/>
          </p:nvPr>
        </p:nvSpPr>
        <p:spPr>
          <a:xfrm>
            <a:off x="204854" y="1130826"/>
            <a:ext cx="4463787" cy="4049854"/>
          </a:xfrm>
        </p:spPr>
        <p:txBody>
          <a:bodyPr>
            <a:normAutofit fontScale="85000" lnSpcReduction="20000"/>
          </a:bodyPr>
          <a:lstStyle/>
          <a:p>
            <a:pPr marL="0" indent="0">
              <a:buNone/>
            </a:pPr>
            <a:r>
              <a:rPr lang="en-GB" sz="1800" b="1" dirty="0">
                <a:solidFill>
                  <a:schemeClr val="accent2">
                    <a:lumMod val="50000"/>
                  </a:schemeClr>
                </a:solidFill>
              </a:rPr>
              <a:t>Power BI Styling Tools: What We’ve Learned So Far – </a:t>
            </a:r>
          </a:p>
          <a:p>
            <a:pPr>
              <a:lnSpc>
                <a:spcPct val="160000"/>
              </a:lnSpc>
              <a:spcBef>
                <a:spcPts val="0"/>
              </a:spcBef>
              <a:buNone/>
            </a:pPr>
            <a:endParaRPr lang="en-GB" sz="1300" b="1" dirty="0"/>
          </a:p>
          <a:p>
            <a:pPr>
              <a:lnSpc>
                <a:spcPct val="160000"/>
              </a:lnSpc>
              <a:spcBef>
                <a:spcPts val="0"/>
              </a:spcBef>
              <a:buNone/>
            </a:pPr>
            <a:r>
              <a:rPr lang="en-GB" sz="1300" b="1" dirty="0"/>
              <a:t>Customizing Theme</a:t>
            </a:r>
          </a:p>
          <a:p>
            <a:pPr indent="-141288">
              <a:lnSpc>
                <a:spcPct val="160000"/>
              </a:lnSpc>
              <a:spcBef>
                <a:spcPts val="0"/>
              </a:spcBef>
              <a:buFont typeface="Arial" panose="020B0604020202020204" pitchFamily="34" charset="0"/>
              <a:buChar char="•"/>
            </a:pPr>
            <a:r>
              <a:rPr lang="en-GB" sz="1300" dirty="0"/>
              <a:t>Themes control </a:t>
            </a:r>
            <a:r>
              <a:rPr lang="en-GB" sz="1300" b="1" dirty="0" err="1"/>
              <a:t>colors</a:t>
            </a:r>
            <a:r>
              <a:rPr lang="en-GB" sz="1300" b="1" dirty="0"/>
              <a:t>, fonts, backgrounds</a:t>
            </a:r>
            <a:r>
              <a:rPr lang="en-GB" sz="1300" dirty="0"/>
              <a:t>, and default styles for all visuals.</a:t>
            </a:r>
          </a:p>
          <a:p>
            <a:pPr indent="-141288">
              <a:lnSpc>
                <a:spcPct val="160000"/>
              </a:lnSpc>
              <a:spcBef>
                <a:spcPts val="0"/>
              </a:spcBef>
              <a:buFont typeface="Arial" panose="020B0604020202020204" pitchFamily="34" charset="0"/>
              <a:buChar char="•"/>
            </a:pPr>
            <a:r>
              <a:rPr lang="en-GB" sz="1300" dirty="0"/>
              <a:t>Access via: </a:t>
            </a:r>
            <a:r>
              <a:rPr lang="en-GB" sz="1300" b="1" dirty="0"/>
              <a:t>View &gt; Themes</a:t>
            </a:r>
          </a:p>
          <a:p>
            <a:pPr marL="87312" indent="0">
              <a:lnSpc>
                <a:spcPct val="160000"/>
              </a:lnSpc>
              <a:spcBef>
                <a:spcPts val="0"/>
              </a:spcBef>
              <a:buNone/>
            </a:pPr>
            <a:endParaRPr lang="en-GB" sz="1300" dirty="0"/>
          </a:p>
          <a:p>
            <a:pPr marL="0" lvl="1" indent="0">
              <a:lnSpc>
                <a:spcPct val="160000"/>
              </a:lnSpc>
              <a:spcBef>
                <a:spcPts val="0"/>
              </a:spcBef>
              <a:buNone/>
            </a:pPr>
            <a:r>
              <a:rPr lang="en-GB" sz="1300" b="1" dirty="0"/>
              <a:t>Formatting Visuals</a:t>
            </a:r>
          </a:p>
          <a:p>
            <a:pPr indent="-141288">
              <a:lnSpc>
                <a:spcPct val="160000"/>
              </a:lnSpc>
              <a:spcBef>
                <a:spcPts val="0"/>
              </a:spcBef>
              <a:buFont typeface="Arial" panose="020B0604020202020204" pitchFamily="34" charset="0"/>
              <a:buChar char="•"/>
            </a:pPr>
            <a:r>
              <a:rPr lang="en-GB" sz="1300" dirty="0"/>
              <a:t>Each visual can be individually styled using the </a:t>
            </a:r>
            <a:r>
              <a:rPr lang="en-GB" sz="1300" b="1" dirty="0"/>
              <a:t>Format pane.</a:t>
            </a:r>
            <a:endParaRPr lang="en-GB" sz="1300" dirty="0"/>
          </a:p>
          <a:p>
            <a:pPr indent="-141288">
              <a:lnSpc>
                <a:spcPct val="160000"/>
              </a:lnSpc>
              <a:spcBef>
                <a:spcPts val="0"/>
              </a:spcBef>
              <a:buFont typeface="Arial" panose="020B0604020202020204" pitchFamily="34" charset="0"/>
              <a:buChar char="•"/>
            </a:pPr>
            <a:r>
              <a:rPr lang="en-GB" sz="1300" dirty="0"/>
              <a:t>Common options include:</a:t>
            </a:r>
          </a:p>
          <a:p>
            <a:pPr marL="685800" lvl="2" indent="-141288">
              <a:lnSpc>
                <a:spcPct val="160000"/>
              </a:lnSpc>
              <a:spcBef>
                <a:spcPts val="0"/>
              </a:spcBef>
            </a:pPr>
            <a:r>
              <a:rPr lang="en-GB" sz="1300" b="1" dirty="0"/>
              <a:t>Title</a:t>
            </a:r>
            <a:r>
              <a:rPr lang="en-GB" sz="1300" dirty="0"/>
              <a:t>: Text, size, alignment, and font.</a:t>
            </a:r>
          </a:p>
          <a:p>
            <a:pPr marL="685800" lvl="2" indent="-141288">
              <a:lnSpc>
                <a:spcPct val="160000"/>
              </a:lnSpc>
              <a:spcBef>
                <a:spcPts val="0"/>
              </a:spcBef>
            </a:pPr>
            <a:r>
              <a:rPr lang="en-GB" sz="1300" b="1" dirty="0"/>
              <a:t>Data labels</a:t>
            </a:r>
            <a:r>
              <a:rPr lang="en-GB" sz="1300" dirty="0"/>
              <a:t>: Show values on charts.</a:t>
            </a:r>
          </a:p>
          <a:p>
            <a:pPr marL="685800" lvl="2" indent="-141288">
              <a:lnSpc>
                <a:spcPct val="160000"/>
              </a:lnSpc>
              <a:spcBef>
                <a:spcPts val="0"/>
              </a:spcBef>
            </a:pPr>
            <a:r>
              <a:rPr lang="en-GB" sz="1300" b="1" dirty="0"/>
              <a:t>Legend</a:t>
            </a:r>
            <a:r>
              <a:rPr lang="en-GB" sz="1300" dirty="0"/>
              <a:t>: Show/hide, position, font, </a:t>
            </a:r>
            <a:r>
              <a:rPr lang="en-GB" sz="1300" dirty="0" err="1"/>
              <a:t>color</a:t>
            </a:r>
            <a:r>
              <a:rPr lang="en-GB" sz="1300" dirty="0"/>
              <a:t>.</a:t>
            </a:r>
          </a:p>
          <a:p>
            <a:pPr marL="685800" lvl="2" indent="-141288">
              <a:lnSpc>
                <a:spcPct val="160000"/>
              </a:lnSpc>
              <a:spcBef>
                <a:spcPts val="0"/>
              </a:spcBef>
            </a:pPr>
            <a:r>
              <a:rPr lang="en-GB" sz="1300" b="1" dirty="0" err="1"/>
              <a:t>Colors</a:t>
            </a:r>
            <a:r>
              <a:rPr lang="en-GB" sz="1300" dirty="0"/>
              <a:t>: Change bar/line/segment </a:t>
            </a:r>
            <a:r>
              <a:rPr lang="en-GB" sz="1300" dirty="0" err="1"/>
              <a:t>colors</a:t>
            </a:r>
            <a:r>
              <a:rPr lang="en-GB" sz="1300" dirty="0"/>
              <a:t>.</a:t>
            </a:r>
          </a:p>
          <a:p>
            <a:pPr marL="685800" lvl="2" indent="-141288">
              <a:lnSpc>
                <a:spcPct val="160000"/>
              </a:lnSpc>
              <a:spcBef>
                <a:spcPts val="0"/>
              </a:spcBef>
            </a:pPr>
            <a:r>
              <a:rPr lang="en-GB" sz="1300" b="1" dirty="0"/>
              <a:t>Tooltips</a:t>
            </a:r>
            <a:r>
              <a:rPr lang="en-GB" sz="1300" dirty="0"/>
              <a:t>: Customize hover-over info.</a:t>
            </a:r>
          </a:p>
          <a:p>
            <a:pPr marL="685800" lvl="2" indent="-141288">
              <a:lnSpc>
                <a:spcPct val="160000"/>
              </a:lnSpc>
              <a:spcBef>
                <a:spcPts val="0"/>
              </a:spcBef>
            </a:pPr>
            <a:r>
              <a:rPr lang="en-GB" sz="1300" b="1" dirty="0"/>
              <a:t>Borders &amp; Backgrounds</a:t>
            </a:r>
            <a:r>
              <a:rPr lang="en-GB" sz="1300" dirty="0"/>
              <a:t>: Add emphasis or group visuals visually.</a:t>
            </a:r>
          </a:p>
          <a:p>
            <a:pPr marL="0" indent="0">
              <a:buNone/>
            </a:pPr>
            <a:endParaRPr lang="en-IN" sz="1400" b="1" dirty="0"/>
          </a:p>
        </p:txBody>
      </p:sp>
      <p:sp>
        <p:nvSpPr>
          <p:cNvPr id="6" name="TextBox 5">
            <a:extLst>
              <a:ext uri="{FF2B5EF4-FFF2-40B4-BE49-F238E27FC236}">
                <a16:creationId xmlns:a16="http://schemas.microsoft.com/office/drawing/2014/main" id="{52C571F9-AA99-E594-488B-B3C8562EBCA7}"/>
              </a:ext>
            </a:extLst>
          </p:cNvPr>
          <p:cNvSpPr txBox="1"/>
          <p:nvPr/>
        </p:nvSpPr>
        <p:spPr>
          <a:xfrm>
            <a:off x="4599806" y="1471514"/>
            <a:ext cx="4463787" cy="2607060"/>
          </a:xfrm>
          <a:prstGeom prst="rect">
            <a:avLst/>
          </a:prstGeom>
          <a:noFill/>
        </p:spPr>
        <p:txBody>
          <a:bodyPr wrap="square">
            <a:spAutoFit/>
          </a:bodyPr>
          <a:lstStyle/>
          <a:p>
            <a:pPr marL="0" lvl="1" indent="0">
              <a:lnSpc>
                <a:spcPct val="150000"/>
              </a:lnSpc>
              <a:buNone/>
            </a:pPr>
            <a:r>
              <a:rPr lang="en-GB" sz="1100" b="1" dirty="0">
                <a:latin typeface="+mj-lt"/>
              </a:rPr>
              <a:t>Formatting Pages</a:t>
            </a:r>
          </a:p>
          <a:p>
            <a:pPr indent="-141288">
              <a:lnSpc>
                <a:spcPct val="150000"/>
              </a:lnSpc>
              <a:buFont typeface="Arial" panose="020B0604020202020204" pitchFamily="34" charset="0"/>
              <a:buChar char="•"/>
            </a:pPr>
            <a:r>
              <a:rPr lang="en-GB" sz="1100" dirty="0">
                <a:latin typeface="+mj-lt"/>
              </a:rPr>
              <a:t>Customize the layout and </a:t>
            </a:r>
            <a:r>
              <a:rPr lang="en-GB" sz="1100" dirty="0" err="1">
                <a:latin typeface="+mj-lt"/>
              </a:rPr>
              <a:t>behavior</a:t>
            </a:r>
            <a:r>
              <a:rPr lang="en-GB" sz="1100" dirty="0">
                <a:latin typeface="+mj-lt"/>
              </a:rPr>
              <a:t> of entire report pages.</a:t>
            </a:r>
          </a:p>
          <a:p>
            <a:pPr indent="-141288">
              <a:lnSpc>
                <a:spcPct val="150000"/>
              </a:lnSpc>
              <a:buFont typeface="Arial" panose="020B0604020202020204" pitchFamily="34" charset="0"/>
              <a:buChar char="•"/>
            </a:pPr>
            <a:r>
              <a:rPr lang="en-GB" sz="1100" dirty="0">
                <a:latin typeface="+mj-lt"/>
              </a:rPr>
              <a:t>Found under the </a:t>
            </a:r>
            <a:r>
              <a:rPr lang="en-GB" sz="1100" b="1" dirty="0">
                <a:latin typeface="+mj-lt"/>
              </a:rPr>
              <a:t>Format &gt; Page information</a:t>
            </a:r>
            <a:r>
              <a:rPr lang="en-GB" sz="1100" dirty="0">
                <a:latin typeface="+mj-lt"/>
              </a:rPr>
              <a:t> or by clicking the empty canvas:</a:t>
            </a:r>
          </a:p>
          <a:p>
            <a:pPr marL="685800" lvl="2" indent="-141288">
              <a:lnSpc>
                <a:spcPct val="150000"/>
              </a:lnSpc>
            </a:pPr>
            <a:r>
              <a:rPr lang="en-GB" sz="1100" b="1" dirty="0">
                <a:latin typeface="+mj-lt"/>
              </a:rPr>
              <a:t>Page size</a:t>
            </a:r>
            <a:r>
              <a:rPr lang="en-GB" sz="1100" dirty="0">
                <a:latin typeface="+mj-lt"/>
              </a:rPr>
              <a:t>: Switch between default, 16:9, letter, or custom dimensions.</a:t>
            </a:r>
          </a:p>
          <a:p>
            <a:pPr marL="685800" lvl="2" indent="-141288">
              <a:lnSpc>
                <a:spcPct val="150000"/>
              </a:lnSpc>
            </a:pPr>
            <a:r>
              <a:rPr lang="en-GB" sz="1100" b="1" dirty="0">
                <a:latin typeface="+mj-lt"/>
              </a:rPr>
              <a:t>Backgrounds</a:t>
            </a:r>
            <a:r>
              <a:rPr lang="en-GB" sz="1100" dirty="0">
                <a:latin typeface="+mj-lt"/>
              </a:rPr>
              <a:t>: Add </a:t>
            </a:r>
            <a:r>
              <a:rPr lang="en-GB" sz="1100" dirty="0" err="1">
                <a:latin typeface="+mj-lt"/>
              </a:rPr>
              <a:t>colors</a:t>
            </a:r>
            <a:r>
              <a:rPr lang="en-GB" sz="1100" dirty="0">
                <a:latin typeface="+mj-lt"/>
              </a:rPr>
              <a:t> or images to the canvas (e.g., branded templates).</a:t>
            </a:r>
          </a:p>
          <a:p>
            <a:pPr marL="685800" lvl="2" indent="-141288">
              <a:lnSpc>
                <a:spcPct val="150000"/>
              </a:lnSpc>
            </a:pPr>
            <a:r>
              <a:rPr lang="en-GB" sz="1100" b="1" dirty="0">
                <a:latin typeface="+mj-lt"/>
              </a:rPr>
              <a:t>Canvas settings</a:t>
            </a:r>
            <a:r>
              <a:rPr lang="en-GB" sz="1100" dirty="0">
                <a:latin typeface="+mj-lt"/>
              </a:rPr>
              <a:t>: Enable gridlines or snap-to-grid for visual alignment.</a:t>
            </a:r>
          </a:p>
        </p:txBody>
      </p:sp>
    </p:spTree>
    <p:extLst>
      <p:ext uri="{BB962C8B-B14F-4D97-AF65-F5344CB8AC3E}">
        <p14:creationId xmlns:p14="http://schemas.microsoft.com/office/powerpoint/2010/main" val="2880360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04"/>
          <p:cNvSpPr txBox="1">
            <a:spLocks noGrp="1"/>
          </p:cNvSpPr>
          <p:nvPr>
            <p:ph type="ctrTitle"/>
          </p:nvPr>
        </p:nvSpPr>
        <p:spPr>
          <a:xfrm>
            <a:off x="1454003" y="1881492"/>
            <a:ext cx="6235995" cy="690258"/>
          </a:xfrm>
          <a:prstGeom prst="rect">
            <a:avLst/>
          </a:prstGeom>
        </p:spPr>
        <p:txBody>
          <a:bodyPr spcFirstLastPara="1" wrap="square" lIns="34300" tIns="17150" rIns="34300" bIns="17150" anchor="b" anchorCtr="0">
            <a:noAutofit/>
          </a:bodyPr>
          <a:lstStyle/>
          <a:p>
            <a:pPr>
              <a:spcBef>
                <a:spcPts val="0"/>
              </a:spcBef>
            </a:pPr>
            <a:r>
              <a:rPr lang="en-US"/>
              <a:t>Introduction to Power Query Editor</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A2002-EA94-A2B8-45A9-A9F0CA692B91}"/>
              </a:ext>
            </a:extLst>
          </p:cNvPr>
          <p:cNvSpPr>
            <a:spLocks noGrp="1"/>
          </p:cNvSpPr>
          <p:nvPr>
            <p:ph idx="1"/>
          </p:nvPr>
        </p:nvSpPr>
        <p:spPr/>
        <p:txBody>
          <a:bodyPr>
            <a:normAutofit lnSpcReduction="10000"/>
          </a:bodyPr>
          <a:lstStyle/>
          <a:p>
            <a:pPr>
              <a:lnSpc>
                <a:spcPct val="150000"/>
              </a:lnSpc>
            </a:pPr>
            <a:r>
              <a:rPr lang="en-GB"/>
              <a:t>Tool for connecting, transforming, and shaping data.</a:t>
            </a:r>
          </a:p>
          <a:p>
            <a:pPr>
              <a:lnSpc>
                <a:spcPct val="150000"/>
              </a:lnSpc>
            </a:pPr>
            <a:r>
              <a:rPr lang="en-GB"/>
              <a:t>Available in Power BI, Excel, and other Microsoft tools.</a:t>
            </a:r>
          </a:p>
          <a:p>
            <a:pPr>
              <a:lnSpc>
                <a:spcPct val="150000"/>
              </a:lnSpc>
            </a:pPr>
            <a:r>
              <a:rPr lang="en-GB"/>
              <a:t>Generates M code automatically based on actions.</a:t>
            </a:r>
          </a:p>
          <a:p>
            <a:pPr>
              <a:lnSpc>
                <a:spcPct val="150000"/>
              </a:lnSpc>
            </a:pPr>
            <a:r>
              <a:rPr lang="en-GB"/>
              <a:t>Interface split into Query Pane, Data Preview, and Applied Steps.</a:t>
            </a:r>
          </a:p>
          <a:p>
            <a:pPr>
              <a:lnSpc>
                <a:spcPct val="150000"/>
              </a:lnSpc>
            </a:pPr>
            <a:endParaRPr lang="en-GB"/>
          </a:p>
          <a:p>
            <a:pPr marL="0" indent="0">
              <a:lnSpc>
                <a:spcPct val="150000"/>
              </a:lnSpc>
              <a:buNone/>
            </a:pPr>
            <a:r>
              <a:rPr lang="en-IN" b="1"/>
              <a:t>Data Source Connectivity</a:t>
            </a:r>
          </a:p>
          <a:p>
            <a:pPr>
              <a:lnSpc>
                <a:spcPct val="150000"/>
              </a:lnSpc>
            </a:pPr>
            <a:r>
              <a:rPr lang="en-GB"/>
              <a:t>Connect to multiple sources: Excel, CSV, SQL Server, Web, APIs, SharePoint, etc.</a:t>
            </a:r>
          </a:p>
          <a:p>
            <a:pPr>
              <a:lnSpc>
                <a:spcPct val="150000"/>
              </a:lnSpc>
            </a:pPr>
            <a:r>
              <a:rPr lang="en-GB"/>
              <a:t>Combine multiple queries using merge or append.</a:t>
            </a:r>
          </a:p>
          <a:p>
            <a:pPr>
              <a:lnSpc>
                <a:spcPct val="150000"/>
              </a:lnSpc>
            </a:pPr>
            <a:r>
              <a:rPr lang="en-GB"/>
              <a:t>Use parameters and functions for dynamic data loads</a:t>
            </a:r>
            <a:endParaRPr lang="en-IN"/>
          </a:p>
          <a:p>
            <a:endParaRPr lang="en-GB"/>
          </a:p>
          <a:p>
            <a:endParaRPr lang="en-IN"/>
          </a:p>
        </p:txBody>
      </p:sp>
      <p:sp>
        <p:nvSpPr>
          <p:cNvPr id="3" name="Text Placeholder 2">
            <a:extLst>
              <a:ext uri="{FF2B5EF4-FFF2-40B4-BE49-F238E27FC236}">
                <a16:creationId xmlns:a16="http://schemas.microsoft.com/office/drawing/2014/main" id="{05DE746D-483E-70CB-1620-DE28184119B2}"/>
              </a:ext>
            </a:extLst>
          </p:cNvPr>
          <p:cNvSpPr>
            <a:spLocks noGrp="1"/>
          </p:cNvSpPr>
          <p:nvPr>
            <p:ph type="body" sz="quarter" idx="10"/>
          </p:nvPr>
        </p:nvSpPr>
        <p:spPr/>
        <p:txBody>
          <a:bodyPr/>
          <a:lstStyle/>
          <a:p>
            <a:r>
              <a:rPr lang="en-GB"/>
              <a:t>Overview of Power Query Editor</a:t>
            </a:r>
            <a:endParaRPr lang="en-IN"/>
          </a:p>
        </p:txBody>
      </p:sp>
      <p:pic>
        <p:nvPicPr>
          <p:cNvPr id="5122" name="Picture 2" descr="Data Transformation in 2025: 5 ...">
            <a:extLst>
              <a:ext uri="{FF2B5EF4-FFF2-40B4-BE49-F238E27FC236}">
                <a16:creationId xmlns:a16="http://schemas.microsoft.com/office/drawing/2014/main" id="{BB739BE3-1710-153D-BF7F-6C123B2C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407" y="2209800"/>
            <a:ext cx="3429000" cy="1333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67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1E0DE-1112-4A25-8172-D574B4889EEB}"/>
              </a:ext>
            </a:extLst>
          </p:cNvPr>
          <p:cNvSpPr>
            <a:spLocks noGrp="1"/>
          </p:cNvSpPr>
          <p:nvPr>
            <p:ph idx="1"/>
          </p:nvPr>
        </p:nvSpPr>
        <p:spPr>
          <a:xfrm>
            <a:off x="464574" y="1194626"/>
            <a:ext cx="8214852" cy="3819806"/>
          </a:xfrm>
        </p:spPr>
        <p:txBody>
          <a:bodyPr/>
          <a:lstStyle/>
          <a:p>
            <a:r>
              <a:rPr lang="en-GB"/>
              <a:t>Home Tab &gt; Queries Ribbon &gt; Transform data</a:t>
            </a:r>
          </a:p>
        </p:txBody>
      </p:sp>
      <p:sp>
        <p:nvSpPr>
          <p:cNvPr id="746" name="Google Shape;746;p111"/>
          <p:cNvSpPr txBox="1">
            <a:spLocks noGrp="1"/>
          </p:cNvSpPr>
          <p:nvPr>
            <p:ph type="body" sz="quarter" idx="10"/>
          </p:nvPr>
        </p:nvSpPr>
        <p:spPr>
          <a:xfrm>
            <a:off x="464574" y="555640"/>
            <a:ext cx="8214852" cy="479317"/>
          </a:xfrm>
        </p:spPr>
        <p:txBody>
          <a:bodyPr spcFirstLastPara="1" wrap="square" lIns="34300" tIns="17150" rIns="34300" bIns="17150" anchor="t" anchorCtr="0">
            <a:noAutofit/>
          </a:bodyPr>
          <a:lstStyle/>
          <a:p>
            <a:pPr lvl="0"/>
            <a:r>
              <a:rPr lang="en-GB"/>
              <a:t>Launch Power Query Editor</a:t>
            </a:r>
          </a:p>
        </p:txBody>
      </p:sp>
      <p:pic>
        <p:nvPicPr>
          <p:cNvPr id="747" name="Google Shape;747;p111"/>
          <p:cNvPicPr preferRelativeResize="0"/>
          <p:nvPr/>
        </p:nvPicPr>
        <p:blipFill rotWithShape="1">
          <a:blip r:embed="rId3">
            <a:alphaModFix/>
          </a:blip>
          <a:srcRect t="4588" r="24402" b="58996"/>
          <a:stretch/>
        </p:blipFill>
        <p:spPr>
          <a:xfrm>
            <a:off x="157913" y="2230925"/>
            <a:ext cx="8828174" cy="2392025"/>
          </a:xfrm>
          <a:prstGeom prst="rect">
            <a:avLst/>
          </a:prstGeom>
          <a:noFill/>
          <a:ln w="19050" cap="flat" cmpd="sng">
            <a:solidFill>
              <a:schemeClr val="dk2"/>
            </a:solidFill>
            <a:prstDash val="solid"/>
            <a:round/>
            <a:headEnd type="none" w="sm" len="sm"/>
            <a:tailEnd type="none" w="sm" len="sm"/>
          </a:ln>
        </p:spPr>
      </p:pic>
      <p:sp>
        <p:nvSpPr>
          <p:cNvPr id="748" name="Google Shape;748;p111"/>
          <p:cNvSpPr/>
          <p:nvPr/>
        </p:nvSpPr>
        <p:spPr>
          <a:xfrm>
            <a:off x="4228550" y="3338325"/>
            <a:ext cx="1595100" cy="28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9" name="Google Shape;749;p111"/>
          <p:cNvSpPr/>
          <p:nvPr/>
        </p:nvSpPr>
        <p:spPr>
          <a:xfrm>
            <a:off x="741850" y="2349200"/>
            <a:ext cx="7393800" cy="939600"/>
          </a:xfrm>
          <a:prstGeom prst="corner">
            <a:avLst>
              <a:gd name="adj1" fmla="val 77631"/>
              <a:gd name="adj2" fmla="val 6447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EF8CB-0E94-6EC8-B02E-5C56F9D6F4E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8649CF-9557-9FB3-4E14-3BB8ACA51770}"/>
              </a:ext>
            </a:extLst>
          </p:cNvPr>
          <p:cNvSpPr>
            <a:spLocks noGrp="1"/>
          </p:cNvSpPr>
          <p:nvPr>
            <p:ph idx="1"/>
          </p:nvPr>
        </p:nvSpPr>
        <p:spPr/>
        <p:txBody>
          <a:bodyPr/>
          <a:lstStyle/>
          <a:p>
            <a:pPr>
              <a:lnSpc>
                <a:spcPct val="150000"/>
              </a:lnSpc>
              <a:spcBef>
                <a:spcPts val="0"/>
              </a:spcBef>
              <a:buNone/>
            </a:pPr>
            <a:r>
              <a:rPr lang="en-GB" b="1"/>
              <a:t>Design and implement a data model</a:t>
            </a:r>
          </a:p>
          <a:p>
            <a:pPr marL="358775" indent="-182563">
              <a:lnSpc>
                <a:spcPct val="150000"/>
              </a:lnSpc>
              <a:spcBef>
                <a:spcPts val="0"/>
              </a:spcBef>
            </a:pPr>
            <a:r>
              <a:rPr lang="en-GB" sz="1100">
                <a:latin typeface="Aptos Display" panose="020B0004020202020204" pitchFamily="34" charset="0"/>
              </a:rPr>
              <a:t>Configure table and column properties</a:t>
            </a:r>
          </a:p>
          <a:p>
            <a:pPr marL="358775" indent="-182563">
              <a:lnSpc>
                <a:spcPct val="150000"/>
              </a:lnSpc>
              <a:spcBef>
                <a:spcPts val="0"/>
              </a:spcBef>
            </a:pPr>
            <a:r>
              <a:rPr lang="en-GB" sz="1100">
                <a:latin typeface="Aptos Display" panose="020B0004020202020204" pitchFamily="34" charset="0"/>
              </a:rPr>
              <a:t>Implement role-playing dimensions</a:t>
            </a:r>
          </a:p>
          <a:p>
            <a:pPr marL="358775" indent="-182563">
              <a:lnSpc>
                <a:spcPct val="150000"/>
              </a:lnSpc>
              <a:spcBef>
                <a:spcPts val="0"/>
              </a:spcBef>
            </a:pPr>
            <a:r>
              <a:rPr lang="en-GB" sz="1100">
                <a:latin typeface="Aptos Display" panose="020B0004020202020204" pitchFamily="34" charset="0"/>
              </a:rPr>
              <a:t>Define a relationship's cardinality and cross-filter direction</a:t>
            </a:r>
          </a:p>
          <a:p>
            <a:pPr marL="358775" indent="-182563">
              <a:lnSpc>
                <a:spcPct val="150000"/>
              </a:lnSpc>
              <a:spcBef>
                <a:spcPts val="0"/>
              </a:spcBef>
            </a:pPr>
            <a:r>
              <a:rPr lang="en-GB" sz="1100">
                <a:latin typeface="Aptos Display" panose="020B0004020202020204" pitchFamily="34" charset="0"/>
              </a:rPr>
              <a:t>Create a common date table</a:t>
            </a:r>
          </a:p>
          <a:p>
            <a:pPr marL="358775" indent="-182563">
              <a:lnSpc>
                <a:spcPct val="150000"/>
              </a:lnSpc>
              <a:spcBef>
                <a:spcPts val="0"/>
              </a:spcBef>
            </a:pPr>
            <a:r>
              <a:rPr lang="en-GB" sz="1100">
                <a:latin typeface="Aptos Display" panose="020B0004020202020204" pitchFamily="34" charset="0"/>
              </a:rPr>
              <a:t>Identify use cases for calculated columns and calculated tables</a:t>
            </a:r>
          </a:p>
          <a:p>
            <a:pPr marL="358775" indent="-182563">
              <a:lnSpc>
                <a:spcPct val="150000"/>
              </a:lnSpc>
              <a:spcBef>
                <a:spcPts val="0"/>
              </a:spcBef>
            </a:pPr>
            <a:endParaRPr lang="en-GB" sz="1100">
              <a:latin typeface="Aptos Display" panose="020B0004020202020204" pitchFamily="34" charset="0"/>
            </a:endParaRPr>
          </a:p>
          <a:p>
            <a:pPr>
              <a:lnSpc>
                <a:spcPct val="150000"/>
              </a:lnSpc>
              <a:spcBef>
                <a:spcPts val="0"/>
              </a:spcBef>
              <a:buNone/>
            </a:pPr>
            <a:r>
              <a:rPr lang="en-IN" b="1"/>
              <a:t>Optimize model performance</a:t>
            </a:r>
          </a:p>
          <a:p>
            <a:pPr marL="358775" indent="-182563">
              <a:lnSpc>
                <a:spcPct val="150000"/>
              </a:lnSpc>
              <a:spcBef>
                <a:spcPts val="0"/>
              </a:spcBef>
            </a:pPr>
            <a:r>
              <a:rPr lang="en-GB" sz="1100">
                <a:latin typeface="Aptos Display" panose="020B0004020202020204" pitchFamily="34" charset="0"/>
              </a:rPr>
              <a:t>Improve performance by identifying and removing unnecessary rows and columns</a:t>
            </a:r>
          </a:p>
          <a:p>
            <a:pPr marL="358775" indent="-182563">
              <a:lnSpc>
                <a:spcPct val="150000"/>
              </a:lnSpc>
              <a:spcBef>
                <a:spcPts val="0"/>
              </a:spcBef>
            </a:pPr>
            <a:r>
              <a:rPr lang="en-GB" sz="1100">
                <a:latin typeface="Aptos Display" panose="020B0004020202020204" pitchFamily="34" charset="0"/>
              </a:rPr>
              <a:t>Identify poorly performing measures, relationships, and visuals by using Performance Analyzer and DAX query view</a:t>
            </a:r>
          </a:p>
          <a:p>
            <a:pPr marL="358775" indent="-182563">
              <a:lnSpc>
                <a:spcPct val="150000"/>
              </a:lnSpc>
              <a:spcBef>
                <a:spcPts val="0"/>
              </a:spcBef>
            </a:pPr>
            <a:r>
              <a:rPr lang="en-GB" sz="1100">
                <a:latin typeface="Aptos Display" panose="020B0004020202020204" pitchFamily="34" charset="0"/>
              </a:rPr>
              <a:t>Improve performance by reducing granularity</a:t>
            </a:r>
          </a:p>
          <a:p>
            <a:pPr>
              <a:lnSpc>
                <a:spcPct val="150000"/>
              </a:lnSpc>
              <a:spcBef>
                <a:spcPts val="0"/>
              </a:spcBef>
              <a:buNone/>
            </a:pPr>
            <a:endParaRPr lang="en-IN" sz="1100" b="1">
              <a:solidFill>
                <a:srgbClr val="00B0F0"/>
              </a:solidFill>
              <a:latin typeface="Aptos Display" panose="020B0004020202020204" pitchFamily="34" charset="0"/>
            </a:endParaRPr>
          </a:p>
          <a:p>
            <a:pPr marL="358775" indent="-182563">
              <a:lnSpc>
                <a:spcPct val="150000"/>
              </a:lnSpc>
              <a:spcBef>
                <a:spcPts val="0"/>
              </a:spcBef>
            </a:pPr>
            <a:endParaRPr lang="en-GB" sz="1100">
              <a:latin typeface="Aptos Display" panose="020B0004020202020204" pitchFamily="34" charset="0"/>
            </a:endParaRPr>
          </a:p>
        </p:txBody>
      </p:sp>
      <p:sp>
        <p:nvSpPr>
          <p:cNvPr id="5" name="Content Placeholder 4">
            <a:extLst>
              <a:ext uri="{FF2B5EF4-FFF2-40B4-BE49-F238E27FC236}">
                <a16:creationId xmlns:a16="http://schemas.microsoft.com/office/drawing/2014/main" id="{1718C8A1-3A1B-26E1-86FF-CECFDEE84DB3}"/>
              </a:ext>
            </a:extLst>
          </p:cNvPr>
          <p:cNvSpPr>
            <a:spLocks noGrp="1"/>
          </p:cNvSpPr>
          <p:nvPr>
            <p:ph idx="10"/>
          </p:nvPr>
        </p:nvSpPr>
        <p:spPr/>
        <p:txBody>
          <a:bodyPr/>
          <a:lstStyle/>
          <a:p>
            <a:pPr>
              <a:lnSpc>
                <a:spcPct val="150000"/>
              </a:lnSpc>
              <a:spcBef>
                <a:spcPts val="0"/>
              </a:spcBef>
              <a:spcAft>
                <a:spcPts val="450"/>
              </a:spcAft>
              <a:buNone/>
            </a:pPr>
            <a:r>
              <a:rPr lang="en-GB" b="1"/>
              <a:t>Create model calculations by using DAX</a:t>
            </a:r>
          </a:p>
          <a:p>
            <a:pPr marL="358775" indent="-182563">
              <a:lnSpc>
                <a:spcPct val="150000"/>
              </a:lnSpc>
              <a:spcBef>
                <a:spcPts val="0"/>
              </a:spcBef>
            </a:pPr>
            <a:r>
              <a:rPr lang="en-GB" sz="1100">
                <a:latin typeface="Aptos Display" panose="020B0004020202020204" pitchFamily="34" charset="0"/>
              </a:rPr>
              <a:t>Create single aggregation measures</a:t>
            </a:r>
          </a:p>
          <a:p>
            <a:pPr marL="358775" indent="-182563">
              <a:lnSpc>
                <a:spcPct val="150000"/>
              </a:lnSpc>
              <a:spcBef>
                <a:spcPts val="0"/>
              </a:spcBef>
            </a:pPr>
            <a:r>
              <a:rPr lang="en-GB" sz="1100">
                <a:latin typeface="Aptos Display" panose="020B0004020202020204" pitchFamily="34" charset="0"/>
              </a:rPr>
              <a:t>Use the CALCULATE function</a:t>
            </a:r>
          </a:p>
          <a:p>
            <a:pPr marL="358775" indent="-182563">
              <a:lnSpc>
                <a:spcPct val="150000"/>
              </a:lnSpc>
              <a:spcBef>
                <a:spcPts val="0"/>
              </a:spcBef>
            </a:pPr>
            <a:r>
              <a:rPr lang="en-GB" sz="1100">
                <a:latin typeface="Aptos Display" panose="020B0004020202020204" pitchFamily="34" charset="0"/>
              </a:rPr>
              <a:t>Implement time intelligence measures</a:t>
            </a:r>
          </a:p>
          <a:p>
            <a:pPr marL="358775" indent="-182563">
              <a:lnSpc>
                <a:spcPct val="150000"/>
              </a:lnSpc>
              <a:spcBef>
                <a:spcPts val="0"/>
              </a:spcBef>
            </a:pPr>
            <a:r>
              <a:rPr lang="en-GB" sz="1100">
                <a:latin typeface="Aptos Display" panose="020B0004020202020204" pitchFamily="34" charset="0"/>
              </a:rPr>
              <a:t>Use basic statistical functions</a:t>
            </a:r>
          </a:p>
          <a:p>
            <a:pPr marL="358775" indent="-182563">
              <a:lnSpc>
                <a:spcPct val="150000"/>
              </a:lnSpc>
              <a:spcBef>
                <a:spcPts val="0"/>
              </a:spcBef>
            </a:pPr>
            <a:r>
              <a:rPr lang="en-GB" sz="1100">
                <a:latin typeface="Aptos Display" panose="020B0004020202020204" pitchFamily="34" charset="0"/>
              </a:rPr>
              <a:t>Create semi-additive measures</a:t>
            </a:r>
          </a:p>
          <a:p>
            <a:pPr marL="358775" indent="-182563">
              <a:lnSpc>
                <a:spcPct val="150000"/>
              </a:lnSpc>
              <a:spcBef>
                <a:spcPts val="0"/>
              </a:spcBef>
            </a:pPr>
            <a:r>
              <a:rPr lang="en-GB" sz="1100">
                <a:latin typeface="Aptos Display" panose="020B0004020202020204" pitchFamily="34" charset="0"/>
              </a:rPr>
              <a:t>Create a measure by using quick measures</a:t>
            </a:r>
          </a:p>
          <a:p>
            <a:pPr marL="358775" indent="-182563">
              <a:lnSpc>
                <a:spcPct val="150000"/>
              </a:lnSpc>
              <a:spcBef>
                <a:spcPts val="0"/>
              </a:spcBef>
            </a:pPr>
            <a:r>
              <a:rPr lang="en-GB" sz="1100">
                <a:latin typeface="Aptos Display" panose="020B0004020202020204" pitchFamily="34" charset="0"/>
              </a:rPr>
              <a:t>Create calculated tables or columns</a:t>
            </a:r>
          </a:p>
          <a:p>
            <a:pPr marL="358775" indent="-182563">
              <a:lnSpc>
                <a:spcPct val="150000"/>
              </a:lnSpc>
              <a:spcBef>
                <a:spcPts val="0"/>
              </a:spcBef>
            </a:pPr>
            <a:r>
              <a:rPr lang="en-GB" sz="1100">
                <a:latin typeface="Aptos Display" panose="020B0004020202020204" pitchFamily="34" charset="0"/>
              </a:rPr>
              <a:t>Create calculation groups</a:t>
            </a:r>
          </a:p>
          <a:p>
            <a:endParaRPr lang="en-IN" sz="1100"/>
          </a:p>
        </p:txBody>
      </p:sp>
      <p:sp>
        <p:nvSpPr>
          <p:cNvPr id="3" name="Text Placeholder 2">
            <a:extLst>
              <a:ext uri="{FF2B5EF4-FFF2-40B4-BE49-F238E27FC236}">
                <a16:creationId xmlns:a16="http://schemas.microsoft.com/office/drawing/2014/main" id="{F09E44E7-D58E-19EB-1803-B14D5D8B0620}"/>
              </a:ext>
            </a:extLst>
          </p:cNvPr>
          <p:cNvSpPr>
            <a:spLocks noGrp="1"/>
          </p:cNvSpPr>
          <p:nvPr>
            <p:ph type="body" sz="quarter" idx="11"/>
          </p:nvPr>
        </p:nvSpPr>
        <p:spPr/>
        <p:txBody>
          <a:bodyPr>
            <a:normAutofit/>
          </a:bodyPr>
          <a:lstStyle/>
          <a:p>
            <a:pPr marL="0" indent="0">
              <a:buNone/>
            </a:pPr>
            <a:r>
              <a:rPr lang="en-US" sz="2100" b="1" dirty="0">
                <a:latin typeface="Aptos Display" panose="020B0004020202020204" pitchFamily="34" charset="0"/>
              </a:rPr>
              <a:t>Course Contents - </a:t>
            </a:r>
            <a:r>
              <a:rPr lang="en-GB" sz="2100" b="1" i="0" dirty="0">
                <a:effectLst/>
                <a:latin typeface="Aptos Display" panose="020B0004020202020204" pitchFamily="34" charset="0"/>
              </a:rPr>
              <a:t>Model the Data (25–30%)</a:t>
            </a:r>
            <a:endParaRPr lang="en-US" sz="2100" b="1" dirty="0">
              <a:latin typeface="Aptos Display" panose="020B0004020202020204" pitchFamily="34" charset="0"/>
            </a:endParaRPr>
          </a:p>
        </p:txBody>
      </p:sp>
    </p:spTree>
    <p:extLst>
      <p:ext uri="{BB962C8B-B14F-4D97-AF65-F5344CB8AC3E}">
        <p14:creationId xmlns:p14="http://schemas.microsoft.com/office/powerpoint/2010/main" val="3544786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C2F7C-B8C5-D66D-8D44-6B18BE8F91CD}"/>
              </a:ext>
            </a:extLst>
          </p:cNvPr>
          <p:cNvSpPr>
            <a:spLocks noGrp="1"/>
          </p:cNvSpPr>
          <p:nvPr>
            <p:ph idx="1"/>
          </p:nvPr>
        </p:nvSpPr>
        <p:spPr>
          <a:xfrm>
            <a:off x="464574" y="1194626"/>
            <a:ext cx="8214852" cy="3819806"/>
          </a:xfrm>
        </p:spPr>
        <p:txBody>
          <a:bodyPr>
            <a:normAutofit lnSpcReduction="10000"/>
          </a:bodyPr>
          <a:lstStyle/>
          <a:p>
            <a:pPr>
              <a:lnSpc>
                <a:spcPct val="150000"/>
              </a:lnSpc>
            </a:pPr>
            <a:r>
              <a:rPr lang="en-GB" dirty="0"/>
              <a:t>Definition: Data transformation is the process of converting data from its raw form into a structured, usable format by applying operations like cleaning, reshaping, and enriching.</a:t>
            </a:r>
          </a:p>
          <a:p>
            <a:pPr>
              <a:lnSpc>
                <a:spcPct val="150000"/>
              </a:lnSpc>
            </a:pPr>
            <a:r>
              <a:rPr lang="en-GB" dirty="0"/>
              <a:t>Purpose: It ensures data is consistent, accurate, and ready for analysis or reporting by correcting errors, standardizing formats, and structuring datasets.</a:t>
            </a:r>
          </a:p>
          <a:p>
            <a:pPr>
              <a:lnSpc>
                <a:spcPct val="150000"/>
              </a:lnSpc>
            </a:pPr>
            <a:r>
              <a:rPr lang="en-GB" dirty="0"/>
              <a:t>Types of Transformations: Includes filtering, sorting, aggregating, splitting or merging columns, changing data types, and removing duplicates.</a:t>
            </a:r>
          </a:p>
          <a:p>
            <a:pPr>
              <a:lnSpc>
                <a:spcPct val="150000"/>
              </a:lnSpc>
            </a:pPr>
            <a:r>
              <a:rPr lang="en-GB" dirty="0"/>
              <a:t>Use Case - Data Cleaning: </a:t>
            </a:r>
          </a:p>
          <a:p>
            <a:pPr lvl="1">
              <a:lnSpc>
                <a:spcPct val="150000"/>
              </a:lnSpc>
            </a:pPr>
            <a:r>
              <a:rPr lang="en-GB" dirty="0"/>
              <a:t>Fixing missing or incorrect values, removing duplicates, and standardizing formats to improve data quality.</a:t>
            </a:r>
          </a:p>
          <a:p>
            <a:pPr>
              <a:lnSpc>
                <a:spcPct val="150000"/>
              </a:lnSpc>
            </a:pPr>
            <a:r>
              <a:rPr lang="en-GB" dirty="0"/>
              <a:t>Use Case - Data Integration: </a:t>
            </a:r>
          </a:p>
          <a:p>
            <a:pPr lvl="1">
              <a:lnSpc>
                <a:spcPct val="150000"/>
              </a:lnSpc>
            </a:pPr>
            <a:r>
              <a:rPr lang="en-GB" dirty="0"/>
              <a:t>Combining data from multiple sources (e.g., databases, spreadsheets) into a unified dataset for comprehensive analysis.</a:t>
            </a:r>
          </a:p>
          <a:p>
            <a:pPr>
              <a:lnSpc>
                <a:spcPct val="150000"/>
              </a:lnSpc>
            </a:pPr>
            <a:r>
              <a:rPr lang="en-GB" dirty="0"/>
              <a:t>Use Case - Preparing Data for Visualization:</a:t>
            </a:r>
          </a:p>
          <a:p>
            <a:pPr lvl="1">
              <a:lnSpc>
                <a:spcPct val="150000"/>
              </a:lnSpc>
            </a:pPr>
            <a:r>
              <a:rPr lang="en-GB" dirty="0"/>
              <a:t>Transforming data to fit the needs of charts and dashboards, such as grouping or pivoting data for better insights.</a:t>
            </a:r>
            <a:endParaRPr lang="en-IN" dirty="0"/>
          </a:p>
        </p:txBody>
      </p:sp>
      <p:sp>
        <p:nvSpPr>
          <p:cNvPr id="3" name="Text Placeholder 2">
            <a:extLst>
              <a:ext uri="{FF2B5EF4-FFF2-40B4-BE49-F238E27FC236}">
                <a16:creationId xmlns:a16="http://schemas.microsoft.com/office/drawing/2014/main" id="{BC6774D0-9526-A4C7-84F1-D8D069DADAEB}"/>
              </a:ext>
            </a:extLst>
          </p:cNvPr>
          <p:cNvSpPr>
            <a:spLocks noGrp="1"/>
          </p:cNvSpPr>
          <p:nvPr>
            <p:ph type="body" sz="quarter" idx="10"/>
          </p:nvPr>
        </p:nvSpPr>
        <p:spPr>
          <a:xfrm>
            <a:off x="464574" y="555640"/>
            <a:ext cx="8214852" cy="479317"/>
          </a:xfrm>
        </p:spPr>
        <p:txBody>
          <a:bodyPr>
            <a:normAutofit/>
          </a:bodyPr>
          <a:lstStyle/>
          <a:p>
            <a:r>
              <a:rPr lang="en-IN"/>
              <a:t>Data Transformation Tools</a:t>
            </a:r>
          </a:p>
        </p:txBody>
      </p:sp>
    </p:spTree>
    <p:extLst>
      <p:ext uri="{BB962C8B-B14F-4D97-AF65-F5344CB8AC3E}">
        <p14:creationId xmlns:p14="http://schemas.microsoft.com/office/powerpoint/2010/main" val="1517874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AF41E32-5312-0B49-1DFF-19DEC1E2D2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614" y="1895552"/>
            <a:ext cx="8213725" cy="888109"/>
          </a:xfr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450F91CC-CA90-6345-AA6C-7D674370BC61}"/>
              </a:ext>
            </a:extLst>
          </p:cNvPr>
          <p:cNvSpPr>
            <a:spLocks noGrp="1"/>
          </p:cNvSpPr>
          <p:nvPr>
            <p:ph type="body" sz="quarter" idx="10"/>
          </p:nvPr>
        </p:nvSpPr>
        <p:spPr>
          <a:xfrm>
            <a:off x="464574" y="555640"/>
            <a:ext cx="8214852" cy="479317"/>
          </a:xfrm>
        </p:spPr>
        <p:txBody>
          <a:bodyPr>
            <a:normAutofit/>
          </a:bodyPr>
          <a:lstStyle/>
          <a:p>
            <a:r>
              <a:rPr lang="en-US"/>
              <a:t>Power Query Editor – Interface </a:t>
            </a:r>
          </a:p>
        </p:txBody>
      </p:sp>
      <p:sp>
        <p:nvSpPr>
          <p:cNvPr id="4" name="Content Placeholder 1">
            <a:extLst>
              <a:ext uri="{FF2B5EF4-FFF2-40B4-BE49-F238E27FC236}">
                <a16:creationId xmlns:a16="http://schemas.microsoft.com/office/drawing/2014/main" id="{878957FB-E7F4-729F-8B3D-636C140AF2A4}"/>
              </a:ext>
            </a:extLst>
          </p:cNvPr>
          <p:cNvSpPr txBox="1">
            <a:spLocks/>
          </p:cNvSpPr>
          <p:nvPr/>
        </p:nvSpPr>
        <p:spPr>
          <a:xfrm>
            <a:off x="403614" y="1401152"/>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Home Tab </a:t>
            </a:r>
            <a:r>
              <a:rPr lang="en-GB" sz="1100">
                <a:solidFill>
                  <a:schemeClr val="tx2">
                    <a:lumMod val="50000"/>
                  </a:schemeClr>
                </a:solidFill>
                <a:latin typeface="Aptos Display" panose="020B0004020202020204" pitchFamily="34" charset="0"/>
              </a:rPr>
              <a:t>- essential commands for data import, transformation, and query management.</a:t>
            </a:r>
          </a:p>
        </p:txBody>
      </p:sp>
      <p:sp>
        <p:nvSpPr>
          <p:cNvPr id="2" name="Content Placeholder 1">
            <a:extLst>
              <a:ext uri="{FF2B5EF4-FFF2-40B4-BE49-F238E27FC236}">
                <a16:creationId xmlns:a16="http://schemas.microsoft.com/office/drawing/2014/main" id="{AA19ED17-FF48-CB07-B9BF-116249D469AE}"/>
              </a:ext>
            </a:extLst>
          </p:cNvPr>
          <p:cNvSpPr txBox="1">
            <a:spLocks/>
          </p:cNvSpPr>
          <p:nvPr/>
        </p:nvSpPr>
        <p:spPr>
          <a:xfrm>
            <a:off x="356201" y="3100772"/>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Transform Tab - </a:t>
            </a:r>
            <a:r>
              <a:rPr lang="en-GB" sz="1100" i="1">
                <a:solidFill>
                  <a:schemeClr val="tx2">
                    <a:lumMod val="50000"/>
                  </a:schemeClr>
                </a:solidFill>
                <a:latin typeface="Aptos Display" panose="020B0004020202020204" pitchFamily="34" charset="0"/>
              </a:rPr>
              <a:t>Contains tools to modify and clean your data, like changing data types, filtering, and splitting columns.</a:t>
            </a:r>
            <a:endParaRPr lang="en-GB" sz="1100">
              <a:solidFill>
                <a:schemeClr val="tx2">
                  <a:lumMod val="50000"/>
                </a:schemeClr>
              </a:solidFill>
              <a:latin typeface="Aptos Display" panose="020B0004020202020204" pitchFamily="34" charset="0"/>
            </a:endParaRPr>
          </a:p>
        </p:txBody>
      </p:sp>
      <p:pic>
        <p:nvPicPr>
          <p:cNvPr id="4098" name="Picture 2">
            <a:extLst>
              <a:ext uri="{FF2B5EF4-FFF2-40B4-BE49-F238E27FC236}">
                <a16:creationId xmlns:a16="http://schemas.microsoft.com/office/drawing/2014/main" id="{C6BBD951-06A3-C3D8-A57F-F6C979D86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04" y="3508305"/>
            <a:ext cx="8215765" cy="882910"/>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02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7AB89-A6EC-1F07-48D3-3799D496C6A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D836FDA-D9D2-A6B3-3C2A-4F897D6177A0}"/>
              </a:ext>
            </a:extLst>
          </p:cNvPr>
          <p:cNvSpPr>
            <a:spLocks noGrp="1"/>
          </p:cNvSpPr>
          <p:nvPr>
            <p:ph type="body" sz="quarter" idx="10"/>
          </p:nvPr>
        </p:nvSpPr>
        <p:spPr/>
        <p:txBody>
          <a:bodyPr>
            <a:normAutofit/>
          </a:bodyPr>
          <a:lstStyle/>
          <a:p>
            <a:r>
              <a:rPr lang="en-US"/>
              <a:t>Power Query Editor – Interface </a:t>
            </a:r>
          </a:p>
        </p:txBody>
      </p:sp>
      <p:pic>
        <p:nvPicPr>
          <p:cNvPr id="5122" name="Picture 2">
            <a:extLst>
              <a:ext uri="{FF2B5EF4-FFF2-40B4-BE49-F238E27FC236}">
                <a16:creationId xmlns:a16="http://schemas.microsoft.com/office/drawing/2014/main" id="{C0D51B45-5B22-CF27-C7C7-7455F4F2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58987"/>
            <a:ext cx="8258739" cy="8932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640825C3-B27A-2953-FAB1-0C7565908743}"/>
              </a:ext>
            </a:extLst>
          </p:cNvPr>
          <p:cNvSpPr txBox="1">
            <a:spLocks/>
          </p:cNvSpPr>
          <p:nvPr/>
        </p:nvSpPr>
        <p:spPr>
          <a:xfrm>
            <a:off x="413544" y="1382316"/>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Add Column Tab </a:t>
            </a:r>
            <a:r>
              <a:rPr lang="en-GB" sz="1100">
                <a:solidFill>
                  <a:schemeClr val="tx2">
                    <a:lumMod val="50000"/>
                  </a:schemeClr>
                </a:solidFill>
                <a:latin typeface="Aptos Display" panose="020B0004020202020204" pitchFamily="34" charset="0"/>
              </a:rPr>
              <a:t>- Allows you to create new columns based on calculations, conditions, or custom formulas.</a:t>
            </a:r>
          </a:p>
        </p:txBody>
      </p:sp>
      <p:sp>
        <p:nvSpPr>
          <p:cNvPr id="7" name="Content Placeholder 1">
            <a:extLst>
              <a:ext uri="{FF2B5EF4-FFF2-40B4-BE49-F238E27FC236}">
                <a16:creationId xmlns:a16="http://schemas.microsoft.com/office/drawing/2014/main" id="{5B086FF6-7A11-7CC1-24E2-E97A887537E3}"/>
              </a:ext>
            </a:extLst>
          </p:cNvPr>
          <p:cNvSpPr txBox="1">
            <a:spLocks/>
          </p:cNvSpPr>
          <p:nvPr/>
        </p:nvSpPr>
        <p:spPr>
          <a:xfrm>
            <a:off x="413544" y="3119299"/>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View Tab </a:t>
            </a:r>
            <a:r>
              <a:rPr lang="en-GB" sz="1100">
                <a:solidFill>
                  <a:schemeClr val="tx2">
                    <a:lumMod val="50000"/>
                  </a:schemeClr>
                </a:solidFill>
                <a:latin typeface="Aptos Display" panose="020B0004020202020204" pitchFamily="34" charset="0"/>
              </a:rPr>
              <a:t>- Offers options to manage the Power Query interface, such as viewing query dependencies, formula bar, and layout settings.</a:t>
            </a:r>
          </a:p>
        </p:txBody>
      </p:sp>
      <p:pic>
        <p:nvPicPr>
          <p:cNvPr id="6146" name="Picture 2">
            <a:extLst>
              <a:ext uri="{FF2B5EF4-FFF2-40B4-BE49-F238E27FC236}">
                <a16:creationId xmlns:a16="http://schemas.microsoft.com/office/drawing/2014/main" id="{19691648-4607-B080-B889-C62ECB8C9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 y="3511688"/>
            <a:ext cx="7151199" cy="7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52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B4951F-8622-4C8F-8876-A1230CA7F3D6}"/>
              </a:ext>
            </a:extLst>
          </p:cNvPr>
          <p:cNvSpPr>
            <a:spLocks noGrp="1"/>
          </p:cNvSpPr>
          <p:nvPr>
            <p:ph idx="1"/>
          </p:nvPr>
        </p:nvSpPr>
        <p:spPr>
          <a:xfrm>
            <a:off x="465139" y="2175823"/>
            <a:ext cx="2329820" cy="1174280"/>
          </a:xfrm>
          <a:solidFill>
            <a:schemeClr val="bg1">
              <a:lumMod val="75000"/>
            </a:schemeClr>
          </a:solidFill>
          <a:ln>
            <a:solidFill>
              <a:schemeClr val="tx1">
                <a:lumMod val="85000"/>
                <a:lumOff val="15000"/>
              </a:schemeClr>
            </a:solidFill>
          </a:ln>
        </p:spPr>
        <p:txBody>
          <a:bodyPr/>
          <a:lstStyle/>
          <a:p>
            <a:r>
              <a:rPr lang="en-US" dirty="0">
                <a:sym typeface="Calibri"/>
              </a:rPr>
              <a:t>List of queries</a:t>
            </a:r>
          </a:p>
          <a:p>
            <a:r>
              <a:rPr lang="en-US" dirty="0">
                <a:sym typeface="Calibri"/>
              </a:rPr>
              <a:t>Data preview of the selected sheet gets loaded </a:t>
            </a:r>
          </a:p>
          <a:p>
            <a:endParaRPr lang="en-US" dirty="0">
              <a:sym typeface="Arial"/>
            </a:endParaRPr>
          </a:p>
        </p:txBody>
      </p:sp>
      <p:sp>
        <p:nvSpPr>
          <p:cNvPr id="3" name="Text Placeholder 2">
            <a:extLst>
              <a:ext uri="{FF2B5EF4-FFF2-40B4-BE49-F238E27FC236}">
                <a16:creationId xmlns:a16="http://schemas.microsoft.com/office/drawing/2014/main" id="{478D41F1-7638-493F-A038-9DF7B6BF9C58}"/>
              </a:ext>
            </a:extLst>
          </p:cNvPr>
          <p:cNvSpPr>
            <a:spLocks noGrp="1"/>
          </p:cNvSpPr>
          <p:nvPr>
            <p:ph type="body" sz="quarter" idx="10"/>
          </p:nvPr>
        </p:nvSpPr>
        <p:spPr>
          <a:xfrm>
            <a:off x="464574" y="555640"/>
            <a:ext cx="8214852" cy="479317"/>
          </a:xfrm>
        </p:spPr>
        <p:txBody>
          <a:bodyPr>
            <a:normAutofit/>
          </a:bodyPr>
          <a:lstStyle/>
          <a:p>
            <a:r>
              <a:rPr lang="en-US"/>
              <a:t>Power Query Editor – Interface</a:t>
            </a:r>
          </a:p>
        </p:txBody>
      </p:sp>
      <p:pic>
        <p:nvPicPr>
          <p:cNvPr id="760" name="Google Shape;760;p113"/>
          <p:cNvPicPr preferRelativeResize="0"/>
          <p:nvPr/>
        </p:nvPicPr>
        <p:blipFill rotWithShape="1">
          <a:blip r:embed="rId3">
            <a:alphaModFix/>
          </a:blip>
          <a:srcRect t="2978" b="8900"/>
          <a:stretch/>
        </p:blipFill>
        <p:spPr>
          <a:xfrm>
            <a:off x="3474048" y="1496075"/>
            <a:ext cx="5276863" cy="3043557"/>
          </a:xfrm>
          <a:prstGeom prst="rect">
            <a:avLst/>
          </a:prstGeom>
          <a:noFill/>
          <a:ln w="19050" cap="flat" cmpd="sng">
            <a:solidFill>
              <a:schemeClr val="dk2"/>
            </a:solidFill>
            <a:prstDash val="solid"/>
            <a:round/>
            <a:headEnd type="none" w="sm" len="sm"/>
            <a:tailEnd type="none" w="sm" len="sm"/>
          </a:ln>
        </p:spPr>
      </p:pic>
      <p:sp>
        <p:nvSpPr>
          <p:cNvPr id="761" name="Google Shape;761;p113"/>
          <p:cNvSpPr/>
          <p:nvPr/>
        </p:nvSpPr>
        <p:spPr>
          <a:xfrm>
            <a:off x="3474048" y="2175823"/>
            <a:ext cx="707464" cy="117428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63" name="Google Shape;763;p113"/>
          <p:cNvCxnSpPr>
            <a:cxnSpLocks/>
            <a:stCxn id="2" idx="3"/>
            <a:endCxn id="761" idx="1"/>
          </p:cNvCxnSpPr>
          <p:nvPr/>
        </p:nvCxnSpPr>
        <p:spPr>
          <a:xfrm>
            <a:off x="2794959" y="2762963"/>
            <a:ext cx="679089"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3" name="Text Placeholder 2">
            <a:extLst>
              <a:ext uri="{FF2B5EF4-FFF2-40B4-BE49-F238E27FC236}">
                <a16:creationId xmlns:a16="http://schemas.microsoft.com/office/drawing/2014/main" id="{9F6B315C-D43E-409E-B9F9-DFB8F7041A2B}"/>
              </a:ext>
            </a:extLst>
          </p:cNvPr>
          <p:cNvSpPr>
            <a:spLocks noGrp="1"/>
          </p:cNvSpPr>
          <p:nvPr>
            <p:ph type="body" sz="quarter" idx="10"/>
          </p:nvPr>
        </p:nvSpPr>
        <p:spPr/>
        <p:txBody>
          <a:bodyPr>
            <a:normAutofit/>
          </a:bodyPr>
          <a:lstStyle/>
          <a:p>
            <a:r>
              <a:rPr lang="en-US"/>
              <a:t>Power Query Editor – Interface</a:t>
            </a:r>
          </a:p>
        </p:txBody>
      </p:sp>
      <p:pic>
        <p:nvPicPr>
          <p:cNvPr id="769" name="Google Shape;769;p114"/>
          <p:cNvPicPr preferRelativeResize="0"/>
          <p:nvPr/>
        </p:nvPicPr>
        <p:blipFill rotWithShape="1">
          <a:blip r:embed="rId3">
            <a:alphaModFix/>
          </a:blip>
          <a:srcRect t="2978" b="8900"/>
          <a:stretch/>
        </p:blipFill>
        <p:spPr>
          <a:xfrm>
            <a:off x="475925" y="1355875"/>
            <a:ext cx="6093115" cy="3466149"/>
          </a:xfrm>
          <a:prstGeom prst="rect">
            <a:avLst/>
          </a:prstGeom>
          <a:noFill/>
          <a:ln w="19050" cap="flat" cmpd="sng">
            <a:solidFill>
              <a:schemeClr val="dk2"/>
            </a:solidFill>
            <a:prstDash val="solid"/>
            <a:round/>
            <a:headEnd type="none" w="sm" len="sm"/>
            <a:tailEnd type="none" w="sm" len="sm"/>
          </a:ln>
        </p:spPr>
      </p:pic>
      <p:sp>
        <p:nvSpPr>
          <p:cNvPr id="770" name="Google Shape;770;p114"/>
          <p:cNvSpPr/>
          <p:nvPr/>
        </p:nvSpPr>
        <p:spPr>
          <a:xfrm>
            <a:off x="5329964" y="2191411"/>
            <a:ext cx="1147500" cy="542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1" name="Google Shape;771;p114"/>
          <p:cNvSpPr/>
          <p:nvPr/>
        </p:nvSpPr>
        <p:spPr>
          <a:xfrm>
            <a:off x="5329964" y="2791143"/>
            <a:ext cx="1147500" cy="157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2" name="Google Shape;772;p114"/>
          <p:cNvSpPr txBox="1"/>
          <p:nvPr/>
        </p:nvSpPr>
        <p:spPr>
          <a:xfrm>
            <a:off x="7026475" y="2228696"/>
            <a:ext cx="1641600" cy="479511"/>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Renaming query</a:t>
            </a:r>
            <a:endParaRPr>
              <a:ln>
                <a:noFill/>
              </a:ln>
              <a:sym typeface="Calibri"/>
            </a:endParaRPr>
          </a:p>
        </p:txBody>
      </p:sp>
      <p:sp>
        <p:nvSpPr>
          <p:cNvPr id="773" name="Google Shape;773;p114"/>
          <p:cNvSpPr txBox="1"/>
          <p:nvPr/>
        </p:nvSpPr>
        <p:spPr>
          <a:xfrm>
            <a:off x="7026475" y="3143247"/>
            <a:ext cx="2011800" cy="874392"/>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List of all the transformation steps applied on the data</a:t>
            </a:r>
            <a:endParaRPr>
              <a:ln>
                <a:noFill/>
              </a:ln>
              <a:sym typeface="Calibri"/>
            </a:endParaRPr>
          </a:p>
        </p:txBody>
      </p:sp>
      <p:cxnSp>
        <p:nvCxnSpPr>
          <p:cNvPr id="774" name="Google Shape;774;p114"/>
          <p:cNvCxnSpPr>
            <a:cxnSpLocks/>
            <a:stCxn id="772" idx="1"/>
            <a:endCxn id="770" idx="3"/>
          </p:cNvCxnSpPr>
          <p:nvPr/>
        </p:nvCxnSpPr>
        <p:spPr>
          <a:xfrm flipH="1" flipV="1">
            <a:off x="6477464" y="2462611"/>
            <a:ext cx="549011" cy="5841"/>
          </a:xfrm>
          <a:prstGeom prst="straightConnector1">
            <a:avLst/>
          </a:prstGeom>
          <a:noFill/>
          <a:ln w="9525" cap="flat" cmpd="sng">
            <a:solidFill>
              <a:srgbClr val="FF0000"/>
            </a:solidFill>
            <a:prstDash val="solid"/>
            <a:round/>
            <a:headEnd type="none" w="med" len="med"/>
            <a:tailEnd type="triangle" w="med" len="med"/>
          </a:ln>
        </p:spPr>
      </p:cxnSp>
      <p:cxnSp>
        <p:nvCxnSpPr>
          <p:cNvPr id="775" name="Google Shape;775;p114"/>
          <p:cNvCxnSpPr>
            <a:cxnSpLocks/>
            <a:stCxn id="773" idx="1"/>
            <a:endCxn id="771" idx="3"/>
          </p:cNvCxnSpPr>
          <p:nvPr/>
        </p:nvCxnSpPr>
        <p:spPr>
          <a:xfrm flipH="1">
            <a:off x="6477464" y="3580443"/>
            <a:ext cx="549011"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A5C30-2CF0-C3DE-22A5-8695D153E38C}"/>
              </a:ext>
            </a:extLst>
          </p:cNvPr>
          <p:cNvSpPr>
            <a:spLocks noGrp="1"/>
          </p:cNvSpPr>
          <p:nvPr>
            <p:ph idx="1"/>
          </p:nvPr>
        </p:nvSpPr>
        <p:spPr>
          <a:xfrm>
            <a:off x="465138" y="1360488"/>
            <a:ext cx="8213725" cy="3458803"/>
          </a:xfrm>
        </p:spPr>
        <p:txBody>
          <a:bodyPr>
            <a:normAutofit/>
          </a:bodyPr>
          <a:lstStyle/>
          <a:p>
            <a:pPr marL="0" indent="0">
              <a:lnSpc>
                <a:spcPct val="200000"/>
              </a:lnSpc>
              <a:buNone/>
            </a:pPr>
            <a:r>
              <a:rPr lang="en-US" b="1" dirty="0"/>
              <a:t>Example : Use GDP dataset for following examples – </a:t>
            </a:r>
          </a:p>
          <a:p>
            <a:pPr marL="228600" lvl="1">
              <a:lnSpc>
                <a:spcPct val="150000"/>
              </a:lnSpc>
              <a:spcBef>
                <a:spcPts val="1000"/>
              </a:spcBef>
            </a:pPr>
            <a:r>
              <a:rPr lang="en-US" dirty="0"/>
              <a:t>Connect to file Country GDP by Year.csv </a:t>
            </a:r>
          </a:p>
          <a:p>
            <a:pPr marL="228600" lvl="1">
              <a:lnSpc>
                <a:spcPct val="150000"/>
              </a:lnSpc>
              <a:spcBef>
                <a:spcPts val="1000"/>
              </a:spcBef>
            </a:pPr>
            <a:r>
              <a:rPr lang="en-US" dirty="0"/>
              <a:t>Convert to unpivot the columns to analyze  GDP over the years.</a:t>
            </a:r>
          </a:p>
          <a:p>
            <a:pPr>
              <a:lnSpc>
                <a:spcPct val="200000"/>
              </a:lnSpc>
            </a:pPr>
            <a:endParaRPr lang="en-US" dirty="0"/>
          </a:p>
        </p:txBody>
      </p:sp>
      <p:sp>
        <p:nvSpPr>
          <p:cNvPr id="3" name="Text Placeholder 2">
            <a:extLst>
              <a:ext uri="{FF2B5EF4-FFF2-40B4-BE49-F238E27FC236}">
                <a16:creationId xmlns:a16="http://schemas.microsoft.com/office/drawing/2014/main" id="{4A7356A6-2165-7AC1-4C8D-8A8130C852B1}"/>
              </a:ext>
            </a:extLst>
          </p:cNvPr>
          <p:cNvSpPr>
            <a:spLocks noGrp="1"/>
          </p:cNvSpPr>
          <p:nvPr>
            <p:ph type="body" sz="quarter" idx="10"/>
          </p:nvPr>
        </p:nvSpPr>
        <p:spPr>
          <a:xfrm>
            <a:off x="1010258" y="555640"/>
            <a:ext cx="7669167" cy="479317"/>
          </a:xfrm>
        </p:spPr>
        <p:txBody>
          <a:bodyPr/>
          <a:lstStyle/>
          <a:p>
            <a:r>
              <a:rPr lang="en-US"/>
              <a:t>Exercises</a:t>
            </a:r>
          </a:p>
        </p:txBody>
      </p:sp>
    </p:spTree>
    <p:extLst>
      <p:ext uri="{BB962C8B-B14F-4D97-AF65-F5344CB8AC3E}">
        <p14:creationId xmlns:p14="http://schemas.microsoft.com/office/powerpoint/2010/main" val="1275830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63E79-555F-EC0C-02D7-0E1643FB97E0}"/>
              </a:ext>
            </a:extLst>
          </p:cNvPr>
          <p:cNvSpPr>
            <a:spLocks noGrp="1"/>
          </p:cNvSpPr>
          <p:nvPr>
            <p:ph idx="1"/>
          </p:nvPr>
        </p:nvSpPr>
        <p:spPr/>
        <p:txBody>
          <a:bodyPr>
            <a:normAutofit/>
          </a:bodyPr>
          <a:lstStyle/>
          <a:p>
            <a:pPr marL="0" indent="0">
              <a:lnSpc>
                <a:spcPct val="150000"/>
              </a:lnSpc>
              <a:buNone/>
            </a:pPr>
            <a:r>
              <a:rPr lang="en-GB" b="1" dirty="0"/>
              <a:t>What is Append?</a:t>
            </a:r>
          </a:p>
          <a:p>
            <a:pPr>
              <a:lnSpc>
                <a:spcPct val="150000"/>
              </a:lnSpc>
            </a:pPr>
            <a:r>
              <a:rPr lang="en-GB" dirty="0"/>
              <a:t>Appends = Stack rows from one or more tables into a single table.</a:t>
            </a:r>
          </a:p>
          <a:p>
            <a:pPr marL="0" indent="0">
              <a:lnSpc>
                <a:spcPct val="150000"/>
              </a:lnSpc>
              <a:buNone/>
            </a:pPr>
            <a:r>
              <a:rPr lang="en-GB" b="1" dirty="0"/>
              <a:t>When to Use It:</a:t>
            </a:r>
          </a:p>
          <a:p>
            <a:pPr>
              <a:lnSpc>
                <a:spcPct val="150000"/>
              </a:lnSpc>
            </a:pPr>
            <a:r>
              <a:rPr lang="en-GB" dirty="0"/>
              <a:t>Combining monthly files, regional sales reports, or similar structured tables.</a:t>
            </a:r>
          </a:p>
          <a:p>
            <a:pPr>
              <a:lnSpc>
                <a:spcPct val="150000"/>
              </a:lnSpc>
            </a:pPr>
            <a:r>
              <a:rPr lang="en-GB" dirty="0"/>
              <a:t>All tables should have matching columns (same names and order preferred).</a:t>
            </a:r>
          </a:p>
          <a:p>
            <a:pPr marL="0" indent="0">
              <a:lnSpc>
                <a:spcPct val="150000"/>
              </a:lnSpc>
              <a:buNone/>
            </a:pPr>
            <a:r>
              <a:rPr lang="en-GB" b="1" dirty="0"/>
              <a:t>How to Do It:</a:t>
            </a:r>
          </a:p>
          <a:p>
            <a:pPr>
              <a:lnSpc>
                <a:spcPct val="150000"/>
              </a:lnSpc>
            </a:pPr>
            <a:r>
              <a:rPr lang="en-GB" dirty="0"/>
              <a:t>Go to Home &gt; Append Queries (or "Append Queries as New").</a:t>
            </a:r>
          </a:p>
          <a:p>
            <a:pPr>
              <a:lnSpc>
                <a:spcPct val="150000"/>
              </a:lnSpc>
            </a:pPr>
            <a:r>
              <a:rPr lang="en-GB" dirty="0"/>
              <a:t>Select the two or more tables you want to combine.</a:t>
            </a:r>
          </a:p>
          <a:p>
            <a:pPr>
              <a:lnSpc>
                <a:spcPct val="150000"/>
              </a:lnSpc>
            </a:pPr>
            <a:r>
              <a:rPr lang="en-GB" dirty="0"/>
              <a:t>Result: One long table with all rows stacked.</a:t>
            </a:r>
          </a:p>
          <a:p>
            <a:pPr marL="0" indent="0">
              <a:lnSpc>
                <a:spcPct val="150000"/>
              </a:lnSpc>
              <a:buNone/>
            </a:pPr>
            <a:r>
              <a:rPr lang="en-GB" b="1" dirty="0"/>
              <a:t>⚠️ Tip: </a:t>
            </a:r>
            <a:r>
              <a:rPr lang="en-GB" dirty="0"/>
              <a:t>Columns that don’t match may create nulls or extra columns.</a:t>
            </a:r>
            <a:endParaRPr lang="en-IN" dirty="0"/>
          </a:p>
        </p:txBody>
      </p:sp>
      <p:sp>
        <p:nvSpPr>
          <p:cNvPr id="7" name="Text Placeholder 6">
            <a:extLst>
              <a:ext uri="{FF2B5EF4-FFF2-40B4-BE49-F238E27FC236}">
                <a16:creationId xmlns:a16="http://schemas.microsoft.com/office/drawing/2014/main" id="{306FF431-1804-1284-4ECA-CF796452295D}"/>
              </a:ext>
            </a:extLst>
          </p:cNvPr>
          <p:cNvSpPr>
            <a:spLocks noGrp="1"/>
          </p:cNvSpPr>
          <p:nvPr>
            <p:ph type="body" sz="quarter" idx="10"/>
          </p:nvPr>
        </p:nvSpPr>
        <p:spPr/>
        <p:txBody>
          <a:bodyPr/>
          <a:lstStyle/>
          <a:p>
            <a:r>
              <a:rPr lang="en-GB" dirty="0"/>
              <a:t>Combining Tables with Append Queries</a:t>
            </a:r>
            <a:endParaRPr lang="en-IN" dirty="0"/>
          </a:p>
        </p:txBody>
      </p:sp>
    </p:spTree>
    <p:extLst>
      <p:ext uri="{BB962C8B-B14F-4D97-AF65-F5344CB8AC3E}">
        <p14:creationId xmlns:p14="http://schemas.microsoft.com/office/powerpoint/2010/main" val="4188001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76BE679-9163-703F-1C20-7B4BF3E2417A}"/>
              </a:ext>
            </a:extLst>
          </p:cNvPr>
          <p:cNvSpPr>
            <a:spLocks noChangeArrowheads="1"/>
          </p:cNvSpPr>
          <p:nvPr/>
        </p:nvSpPr>
        <p:spPr bwMode="auto">
          <a:xfrm>
            <a:off x="464574" y="1194626"/>
            <a:ext cx="4018936" cy="38198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150000"/>
              </a:lnSpc>
              <a:spcBef>
                <a:spcPts val="1000"/>
              </a:spcBef>
              <a:spcAft>
                <a:spcPct val="0"/>
              </a:spcAft>
              <a:buClr>
                <a:schemeClr val="tx2">
                  <a:lumMod val="50000"/>
                </a:schemeClr>
              </a:buClr>
              <a:buSzTx/>
              <a:tabLst/>
            </a:pPr>
            <a:r>
              <a:rPr kumimoji="0" lang="en-US" altLang="en-US" sz="1100" b="1"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Key Concepts:</a:t>
            </a:r>
            <a:endPar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endParaRPr>
          </a:p>
          <a:p>
            <a:pPr marL="228600" marR="0" lvl="0" indent="-228600" fontAlgn="base">
              <a:lnSpc>
                <a:spcPct val="150000"/>
              </a:lnSpc>
              <a:spcBef>
                <a:spcPts val="1000"/>
              </a:spcBef>
              <a:spcAft>
                <a:spcPct val="0"/>
              </a:spcAft>
              <a:buClr>
                <a:schemeClr val="tx2">
                  <a:lumMod val="50000"/>
                </a:schemeClr>
              </a:buClr>
              <a:buSzTx/>
              <a:buFont typeface="Arial" panose="020B0604020202020204" pitchFamily="34" charset="0"/>
              <a:buChar char="•"/>
              <a:tabLst/>
            </a:pPr>
            <a:r>
              <a:rPr kumimoji="0" lang="en-US" altLang="en-US" sz="1100" b="1"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M</a:t>
            </a:r>
            <a:r>
              <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 stands for </a:t>
            </a:r>
            <a:r>
              <a:rPr kumimoji="0" lang="en-US" altLang="en-US" sz="1100" b="1"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Mashup</a:t>
            </a:r>
            <a:r>
              <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 — a functional language used in Power Query.</a:t>
            </a:r>
          </a:p>
          <a:p>
            <a:pPr marL="228600" marR="0" lvl="0" indent="-228600" fontAlgn="base">
              <a:lnSpc>
                <a:spcPct val="150000"/>
              </a:lnSpc>
              <a:spcBef>
                <a:spcPts val="1000"/>
              </a:spcBef>
              <a:spcAft>
                <a:spcPct val="0"/>
              </a:spcAft>
              <a:buClr>
                <a:schemeClr val="tx2">
                  <a:lumMod val="50000"/>
                </a:schemeClr>
              </a:buClr>
              <a:buSzTx/>
              <a:buFont typeface="Arial" panose="020B0604020202020204" pitchFamily="34" charset="0"/>
              <a:buChar char="•"/>
              <a:tabLst/>
            </a:pPr>
            <a:r>
              <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Automatically generated behind the scenes as you apply transformations.</a:t>
            </a:r>
          </a:p>
          <a:p>
            <a:pPr marL="228600" marR="0" lvl="0" indent="-228600" fontAlgn="base">
              <a:lnSpc>
                <a:spcPct val="150000"/>
              </a:lnSpc>
              <a:spcBef>
                <a:spcPts val="1000"/>
              </a:spcBef>
              <a:spcAft>
                <a:spcPct val="0"/>
              </a:spcAft>
              <a:buClr>
                <a:schemeClr val="tx2">
                  <a:lumMod val="50000"/>
                </a:schemeClr>
              </a:buClr>
              <a:buSzTx/>
              <a:buFont typeface="Arial" panose="020B0604020202020204" pitchFamily="34" charset="0"/>
              <a:buChar char="•"/>
              <a:tabLst/>
            </a:pPr>
            <a:r>
              <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Every step in </a:t>
            </a:r>
            <a:r>
              <a:rPr kumimoji="0" lang="en-US" altLang="en-US" sz="1100" b="1"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Applied Steps</a:t>
            </a:r>
            <a:r>
              <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 panel = 1 line of M code.</a:t>
            </a:r>
          </a:p>
          <a:p>
            <a:pPr marR="0" lvl="0" fontAlgn="base">
              <a:lnSpc>
                <a:spcPct val="150000"/>
              </a:lnSpc>
              <a:spcBef>
                <a:spcPts val="1000"/>
              </a:spcBef>
              <a:spcAft>
                <a:spcPct val="0"/>
              </a:spcAft>
              <a:buClr>
                <a:schemeClr val="tx2">
                  <a:lumMod val="50000"/>
                </a:schemeClr>
              </a:buClr>
              <a:buSzTx/>
              <a:tabLst/>
            </a:pPr>
            <a:r>
              <a:rPr kumimoji="0" lang="en-US" altLang="en-US" sz="1100" b="1"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Tip:</a:t>
            </a:r>
            <a:r>
              <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 You don’t need to memorize M code—but understanding the logic gives you more control.</a:t>
            </a:r>
          </a:p>
          <a:p>
            <a:pPr marR="0" lvl="0" fontAlgn="base">
              <a:lnSpc>
                <a:spcPct val="150000"/>
              </a:lnSpc>
              <a:spcBef>
                <a:spcPts val="1000"/>
              </a:spcBef>
              <a:spcAft>
                <a:spcPct val="0"/>
              </a:spcAft>
              <a:buClr>
                <a:schemeClr val="tx2">
                  <a:lumMod val="50000"/>
                </a:schemeClr>
              </a:buClr>
              <a:buSzTx/>
              <a:tabLst/>
            </a:pPr>
            <a:r>
              <a:rPr kumimoji="0" lang="en-US" altLang="en-US" sz="1100" b="1"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Use Case: </a:t>
            </a:r>
            <a:r>
              <a:rPr kumimoji="0" lang="en-US" altLang="en-US" sz="11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Helpful for advanced logic, debugging issues, or editing multiple steps at once.</a:t>
            </a:r>
          </a:p>
        </p:txBody>
      </p:sp>
      <p:sp>
        <p:nvSpPr>
          <p:cNvPr id="3" name="Text Placeholder 2">
            <a:extLst>
              <a:ext uri="{FF2B5EF4-FFF2-40B4-BE49-F238E27FC236}">
                <a16:creationId xmlns:a16="http://schemas.microsoft.com/office/drawing/2014/main" id="{8E65E95F-2965-1A4A-653E-5B47D5E182D8}"/>
              </a:ext>
            </a:extLst>
          </p:cNvPr>
          <p:cNvSpPr>
            <a:spLocks noGrp="1"/>
          </p:cNvSpPr>
          <p:nvPr>
            <p:ph type="body" sz="quarter" idx="11"/>
          </p:nvPr>
        </p:nvSpPr>
        <p:spPr>
          <a:xfrm>
            <a:off x="464574" y="555640"/>
            <a:ext cx="8214852" cy="479317"/>
          </a:xfrm>
        </p:spPr>
        <p:txBody>
          <a:bodyPr vert="horz" lIns="91440" tIns="45720" rIns="91440" bIns="45720" rtlCol="0" anchor="b">
            <a:normAutofit/>
          </a:bodyPr>
          <a:lstStyle/>
          <a:p>
            <a:pPr marL="171450" indent="-171450">
              <a:spcBef>
                <a:spcPct val="0"/>
              </a:spcBef>
              <a:spcAft>
                <a:spcPts val="600"/>
              </a:spcAft>
            </a:pPr>
            <a:r>
              <a:rPr lang="en-US" sz="2100" b="1" kern="1200" dirty="0">
                <a:latin typeface="Aptos Display" panose="020B0004020202020204" pitchFamily="34" charset="0"/>
                <a:ea typeface="+mj-ea"/>
                <a:cs typeface="Mali SemiBold" panose="00000700000000000000" pitchFamily="2" charset="-34"/>
              </a:rPr>
              <a:t>Understanding M Code in Power BI</a:t>
            </a:r>
          </a:p>
        </p:txBody>
      </p:sp>
      <p:graphicFrame>
        <p:nvGraphicFramePr>
          <p:cNvPr id="4" name="Content Placeholder 3">
            <a:extLst>
              <a:ext uri="{FF2B5EF4-FFF2-40B4-BE49-F238E27FC236}">
                <a16:creationId xmlns:a16="http://schemas.microsoft.com/office/drawing/2014/main" id="{61903B5C-F6AE-41BE-83BB-0D4B2F88FAB4}"/>
              </a:ext>
            </a:extLst>
          </p:cNvPr>
          <p:cNvGraphicFramePr>
            <a:graphicFrameLocks noGrp="1"/>
          </p:cNvGraphicFramePr>
          <p:nvPr>
            <p:ph idx="10"/>
            <p:extLst>
              <p:ext uri="{D42A27DB-BD31-4B8C-83A1-F6EECF244321}">
                <p14:modId xmlns:p14="http://schemas.microsoft.com/office/powerpoint/2010/main" val="3745844238"/>
              </p:ext>
            </p:extLst>
          </p:nvPr>
        </p:nvGraphicFramePr>
        <p:xfrm>
          <a:off x="4678938" y="1691805"/>
          <a:ext cx="4000488" cy="3016791"/>
        </p:xfrm>
        <a:graphic>
          <a:graphicData uri="http://schemas.openxmlformats.org/drawingml/2006/table">
            <a:tbl>
              <a:tblPr firstRow="1">
                <a:tableStyleId>{72833802-FEF1-4C79-8D5D-14CF1EAF98D9}</a:tableStyleId>
              </a:tblPr>
              <a:tblGrid>
                <a:gridCol w="1521668">
                  <a:extLst>
                    <a:ext uri="{9D8B030D-6E8A-4147-A177-3AD203B41FA5}">
                      <a16:colId xmlns:a16="http://schemas.microsoft.com/office/drawing/2014/main" val="3327944937"/>
                    </a:ext>
                  </a:extLst>
                </a:gridCol>
                <a:gridCol w="2478820">
                  <a:extLst>
                    <a:ext uri="{9D8B030D-6E8A-4147-A177-3AD203B41FA5}">
                      <a16:colId xmlns:a16="http://schemas.microsoft.com/office/drawing/2014/main" val="3698198167"/>
                    </a:ext>
                  </a:extLst>
                </a:gridCol>
              </a:tblGrid>
              <a:tr h="403375">
                <a:tc>
                  <a:txBody>
                    <a:bodyPr/>
                    <a:lstStyle/>
                    <a:p>
                      <a:r>
                        <a:rPr lang="en-IN" sz="1100" cap="none" spc="0">
                          <a:solidFill>
                            <a:schemeClr val="tx1"/>
                          </a:solidFill>
                          <a:latin typeface="+mj-lt"/>
                        </a:rPr>
                        <a:t>Task</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cap="none" spc="0" dirty="0">
                          <a:solidFill>
                            <a:schemeClr val="tx1"/>
                          </a:solidFill>
                          <a:latin typeface="+mj-lt"/>
                        </a:rPr>
                        <a:t>M Code Example</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166332"/>
                  </a:ext>
                </a:extLst>
              </a:tr>
              <a:tr h="602222">
                <a:tc>
                  <a:txBody>
                    <a:bodyPr/>
                    <a:lstStyle/>
                    <a:p>
                      <a:r>
                        <a:rPr lang="en-IN" sz="1100" cap="none" spc="0" dirty="0">
                          <a:solidFill>
                            <a:schemeClr val="tx1"/>
                          </a:solidFill>
                        </a:rPr>
                        <a:t>Rename a column</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cap="none" spc="0">
                          <a:solidFill>
                            <a:schemeClr val="tx1"/>
                          </a:solidFill>
                        </a:rPr>
                        <a:t>Table.RenameColumns(...)</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4178861"/>
                  </a:ext>
                </a:extLst>
              </a:tr>
              <a:tr h="602222">
                <a:tc>
                  <a:txBody>
                    <a:bodyPr/>
                    <a:lstStyle/>
                    <a:p>
                      <a:r>
                        <a:rPr lang="en-IN" sz="1100" cap="none" spc="0">
                          <a:solidFill>
                            <a:schemeClr val="tx1"/>
                          </a:solidFill>
                        </a:rPr>
                        <a:t>Change data type</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cap="none" spc="0" dirty="0" err="1">
                          <a:solidFill>
                            <a:schemeClr val="tx1"/>
                          </a:solidFill>
                        </a:rPr>
                        <a:t>Table.TransformColumnTypes</a:t>
                      </a:r>
                      <a:r>
                        <a:rPr lang="en-IN" sz="1100" cap="none" spc="0" dirty="0">
                          <a:solidFill>
                            <a:schemeClr val="tx1"/>
                          </a:solidFill>
                        </a:rPr>
                        <a:t>(...)</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370372"/>
                  </a:ext>
                </a:extLst>
              </a:tr>
              <a:tr h="403375">
                <a:tc>
                  <a:txBody>
                    <a:bodyPr/>
                    <a:lstStyle/>
                    <a:p>
                      <a:r>
                        <a:rPr lang="en-IN" sz="1100" cap="none" spc="0">
                          <a:solidFill>
                            <a:schemeClr val="tx1"/>
                          </a:solidFill>
                        </a:rPr>
                        <a:t>Filter rows</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cap="none" spc="0">
                          <a:solidFill>
                            <a:schemeClr val="tx1"/>
                          </a:solidFill>
                        </a:rPr>
                        <a:t>Table.SelectRows(...)</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208640"/>
                  </a:ext>
                </a:extLst>
              </a:tr>
              <a:tr h="602222">
                <a:tc>
                  <a:txBody>
                    <a:bodyPr/>
                    <a:lstStyle/>
                    <a:p>
                      <a:r>
                        <a:rPr lang="en-IN" sz="1100" cap="none" spc="0">
                          <a:solidFill>
                            <a:schemeClr val="tx1"/>
                          </a:solidFill>
                        </a:rPr>
                        <a:t>Add custom column</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cap="none" spc="0" dirty="0" err="1">
                          <a:solidFill>
                            <a:schemeClr val="tx1"/>
                          </a:solidFill>
                        </a:rPr>
                        <a:t>Table.AddColumn</a:t>
                      </a:r>
                      <a:r>
                        <a:rPr lang="en-IN" sz="1100" cap="none" spc="0" dirty="0">
                          <a:solidFill>
                            <a:schemeClr val="tx1"/>
                          </a:solidFill>
                        </a:rPr>
                        <a:t>(...)</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812697"/>
                  </a:ext>
                </a:extLst>
              </a:tr>
              <a:tr h="403375">
                <a:tc>
                  <a:txBody>
                    <a:bodyPr/>
                    <a:lstStyle/>
                    <a:p>
                      <a:r>
                        <a:rPr lang="en-IN" sz="1100" cap="none" spc="0">
                          <a:solidFill>
                            <a:schemeClr val="tx1"/>
                          </a:solidFill>
                        </a:rPr>
                        <a:t>Merge queries</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cap="none" spc="0" dirty="0" err="1">
                          <a:solidFill>
                            <a:schemeClr val="tx1"/>
                          </a:solidFill>
                        </a:rPr>
                        <a:t>Table.NestedJoin</a:t>
                      </a:r>
                      <a:r>
                        <a:rPr lang="en-IN" sz="1100" cap="none" spc="0" dirty="0">
                          <a:solidFill>
                            <a:schemeClr val="tx1"/>
                          </a:solidFill>
                        </a:rPr>
                        <a:t>(...)</a:t>
                      </a:r>
                    </a:p>
                  </a:txBody>
                  <a:tcPr marL="110786" marR="85220" marT="85220" marB="8522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881249"/>
                  </a:ext>
                </a:extLst>
              </a:tr>
            </a:tbl>
          </a:graphicData>
        </a:graphic>
      </p:graphicFrame>
      <p:sp>
        <p:nvSpPr>
          <p:cNvPr id="7" name="TextBox 6">
            <a:extLst>
              <a:ext uri="{FF2B5EF4-FFF2-40B4-BE49-F238E27FC236}">
                <a16:creationId xmlns:a16="http://schemas.microsoft.com/office/drawing/2014/main" id="{52FFA4E5-C74B-8269-7E19-A8EE7FAD3915}"/>
              </a:ext>
            </a:extLst>
          </p:cNvPr>
          <p:cNvSpPr txBox="1"/>
          <p:nvPr/>
        </p:nvSpPr>
        <p:spPr>
          <a:xfrm>
            <a:off x="4660492" y="1254895"/>
            <a:ext cx="4572000" cy="287515"/>
          </a:xfrm>
          <a:prstGeom prst="rect">
            <a:avLst/>
          </a:prstGeom>
          <a:noFill/>
        </p:spPr>
        <p:txBody>
          <a:bodyPr wrap="square">
            <a:spAutoFit/>
          </a:bodyPr>
          <a:lstStyle/>
          <a:p>
            <a:pPr marR="0" lvl="0" fontAlgn="base">
              <a:lnSpc>
                <a:spcPct val="90000"/>
              </a:lnSpc>
              <a:spcBef>
                <a:spcPts val="1000"/>
              </a:spcBef>
              <a:spcAft>
                <a:spcPct val="0"/>
              </a:spcAft>
              <a:buClr>
                <a:schemeClr val="tx2">
                  <a:lumMod val="50000"/>
                </a:schemeClr>
              </a:buClr>
              <a:buSzTx/>
              <a:tabLst/>
            </a:pPr>
            <a:r>
              <a:rPr kumimoji="0" lang="en-US" altLang="en-US" sz="1400" b="1"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rPr>
              <a:t>Examples of Common M Functions:</a:t>
            </a:r>
            <a:endParaRPr kumimoji="0" lang="en-US" altLang="en-US" sz="1400" b="0" i="0" u="none" strike="noStrike" kern="1200" cap="none" normalizeH="0" baseline="0" dirty="0">
              <a:ln>
                <a:noFill/>
              </a:ln>
              <a:solidFill>
                <a:schemeClr val="tx2">
                  <a:lumMod val="50000"/>
                </a:schemeClr>
              </a:solidFill>
              <a:effectLst/>
              <a:latin typeface="Aptos Display" panose="020B0004020202020204" pitchFamily="34" charset="0"/>
              <a:ea typeface="+mn-ea"/>
              <a:cs typeface="Mali" panose="00000500000000000000" pitchFamily="2" charset="-34"/>
            </a:endParaRPr>
          </a:p>
        </p:txBody>
      </p:sp>
    </p:spTree>
    <p:extLst>
      <p:ext uri="{BB962C8B-B14F-4D97-AF65-F5344CB8AC3E}">
        <p14:creationId xmlns:p14="http://schemas.microsoft.com/office/powerpoint/2010/main" val="3522175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A8C74B2-A894-7DA8-C79B-F91B6575C19B}"/>
              </a:ext>
            </a:extLst>
          </p:cNvPr>
          <p:cNvSpPr>
            <a:spLocks noGrp="1" noChangeArrowheads="1"/>
          </p:cNvSpPr>
          <p:nvPr>
            <p:ph idx="1"/>
          </p:nvPr>
        </p:nvSpPr>
        <p:spPr bwMode="auto">
          <a:xfrm>
            <a:off x="421178" y="1166209"/>
            <a:ext cx="4150822" cy="387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mj-lt"/>
              </a:rPr>
              <a:t>Power BI &gt; </a:t>
            </a:r>
            <a:r>
              <a:rPr kumimoji="0" lang="en-US" altLang="en-US" b="1" i="1" u="none" strike="noStrike" cap="none" normalizeH="0" baseline="0" dirty="0">
                <a:ln>
                  <a:noFill/>
                </a:ln>
                <a:solidFill>
                  <a:schemeClr val="tx1"/>
                </a:solidFill>
                <a:effectLst/>
                <a:latin typeface="+mj-lt"/>
              </a:rPr>
              <a:t>Transform Data</a:t>
            </a:r>
            <a:r>
              <a:rPr kumimoji="0" lang="en-US" altLang="en-US" b="0" i="1" u="none" strike="noStrike" cap="none" normalizeH="0" baseline="0" dirty="0">
                <a:ln>
                  <a:noFill/>
                </a:ln>
                <a:solidFill>
                  <a:schemeClr val="tx1"/>
                </a:solidFill>
                <a:effectLst/>
                <a:latin typeface="+mj-lt"/>
              </a:rPr>
              <a:t> &gt; Power Query Editor &gt; </a:t>
            </a:r>
            <a:r>
              <a:rPr kumimoji="0" lang="en-US" altLang="en-US" b="1" i="1" u="none" strike="noStrike" cap="none" normalizeH="0" baseline="0" dirty="0">
                <a:ln>
                  <a:noFill/>
                </a:ln>
                <a:solidFill>
                  <a:schemeClr val="tx1"/>
                </a:solidFill>
                <a:effectLst/>
                <a:latin typeface="+mj-lt"/>
              </a:rPr>
              <a:t>Home &gt; Advanced Editor</a:t>
            </a:r>
            <a:endParaRPr kumimoji="0" lang="en-US" altLang="en-US" b="0" i="1"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What You See:</a:t>
            </a:r>
            <a:endParaRPr kumimoji="0" lang="en-US" altLang="en-US" b="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mj-lt"/>
              </a:rPr>
              <a:t>Full script of all transformations written in </a:t>
            </a:r>
            <a:r>
              <a:rPr kumimoji="0" lang="en-US" altLang="en-US" b="1" i="0" u="none" strike="noStrike" cap="none" normalizeH="0" baseline="0" dirty="0">
                <a:ln>
                  <a:noFill/>
                </a:ln>
                <a:solidFill>
                  <a:schemeClr val="tx1"/>
                </a:solidFill>
                <a:effectLst/>
                <a:latin typeface="+mj-lt"/>
              </a:rPr>
              <a:t>M code</a:t>
            </a:r>
            <a:r>
              <a:rPr kumimoji="0" lang="en-US" altLang="en-US" b="0" i="0" u="none" strike="noStrike" cap="none" normalizeH="0" baseline="0" dirty="0">
                <a:ln>
                  <a:noFill/>
                </a:ln>
                <a:solidFill>
                  <a:schemeClr val="tx1"/>
                </a:solidFill>
                <a:effectLst/>
                <a:latin typeface="+mj-lt"/>
              </a:rPr>
              <a:t>.</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mj-lt"/>
              </a:rPr>
              <a:t>Starts with let, ends with in.</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mj-lt"/>
              </a:rPr>
              <a:t>Easy to </a:t>
            </a:r>
            <a:r>
              <a:rPr kumimoji="0" lang="en-US" altLang="en-US" b="1" i="0" u="none" strike="noStrike" cap="none" normalizeH="0" baseline="0" dirty="0">
                <a:ln>
                  <a:noFill/>
                </a:ln>
                <a:solidFill>
                  <a:schemeClr val="tx1"/>
                </a:solidFill>
                <a:effectLst/>
                <a:latin typeface="+mj-lt"/>
              </a:rPr>
              <a:t>copy/paste</a:t>
            </a:r>
            <a:r>
              <a:rPr kumimoji="0" lang="en-US" altLang="en-US" b="0" i="0" u="none" strike="noStrike" cap="none" normalizeH="0" baseline="0" dirty="0">
                <a:ln>
                  <a:noFill/>
                </a:ln>
                <a:solidFill>
                  <a:schemeClr val="tx1"/>
                </a:solidFill>
                <a:effectLst/>
                <a:latin typeface="+mj-lt"/>
              </a:rPr>
              <a:t>, reuse logic, or tweak steps globally.</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dirty="0">
              <a:solidFill>
                <a:schemeClr val="tx1"/>
              </a:solidFill>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Why Use Advanced Editor?</a:t>
            </a:r>
            <a:endParaRPr kumimoji="0" lang="en-US" altLang="en-US" b="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mj-lt"/>
              </a:rPr>
              <a:t>Combine/modify steps efficiently.</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mj-lt"/>
              </a:rPr>
              <a:t>Reuse query logic across projects.</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mj-lt"/>
              </a:rPr>
              <a:t>Insert </a:t>
            </a:r>
            <a:r>
              <a:rPr kumimoji="0" lang="en-US" altLang="en-US" b="1" i="0" u="none" strike="noStrike" cap="none" normalizeH="0" baseline="0" dirty="0">
                <a:ln>
                  <a:noFill/>
                </a:ln>
                <a:solidFill>
                  <a:schemeClr val="tx1"/>
                </a:solidFill>
                <a:effectLst/>
                <a:latin typeface="+mj-lt"/>
              </a:rPr>
              <a:t>comments</a:t>
            </a:r>
            <a:r>
              <a:rPr kumimoji="0" lang="en-US" altLang="en-US" b="0" i="0" u="none" strike="noStrike" cap="none" normalizeH="0" baseline="0" dirty="0">
                <a:ln>
                  <a:noFill/>
                </a:ln>
                <a:solidFill>
                  <a:schemeClr val="tx1"/>
                </a:solidFill>
                <a:effectLst/>
                <a:latin typeface="+mj-lt"/>
              </a:rPr>
              <a:t> using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 Tip:</a:t>
            </a:r>
            <a:r>
              <a:rPr kumimoji="0" lang="en-US" altLang="en-US" b="0" i="0" u="none" strike="noStrike" cap="none" normalizeH="0" baseline="0" dirty="0">
                <a:ln>
                  <a:noFill/>
                </a:ln>
                <a:solidFill>
                  <a:schemeClr val="tx1"/>
                </a:solidFill>
                <a:effectLst/>
                <a:latin typeface="+mj-lt"/>
              </a:rPr>
              <a:t> Always double-check syntax. One error can break the whole query.</a:t>
            </a:r>
          </a:p>
        </p:txBody>
      </p:sp>
      <p:sp>
        <p:nvSpPr>
          <p:cNvPr id="12" name="Content Placeholder 11">
            <a:extLst>
              <a:ext uri="{FF2B5EF4-FFF2-40B4-BE49-F238E27FC236}">
                <a16:creationId xmlns:a16="http://schemas.microsoft.com/office/drawing/2014/main" id="{4504CFB7-2EAD-707A-1E7D-89A2D740B44D}"/>
              </a:ext>
            </a:extLst>
          </p:cNvPr>
          <p:cNvSpPr>
            <a:spLocks noGrp="1"/>
          </p:cNvSpPr>
          <p:nvPr>
            <p:ph idx="10"/>
          </p:nvPr>
        </p:nvSpPr>
        <p:spPr>
          <a:xfrm>
            <a:off x="4678940" y="1198315"/>
            <a:ext cx="4000487" cy="397729"/>
          </a:xfrm>
        </p:spPr>
        <p:txBody>
          <a:bodyPr/>
          <a:lstStyle/>
          <a:p>
            <a:pPr marL="0" indent="0">
              <a:buNone/>
            </a:pPr>
            <a:r>
              <a:rPr kumimoji="0" lang="en-US" altLang="en-US" b="1" i="0" u="none" strike="noStrike" cap="none" normalizeH="0" baseline="0" dirty="0">
                <a:ln>
                  <a:noFill/>
                </a:ln>
                <a:solidFill>
                  <a:schemeClr val="tx1"/>
                </a:solidFill>
                <a:effectLst/>
                <a:latin typeface="+mj-lt"/>
              </a:rPr>
              <a:t>Example Template:</a:t>
            </a:r>
          </a:p>
          <a:p>
            <a:endParaRPr lang="en-IN" dirty="0"/>
          </a:p>
        </p:txBody>
      </p:sp>
      <p:sp>
        <p:nvSpPr>
          <p:cNvPr id="3" name="Text Placeholder 2">
            <a:extLst>
              <a:ext uri="{FF2B5EF4-FFF2-40B4-BE49-F238E27FC236}">
                <a16:creationId xmlns:a16="http://schemas.microsoft.com/office/drawing/2014/main" id="{50277434-F92D-3FB9-4A4A-528853E6BD28}"/>
              </a:ext>
            </a:extLst>
          </p:cNvPr>
          <p:cNvSpPr>
            <a:spLocks noGrp="1"/>
          </p:cNvSpPr>
          <p:nvPr>
            <p:ph type="body" sz="quarter" idx="11"/>
          </p:nvPr>
        </p:nvSpPr>
        <p:spPr/>
        <p:txBody>
          <a:bodyPr/>
          <a:lstStyle/>
          <a:p>
            <a:r>
              <a:rPr lang="en-GB"/>
              <a:t>Advanced Editor in Power Query</a:t>
            </a:r>
            <a:endParaRPr lang="en-IN" dirty="0"/>
          </a:p>
        </p:txBody>
      </p:sp>
      <p:pic>
        <p:nvPicPr>
          <p:cNvPr id="9" name="Picture 8">
            <a:extLst>
              <a:ext uri="{FF2B5EF4-FFF2-40B4-BE49-F238E27FC236}">
                <a16:creationId xmlns:a16="http://schemas.microsoft.com/office/drawing/2014/main" id="{B4C741A3-2F0D-AC6F-7AB9-9B013F385B43}"/>
              </a:ext>
            </a:extLst>
          </p:cNvPr>
          <p:cNvPicPr>
            <a:picLocks noChangeAspect="1"/>
          </p:cNvPicPr>
          <p:nvPr/>
        </p:nvPicPr>
        <p:blipFill>
          <a:blip r:embed="rId2"/>
          <a:stretch>
            <a:fillRect/>
          </a:stretch>
        </p:blipFill>
        <p:spPr>
          <a:xfrm>
            <a:off x="4750388" y="1596044"/>
            <a:ext cx="3597708" cy="849196"/>
          </a:xfrm>
          <a:prstGeom prst="rect">
            <a:avLst/>
          </a:prstGeom>
          <a:ln>
            <a:solidFill>
              <a:schemeClr val="accent1"/>
            </a:solidFill>
          </a:ln>
        </p:spPr>
      </p:pic>
    </p:spTree>
    <p:extLst>
      <p:ext uri="{BB962C8B-B14F-4D97-AF65-F5344CB8AC3E}">
        <p14:creationId xmlns:p14="http://schemas.microsoft.com/office/powerpoint/2010/main" val="3745872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AD80E-A34E-043C-FB9F-3FB2F974A1A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09E87-0B43-4A9E-F926-42D18F40F141}"/>
              </a:ext>
            </a:extLst>
          </p:cNvPr>
          <p:cNvSpPr>
            <a:spLocks noGrp="1"/>
          </p:cNvSpPr>
          <p:nvPr>
            <p:ph idx="1"/>
          </p:nvPr>
        </p:nvSpPr>
        <p:spPr>
          <a:xfrm>
            <a:off x="465138" y="1360488"/>
            <a:ext cx="8213725" cy="3458803"/>
          </a:xfrm>
        </p:spPr>
        <p:txBody>
          <a:bodyPr>
            <a:normAutofit/>
          </a:bodyPr>
          <a:lstStyle/>
          <a:p>
            <a:pPr marL="0" indent="0">
              <a:lnSpc>
                <a:spcPct val="150000"/>
              </a:lnSpc>
              <a:buNone/>
            </a:pPr>
            <a:r>
              <a:rPr lang="en-US" b="1" dirty="0"/>
              <a:t>Example: Use Stock Data for following examples – </a:t>
            </a:r>
          </a:p>
          <a:p>
            <a:pPr>
              <a:lnSpc>
                <a:spcPct val="150000"/>
              </a:lnSpc>
            </a:pPr>
            <a:r>
              <a:rPr lang="en-US" dirty="0"/>
              <a:t>Create a chart to see the monthly change in volumes of stocks, beginning of 2010 to the end of 2014. Which two consecutive months saw the least fluctuation in increase or decrease?</a:t>
            </a:r>
          </a:p>
          <a:p>
            <a:pPr>
              <a:lnSpc>
                <a:spcPct val="150000"/>
              </a:lnSpc>
            </a:pPr>
            <a:r>
              <a:rPr lang="en-US" dirty="0"/>
              <a:t>Compare avg open value for all the company across 2010 to 2014. Which company saw a drop in value in 2013?</a:t>
            </a:r>
          </a:p>
          <a:p>
            <a:pPr>
              <a:lnSpc>
                <a:spcPct val="150000"/>
              </a:lnSpc>
            </a:pPr>
            <a:r>
              <a:rPr lang="en-US" dirty="0"/>
              <a:t>Create a table chart showing the sum of Volume per Company per Year. What was the total volume for Apple in 2013 and the total volume for Apple for 2010 through 2014, respectively?</a:t>
            </a:r>
          </a:p>
          <a:p>
            <a:pPr>
              <a:lnSpc>
                <a:spcPct val="200000"/>
              </a:lnSpc>
            </a:pPr>
            <a:endParaRPr lang="en-US" dirty="0"/>
          </a:p>
        </p:txBody>
      </p:sp>
      <p:sp>
        <p:nvSpPr>
          <p:cNvPr id="3" name="Text Placeholder 2">
            <a:extLst>
              <a:ext uri="{FF2B5EF4-FFF2-40B4-BE49-F238E27FC236}">
                <a16:creationId xmlns:a16="http://schemas.microsoft.com/office/drawing/2014/main" id="{FD210188-91D4-E48C-566E-802CD0228165}"/>
              </a:ext>
            </a:extLst>
          </p:cNvPr>
          <p:cNvSpPr>
            <a:spLocks noGrp="1"/>
          </p:cNvSpPr>
          <p:nvPr>
            <p:ph type="body" sz="quarter" idx="10"/>
          </p:nvPr>
        </p:nvSpPr>
        <p:spPr>
          <a:xfrm>
            <a:off x="1010258" y="555640"/>
            <a:ext cx="7669167" cy="479317"/>
          </a:xfrm>
        </p:spPr>
        <p:txBody>
          <a:bodyPr/>
          <a:lstStyle/>
          <a:p>
            <a:r>
              <a:rPr lang="en-US"/>
              <a:t>Exercises</a:t>
            </a:r>
          </a:p>
        </p:txBody>
      </p:sp>
    </p:spTree>
    <p:extLst>
      <p:ext uri="{BB962C8B-B14F-4D97-AF65-F5344CB8AC3E}">
        <p14:creationId xmlns:p14="http://schemas.microsoft.com/office/powerpoint/2010/main" val="33270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B13B2-1C91-C558-C494-D04F90D6BA1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CCF3C-6FCD-5946-7270-D77063F7ACE0}"/>
              </a:ext>
            </a:extLst>
          </p:cNvPr>
          <p:cNvSpPr>
            <a:spLocks noGrp="1"/>
          </p:cNvSpPr>
          <p:nvPr>
            <p:ph idx="1"/>
          </p:nvPr>
        </p:nvSpPr>
        <p:spPr/>
        <p:txBody>
          <a:bodyPr>
            <a:normAutofit lnSpcReduction="10000"/>
          </a:bodyPr>
          <a:lstStyle/>
          <a:p>
            <a:pPr>
              <a:lnSpc>
                <a:spcPct val="160000"/>
              </a:lnSpc>
              <a:spcBef>
                <a:spcPts val="0"/>
              </a:spcBef>
              <a:spcAft>
                <a:spcPts val="450"/>
              </a:spcAft>
              <a:buNone/>
            </a:pPr>
            <a:r>
              <a:rPr lang="en-GB" b="1" dirty="0"/>
              <a:t>Create reports</a:t>
            </a:r>
          </a:p>
          <a:p>
            <a:pPr marL="358775" indent="-182563">
              <a:lnSpc>
                <a:spcPct val="150000"/>
              </a:lnSpc>
              <a:spcBef>
                <a:spcPts val="0"/>
              </a:spcBef>
            </a:pPr>
            <a:r>
              <a:rPr lang="en-GB" dirty="0">
                <a:latin typeface="Aptos Display" panose="020B0004020202020204" pitchFamily="34" charset="0"/>
              </a:rPr>
              <a:t>Select an appropriate visual</a:t>
            </a:r>
          </a:p>
          <a:p>
            <a:pPr marL="358775" indent="-182563">
              <a:lnSpc>
                <a:spcPct val="150000"/>
              </a:lnSpc>
              <a:spcBef>
                <a:spcPts val="0"/>
              </a:spcBef>
            </a:pPr>
            <a:r>
              <a:rPr lang="en-GB" dirty="0">
                <a:latin typeface="Aptos Display" panose="020B0004020202020204" pitchFamily="34" charset="0"/>
              </a:rPr>
              <a:t>Format and configure visuals</a:t>
            </a:r>
          </a:p>
          <a:p>
            <a:pPr marL="358775" indent="-182563">
              <a:lnSpc>
                <a:spcPct val="150000"/>
              </a:lnSpc>
              <a:spcBef>
                <a:spcPts val="0"/>
              </a:spcBef>
            </a:pPr>
            <a:r>
              <a:rPr lang="en-GB" dirty="0">
                <a:latin typeface="Aptos Display" panose="020B0004020202020204" pitchFamily="34" charset="0"/>
              </a:rPr>
              <a:t>Apply and customize a theme</a:t>
            </a:r>
          </a:p>
          <a:p>
            <a:pPr marL="358775" indent="-182563">
              <a:lnSpc>
                <a:spcPct val="150000"/>
              </a:lnSpc>
              <a:spcBef>
                <a:spcPts val="0"/>
              </a:spcBef>
            </a:pPr>
            <a:r>
              <a:rPr lang="en-GB" dirty="0">
                <a:latin typeface="Aptos Display" panose="020B0004020202020204" pitchFamily="34" charset="0"/>
              </a:rPr>
              <a:t>Apply conditional formatting</a:t>
            </a:r>
          </a:p>
          <a:p>
            <a:pPr marL="358775" indent="-182563">
              <a:lnSpc>
                <a:spcPct val="150000"/>
              </a:lnSpc>
              <a:spcBef>
                <a:spcPts val="0"/>
              </a:spcBef>
            </a:pPr>
            <a:r>
              <a:rPr lang="en-GB" dirty="0">
                <a:latin typeface="Aptos Display" panose="020B0004020202020204" pitchFamily="34" charset="0"/>
              </a:rPr>
              <a:t>Apply slicing and filtering</a:t>
            </a:r>
          </a:p>
          <a:p>
            <a:pPr marL="358775" indent="-182563">
              <a:lnSpc>
                <a:spcPct val="150000"/>
              </a:lnSpc>
              <a:spcBef>
                <a:spcPts val="0"/>
              </a:spcBef>
            </a:pPr>
            <a:r>
              <a:rPr lang="en-GB" dirty="0">
                <a:latin typeface="Aptos Display" panose="020B0004020202020204" pitchFamily="34" charset="0"/>
              </a:rPr>
              <a:t>Configure the report page</a:t>
            </a:r>
          </a:p>
          <a:p>
            <a:pPr marL="358775" indent="-182563">
              <a:lnSpc>
                <a:spcPct val="150000"/>
              </a:lnSpc>
              <a:spcBef>
                <a:spcPts val="0"/>
              </a:spcBef>
            </a:pPr>
            <a:r>
              <a:rPr lang="en-GB" dirty="0">
                <a:latin typeface="Aptos Display" panose="020B0004020202020204" pitchFamily="34" charset="0"/>
              </a:rPr>
              <a:t>Choose when to use a paginated report</a:t>
            </a:r>
          </a:p>
          <a:p>
            <a:pPr marL="358775" indent="-182563">
              <a:lnSpc>
                <a:spcPct val="150000"/>
              </a:lnSpc>
              <a:spcBef>
                <a:spcPts val="0"/>
              </a:spcBef>
            </a:pPr>
            <a:r>
              <a:rPr lang="en-GB" dirty="0">
                <a:latin typeface="Aptos Display" panose="020B0004020202020204" pitchFamily="34" charset="0"/>
              </a:rPr>
              <a:t>Create visual calculations by using DAX</a:t>
            </a:r>
          </a:p>
          <a:p>
            <a:pPr>
              <a:lnSpc>
                <a:spcPct val="160000"/>
              </a:lnSpc>
              <a:spcBef>
                <a:spcPts val="0"/>
              </a:spcBef>
              <a:spcAft>
                <a:spcPts val="450"/>
              </a:spcAft>
              <a:buNone/>
            </a:pPr>
            <a:r>
              <a:rPr lang="en-GB" b="1" dirty="0"/>
              <a:t>Identify patterns and trends</a:t>
            </a:r>
          </a:p>
          <a:p>
            <a:pPr marL="358775" indent="-182563">
              <a:lnSpc>
                <a:spcPct val="150000"/>
              </a:lnSpc>
              <a:spcBef>
                <a:spcPts val="0"/>
              </a:spcBef>
            </a:pPr>
            <a:r>
              <a:rPr lang="en-GB" dirty="0">
                <a:latin typeface="Aptos Display" panose="020B0004020202020204" pitchFamily="34" charset="0"/>
              </a:rPr>
              <a:t>Use the </a:t>
            </a:r>
            <a:r>
              <a:rPr lang="en-GB" dirty="0" err="1">
                <a:latin typeface="Aptos Display" panose="020B0004020202020204" pitchFamily="34" charset="0"/>
              </a:rPr>
              <a:t>Analyze</a:t>
            </a:r>
            <a:r>
              <a:rPr lang="en-GB" dirty="0">
                <a:latin typeface="Aptos Display" panose="020B0004020202020204" pitchFamily="34" charset="0"/>
              </a:rPr>
              <a:t> feature in Power BI</a:t>
            </a:r>
          </a:p>
          <a:p>
            <a:pPr marL="358775" indent="-182563">
              <a:lnSpc>
                <a:spcPct val="150000"/>
              </a:lnSpc>
              <a:spcBef>
                <a:spcPts val="0"/>
              </a:spcBef>
            </a:pPr>
            <a:r>
              <a:rPr lang="en-GB" dirty="0">
                <a:latin typeface="Aptos Display" panose="020B0004020202020204" pitchFamily="34" charset="0"/>
              </a:rPr>
              <a:t>Use grouping, binning, and clustering</a:t>
            </a:r>
          </a:p>
          <a:p>
            <a:pPr marL="358775" indent="-182563">
              <a:lnSpc>
                <a:spcPct val="150000"/>
              </a:lnSpc>
              <a:spcBef>
                <a:spcPts val="0"/>
              </a:spcBef>
            </a:pPr>
            <a:r>
              <a:rPr lang="en-GB" dirty="0">
                <a:latin typeface="Aptos Display" panose="020B0004020202020204" pitchFamily="34" charset="0"/>
              </a:rPr>
              <a:t>Use AI visuals</a:t>
            </a:r>
          </a:p>
          <a:p>
            <a:pPr marL="358775" indent="-182563">
              <a:lnSpc>
                <a:spcPct val="150000"/>
              </a:lnSpc>
              <a:spcBef>
                <a:spcPts val="0"/>
              </a:spcBef>
            </a:pPr>
            <a:r>
              <a:rPr lang="en-GB" dirty="0">
                <a:latin typeface="Aptos Display" panose="020B0004020202020204" pitchFamily="34" charset="0"/>
              </a:rPr>
              <a:t>Use reference lines, error bars, and forecasting</a:t>
            </a:r>
          </a:p>
          <a:p>
            <a:pPr marL="358775" indent="-182563">
              <a:lnSpc>
                <a:spcPct val="150000"/>
              </a:lnSpc>
              <a:spcBef>
                <a:spcPts val="0"/>
              </a:spcBef>
            </a:pPr>
            <a:r>
              <a:rPr lang="en-GB" dirty="0">
                <a:latin typeface="Aptos Display" panose="020B0004020202020204" pitchFamily="34" charset="0"/>
              </a:rPr>
              <a:t>Detect outliers and anomalies</a:t>
            </a:r>
          </a:p>
          <a:p>
            <a:pPr marL="176212" indent="0">
              <a:lnSpc>
                <a:spcPct val="150000"/>
              </a:lnSpc>
              <a:spcBef>
                <a:spcPts val="0"/>
              </a:spcBef>
              <a:buNone/>
            </a:pPr>
            <a:endParaRPr lang="en-GB" dirty="0">
              <a:latin typeface="Aptos Display" panose="020B0004020202020204" pitchFamily="34" charset="0"/>
            </a:endParaRPr>
          </a:p>
        </p:txBody>
      </p:sp>
      <p:sp>
        <p:nvSpPr>
          <p:cNvPr id="5" name="Content Placeholder 4">
            <a:extLst>
              <a:ext uri="{FF2B5EF4-FFF2-40B4-BE49-F238E27FC236}">
                <a16:creationId xmlns:a16="http://schemas.microsoft.com/office/drawing/2014/main" id="{5D78B3E5-421C-F3C2-8771-C89AEB926645}"/>
              </a:ext>
            </a:extLst>
          </p:cNvPr>
          <p:cNvSpPr>
            <a:spLocks noGrp="1"/>
          </p:cNvSpPr>
          <p:nvPr>
            <p:ph idx="10"/>
          </p:nvPr>
        </p:nvSpPr>
        <p:spPr/>
        <p:txBody>
          <a:bodyPr/>
          <a:lstStyle/>
          <a:p>
            <a:pPr>
              <a:lnSpc>
                <a:spcPct val="150000"/>
              </a:lnSpc>
              <a:spcBef>
                <a:spcPts val="0"/>
              </a:spcBef>
              <a:spcAft>
                <a:spcPts val="450"/>
              </a:spcAft>
              <a:buNone/>
            </a:pPr>
            <a:r>
              <a:rPr lang="en-GB" b="1"/>
              <a:t>Enhance reports for usability and storytelling</a:t>
            </a:r>
          </a:p>
          <a:p>
            <a:pPr marL="358775" indent="-182563">
              <a:lnSpc>
                <a:spcPct val="150000"/>
              </a:lnSpc>
              <a:spcBef>
                <a:spcPts val="0"/>
              </a:spcBef>
            </a:pPr>
            <a:r>
              <a:rPr lang="en-GB" sz="1100">
                <a:latin typeface="Aptos Display" panose="020B0004020202020204" pitchFamily="34" charset="0"/>
              </a:rPr>
              <a:t>Configure bookmarks</a:t>
            </a:r>
          </a:p>
          <a:p>
            <a:pPr marL="358775" indent="-182563">
              <a:lnSpc>
                <a:spcPct val="150000"/>
              </a:lnSpc>
              <a:spcBef>
                <a:spcPts val="0"/>
              </a:spcBef>
            </a:pPr>
            <a:r>
              <a:rPr lang="en-GB" sz="1100">
                <a:latin typeface="Aptos Display" panose="020B0004020202020204" pitchFamily="34" charset="0"/>
              </a:rPr>
              <a:t>Create custom tooltips</a:t>
            </a:r>
          </a:p>
          <a:p>
            <a:pPr marL="358775" indent="-182563">
              <a:lnSpc>
                <a:spcPct val="150000"/>
              </a:lnSpc>
              <a:spcBef>
                <a:spcPts val="0"/>
              </a:spcBef>
            </a:pPr>
            <a:r>
              <a:rPr lang="en-GB" sz="1100">
                <a:latin typeface="Aptos Display" panose="020B0004020202020204" pitchFamily="34" charset="0"/>
              </a:rPr>
              <a:t>Edit and configure interactions between visuals</a:t>
            </a:r>
          </a:p>
          <a:p>
            <a:pPr marL="358775" indent="-182563">
              <a:lnSpc>
                <a:spcPct val="150000"/>
              </a:lnSpc>
              <a:spcBef>
                <a:spcPts val="0"/>
              </a:spcBef>
            </a:pPr>
            <a:r>
              <a:rPr lang="en-GB" sz="1100">
                <a:latin typeface="Aptos Display" panose="020B0004020202020204" pitchFamily="34" charset="0"/>
              </a:rPr>
              <a:t>Configure navigation for a report</a:t>
            </a:r>
          </a:p>
          <a:p>
            <a:pPr marL="358775" indent="-182563">
              <a:lnSpc>
                <a:spcPct val="150000"/>
              </a:lnSpc>
              <a:spcBef>
                <a:spcPts val="0"/>
              </a:spcBef>
            </a:pPr>
            <a:r>
              <a:rPr lang="en-GB" sz="1100">
                <a:latin typeface="Aptos Display" panose="020B0004020202020204" pitchFamily="34" charset="0"/>
              </a:rPr>
              <a:t>Apply sorting to visuals</a:t>
            </a:r>
          </a:p>
          <a:p>
            <a:pPr marL="358775" indent="-182563">
              <a:lnSpc>
                <a:spcPct val="150000"/>
              </a:lnSpc>
              <a:spcBef>
                <a:spcPts val="0"/>
              </a:spcBef>
            </a:pPr>
            <a:r>
              <a:rPr lang="en-GB" sz="1100">
                <a:latin typeface="Aptos Display" panose="020B0004020202020204" pitchFamily="34" charset="0"/>
              </a:rPr>
              <a:t>Configure sync slicers</a:t>
            </a:r>
          </a:p>
          <a:p>
            <a:pPr marL="358775" indent="-182563">
              <a:lnSpc>
                <a:spcPct val="150000"/>
              </a:lnSpc>
              <a:spcBef>
                <a:spcPts val="0"/>
              </a:spcBef>
            </a:pPr>
            <a:r>
              <a:rPr lang="en-GB" sz="1100">
                <a:latin typeface="Aptos Display" panose="020B0004020202020204" pitchFamily="34" charset="0"/>
              </a:rPr>
              <a:t>Group and layer visuals by using the Selection pane</a:t>
            </a:r>
          </a:p>
          <a:p>
            <a:pPr marL="358775" indent="-182563">
              <a:lnSpc>
                <a:spcPct val="150000"/>
              </a:lnSpc>
              <a:spcBef>
                <a:spcPts val="0"/>
              </a:spcBef>
            </a:pPr>
            <a:r>
              <a:rPr lang="en-GB" sz="1100">
                <a:latin typeface="Aptos Display" panose="020B0004020202020204" pitchFamily="34" charset="0"/>
              </a:rPr>
              <a:t>Configure drill through navigation</a:t>
            </a:r>
          </a:p>
          <a:p>
            <a:pPr marL="358775" indent="-182563">
              <a:lnSpc>
                <a:spcPct val="150000"/>
              </a:lnSpc>
              <a:spcBef>
                <a:spcPts val="0"/>
              </a:spcBef>
            </a:pPr>
            <a:r>
              <a:rPr lang="en-GB" sz="1100">
                <a:latin typeface="Aptos Display" panose="020B0004020202020204" pitchFamily="34" charset="0"/>
              </a:rPr>
              <a:t>Configure export settings</a:t>
            </a:r>
          </a:p>
          <a:p>
            <a:pPr marL="358775" indent="-182563">
              <a:lnSpc>
                <a:spcPct val="150000"/>
              </a:lnSpc>
              <a:spcBef>
                <a:spcPts val="0"/>
              </a:spcBef>
            </a:pPr>
            <a:r>
              <a:rPr lang="en-GB" sz="1100">
                <a:latin typeface="Aptos Display" panose="020B0004020202020204" pitchFamily="34" charset="0"/>
              </a:rPr>
              <a:t>Design reports for mobile devices</a:t>
            </a:r>
          </a:p>
          <a:p>
            <a:pPr marL="358775" indent="-182563">
              <a:lnSpc>
                <a:spcPct val="150000"/>
              </a:lnSpc>
              <a:spcBef>
                <a:spcPts val="0"/>
              </a:spcBef>
            </a:pPr>
            <a:r>
              <a:rPr lang="en-GB" sz="1100">
                <a:latin typeface="Aptos Display" panose="020B0004020202020204" pitchFamily="34" charset="0"/>
              </a:rPr>
              <a:t>Enable personalized visuals in a report</a:t>
            </a:r>
          </a:p>
          <a:p>
            <a:pPr marL="358775" indent="-182563">
              <a:lnSpc>
                <a:spcPct val="150000"/>
              </a:lnSpc>
              <a:spcBef>
                <a:spcPts val="0"/>
              </a:spcBef>
            </a:pPr>
            <a:r>
              <a:rPr lang="en-GB" sz="1100">
                <a:latin typeface="Aptos Display" panose="020B0004020202020204" pitchFamily="34" charset="0"/>
              </a:rPr>
              <a:t>Design and configure Power BI reports for accessibility</a:t>
            </a:r>
          </a:p>
          <a:p>
            <a:pPr marL="358775" indent="-182563">
              <a:lnSpc>
                <a:spcPct val="150000"/>
              </a:lnSpc>
              <a:spcBef>
                <a:spcPts val="0"/>
              </a:spcBef>
            </a:pPr>
            <a:r>
              <a:rPr lang="en-GB" sz="1100">
                <a:latin typeface="Aptos Display" panose="020B0004020202020204" pitchFamily="34" charset="0"/>
              </a:rPr>
              <a:t>Configure automatic page refresh</a:t>
            </a:r>
          </a:p>
          <a:p>
            <a:endParaRPr lang="en-IN" sz="1100"/>
          </a:p>
        </p:txBody>
      </p:sp>
      <p:sp>
        <p:nvSpPr>
          <p:cNvPr id="3" name="Text Placeholder 2">
            <a:extLst>
              <a:ext uri="{FF2B5EF4-FFF2-40B4-BE49-F238E27FC236}">
                <a16:creationId xmlns:a16="http://schemas.microsoft.com/office/drawing/2014/main" id="{4E03C187-0B43-5A3A-4C8E-953CEEFE5291}"/>
              </a:ext>
            </a:extLst>
          </p:cNvPr>
          <p:cNvSpPr>
            <a:spLocks noGrp="1"/>
          </p:cNvSpPr>
          <p:nvPr>
            <p:ph type="body" sz="quarter" idx="11"/>
          </p:nvPr>
        </p:nvSpPr>
        <p:spPr/>
        <p:txBody>
          <a:bodyPr>
            <a:normAutofit/>
          </a:bodyPr>
          <a:lstStyle/>
          <a:p>
            <a:r>
              <a:rPr lang="en-US" sz="2100" dirty="0">
                <a:latin typeface="Aptos Display" panose="020B0004020202020204" pitchFamily="34" charset="0"/>
              </a:rPr>
              <a:t>Course Contents - </a:t>
            </a:r>
            <a:r>
              <a:rPr lang="en-GB" sz="2100" i="0" dirty="0">
                <a:effectLst/>
                <a:latin typeface="Aptos Display" panose="020B0004020202020204" pitchFamily="34" charset="0"/>
              </a:rPr>
              <a:t>Visualize and </a:t>
            </a:r>
            <a:r>
              <a:rPr lang="en-GB" sz="2100" dirty="0"/>
              <a:t>Analyse</a:t>
            </a:r>
            <a:r>
              <a:rPr lang="en-GB" sz="2100" i="0" dirty="0">
                <a:effectLst/>
                <a:latin typeface="Aptos Display" panose="020B0004020202020204" pitchFamily="34" charset="0"/>
              </a:rPr>
              <a:t> the Data (25–30%)</a:t>
            </a:r>
            <a:endParaRPr lang="en-US" sz="2100" dirty="0">
              <a:latin typeface="Aptos Display" panose="020B0004020202020204" pitchFamily="34" charset="0"/>
            </a:endParaRPr>
          </a:p>
        </p:txBody>
      </p:sp>
    </p:spTree>
    <p:extLst>
      <p:ext uri="{BB962C8B-B14F-4D97-AF65-F5344CB8AC3E}">
        <p14:creationId xmlns:p14="http://schemas.microsoft.com/office/powerpoint/2010/main" val="2202144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0CA55F-A59A-027E-8237-D649239D13AB}"/>
              </a:ext>
            </a:extLst>
          </p:cNvPr>
          <p:cNvSpPr>
            <a:spLocks noGrp="1"/>
          </p:cNvSpPr>
          <p:nvPr>
            <p:ph idx="1"/>
          </p:nvPr>
        </p:nvSpPr>
        <p:spPr/>
        <p:txBody>
          <a:bodyPr>
            <a:noAutofit/>
          </a:bodyPr>
          <a:lstStyle/>
          <a:p>
            <a:pPr marL="0" indent="0">
              <a:spcBef>
                <a:spcPts val="0"/>
              </a:spcBef>
              <a:buNone/>
            </a:pPr>
            <a:r>
              <a:rPr lang="en-GB" b="1" dirty="0"/>
              <a:t>What is Merge?</a:t>
            </a:r>
          </a:p>
          <a:p>
            <a:pPr>
              <a:spcBef>
                <a:spcPts val="0"/>
              </a:spcBef>
            </a:pPr>
            <a:r>
              <a:rPr lang="en-GB" dirty="0"/>
              <a:t>Merges = Join data from two tables using a common key (like VLOOKUP).</a:t>
            </a:r>
          </a:p>
          <a:p>
            <a:pPr marL="0" indent="0">
              <a:spcBef>
                <a:spcPts val="0"/>
              </a:spcBef>
              <a:buNone/>
            </a:pPr>
            <a:r>
              <a:rPr lang="en-GB" b="1" dirty="0"/>
              <a:t>When to Use It:</a:t>
            </a:r>
          </a:p>
          <a:p>
            <a:pPr>
              <a:spcBef>
                <a:spcPts val="0"/>
              </a:spcBef>
            </a:pPr>
            <a:r>
              <a:rPr lang="en-GB" dirty="0"/>
              <a:t>Adding customer info to orders.</a:t>
            </a:r>
          </a:p>
          <a:p>
            <a:pPr>
              <a:spcBef>
                <a:spcPts val="0"/>
              </a:spcBef>
            </a:pPr>
            <a:r>
              <a:rPr lang="en-GB" dirty="0"/>
              <a:t>Joining product master with sales data.</a:t>
            </a:r>
          </a:p>
          <a:p>
            <a:pPr>
              <a:spcBef>
                <a:spcPts val="0"/>
              </a:spcBef>
            </a:pPr>
            <a:r>
              <a:rPr lang="en-GB" dirty="0"/>
              <a:t>Enriching data from reference tables.</a:t>
            </a:r>
          </a:p>
          <a:p>
            <a:pPr marL="0" indent="0">
              <a:spcBef>
                <a:spcPts val="0"/>
              </a:spcBef>
              <a:buNone/>
            </a:pPr>
            <a:r>
              <a:rPr lang="en-GB" b="1" dirty="0"/>
              <a:t> How to Do It:</a:t>
            </a:r>
          </a:p>
          <a:p>
            <a:pPr>
              <a:spcBef>
                <a:spcPts val="0"/>
              </a:spcBef>
            </a:pPr>
            <a:r>
              <a:rPr lang="en-GB" dirty="0"/>
              <a:t>Go to Home &gt; Merge Queries (or "Merge Queries as New").</a:t>
            </a:r>
          </a:p>
          <a:p>
            <a:pPr>
              <a:spcBef>
                <a:spcPts val="0"/>
              </a:spcBef>
            </a:pPr>
            <a:r>
              <a:rPr lang="en-GB" dirty="0"/>
              <a:t>Select the two tables and matching columns (keys).</a:t>
            </a:r>
          </a:p>
          <a:p>
            <a:pPr>
              <a:spcBef>
                <a:spcPts val="0"/>
              </a:spcBef>
            </a:pPr>
            <a:r>
              <a:rPr lang="en-GB" dirty="0"/>
              <a:t>Choose Join Type:</a:t>
            </a:r>
          </a:p>
          <a:p>
            <a:pPr>
              <a:spcBef>
                <a:spcPts val="0"/>
              </a:spcBef>
            </a:pPr>
            <a:r>
              <a:rPr lang="en-GB" dirty="0"/>
              <a:t>Left Join (default): All rows from the first table, matched from the second.</a:t>
            </a:r>
          </a:p>
          <a:p>
            <a:pPr>
              <a:spcBef>
                <a:spcPts val="0"/>
              </a:spcBef>
            </a:pPr>
            <a:r>
              <a:rPr lang="en-GB" dirty="0"/>
              <a:t>Inner Join: Only matching rows from both.</a:t>
            </a:r>
          </a:p>
          <a:p>
            <a:pPr>
              <a:spcBef>
                <a:spcPts val="0"/>
              </a:spcBef>
            </a:pPr>
            <a:r>
              <a:rPr lang="en-GB" dirty="0"/>
              <a:t>Full Outer, Right Outer, Anti Joins, etc.</a:t>
            </a:r>
          </a:p>
          <a:p>
            <a:pPr marL="0" indent="0">
              <a:spcBef>
                <a:spcPts val="0"/>
              </a:spcBef>
              <a:buNone/>
            </a:pPr>
            <a:endParaRPr lang="en-GB" dirty="0"/>
          </a:p>
          <a:p>
            <a:pPr marL="0" indent="0">
              <a:spcBef>
                <a:spcPts val="0"/>
              </a:spcBef>
              <a:buNone/>
            </a:pPr>
            <a:r>
              <a:rPr lang="en-GB" b="1" dirty="0"/>
              <a:t>⚠️ Tip:  </a:t>
            </a:r>
            <a:r>
              <a:rPr lang="en-GB" dirty="0"/>
              <a:t>After merging, click the expand icon (🔽) to select which columns to add from the second table.</a:t>
            </a:r>
            <a:endParaRPr lang="en-IN" dirty="0"/>
          </a:p>
        </p:txBody>
      </p:sp>
      <p:sp>
        <p:nvSpPr>
          <p:cNvPr id="3" name="Text Placeholder 2">
            <a:extLst>
              <a:ext uri="{FF2B5EF4-FFF2-40B4-BE49-F238E27FC236}">
                <a16:creationId xmlns:a16="http://schemas.microsoft.com/office/drawing/2014/main" id="{92796246-ED7E-1AF0-85EF-AB0271BB85BE}"/>
              </a:ext>
            </a:extLst>
          </p:cNvPr>
          <p:cNvSpPr>
            <a:spLocks noGrp="1"/>
          </p:cNvSpPr>
          <p:nvPr>
            <p:ph type="body" sz="quarter" idx="10"/>
          </p:nvPr>
        </p:nvSpPr>
        <p:spPr/>
        <p:txBody>
          <a:bodyPr/>
          <a:lstStyle/>
          <a:p>
            <a:r>
              <a:rPr lang="en-GB" dirty="0"/>
              <a:t>Combining Tables with Merge Queries</a:t>
            </a:r>
            <a:endParaRPr lang="en-IN" dirty="0"/>
          </a:p>
        </p:txBody>
      </p:sp>
    </p:spTree>
    <p:extLst>
      <p:ext uri="{BB962C8B-B14F-4D97-AF65-F5344CB8AC3E}">
        <p14:creationId xmlns:p14="http://schemas.microsoft.com/office/powerpoint/2010/main" val="2365070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353C34-5F0E-4C7A-8E58-B43A931B6C9A}"/>
              </a:ext>
            </a:extLst>
          </p:cNvPr>
          <p:cNvSpPr>
            <a:spLocks noGrp="1"/>
          </p:cNvSpPr>
          <p:nvPr>
            <p:ph type="body" sz="quarter" idx="11"/>
          </p:nvPr>
        </p:nvSpPr>
        <p:spPr/>
        <p:txBody>
          <a:bodyPr/>
          <a:lstStyle/>
          <a:p>
            <a:r>
              <a:rPr lang="en-IN" dirty="0"/>
              <a:t>Common Transformations in Power Query</a:t>
            </a:r>
          </a:p>
        </p:txBody>
      </p:sp>
      <p:graphicFrame>
        <p:nvGraphicFramePr>
          <p:cNvPr id="4" name="Table 3">
            <a:extLst>
              <a:ext uri="{FF2B5EF4-FFF2-40B4-BE49-F238E27FC236}">
                <a16:creationId xmlns:a16="http://schemas.microsoft.com/office/drawing/2014/main" id="{F0752794-BF02-0EDE-6C3D-6CAFA7DC77A7}"/>
              </a:ext>
            </a:extLst>
          </p:cNvPr>
          <p:cNvGraphicFramePr>
            <a:graphicFrameLocks noGrp="1"/>
          </p:cNvGraphicFramePr>
          <p:nvPr>
            <p:extLst>
              <p:ext uri="{D42A27DB-BD31-4B8C-83A1-F6EECF244321}">
                <p14:modId xmlns:p14="http://schemas.microsoft.com/office/powerpoint/2010/main" val="3896409314"/>
              </p:ext>
            </p:extLst>
          </p:nvPr>
        </p:nvGraphicFramePr>
        <p:xfrm>
          <a:off x="105739" y="1342787"/>
          <a:ext cx="4368868" cy="3672881"/>
        </p:xfrm>
        <a:graphic>
          <a:graphicData uri="http://schemas.openxmlformats.org/drawingml/2006/table">
            <a:tbl>
              <a:tblPr firstRow="1">
                <a:tableStyleId>{72833802-FEF1-4C79-8D5D-14CF1EAF98D9}</a:tableStyleId>
              </a:tblPr>
              <a:tblGrid>
                <a:gridCol w="1509135">
                  <a:extLst>
                    <a:ext uri="{9D8B030D-6E8A-4147-A177-3AD203B41FA5}">
                      <a16:colId xmlns:a16="http://schemas.microsoft.com/office/drawing/2014/main" val="2045176158"/>
                    </a:ext>
                  </a:extLst>
                </a:gridCol>
                <a:gridCol w="2859733">
                  <a:extLst>
                    <a:ext uri="{9D8B030D-6E8A-4147-A177-3AD203B41FA5}">
                      <a16:colId xmlns:a16="http://schemas.microsoft.com/office/drawing/2014/main" val="4180658708"/>
                    </a:ext>
                  </a:extLst>
                </a:gridCol>
              </a:tblGrid>
              <a:tr h="235502">
                <a:tc>
                  <a:txBody>
                    <a:bodyPr/>
                    <a:lstStyle/>
                    <a:p>
                      <a:r>
                        <a:rPr lang="en-IN" sz="1100" dirty="0">
                          <a:latin typeface="+mj-lt"/>
                        </a:rPr>
                        <a:t> Transformation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Description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107621"/>
                  </a:ext>
                </a:extLst>
              </a:tr>
              <a:tr h="389042">
                <a:tc>
                  <a:txBody>
                    <a:bodyPr/>
                    <a:lstStyle/>
                    <a:p>
                      <a:r>
                        <a:rPr lang="en-IN" sz="1100" b="1">
                          <a:latin typeface="+mj-lt"/>
                        </a:rPr>
                        <a:t>First Row as Headers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Promotes the first row to be column headers.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748206"/>
                  </a:ext>
                </a:extLst>
              </a:tr>
              <a:tr h="415427">
                <a:tc>
                  <a:txBody>
                    <a:bodyPr/>
                    <a:lstStyle/>
                    <a:p>
                      <a:r>
                        <a:rPr lang="en-IN" sz="1100" b="1">
                          <a:latin typeface="+mj-lt"/>
                        </a:rPr>
                        <a:t>Remove Columns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Delete unnecessary columns to clean the dataset.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395611"/>
                  </a:ext>
                </a:extLst>
              </a:tr>
              <a:tr h="415427">
                <a:tc>
                  <a:txBody>
                    <a:bodyPr/>
                    <a:lstStyle/>
                    <a:p>
                      <a:r>
                        <a:rPr lang="en-IN" sz="1100" b="1">
                          <a:latin typeface="+mj-lt"/>
                        </a:rPr>
                        <a:t>Change Data Type</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Convert columns to appropriate data types (e.g., date, number, text).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5495391"/>
                  </a:ext>
                </a:extLst>
              </a:tr>
              <a:tr h="555775">
                <a:tc>
                  <a:txBody>
                    <a:bodyPr/>
                    <a:lstStyle/>
                    <a:p>
                      <a:r>
                        <a:rPr lang="en-IN" sz="1100" b="1">
                          <a:latin typeface="+mj-lt"/>
                        </a:rPr>
                        <a:t>Split Column</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Break a column by delimiter (e.g., comma, space) or number of characters.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254"/>
                  </a:ext>
                </a:extLst>
              </a:tr>
              <a:tr h="415427">
                <a:tc>
                  <a:txBody>
                    <a:bodyPr/>
                    <a:lstStyle/>
                    <a:p>
                      <a:r>
                        <a:rPr lang="en-IN" sz="1100" b="1" dirty="0">
                          <a:latin typeface="+mj-lt"/>
                        </a:rPr>
                        <a:t>Merge Columns</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two or more columns into a single column with a separator.</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528530"/>
                  </a:ext>
                </a:extLst>
              </a:tr>
              <a:tr h="415427">
                <a:tc>
                  <a:txBody>
                    <a:bodyPr/>
                    <a:lstStyle/>
                    <a:p>
                      <a:r>
                        <a:rPr lang="en-IN" sz="1100" b="1">
                          <a:latin typeface="+mj-lt"/>
                        </a:rPr>
                        <a:t>Trim/Clean Text</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 extra spaces or non-printable characters from text data.</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578823"/>
                  </a:ext>
                </a:extLst>
              </a:tr>
              <a:tr h="415427">
                <a:tc>
                  <a:txBody>
                    <a:bodyPr/>
                    <a:lstStyle/>
                    <a:p>
                      <a:r>
                        <a:rPr lang="en-IN" sz="1100" b="1">
                          <a:latin typeface="+mj-lt"/>
                        </a:rPr>
                        <a:t>Fill Up/Down</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Fill null values using values from above or below rows.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618228"/>
                  </a:ext>
                </a:extLst>
              </a:tr>
              <a:tr h="415427">
                <a:tc>
                  <a:txBody>
                    <a:bodyPr/>
                    <a:lstStyle/>
                    <a:p>
                      <a:r>
                        <a:rPr lang="en-IN" sz="1100" b="1">
                          <a:latin typeface="+mj-lt"/>
                        </a:rPr>
                        <a:t>Replace Values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Substitute specific values with new ones (e.g., fix typos, unify names).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439102"/>
                  </a:ext>
                </a:extLst>
              </a:tr>
            </a:tbl>
          </a:graphicData>
        </a:graphic>
      </p:graphicFrame>
      <p:graphicFrame>
        <p:nvGraphicFramePr>
          <p:cNvPr id="5" name="Table 4">
            <a:extLst>
              <a:ext uri="{FF2B5EF4-FFF2-40B4-BE49-F238E27FC236}">
                <a16:creationId xmlns:a16="http://schemas.microsoft.com/office/drawing/2014/main" id="{FFE69D00-FB7E-01ED-946D-5388E925A564}"/>
              </a:ext>
            </a:extLst>
          </p:cNvPr>
          <p:cNvGraphicFramePr>
            <a:graphicFrameLocks noGrp="1"/>
          </p:cNvGraphicFramePr>
          <p:nvPr>
            <p:extLst>
              <p:ext uri="{D42A27DB-BD31-4B8C-83A1-F6EECF244321}">
                <p14:modId xmlns:p14="http://schemas.microsoft.com/office/powerpoint/2010/main" val="253946695"/>
              </p:ext>
            </p:extLst>
          </p:nvPr>
        </p:nvGraphicFramePr>
        <p:xfrm>
          <a:off x="4669394" y="1342788"/>
          <a:ext cx="4466260" cy="3672881"/>
        </p:xfrm>
        <a:graphic>
          <a:graphicData uri="http://schemas.openxmlformats.org/drawingml/2006/table">
            <a:tbl>
              <a:tblPr firstRow="1">
                <a:tableStyleId>{72833802-FEF1-4C79-8D5D-14CF1EAF98D9}</a:tableStyleId>
              </a:tblPr>
              <a:tblGrid>
                <a:gridCol w="1666478">
                  <a:extLst>
                    <a:ext uri="{9D8B030D-6E8A-4147-A177-3AD203B41FA5}">
                      <a16:colId xmlns:a16="http://schemas.microsoft.com/office/drawing/2014/main" val="88491889"/>
                    </a:ext>
                  </a:extLst>
                </a:gridCol>
                <a:gridCol w="2799782">
                  <a:extLst>
                    <a:ext uri="{9D8B030D-6E8A-4147-A177-3AD203B41FA5}">
                      <a16:colId xmlns:a16="http://schemas.microsoft.com/office/drawing/2014/main" val="2392119591"/>
                    </a:ext>
                  </a:extLst>
                </a:gridCol>
              </a:tblGrid>
              <a:tr h="233822">
                <a:tc>
                  <a:txBody>
                    <a:bodyPr/>
                    <a:lstStyle/>
                    <a:p>
                      <a:pPr marL="0" algn="l" defTabSz="914400" rtl="0" eaLnBrk="1" latinLnBrk="0" hangingPunct="1"/>
                      <a:r>
                        <a:rPr lang="en-IN" sz="1100" b="1" kern="1200" dirty="0">
                          <a:solidFill>
                            <a:schemeClr val="bg1"/>
                          </a:solidFill>
                        </a:rPr>
                        <a:t>Transformation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1" kern="1200" dirty="0">
                          <a:solidFill>
                            <a:schemeClr val="bg1"/>
                          </a:solidFill>
                        </a:rPr>
                        <a:t>Description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81210"/>
                  </a:ext>
                </a:extLst>
              </a:tr>
              <a:tr h="551811">
                <a:tc>
                  <a:txBody>
                    <a:bodyPr/>
                    <a:lstStyle/>
                    <a:p>
                      <a:pPr marL="0" algn="l" defTabSz="914400" rtl="0" eaLnBrk="1" latinLnBrk="0" hangingPunct="1"/>
                      <a:r>
                        <a:rPr lang="en-IN" sz="1100" b="1" kern="1200" dirty="0">
                          <a:solidFill>
                            <a:schemeClr val="tx1"/>
                          </a:solidFill>
                        </a:rPr>
                        <a:t>Date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Extract year, month, day, quarter, or calculate durations from date columns.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006659"/>
                  </a:ext>
                </a:extLst>
              </a:tr>
              <a:tr h="412464">
                <a:tc>
                  <a:txBody>
                    <a:bodyPr/>
                    <a:lstStyle/>
                    <a:p>
                      <a:pPr marL="0" algn="l" defTabSz="914400" rtl="0" eaLnBrk="1" latinLnBrk="0" hangingPunct="1"/>
                      <a:r>
                        <a:rPr lang="en-IN" sz="1100" b="1" kern="1200" dirty="0">
                          <a:solidFill>
                            <a:schemeClr val="tx1"/>
                          </a:solidFill>
                        </a:rPr>
                        <a:t>Text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Change case (upper/lower/proper), extract substrings, or format strings.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16057"/>
                  </a:ext>
                </a:extLst>
              </a:tr>
              <a:tr h="412464">
                <a:tc>
                  <a:txBody>
                    <a:bodyPr/>
                    <a:lstStyle/>
                    <a:p>
                      <a:pPr marL="0" algn="l" defTabSz="914400" rtl="0" eaLnBrk="1" latinLnBrk="0" hangingPunct="1"/>
                      <a:r>
                        <a:rPr lang="en-IN" sz="1100" b="1" kern="1200">
                          <a:solidFill>
                            <a:schemeClr val="tx1"/>
                          </a:solidFill>
                        </a:rPr>
                        <a:t>Add Conditional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Create logic-based columns (e.g., "High" if Sales &gt; 500, else "Low").</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222082"/>
                  </a:ext>
                </a:extLst>
              </a:tr>
              <a:tr h="412464">
                <a:tc>
                  <a:txBody>
                    <a:bodyPr/>
                    <a:lstStyle/>
                    <a:p>
                      <a:pPr marL="0" algn="l" defTabSz="914400" rtl="0" eaLnBrk="1" latinLnBrk="0" hangingPunct="1"/>
                      <a:r>
                        <a:rPr lang="en-IN" sz="1100" b="1" kern="1200">
                          <a:solidFill>
                            <a:schemeClr val="tx1"/>
                          </a:solidFill>
                        </a:rPr>
                        <a:t>Add Custom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Write simple formulas using M to create new fields.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303347"/>
                  </a:ext>
                </a:extLst>
              </a:tr>
              <a:tr h="412464">
                <a:tc>
                  <a:txBody>
                    <a:bodyPr/>
                    <a:lstStyle/>
                    <a:p>
                      <a:pPr marL="0" algn="l" defTabSz="914400" rtl="0" eaLnBrk="1" latinLnBrk="0" hangingPunct="1"/>
                      <a:r>
                        <a:rPr lang="en-IN" sz="1100" b="1" kern="1200">
                          <a:solidFill>
                            <a:schemeClr val="tx1"/>
                          </a:solidFill>
                        </a:rPr>
                        <a:t>Group By</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Aggregate data (sum, average, count) by categories or IDs.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307973"/>
                  </a:ext>
                </a:extLst>
              </a:tr>
              <a:tr h="412464">
                <a:tc>
                  <a:txBody>
                    <a:bodyPr/>
                    <a:lstStyle/>
                    <a:p>
                      <a:pPr marL="0" algn="l" defTabSz="914400" rtl="0" eaLnBrk="1" latinLnBrk="0" hangingPunct="1"/>
                      <a:r>
                        <a:rPr lang="en-IN" sz="1100" b="1" kern="1200" dirty="0">
                          <a:solidFill>
                            <a:schemeClr val="tx1"/>
                          </a:solidFill>
                        </a:rPr>
                        <a:t>Column Profiling</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View data quality, column distribution, and value statistics.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69382"/>
                  </a:ext>
                </a:extLst>
              </a:tr>
              <a:tr h="412464">
                <a:tc>
                  <a:txBody>
                    <a:bodyPr/>
                    <a:lstStyle/>
                    <a:p>
                      <a:pPr marL="0" algn="l" defTabSz="914400" rtl="0" eaLnBrk="1" latinLnBrk="0" hangingPunct="1"/>
                      <a:r>
                        <a:rPr lang="en-IN" sz="1100" b="1" kern="1200">
                          <a:solidFill>
                            <a:schemeClr val="tx1"/>
                          </a:solidFill>
                        </a:rPr>
                        <a:t>Transpose Table</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Swap rows and columns for better alignment or reshaping data.</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357880"/>
                  </a:ext>
                </a:extLst>
              </a:tr>
              <a:tr h="412464">
                <a:tc>
                  <a:txBody>
                    <a:bodyPr/>
                    <a:lstStyle/>
                    <a:p>
                      <a:pPr marL="0" algn="l" defTabSz="914400" rtl="0" eaLnBrk="1" latinLnBrk="0" hangingPunct="1"/>
                      <a:r>
                        <a:rPr lang="en-IN" sz="1100" b="1" kern="1200">
                          <a:solidFill>
                            <a:schemeClr val="tx1"/>
                          </a:solidFill>
                        </a:rPr>
                        <a:t>Unpivot Columns</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0" kern="1200" dirty="0">
                          <a:solidFill>
                            <a:schemeClr val="tx1"/>
                          </a:solidFill>
                        </a:rPr>
                        <a:t>Convert wide-format data to long format for analysis.</a:t>
                      </a:r>
                      <a:endParaRPr lang="en-IN"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667925"/>
                  </a:ext>
                </a:extLst>
              </a:tr>
            </a:tbl>
          </a:graphicData>
        </a:graphic>
      </p:graphicFrame>
    </p:spTree>
    <p:extLst>
      <p:ext uri="{BB962C8B-B14F-4D97-AF65-F5344CB8AC3E}">
        <p14:creationId xmlns:p14="http://schemas.microsoft.com/office/powerpoint/2010/main" val="962169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B92976F-84D0-4AAC-8D5B-95DE32C4E208}"/>
              </a:ext>
            </a:extLst>
          </p:cNvPr>
          <p:cNvSpPr>
            <a:spLocks noGrp="1"/>
          </p:cNvSpPr>
          <p:nvPr>
            <p:ph idx="1"/>
          </p:nvPr>
        </p:nvSpPr>
        <p:spPr>
          <a:xfrm>
            <a:off x="465138" y="1360488"/>
            <a:ext cx="8213725" cy="3819525"/>
          </a:xfrm>
        </p:spPr>
        <p:txBody>
          <a:bodyPr>
            <a:normAutofit/>
          </a:bodyPr>
          <a:lstStyle/>
          <a:p>
            <a:pPr marL="0" indent="0">
              <a:lnSpc>
                <a:spcPct val="150000"/>
              </a:lnSpc>
              <a:buNone/>
            </a:pPr>
            <a:r>
              <a:rPr lang="en-IN" b="1" dirty="0"/>
              <a:t>Example : Global Superstore Dataset – </a:t>
            </a:r>
          </a:p>
          <a:p>
            <a:pPr>
              <a:lnSpc>
                <a:spcPct val="150000"/>
              </a:lnSpc>
            </a:pPr>
            <a:r>
              <a:rPr lang="en-IN" dirty="0"/>
              <a:t>Connect to orders file using folder option</a:t>
            </a:r>
          </a:p>
          <a:p>
            <a:pPr>
              <a:lnSpc>
                <a:spcPct val="150000"/>
              </a:lnSpc>
            </a:pPr>
            <a:r>
              <a:rPr lang="en-IN" dirty="0"/>
              <a:t>Connect to global superstore.xlsx and import all tables</a:t>
            </a:r>
          </a:p>
          <a:p>
            <a:pPr>
              <a:lnSpc>
                <a:spcPct val="150000"/>
              </a:lnSpc>
            </a:pPr>
            <a:r>
              <a:rPr lang="en-IN" dirty="0"/>
              <a:t>Merge orders and returns tables</a:t>
            </a:r>
          </a:p>
          <a:p>
            <a:pPr>
              <a:lnSpc>
                <a:spcPct val="150000"/>
              </a:lnSpc>
            </a:pPr>
            <a:r>
              <a:rPr lang="en-IN" dirty="0"/>
              <a:t>Model the remaining table using relationship</a:t>
            </a:r>
            <a:endParaRPr lang="en-US" dirty="0"/>
          </a:p>
        </p:txBody>
      </p:sp>
      <p:sp>
        <p:nvSpPr>
          <p:cNvPr id="2" name="Text Placeholder 1">
            <a:extLst>
              <a:ext uri="{FF2B5EF4-FFF2-40B4-BE49-F238E27FC236}">
                <a16:creationId xmlns:a16="http://schemas.microsoft.com/office/drawing/2014/main" id="{C7F72583-A1E7-2592-23E5-BA8F481B8DBC}"/>
              </a:ext>
            </a:extLst>
          </p:cNvPr>
          <p:cNvSpPr>
            <a:spLocks noGrp="1"/>
          </p:cNvSpPr>
          <p:nvPr>
            <p:ph type="body" sz="quarter" idx="10"/>
          </p:nvPr>
        </p:nvSpPr>
        <p:spPr>
          <a:xfrm>
            <a:off x="1010258" y="555640"/>
            <a:ext cx="7669167" cy="479317"/>
          </a:xfrm>
        </p:spPr>
        <p:txBody>
          <a:bodyPr/>
          <a:lstStyle/>
          <a:p>
            <a:r>
              <a:rPr lang="en-US"/>
              <a:t>Exercises</a:t>
            </a:r>
          </a:p>
        </p:txBody>
      </p:sp>
    </p:spTree>
    <p:extLst>
      <p:ext uri="{BB962C8B-B14F-4D97-AF65-F5344CB8AC3E}">
        <p14:creationId xmlns:p14="http://schemas.microsoft.com/office/powerpoint/2010/main" val="1938266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C6790D-0176-BBDF-7A7A-98BDCFB7F153}"/>
              </a:ext>
            </a:extLst>
          </p:cNvPr>
          <p:cNvSpPr>
            <a:spLocks noGrp="1"/>
          </p:cNvSpPr>
          <p:nvPr>
            <p:ph idx="1"/>
          </p:nvPr>
        </p:nvSpPr>
        <p:spPr>
          <a:xfrm>
            <a:off x="465138" y="1360488"/>
            <a:ext cx="8213725" cy="3819525"/>
          </a:xfrm>
        </p:spPr>
        <p:txBody>
          <a:bodyPr>
            <a:normAutofit/>
          </a:bodyPr>
          <a:lstStyle/>
          <a:p>
            <a:pPr>
              <a:lnSpc>
                <a:spcPct val="150000"/>
              </a:lnSpc>
            </a:pPr>
            <a:r>
              <a:rPr lang="en-GB" dirty="0"/>
              <a:t>Ex. How many customers are registered to our portal?</a:t>
            </a:r>
          </a:p>
          <a:p>
            <a:pPr>
              <a:lnSpc>
                <a:spcPct val="150000"/>
              </a:lnSpc>
            </a:pPr>
            <a:r>
              <a:rPr lang="en-GB" dirty="0"/>
              <a:t>Ex. How many orders were placed?</a:t>
            </a:r>
          </a:p>
          <a:p>
            <a:pPr>
              <a:lnSpc>
                <a:spcPct val="150000"/>
              </a:lnSpc>
            </a:pPr>
            <a:r>
              <a:rPr lang="en-GB" dirty="0"/>
              <a:t>Ex. How many products delivered?</a:t>
            </a:r>
          </a:p>
          <a:p>
            <a:pPr>
              <a:lnSpc>
                <a:spcPct val="150000"/>
              </a:lnSpc>
            </a:pPr>
            <a:r>
              <a:rPr lang="en-GB" dirty="0"/>
              <a:t>Ex. How many orders were placed with only 1 product?</a:t>
            </a:r>
          </a:p>
          <a:p>
            <a:pPr>
              <a:lnSpc>
                <a:spcPct val="150000"/>
              </a:lnSpc>
            </a:pPr>
            <a:r>
              <a:rPr lang="en-GB" dirty="0"/>
              <a:t>Ex. How many customers have never placed a single order?</a:t>
            </a:r>
          </a:p>
          <a:p>
            <a:pPr>
              <a:lnSpc>
                <a:spcPct val="150000"/>
              </a:lnSpc>
            </a:pPr>
            <a:r>
              <a:rPr lang="en-GB" dirty="0"/>
              <a:t>Ex. To how many countries are products delivered?</a:t>
            </a:r>
          </a:p>
          <a:p>
            <a:pPr>
              <a:lnSpc>
                <a:spcPct val="150000"/>
              </a:lnSpc>
            </a:pPr>
            <a:r>
              <a:rPr lang="en-GB" dirty="0"/>
              <a:t>Ex. How many Products are there in our inventory?</a:t>
            </a:r>
          </a:p>
          <a:p>
            <a:pPr>
              <a:lnSpc>
                <a:spcPct val="150000"/>
              </a:lnSpc>
            </a:pPr>
            <a:r>
              <a:rPr lang="en-GB" dirty="0"/>
              <a:t>Ex. The Customer Name column is in the format "FirstName LastName". How would you split this into two columns?</a:t>
            </a:r>
          </a:p>
          <a:p>
            <a:pPr>
              <a:lnSpc>
                <a:spcPct val="150000"/>
              </a:lnSpc>
            </a:pPr>
            <a:r>
              <a:rPr lang="en-GB" dirty="0"/>
              <a:t>Ex. Create a new column that labels a sale as "High" if the Sales amount is greater than $500, and "Low" otherwise.</a:t>
            </a:r>
          </a:p>
          <a:p>
            <a:pPr>
              <a:lnSpc>
                <a:spcPct val="150000"/>
              </a:lnSpc>
            </a:pPr>
            <a:r>
              <a:rPr lang="en-GB" dirty="0"/>
              <a:t>Ex. Generate Age-Groups using “Column from Examples”</a:t>
            </a:r>
          </a:p>
        </p:txBody>
      </p:sp>
      <p:sp>
        <p:nvSpPr>
          <p:cNvPr id="3" name="Text Placeholder 2">
            <a:extLst>
              <a:ext uri="{FF2B5EF4-FFF2-40B4-BE49-F238E27FC236}">
                <a16:creationId xmlns:a16="http://schemas.microsoft.com/office/drawing/2014/main" id="{674BB131-34F7-2966-3AEB-966B08EE8686}"/>
              </a:ext>
            </a:extLst>
          </p:cNvPr>
          <p:cNvSpPr>
            <a:spLocks noGrp="1"/>
          </p:cNvSpPr>
          <p:nvPr>
            <p:ph type="body" sz="quarter" idx="10"/>
          </p:nvPr>
        </p:nvSpPr>
        <p:spPr>
          <a:xfrm>
            <a:off x="1010258" y="555640"/>
            <a:ext cx="7669167" cy="479317"/>
          </a:xfrm>
        </p:spPr>
        <p:txBody>
          <a:bodyPr/>
          <a:lstStyle/>
          <a:p>
            <a:r>
              <a:rPr lang="en-GB"/>
              <a:t>Examples – Global Super Store Dataset</a:t>
            </a:r>
            <a:endParaRPr lang="en-IN"/>
          </a:p>
        </p:txBody>
      </p:sp>
    </p:spTree>
    <p:extLst>
      <p:ext uri="{BB962C8B-B14F-4D97-AF65-F5344CB8AC3E}">
        <p14:creationId xmlns:p14="http://schemas.microsoft.com/office/powerpoint/2010/main" val="2813578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75C084-BD5C-7E40-17D1-0F0F97A57B2B}"/>
              </a:ext>
            </a:extLst>
          </p:cNvPr>
          <p:cNvSpPr>
            <a:spLocks noGrp="1"/>
          </p:cNvSpPr>
          <p:nvPr>
            <p:ph idx="1"/>
          </p:nvPr>
        </p:nvSpPr>
        <p:spPr>
          <a:xfrm>
            <a:off x="464574" y="4663981"/>
            <a:ext cx="8214852" cy="313818"/>
          </a:xfrm>
        </p:spPr>
        <p:txBody>
          <a:bodyPr/>
          <a:lstStyle/>
          <a:p>
            <a:pPr marL="0" indent="0">
              <a:buNone/>
            </a:pPr>
            <a:r>
              <a:rPr lang="en-GB" b="1" dirty="0"/>
              <a:t>⚠️ Tip: </a:t>
            </a:r>
            <a:r>
              <a:rPr lang="en-GB" dirty="0"/>
              <a:t>Think of </a:t>
            </a:r>
            <a:r>
              <a:rPr lang="en-GB" b="1" dirty="0"/>
              <a:t>Merge</a:t>
            </a:r>
            <a:r>
              <a:rPr lang="en-GB" dirty="0"/>
              <a:t> as a </a:t>
            </a:r>
            <a:r>
              <a:rPr lang="en-GB" b="1" dirty="0"/>
              <a:t>VLOOKUP (horizontal) </a:t>
            </a:r>
            <a:r>
              <a:rPr lang="en-GB" dirty="0"/>
              <a:t>and </a:t>
            </a:r>
            <a:r>
              <a:rPr lang="en-GB" b="1" dirty="0"/>
              <a:t>Append</a:t>
            </a:r>
            <a:r>
              <a:rPr lang="en-GB" dirty="0"/>
              <a:t> as </a:t>
            </a:r>
            <a:r>
              <a:rPr lang="en-GB" b="1" dirty="0"/>
              <a:t>stacking files (vertical)</a:t>
            </a:r>
            <a:endParaRPr lang="en-IN" dirty="0"/>
          </a:p>
        </p:txBody>
      </p:sp>
      <p:sp>
        <p:nvSpPr>
          <p:cNvPr id="3" name="Text Placeholder 2">
            <a:extLst>
              <a:ext uri="{FF2B5EF4-FFF2-40B4-BE49-F238E27FC236}">
                <a16:creationId xmlns:a16="http://schemas.microsoft.com/office/drawing/2014/main" id="{8CD409C6-3C00-51F5-A5D3-63B5641D1AEB}"/>
              </a:ext>
            </a:extLst>
          </p:cNvPr>
          <p:cNvSpPr>
            <a:spLocks noGrp="1"/>
          </p:cNvSpPr>
          <p:nvPr>
            <p:ph type="body" sz="quarter" idx="10"/>
          </p:nvPr>
        </p:nvSpPr>
        <p:spPr/>
        <p:txBody>
          <a:bodyPr/>
          <a:lstStyle/>
          <a:p>
            <a:r>
              <a:rPr lang="en-GB" dirty="0"/>
              <a:t>Merge vs Append in Power Query</a:t>
            </a:r>
            <a:endParaRPr lang="en-IN" dirty="0"/>
          </a:p>
        </p:txBody>
      </p:sp>
      <p:graphicFrame>
        <p:nvGraphicFramePr>
          <p:cNvPr id="4" name="Table 3">
            <a:extLst>
              <a:ext uri="{FF2B5EF4-FFF2-40B4-BE49-F238E27FC236}">
                <a16:creationId xmlns:a16="http://schemas.microsoft.com/office/drawing/2014/main" id="{73DD9414-05C9-4623-2428-166A7F462636}"/>
              </a:ext>
            </a:extLst>
          </p:cNvPr>
          <p:cNvGraphicFramePr>
            <a:graphicFrameLocks noGrp="1"/>
          </p:cNvGraphicFramePr>
          <p:nvPr>
            <p:extLst>
              <p:ext uri="{D42A27DB-BD31-4B8C-83A1-F6EECF244321}">
                <p14:modId xmlns:p14="http://schemas.microsoft.com/office/powerpoint/2010/main" val="3999545959"/>
              </p:ext>
            </p:extLst>
          </p:nvPr>
        </p:nvGraphicFramePr>
        <p:xfrm>
          <a:off x="525806" y="1261800"/>
          <a:ext cx="7092390" cy="3262312"/>
        </p:xfrm>
        <a:graphic>
          <a:graphicData uri="http://schemas.openxmlformats.org/drawingml/2006/table">
            <a:tbl>
              <a:tblPr firstRow="1">
                <a:tableStyleId>{72833802-FEF1-4C79-8D5D-14CF1EAF98D9}</a:tableStyleId>
              </a:tblPr>
              <a:tblGrid>
                <a:gridCol w="1232656">
                  <a:extLst>
                    <a:ext uri="{9D8B030D-6E8A-4147-A177-3AD203B41FA5}">
                      <a16:colId xmlns:a16="http://schemas.microsoft.com/office/drawing/2014/main" val="236831564"/>
                    </a:ext>
                  </a:extLst>
                </a:gridCol>
                <a:gridCol w="2935854">
                  <a:extLst>
                    <a:ext uri="{9D8B030D-6E8A-4147-A177-3AD203B41FA5}">
                      <a16:colId xmlns:a16="http://schemas.microsoft.com/office/drawing/2014/main" val="2136984569"/>
                    </a:ext>
                  </a:extLst>
                </a:gridCol>
                <a:gridCol w="2923880">
                  <a:extLst>
                    <a:ext uri="{9D8B030D-6E8A-4147-A177-3AD203B41FA5}">
                      <a16:colId xmlns:a16="http://schemas.microsoft.com/office/drawing/2014/main" val="3972913356"/>
                    </a:ext>
                  </a:extLst>
                </a:gridCol>
              </a:tblGrid>
              <a:tr h="289983">
                <a:tc>
                  <a:txBody>
                    <a:bodyPr/>
                    <a:lstStyle/>
                    <a:p>
                      <a:r>
                        <a:rPr lang="en-IN" sz="1100" dirty="0">
                          <a:latin typeface="+mj-lt"/>
                        </a:rPr>
                        <a:t>Feature</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Merge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Append</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221774"/>
                  </a:ext>
                </a:extLst>
              </a:tr>
              <a:tr h="507471">
                <a:tc>
                  <a:txBody>
                    <a:bodyPr/>
                    <a:lstStyle/>
                    <a:p>
                      <a:r>
                        <a:rPr lang="en-IN" sz="1100" b="1" dirty="0">
                          <a:latin typeface="+mj-lt"/>
                        </a:rPr>
                        <a:t>Purpose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tables </a:t>
                      </a:r>
                      <a:r>
                        <a:rPr lang="en-GB" sz="1100" b="1">
                          <a:latin typeface="+mj-lt"/>
                        </a:rPr>
                        <a:t>side-by-side</a:t>
                      </a:r>
                      <a:r>
                        <a:rPr lang="en-GB" sz="1100">
                          <a:latin typeface="+mj-lt"/>
                        </a:rPr>
                        <a:t> using a key</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Stack tables </a:t>
                      </a:r>
                      <a:r>
                        <a:rPr lang="en-GB" sz="1100" b="1">
                          <a:latin typeface="+mj-lt"/>
                        </a:rPr>
                        <a:t>on top of each other</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696590"/>
                  </a:ext>
                </a:extLst>
              </a:tr>
              <a:tr h="724958">
                <a:tc>
                  <a:txBody>
                    <a:bodyPr/>
                    <a:lstStyle/>
                    <a:p>
                      <a:r>
                        <a:rPr lang="en-IN" sz="1100" b="1" dirty="0">
                          <a:latin typeface="+mj-lt"/>
                        </a:rPr>
                        <a:t>Structure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Tables may have </a:t>
                      </a:r>
                      <a:r>
                        <a:rPr lang="en-GB" sz="1100" b="1" dirty="0">
                          <a:latin typeface="+mj-lt"/>
                        </a:rPr>
                        <a:t>different columns</a:t>
                      </a:r>
                      <a:endParaRPr lang="en-GB"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Tables should have </a:t>
                      </a:r>
                      <a:r>
                        <a:rPr lang="en-GB" sz="1100" b="1">
                          <a:latin typeface="+mj-lt"/>
                        </a:rPr>
                        <a:t>same columns/structure</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229515"/>
                  </a:ext>
                </a:extLst>
              </a:tr>
              <a:tr h="724958">
                <a:tc>
                  <a:txBody>
                    <a:bodyPr/>
                    <a:lstStyle/>
                    <a:p>
                      <a:r>
                        <a:rPr lang="en-IN" sz="1100" b="1" dirty="0">
                          <a:latin typeface="+mj-lt"/>
                        </a:rPr>
                        <a:t>Use Case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Lookups, enrich with customer/product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monthly, regional, or similar data sets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70765"/>
                  </a:ext>
                </a:extLst>
              </a:tr>
              <a:tr h="507471">
                <a:tc>
                  <a:txBody>
                    <a:bodyPr/>
                    <a:lstStyle/>
                    <a:p>
                      <a:r>
                        <a:rPr lang="en-IN" sz="1100" b="1" dirty="0">
                          <a:latin typeface="+mj-lt"/>
                        </a:rPr>
                        <a:t>Action</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Joins based on a common field (e.g., ID)</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Adds rows from one table to another</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97184"/>
                  </a:ext>
                </a:extLst>
              </a:tr>
              <a:tr h="507471">
                <a:tc>
                  <a:txBody>
                    <a:bodyPr/>
                    <a:lstStyle/>
                    <a:p>
                      <a:r>
                        <a:rPr lang="en-IN" sz="1100" b="1" dirty="0">
                          <a:latin typeface="+mj-lt"/>
                        </a:rPr>
                        <a:t>Example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Add Customer Name to Order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Jan, Feb, Mar sales tables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390818"/>
                  </a:ext>
                </a:extLst>
              </a:tr>
            </a:tbl>
          </a:graphicData>
        </a:graphic>
      </p:graphicFrame>
    </p:spTree>
    <p:extLst>
      <p:ext uri="{BB962C8B-B14F-4D97-AF65-F5344CB8AC3E}">
        <p14:creationId xmlns:p14="http://schemas.microsoft.com/office/powerpoint/2010/main" val="754256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6F7473-0066-0C9E-EFA6-247EDA4EE8CA}"/>
              </a:ext>
            </a:extLst>
          </p:cNvPr>
          <p:cNvSpPr>
            <a:spLocks noGrp="1"/>
          </p:cNvSpPr>
          <p:nvPr>
            <p:ph idx="1"/>
          </p:nvPr>
        </p:nvSpPr>
        <p:spPr>
          <a:xfrm>
            <a:off x="465138" y="1271588"/>
            <a:ext cx="8213725" cy="3744912"/>
          </a:xfrm>
        </p:spPr>
        <p:txBody>
          <a:bodyPr/>
          <a:lstStyle/>
          <a:p>
            <a:r>
              <a:rPr lang="en-US" b="1" dirty="0"/>
              <a:t>Q. What is a risk of having null values in a numeric column?</a:t>
            </a:r>
          </a:p>
          <a:p>
            <a:pPr marL="357188" lvl="1" indent="-228600">
              <a:buFont typeface="+mj-lt"/>
              <a:buAutoNum type="alphaUcPeriod"/>
            </a:pPr>
            <a:endParaRPr lang="en-US" dirty="0"/>
          </a:p>
          <a:p>
            <a:pPr marL="357188" lvl="1" indent="-228600">
              <a:buFont typeface="+mj-lt"/>
              <a:buAutoNum type="alphaUcPeriod"/>
            </a:pPr>
            <a:r>
              <a:rPr lang="en-US" dirty="0"/>
              <a:t>That function SUM of data will be incorrect.</a:t>
            </a:r>
          </a:p>
          <a:p>
            <a:pPr marL="357188" lvl="1" indent="-228600">
              <a:buFont typeface="+mj-lt"/>
              <a:buAutoNum type="alphaUcPeriod"/>
            </a:pPr>
            <a:r>
              <a:rPr lang="en-US" dirty="0"/>
              <a:t>That function MAX of data will be incorrect.</a:t>
            </a:r>
          </a:p>
          <a:p>
            <a:pPr marL="357188" lvl="1" indent="-228600">
              <a:buFont typeface="+mj-lt"/>
              <a:buAutoNum type="alphaUcPeriod"/>
            </a:pPr>
            <a:r>
              <a:rPr lang="en-US" dirty="0"/>
              <a:t>That function AVERAGE of data will be incorrect.</a:t>
            </a:r>
          </a:p>
          <a:p>
            <a:endParaRPr lang="en-US" dirty="0"/>
          </a:p>
        </p:txBody>
      </p:sp>
      <p:sp>
        <p:nvSpPr>
          <p:cNvPr id="3" name="Text Placeholder 2">
            <a:extLst>
              <a:ext uri="{FF2B5EF4-FFF2-40B4-BE49-F238E27FC236}">
                <a16:creationId xmlns:a16="http://schemas.microsoft.com/office/drawing/2014/main" id="{CA9B177D-2DED-5D3F-3EE6-89AE4C794B55}"/>
              </a:ext>
            </a:extLst>
          </p:cNvPr>
          <p:cNvSpPr>
            <a:spLocks noGrp="1"/>
          </p:cNvSpPr>
          <p:nvPr>
            <p:ph type="body" sz="quarter" idx="10"/>
          </p:nvPr>
        </p:nvSpPr>
        <p:spPr>
          <a:xfrm>
            <a:off x="957178" y="555640"/>
            <a:ext cx="7722247" cy="479317"/>
          </a:xfrm>
        </p:spPr>
        <p:txBody>
          <a:bodyPr/>
          <a:lstStyle/>
          <a:p>
            <a:r>
              <a:rPr lang="en-US"/>
              <a:t>Knowledge Check</a:t>
            </a:r>
          </a:p>
        </p:txBody>
      </p:sp>
    </p:spTree>
    <p:extLst>
      <p:ext uri="{BB962C8B-B14F-4D97-AF65-F5344CB8AC3E}">
        <p14:creationId xmlns:p14="http://schemas.microsoft.com/office/powerpoint/2010/main" val="1599849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6F7473-0066-0C9E-EFA6-247EDA4EE8CA}"/>
              </a:ext>
            </a:extLst>
          </p:cNvPr>
          <p:cNvSpPr>
            <a:spLocks noGrp="1"/>
          </p:cNvSpPr>
          <p:nvPr>
            <p:ph idx="1"/>
          </p:nvPr>
        </p:nvSpPr>
        <p:spPr>
          <a:xfrm>
            <a:off x="464574" y="1270992"/>
            <a:ext cx="8214852" cy="3744840"/>
          </a:xfrm>
        </p:spPr>
        <p:txBody>
          <a:bodyPr/>
          <a:lstStyle/>
          <a:p>
            <a:r>
              <a:rPr lang="en-US" b="1" dirty="0"/>
              <a:t>Q. If you have two queries that have different data but the same column headers, and you want to combine both tables into one query with all the combined rows, which operation should you perform?</a:t>
            </a:r>
          </a:p>
          <a:p>
            <a:endParaRPr lang="en-US" b="1" dirty="0"/>
          </a:p>
          <a:p>
            <a:pPr marL="357188" lvl="1" indent="-228600">
              <a:buFont typeface="+mj-lt"/>
              <a:buAutoNum type="alphaUcPeriod"/>
            </a:pPr>
            <a:r>
              <a:rPr lang="en-US" dirty="0"/>
              <a:t>Append</a:t>
            </a:r>
          </a:p>
          <a:p>
            <a:pPr marL="357188" lvl="1" indent="-228600">
              <a:buFont typeface="+mj-lt"/>
              <a:buAutoNum type="alphaUcPeriod"/>
            </a:pPr>
            <a:r>
              <a:rPr lang="en-US" dirty="0"/>
              <a:t>Merge</a:t>
            </a:r>
          </a:p>
          <a:p>
            <a:pPr marL="357188" lvl="1" indent="-228600">
              <a:buFont typeface="+mj-lt"/>
              <a:buAutoNum type="alphaUcPeriod"/>
            </a:pPr>
            <a:r>
              <a:rPr lang="en-US" dirty="0"/>
              <a:t>Combine Column</a:t>
            </a:r>
          </a:p>
          <a:p>
            <a:endParaRPr lang="en-US" dirty="0"/>
          </a:p>
        </p:txBody>
      </p:sp>
      <p:sp>
        <p:nvSpPr>
          <p:cNvPr id="3" name="Text Placeholder 2">
            <a:extLst>
              <a:ext uri="{FF2B5EF4-FFF2-40B4-BE49-F238E27FC236}">
                <a16:creationId xmlns:a16="http://schemas.microsoft.com/office/drawing/2014/main" id="{CA9B177D-2DED-5D3F-3EE6-89AE4C794B55}"/>
              </a:ext>
            </a:extLst>
          </p:cNvPr>
          <p:cNvSpPr>
            <a:spLocks noGrp="1"/>
          </p:cNvSpPr>
          <p:nvPr>
            <p:ph type="body" sz="quarter" idx="10"/>
          </p:nvPr>
        </p:nvSpPr>
        <p:spPr>
          <a:xfrm>
            <a:off x="957178" y="555640"/>
            <a:ext cx="7722247" cy="479317"/>
          </a:xfrm>
        </p:spPr>
        <p:txBody>
          <a:bodyPr/>
          <a:lstStyle/>
          <a:p>
            <a:r>
              <a:rPr lang="en-US"/>
              <a:t>Knowledge Check</a:t>
            </a:r>
          </a:p>
        </p:txBody>
      </p:sp>
    </p:spTree>
    <p:extLst>
      <p:ext uri="{BB962C8B-B14F-4D97-AF65-F5344CB8AC3E}">
        <p14:creationId xmlns:p14="http://schemas.microsoft.com/office/powerpoint/2010/main" val="3378486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6F7473-0066-0C9E-EFA6-247EDA4EE8CA}"/>
              </a:ext>
            </a:extLst>
          </p:cNvPr>
          <p:cNvSpPr>
            <a:spLocks noGrp="1"/>
          </p:cNvSpPr>
          <p:nvPr>
            <p:ph idx="1"/>
          </p:nvPr>
        </p:nvSpPr>
        <p:spPr>
          <a:xfrm>
            <a:off x="464574" y="1270992"/>
            <a:ext cx="8214852" cy="3744840"/>
          </a:xfrm>
        </p:spPr>
        <p:txBody>
          <a:bodyPr/>
          <a:lstStyle/>
          <a:p>
            <a:r>
              <a:rPr lang="en-US" b="1" dirty="0"/>
              <a:t>Q. Which of the following selections are not best practices for naming conventions in Power BI?</a:t>
            </a:r>
          </a:p>
          <a:p>
            <a:endParaRPr lang="en-US" b="1" dirty="0"/>
          </a:p>
          <a:p>
            <a:pPr marL="357188" lvl="1" indent="-228600">
              <a:buFont typeface="+mj-lt"/>
              <a:buAutoNum type="alphaUcPeriod"/>
            </a:pPr>
            <a:r>
              <a:rPr lang="en-US" dirty="0"/>
              <a:t>Rename columns to have spaces in them.</a:t>
            </a:r>
          </a:p>
          <a:p>
            <a:pPr marL="357188" lvl="1" indent="-228600">
              <a:buFont typeface="+mj-lt"/>
              <a:buAutoNum type="alphaUcPeriod"/>
            </a:pPr>
            <a:r>
              <a:rPr lang="en-US" dirty="0"/>
              <a:t>Abbreviate column names.</a:t>
            </a:r>
          </a:p>
          <a:p>
            <a:pPr marL="357188" lvl="1" indent="-228600">
              <a:buFont typeface="+mj-lt"/>
              <a:buAutoNum type="alphaUcPeriod"/>
            </a:pPr>
            <a:r>
              <a:rPr lang="en-US" dirty="0"/>
              <a:t>Replace values that have integers with human readable results.</a:t>
            </a:r>
          </a:p>
          <a:p>
            <a:endParaRPr lang="en-US" dirty="0"/>
          </a:p>
        </p:txBody>
      </p:sp>
      <p:sp>
        <p:nvSpPr>
          <p:cNvPr id="3" name="Text Placeholder 2">
            <a:extLst>
              <a:ext uri="{FF2B5EF4-FFF2-40B4-BE49-F238E27FC236}">
                <a16:creationId xmlns:a16="http://schemas.microsoft.com/office/drawing/2014/main" id="{CA9B177D-2DED-5D3F-3EE6-89AE4C794B55}"/>
              </a:ext>
            </a:extLst>
          </p:cNvPr>
          <p:cNvSpPr>
            <a:spLocks noGrp="1"/>
          </p:cNvSpPr>
          <p:nvPr>
            <p:ph type="body" sz="quarter" idx="10"/>
          </p:nvPr>
        </p:nvSpPr>
        <p:spPr>
          <a:xfrm>
            <a:off x="957178" y="555640"/>
            <a:ext cx="7722247" cy="479317"/>
          </a:xfrm>
        </p:spPr>
        <p:txBody>
          <a:bodyPr/>
          <a:lstStyle/>
          <a:p>
            <a:r>
              <a:rPr lang="en-US"/>
              <a:t>Knowledge Check</a:t>
            </a:r>
          </a:p>
        </p:txBody>
      </p:sp>
    </p:spTree>
    <p:extLst>
      <p:ext uri="{BB962C8B-B14F-4D97-AF65-F5344CB8AC3E}">
        <p14:creationId xmlns:p14="http://schemas.microsoft.com/office/powerpoint/2010/main" val="3647758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Modelling</a:t>
            </a:r>
          </a:p>
        </p:txBody>
      </p:sp>
    </p:spTree>
    <p:extLst>
      <p:ext uri="{BB962C8B-B14F-4D97-AF65-F5344CB8AC3E}">
        <p14:creationId xmlns:p14="http://schemas.microsoft.com/office/powerpoint/2010/main" val="3575236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3CEB60-5446-ADB1-7DE6-32150BC3304B}"/>
              </a:ext>
            </a:extLst>
          </p:cNvPr>
          <p:cNvSpPr>
            <a:spLocks noGrp="1"/>
          </p:cNvSpPr>
          <p:nvPr>
            <p:ph idx="1"/>
          </p:nvPr>
        </p:nvSpPr>
        <p:spPr>
          <a:xfrm>
            <a:off x="464574" y="1194626"/>
            <a:ext cx="8214852" cy="3819806"/>
          </a:xfrm>
        </p:spPr>
        <p:txBody>
          <a:bodyPr>
            <a:normAutofit/>
          </a:bodyPr>
          <a:lstStyle/>
          <a:p>
            <a:pPr>
              <a:lnSpc>
                <a:spcPct val="200000"/>
              </a:lnSpc>
            </a:pPr>
            <a:r>
              <a:rPr lang="en-GB" dirty="0"/>
              <a:t>Data Modelling in Power BI is the process of connecting, organizing, and structuring data from multiple sources using relationships, calculated fields, and hierarchies to enable efficient analysis and reporting. It helps create a logical view of data that supports meaningful visualizations and insights.</a:t>
            </a:r>
            <a:endParaRPr lang="en-US" dirty="0"/>
          </a:p>
          <a:p>
            <a:pPr>
              <a:lnSpc>
                <a:spcPct val="200000"/>
              </a:lnSpc>
            </a:pPr>
            <a:r>
              <a:rPr lang="en-US" dirty="0"/>
              <a:t>A good data model offers the following benefits:</a:t>
            </a:r>
          </a:p>
          <a:p>
            <a:pPr lvl="1">
              <a:lnSpc>
                <a:spcPct val="200000"/>
              </a:lnSpc>
            </a:pPr>
            <a:r>
              <a:rPr lang="en-US" dirty="0"/>
              <a:t>Data exploration is faster.</a:t>
            </a:r>
          </a:p>
          <a:p>
            <a:pPr lvl="1">
              <a:lnSpc>
                <a:spcPct val="200000"/>
              </a:lnSpc>
            </a:pPr>
            <a:r>
              <a:rPr lang="en-US" dirty="0"/>
              <a:t>Aggregations are simpler to build.</a:t>
            </a:r>
          </a:p>
          <a:p>
            <a:pPr lvl="1">
              <a:lnSpc>
                <a:spcPct val="200000"/>
              </a:lnSpc>
            </a:pPr>
            <a:r>
              <a:rPr lang="en-US" dirty="0"/>
              <a:t>Reports are more accurate.</a:t>
            </a:r>
          </a:p>
          <a:p>
            <a:pPr lvl="1">
              <a:lnSpc>
                <a:spcPct val="200000"/>
              </a:lnSpc>
            </a:pPr>
            <a:r>
              <a:rPr lang="en-US" dirty="0"/>
              <a:t>Writing reports takes less time.</a:t>
            </a:r>
          </a:p>
          <a:p>
            <a:pPr lvl="1">
              <a:lnSpc>
                <a:spcPct val="200000"/>
              </a:lnSpc>
            </a:pPr>
            <a:r>
              <a:rPr lang="en-US" dirty="0"/>
              <a:t>Reports are easier to maintain in the future.</a:t>
            </a:r>
          </a:p>
        </p:txBody>
      </p:sp>
      <p:sp>
        <p:nvSpPr>
          <p:cNvPr id="3" name="Text Placeholder 2">
            <a:extLst>
              <a:ext uri="{FF2B5EF4-FFF2-40B4-BE49-F238E27FC236}">
                <a16:creationId xmlns:a16="http://schemas.microsoft.com/office/drawing/2014/main" id="{4FA9ECFF-0853-E8FC-DA57-E20D1476177F}"/>
              </a:ext>
            </a:extLst>
          </p:cNvPr>
          <p:cNvSpPr>
            <a:spLocks noGrp="1"/>
          </p:cNvSpPr>
          <p:nvPr>
            <p:ph type="body" sz="quarter" idx="10"/>
          </p:nvPr>
        </p:nvSpPr>
        <p:spPr>
          <a:xfrm>
            <a:off x="464574" y="555640"/>
            <a:ext cx="8214852" cy="479317"/>
          </a:xfrm>
        </p:spPr>
        <p:txBody>
          <a:bodyPr>
            <a:normAutofit/>
          </a:bodyPr>
          <a:lstStyle/>
          <a:p>
            <a:r>
              <a:rPr lang="en-US"/>
              <a:t>Introduction to Data Modelling</a:t>
            </a:r>
          </a:p>
        </p:txBody>
      </p:sp>
      <p:pic>
        <p:nvPicPr>
          <p:cNvPr id="6148" name="Picture 4" descr="Data modelling - Free networking icons">
            <a:extLst>
              <a:ext uri="{FF2B5EF4-FFF2-40B4-BE49-F238E27FC236}">
                <a16:creationId xmlns:a16="http://schemas.microsoft.com/office/drawing/2014/main" id="{BE7F8F28-8219-205D-BE79-71BBA081D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426" y="2260177"/>
            <a:ext cx="1957494" cy="195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2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4D382-EA4E-F151-C3B2-51375982B55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D0F63F-BC23-DFDC-B5F2-4EF570F4ACB2}"/>
              </a:ext>
            </a:extLst>
          </p:cNvPr>
          <p:cNvSpPr>
            <a:spLocks noGrp="1"/>
          </p:cNvSpPr>
          <p:nvPr>
            <p:ph idx="1"/>
          </p:nvPr>
        </p:nvSpPr>
        <p:spPr/>
        <p:txBody>
          <a:bodyPr/>
          <a:lstStyle/>
          <a:p>
            <a:pPr>
              <a:lnSpc>
                <a:spcPct val="150000"/>
              </a:lnSpc>
              <a:spcBef>
                <a:spcPts val="0"/>
              </a:spcBef>
              <a:spcAft>
                <a:spcPts val="600"/>
              </a:spcAft>
              <a:buNone/>
            </a:pPr>
            <a:r>
              <a:rPr lang="en-GB" b="1" dirty="0"/>
              <a:t>Create and manage workspaces and assets</a:t>
            </a:r>
          </a:p>
          <a:p>
            <a:pPr marL="358775" indent="-182563">
              <a:lnSpc>
                <a:spcPct val="150000"/>
              </a:lnSpc>
              <a:spcBef>
                <a:spcPts val="0"/>
              </a:spcBef>
              <a:spcAft>
                <a:spcPts val="600"/>
              </a:spcAft>
            </a:pPr>
            <a:r>
              <a:rPr lang="en-GB" sz="1100" dirty="0">
                <a:latin typeface="Aptos Display" panose="020B0004020202020204" pitchFamily="34" charset="0"/>
              </a:rPr>
              <a:t>Create and configure a workspace</a:t>
            </a:r>
          </a:p>
          <a:p>
            <a:pPr marL="358775" indent="-182563">
              <a:lnSpc>
                <a:spcPct val="150000"/>
              </a:lnSpc>
              <a:spcBef>
                <a:spcPts val="0"/>
              </a:spcBef>
              <a:spcAft>
                <a:spcPts val="600"/>
              </a:spcAft>
            </a:pPr>
            <a:r>
              <a:rPr lang="en-GB" sz="1100" dirty="0">
                <a:latin typeface="Aptos Display" panose="020B0004020202020204" pitchFamily="34" charset="0"/>
              </a:rPr>
              <a:t>Configure and update a workspace app</a:t>
            </a:r>
          </a:p>
          <a:p>
            <a:pPr marL="358775" indent="-182563">
              <a:lnSpc>
                <a:spcPct val="150000"/>
              </a:lnSpc>
              <a:spcBef>
                <a:spcPts val="0"/>
              </a:spcBef>
              <a:spcAft>
                <a:spcPts val="600"/>
              </a:spcAft>
            </a:pPr>
            <a:r>
              <a:rPr lang="en-GB" sz="1100" dirty="0">
                <a:latin typeface="Aptos Display" panose="020B0004020202020204" pitchFamily="34" charset="0"/>
              </a:rPr>
              <a:t>Publish, import, or update items in a workspace</a:t>
            </a:r>
          </a:p>
          <a:p>
            <a:pPr marL="358775" indent="-182563">
              <a:lnSpc>
                <a:spcPct val="150000"/>
              </a:lnSpc>
              <a:spcBef>
                <a:spcPts val="0"/>
              </a:spcBef>
              <a:spcAft>
                <a:spcPts val="600"/>
              </a:spcAft>
            </a:pPr>
            <a:r>
              <a:rPr lang="en-GB" sz="1100" dirty="0">
                <a:latin typeface="Aptos Display" panose="020B0004020202020204" pitchFamily="34" charset="0"/>
              </a:rPr>
              <a:t>Create dashboards</a:t>
            </a:r>
          </a:p>
          <a:p>
            <a:pPr marL="358775" indent="-182563">
              <a:lnSpc>
                <a:spcPct val="150000"/>
              </a:lnSpc>
              <a:spcBef>
                <a:spcPts val="0"/>
              </a:spcBef>
              <a:spcAft>
                <a:spcPts val="600"/>
              </a:spcAft>
            </a:pPr>
            <a:r>
              <a:rPr lang="en-GB" sz="1100" dirty="0">
                <a:latin typeface="Aptos Display" panose="020B0004020202020204" pitchFamily="34" charset="0"/>
              </a:rPr>
              <a:t>Choose a distribution method</a:t>
            </a:r>
          </a:p>
          <a:p>
            <a:pPr marL="358775" indent="-182563">
              <a:lnSpc>
                <a:spcPct val="150000"/>
              </a:lnSpc>
              <a:spcBef>
                <a:spcPts val="0"/>
              </a:spcBef>
              <a:spcAft>
                <a:spcPts val="600"/>
              </a:spcAft>
            </a:pPr>
            <a:r>
              <a:rPr lang="en-GB" sz="1100" dirty="0">
                <a:latin typeface="Aptos Display" panose="020B0004020202020204" pitchFamily="34" charset="0"/>
              </a:rPr>
              <a:t>Configure subscriptions and data alerts</a:t>
            </a:r>
          </a:p>
          <a:p>
            <a:pPr marL="358775" indent="-182563">
              <a:lnSpc>
                <a:spcPct val="150000"/>
              </a:lnSpc>
              <a:spcBef>
                <a:spcPts val="0"/>
              </a:spcBef>
              <a:spcAft>
                <a:spcPts val="600"/>
              </a:spcAft>
            </a:pPr>
            <a:r>
              <a:rPr lang="en-GB" sz="1100" dirty="0">
                <a:latin typeface="Aptos Display" panose="020B0004020202020204" pitchFamily="34" charset="0"/>
              </a:rPr>
              <a:t>Promote or certify Power BI content</a:t>
            </a:r>
          </a:p>
          <a:p>
            <a:pPr marL="358775" indent="-182563">
              <a:lnSpc>
                <a:spcPct val="150000"/>
              </a:lnSpc>
              <a:spcBef>
                <a:spcPts val="0"/>
              </a:spcBef>
              <a:spcAft>
                <a:spcPts val="600"/>
              </a:spcAft>
            </a:pPr>
            <a:r>
              <a:rPr lang="en-GB" sz="1100" dirty="0">
                <a:latin typeface="Aptos Display" panose="020B0004020202020204" pitchFamily="34" charset="0"/>
              </a:rPr>
              <a:t>Identify when a gateway is required</a:t>
            </a:r>
          </a:p>
          <a:p>
            <a:pPr marL="358775" indent="-182563">
              <a:lnSpc>
                <a:spcPct val="150000"/>
              </a:lnSpc>
              <a:spcBef>
                <a:spcPts val="0"/>
              </a:spcBef>
              <a:spcAft>
                <a:spcPts val="600"/>
              </a:spcAft>
            </a:pPr>
            <a:r>
              <a:rPr lang="en-GB" sz="1100" dirty="0">
                <a:latin typeface="Aptos Display" panose="020B0004020202020204" pitchFamily="34" charset="0"/>
              </a:rPr>
              <a:t>Configure a semantic model scheduled refresh</a:t>
            </a:r>
          </a:p>
          <a:p>
            <a:pPr marL="176212" indent="0">
              <a:lnSpc>
                <a:spcPct val="150000"/>
              </a:lnSpc>
              <a:spcBef>
                <a:spcPts val="0"/>
              </a:spcBef>
              <a:spcAft>
                <a:spcPts val="600"/>
              </a:spcAft>
              <a:buNone/>
            </a:pPr>
            <a:endParaRPr lang="en-GB" sz="1100" dirty="0">
              <a:latin typeface="Aptos Display" panose="020B0004020202020204" pitchFamily="34" charset="0"/>
            </a:endParaRPr>
          </a:p>
        </p:txBody>
      </p:sp>
      <p:sp>
        <p:nvSpPr>
          <p:cNvPr id="5" name="Content Placeholder 4">
            <a:extLst>
              <a:ext uri="{FF2B5EF4-FFF2-40B4-BE49-F238E27FC236}">
                <a16:creationId xmlns:a16="http://schemas.microsoft.com/office/drawing/2014/main" id="{CC10D5F8-7370-189F-9CDC-564A3BC8F91A}"/>
              </a:ext>
            </a:extLst>
          </p:cNvPr>
          <p:cNvSpPr>
            <a:spLocks noGrp="1"/>
          </p:cNvSpPr>
          <p:nvPr>
            <p:ph idx="10"/>
          </p:nvPr>
        </p:nvSpPr>
        <p:spPr/>
        <p:txBody>
          <a:bodyPr vert="horz" lIns="91440" tIns="45720" rIns="91440" bIns="45720" rtlCol="0">
            <a:normAutofit/>
          </a:bodyPr>
          <a:lstStyle/>
          <a:p>
            <a:pPr>
              <a:lnSpc>
                <a:spcPct val="150000"/>
              </a:lnSpc>
              <a:spcBef>
                <a:spcPts val="0"/>
              </a:spcBef>
              <a:spcAft>
                <a:spcPts val="600"/>
              </a:spcAft>
              <a:buNone/>
            </a:pPr>
            <a:r>
              <a:rPr lang="en-GB" b="1" dirty="0"/>
              <a:t>Secure and govern Power BI items</a:t>
            </a:r>
          </a:p>
          <a:p>
            <a:pPr marL="358775" indent="-182563">
              <a:lnSpc>
                <a:spcPct val="150000"/>
              </a:lnSpc>
              <a:spcBef>
                <a:spcPts val="0"/>
              </a:spcBef>
              <a:spcAft>
                <a:spcPts val="600"/>
              </a:spcAft>
            </a:pPr>
            <a:r>
              <a:rPr lang="en-GB" dirty="0"/>
              <a:t>Assign workspace roles</a:t>
            </a:r>
          </a:p>
          <a:p>
            <a:pPr marL="358775" indent="-182563">
              <a:lnSpc>
                <a:spcPct val="150000"/>
              </a:lnSpc>
              <a:spcBef>
                <a:spcPts val="0"/>
              </a:spcBef>
              <a:spcAft>
                <a:spcPts val="600"/>
              </a:spcAft>
            </a:pPr>
            <a:r>
              <a:rPr lang="en-GB" dirty="0"/>
              <a:t>Configure item-level access</a:t>
            </a:r>
          </a:p>
          <a:p>
            <a:pPr marL="358775" indent="-182563">
              <a:lnSpc>
                <a:spcPct val="150000"/>
              </a:lnSpc>
              <a:spcBef>
                <a:spcPts val="0"/>
              </a:spcBef>
              <a:spcAft>
                <a:spcPts val="600"/>
              </a:spcAft>
            </a:pPr>
            <a:r>
              <a:rPr lang="en-GB" dirty="0"/>
              <a:t>Configure access to semantic models</a:t>
            </a:r>
          </a:p>
          <a:p>
            <a:pPr marL="358775" indent="-182563">
              <a:lnSpc>
                <a:spcPct val="150000"/>
              </a:lnSpc>
              <a:spcBef>
                <a:spcPts val="0"/>
              </a:spcBef>
              <a:spcAft>
                <a:spcPts val="600"/>
              </a:spcAft>
            </a:pPr>
            <a:r>
              <a:rPr lang="en-GB" dirty="0"/>
              <a:t>Implement row-level security roles</a:t>
            </a:r>
          </a:p>
          <a:p>
            <a:pPr marL="358775" indent="-182563">
              <a:lnSpc>
                <a:spcPct val="150000"/>
              </a:lnSpc>
              <a:spcBef>
                <a:spcPts val="0"/>
              </a:spcBef>
              <a:spcAft>
                <a:spcPts val="600"/>
              </a:spcAft>
            </a:pPr>
            <a:r>
              <a:rPr lang="en-GB" dirty="0"/>
              <a:t>Configure row-level security group membership</a:t>
            </a:r>
          </a:p>
          <a:p>
            <a:pPr marL="358775" indent="-182563">
              <a:lnSpc>
                <a:spcPct val="150000"/>
              </a:lnSpc>
              <a:spcBef>
                <a:spcPts val="0"/>
              </a:spcBef>
              <a:spcAft>
                <a:spcPts val="600"/>
              </a:spcAft>
            </a:pPr>
            <a:r>
              <a:rPr lang="en-GB" dirty="0"/>
              <a:t>Apply sensitivity labels</a:t>
            </a:r>
          </a:p>
          <a:p>
            <a:pPr>
              <a:lnSpc>
                <a:spcPct val="150000"/>
              </a:lnSpc>
              <a:spcBef>
                <a:spcPts val="0"/>
              </a:spcBef>
              <a:spcAft>
                <a:spcPts val="600"/>
              </a:spcAft>
              <a:buNone/>
            </a:pPr>
            <a:endParaRPr lang="en-IN" b="1" dirty="0"/>
          </a:p>
        </p:txBody>
      </p:sp>
      <p:sp>
        <p:nvSpPr>
          <p:cNvPr id="3" name="Text Placeholder 2">
            <a:extLst>
              <a:ext uri="{FF2B5EF4-FFF2-40B4-BE49-F238E27FC236}">
                <a16:creationId xmlns:a16="http://schemas.microsoft.com/office/drawing/2014/main" id="{0E0B882D-123B-76EE-4972-B4E03FF73F9D}"/>
              </a:ext>
            </a:extLst>
          </p:cNvPr>
          <p:cNvSpPr>
            <a:spLocks noGrp="1"/>
          </p:cNvSpPr>
          <p:nvPr>
            <p:ph type="body" sz="quarter" idx="11"/>
          </p:nvPr>
        </p:nvSpPr>
        <p:spPr/>
        <p:txBody>
          <a:bodyPr>
            <a:normAutofit/>
          </a:bodyPr>
          <a:lstStyle/>
          <a:p>
            <a:r>
              <a:rPr lang="en-US" sz="2100" dirty="0">
                <a:latin typeface="Aptos Display" panose="020B0004020202020204" pitchFamily="34" charset="0"/>
              </a:rPr>
              <a:t>Course Contents - </a:t>
            </a:r>
            <a:r>
              <a:rPr lang="en-GB" sz="2100" i="0" dirty="0">
                <a:effectLst/>
                <a:latin typeface="Aptos Display" panose="020B0004020202020204" pitchFamily="34" charset="0"/>
              </a:rPr>
              <a:t>Manage and Secure Power BI (15–20%)</a:t>
            </a:r>
            <a:endParaRPr lang="en-US" sz="2100" dirty="0">
              <a:latin typeface="Aptos Display" panose="020B0004020202020204" pitchFamily="34" charset="0"/>
            </a:endParaRPr>
          </a:p>
        </p:txBody>
      </p:sp>
    </p:spTree>
    <p:extLst>
      <p:ext uri="{BB962C8B-B14F-4D97-AF65-F5344CB8AC3E}">
        <p14:creationId xmlns:p14="http://schemas.microsoft.com/office/powerpoint/2010/main" val="24183441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E8E2AB3-FE96-41E0-391C-E966F4AB66FE}"/>
              </a:ext>
            </a:extLst>
          </p:cNvPr>
          <p:cNvSpPr>
            <a:spLocks noGrp="1" noChangeArrowheads="1"/>
          </p:cNvSpPr>
          <p:nvPr>
            <p:ph idx="1"/>
          </p:nvPr>
        </p:nvSpPr>
        <p:spPr bwMode="auto">
          <a:xfrm>
            <a:off x="465138" y="1166831"/>
            <a:ext cx="8213725" cy="38766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ts val="0"/>
              </a:spcBef>
            </a:pPr>
            <a:r>
              <a:rPr lang="en-US" altLang="en-US" b="1" dirty="0"/>
              <a:t>Relationships</a:t>
            </a:r>
            <a:r>
              <a:rPr lang="en-US" altLang="en-US" dirty="0"/>
              <a:t>: Power BI uses relationships to connect tables, allowing users to create reports across multiple data sources without duplicating data.</a:t>
            </a:r>
          </a:p>
          <a:p>
            <a:pPr>
              <a:lnSpc>
                <a:spcPct val="150000"/>
              </a:lnSpc>
              <a:spcBef>
                <a:spcPts val="0"/>
              </a:spcBef>
            </a:pPr>
            <a:r>
              <a:rPr lang="en-US" altLang="en-US" b="1" dirty="0"/>
              <a:t>Star Schema: </a:t>
            </a:r>
            <a:r>
              <a:rPr lang="en-US" altLang="en-US" dirty="0"/>
              <a:t>It's best practice to model data using a star schema — fact tables at the center surrounded by dimension tables — to improve performance and clarity.</a:t>
            </a:r>
          </a:p>
          <a:p>
            <a:pPr>
              <a:lnSpc>
                <a:spcPct val="150000"/>
              </a:lnSpc>
              <a:spcBef>
                <a:spcPts val="0"/>
              </a:spcBef>
            </a:pPr>
            <a:r>
              <a:rPr lang="en-US" altLang="en-US" b="1" dirty="0"/>
              <a:t>Primary and Foreign Keys</a:t>
            </a:r>
            <a:r>
              <a:rPr lang="en-US" altLang="en-US" dirty="0"/>
              <a:t>: Relationships are defined using primary and foreign keys; ensure each dimension table has a unique key to maintain data integrity.</a:t>
            </a:r>
          </a:p>
          <a:p>
            <a:pPr>
              <a:lnSpc>
                <a:spcPct val="150000"/>
              </a:lnSpc>
              <a:spcBef>
                <a:spcPts val="0"/>
              </a:spcBef>
            </a:pPr>
            <a:r>
              <a:rPr lang="en-US" altLang="en-US" b="1" dirty="0"/>
              <a:t>Cardinality and Cross Filter Direction: </a:t>
            </a:r>
            <a:r>
              <a:rPr lang="en-US" altLang="en-US" dirty="0"/>
              <a:t>Define relationship cardinality (one-to-one, one-to-many, many-to-one) and choose appropriate filter directions (single or both) to control data flow.</a:t>
            </a:r>
          </a:p>
          <a:p>
            <a:pPr>
              <a:lnSpc>
                <a:spcPct val="150000"/>
              </a:lnSpc>
              <a:spcBef>
                <a:spcPts val="0"/>
              </a:spcBef>
            </a:pPr>
            <a:r>
              <a:rPr lang="en-US" altLang="en-US" b="1" dirty="0"/>
              <a:t>Calculated Columns and Measures</a:t>
            </a:r>
            <a:r>
              <a:rPr lang="en-US" altLang="en-US" dirty="0"/>
              <a:t>: Use DAX to create calculated columns and measures for custom aggregations and KPIs directly within the model.</a:t>
            </a:r>
          </a:p>
          <a:p>
            <a:pPr>
              <a:lnSpc>
                <a:spcPct val="150000"/>
              </a:lnSpc>
              <a:spcBef>
                <a:spcPts val="0"/>
              </a:spcBef>
            </a:pPr>
            <a:r>
              <a:rPr lang="en-US" altLang="en-US" b="1" dirty="0"/>
              <a:t>Data Types and Formatting</a:t>
            </a:r>
            <a:r>
              <a:rPr lang="en-US" altLang="en-US" dirty="0"/>
              <a:t>: Ensure that data types are correctly set (e.g., date, number, text) to avoid issues during analysis and visualizations.</a:t>
            </a:r>
          </a:p>
          <a:p>
            <a:pPr>
              <a:lnSpc>
                <a:spcPct val="150000"/>
              </a:lnSpc>
              <a:spcBef>
                <a:spcPts val="0"/>
              </a:spcBef>
            </a:pPr>
            <a:r>
              <a:rPr lang="en-US" altLang="en-US" b="1" dirty="0"/>
              <a:t>Hierarchies</a:t>
            </a:r>
            <a:r>
              <a:rPr lang="en-US" altLang="en-US" dirty="0"/>
              <a:t>: Create hierarchies (e.g., Year &gt; Quarter &gt; Month) in your model to enable intuitive drill-downs in visuals.</a:t>
            </a:r>
          </a:p>
          <a:p>
            <a:pPr>
              <a:lnSpc>
                <a:spcPct val="150000"/>
              </a:lnSpc>
              <a:spcBef>
                <a:spcPts val="0"/>
              </a:spcBef>
            </a:pPr>
            <a:r>
              <a:rPr lang="en-US" altLang="en-US" b="1" dirty="0"/>
              <a:t>Performance Optimization</a:t>
            </a:r>
            <a:r>
              <a:rPr lang="en-US" altLang="en-US" dirty="0"/>
              <a:t>: Reduce the size and complexity of your model by removing unnecessary columns, using numeric keys, and aggregating data when possible.</a:t>
            </a:r>
          </a:p>
        </p:txBody>
      </p:sp>
      <p:sp>
        <p:nvSpPr>
          <p:cNvPr id="3" name="Text Placeholder 2">
            <a:extLst>
              <a:ext uri="{FF2B5EF4-FFF2-40B4-BE49-F238E27FC236}">
                <a16:creationId xmlns:a16="http://schemas.microsoft.com/office/drawing/2014/main" id="{9D534CAE-63B1-59D9-51BE-DCEE90F8AD4C}"/>
              </a:ext>
            </a:extLst>
          </p:cNvPr>
          <p:cNvSpPr>
            <a:spLocks noGrp="1"/>
          </p:cNvSpPr>
          <p:nvPr>
            <p:ph type="body" sz="quarter" idx="10"/>
          </p:nvPr>
        </p:nvSpPr>
        <p:spPr>
          <a:xfrm>
            <a:off x="464574" y="555640"/>
            <a:ext cx="8214852" cy="479317"/>
          </a:xfrm>
        </p:spPr>
        <p:txBody>
          <a:bodyPr/>
          <a:lstStyle/>
          <a:p>
            <a:r>
              <a:rPr lang="en-IN"/>
              <a:t>Key-Characteristics of Data Model</a:t>
            </a:r>
          </a:p>
        </p:txBody>
      </p:sp>
    </p:spTree>
    <p:extLst>
      <p:ext uri="{BB962C8B-B14F-4D97-AF65-F5344CB8AC3E}">
        <p14:creationId xmlns:p14="http://schemas.microsoft.com/office/powerpoint/2010/main" val="3408989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41BE2F-05ED-60B1-57E6-BC0622F35B35}"/>
              </a:ext>
            </a:extLst>
          </p:cNvPr>
          <p:cNvSpPr>
            <a:spLocks noGrp="1"/>
          </p:cNvSpPr>
          <p:nvPr>
            <p:ph idx="1"/>
          </p:nvPr>
        </p:nvSpPr>
        <p:spPr>
          <a:xfrm>
            <a:off x="464574" y="1194626"/>
            <a:ext cx="8214852" cy="3819806"/>
          </a:xfrm>
        </p:spPr>
        <p:txBody>
          <a:bodyPr>
            <a:normAutofit/>
          </a:bodyPr>
          <a:lstStyle/>
          <a:p>
            <a:pPr>
              <a:lnSpc>
                <a:spcPct val="150000"/>
              </a:lnSpc>
            </a:pPr>
            <a:r>
              <a:rPr lang="en-GB" b="1" dirty="0"/>
              <a:t>Definition</a:t>
            </a:r>
            <a:r>
              <a:rPr lang="en-GB" dirty="0"/>
              <a:t>: Data granularity refers to the level of detail stored in your dataset — higher granularity means more detailed data.</a:t>
            </a:r>
          </a:p>
          <a:p>
            <a:pPr>
              <a:lnSpc>
                <a:spcPct val="150000"/>
              </a:lnSpc>
            </a:pPr>
            <a:r>
              <a:rPr lang="en-GB" b="1" dirty="0"/>
              <a:t>Importance</a:t>
            </a:r>
            <a:r>
              <a:rPr lang="en-GB" dirty="0"/>
              <a:t>: Impacts report performance, usability, and how data is analysed or visualized.</a:t>
            </a:r>
          </a:p>
          <a:p>
            <a:pPr>
              <a:lnSpc>
                <a:spcPct val="150000"/>
              </a:lnSpc>
            </a:pPr>
            <a:r>
              <a:rPr lang="en-GB" dirty="0"/>
              <a:t>Example Use Case: IoT data from trucks may log temperatures every few minutes. Instead of importing all records, a daily average can reduce load and enhance performance.</a:t>
            </a:r>
          </a:p>
          <a:p>
            <a:pPr>
              <a:lnSpc>
                <a:spcPct val="150000"/>
              </a:lnSpc>
            </a:pPr>
            <a:r>
              <a:rPr lang="en-GB" dirty="0"/>
              <a:t>Granularity Options: Can be set to minute, hourly, daily, weekly, monthly, or quarterly levels depending on user needs.</a:t>
            </a:r>
          </a:p>
          <a:p>
            <a:pPr>
              <a:lnSpc>
                <a:spcPct val="150000"/>
              </a:lnSpc>
            </a:pPr>
            <a:r>
              <a:rPr lang="en-GB" dirty="0"/>
              <a:t>Trade-off: Lower granularity = faster performance; Higher granularity = better drill-down. Must balance detail vs. speed.</a:t>
            </a:r>
          </a:p>
          <a:p>
            <a:pPr>
              <a:lnSpc>
                <a:spcPct val="150000"/>
              </a:lnSpc>
            </a:pPr>
            <a:r>
              <a:rPr lang="en-GB" dirty="0"/>
              <a:t>Relationships Impact: Tables must have matching granularity to create relationships (e.g., Sales by Day vs. Budget by Month).</a:t>
            </a:r>
          </a:p>
          <a:p>
            <a:pPr>
              <a:lnSpc>
                <a:spcPct val="150000"/>
              </a:lnSpc>
            </a:pPr>
            <a:r>
              <a:rPr lang="en-GB" dirty="0"/>
              <a:t>Fixing Mismatched Granularity: Use Power Query to create custom columns (like "YYYY-MM") to align table formats for relationship creation.</a:t>
            </a:r>
          </a:p>
          <a:p>
            <a:pPr>
              <a:lnSpc>
                <a:spcPct val="150000"/>
              </a:lnSpc>
            </a:pPr>
            <a:r>
              <a:rPr lang="en-GB" dirty="0"/>
              <a:t>Best Practice: Agree on granularity level with stakeholders early to ensure accurate, efficient, and usable reports.</a:t>
            </a:r>
          </a:p>
          <a:p>
            <a:pPr>
              <a:lnSpc>
                <a:spcPct val="150000"/>
              </a:lnSpc>
            </a:pPr>
            <a:endParaRPr lang="en-IN" dirty="0"/>
          </a:p>
        </p:txBody>
      </p:sp>
      <p:sp>
        <p:nvSpPr>
          <p:cNvPr id="5" name="Text Placeholder 4">
            <a:extLst>
              <a:ext uri="{FF2B5EF4-FFF2-40B4-BE49-F238E27FC236}">
                <a16:creationId xmlns:a16="http://schemas.microsoft.com/office/drawing/2014/main" id="{EA61B8DB-A69A-D80C-FEE9-50023C524AF8}"/>
              </a:ext>
            </a:extLst>
          </p:cNvPr>
          <p:cNvSpPr>
            <a:spLocks noGrp="1"/>
          </p:cNvSpPr>
          <p:nvPr>
            <p:ph type="body" sz="quarter" idx="10"/>
          </p:nvPr>
        </p:nvSpPr>
        <p:spPr>
          <a:xfrm>
            <a:off x="464574" y="555640"/>
            <a:ext cx="8214852" cy="479317"/>
          </a:xfrm>
        </p:spPr>
        <p:txBody>
          <a:bodyPr/>
          <a:lstStyle/>
          <a:p>
            <a:r>
              <a:rPr lang="en-IN"/>
              <a:t>Data Granularity</a:t>
            </a:r>
          </a:p>
        </p:txBody>
      </p:sp>
    </p:spTree>
    <p:extLst>
      <p:ext uri="{BB962C8B-B14F-4D97-AF65-F5344CB8AC3E}">
        <p14:creationId xmlns:p14="http://schemas.microsoft.com/office/powerpoint/2010/main" val="3550640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41D33E4-599E-4123-21B9-F5CA2AB61C12}"/>
              </a:ext>
            </a:extLst>
          </p:cNvPr>
          <p:cNvSpPr>
            <a:spLocks noGrp="1" noChangeArrowheads="1"/>
          </p:cNvSpPr>
          <p:nvPr>
            <p:ph idx="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r>
              <a:rPr lang="en-US" altLang="en-US" dirty="0"/>
              <a:t>Definition: Star schema is a data modeling design where a central fact table is connected to multiple dimension tables in a star-like layout.</a:t>
            </a:r>
          </a:p>
          <a:p>
            <a:r>
              <a:rPr lang="en-US" altLang="en-US" dirty="0"/>
              <a:t>Fact Table: It contains measurable, quantitative data (e.g., sales, revenue, quantity) and foreign keys linking to dimension tables.</a:t>
            </a:r>
          </a:p>
          <a:p>
            <a:pPr>
              <a:lnSpc>
                <a:spcPct val="150000"/>
              </a:lnSpc>
            </a:pPr>
            <a:r>
              <a:rPr lang="en-US" altLang="en-US" dirty="0"/>
              <a:t>Dimension Tables: These hold descriptive attributes (e.g., Product Name, Customer, Region) that provide context to the facts.</a:t>
            </a:r>
          </a:p>
          <a:p>
            <a:r>
              <a:rPr lang="en-US" altLang="en-US" dirty="0"/>
              <a:t>Simplified Queries: Star schema enables simpler and faster queries due to clear relationships and fewer joins.</a:t>
            </a:r>
          </a:p>
          <a:p>
            <a:r>
              <a:rPr lang="en-US" altLang="en-US" dirty="0"/>
              <a:t>Improved Performance: As fewer joins are required compared to snowflake schema, performance is optimized in Power BI reports.</a:t>
            </a:r>
          </a:p>
          <a:p>
            <a:r>
              <a:rPr lang="en-US" altLang="en-US" dirty="0"/>
              <a:t>Supports Hierarchies: Star schema allows creation of hierarchies (like Year &gt; Quarter &gt; Month) within dimensions for better drill-down in reports.</a:t>
            </a:r>
          </a:p>
        </p:txBody>
      </p:sp>
      <p:sp>
        <p:nvSpPr>
          <p:cNvPr id="3" name="Text Placeholder 2">
            <a:extLst>
              <a:ext uri="{FF2B5EF4-FFF2-40B4-BE49-F238E27FC236}">
                <a16:creationId xmlns:a16="http://schemas.microsoft.com/office/drawing/2014/main" id="{0E401C2B-3648-3448-91E7-5B87DAC4C35D}"/>
              </a:ext>
            </a:extLst>
          </p:cNvPr>
          <p:cNvSpPr>
            <a:spLocks noGrp="1"/>
          </p:cNvSpPr>
          <p:nvPr>
            <p:ph type="body" sz="quarter" idx="10"/>
          </p:nvPr>
        </p:nvSpPr>
        <p:spPr/>
        <p:txBody>
          <a:bodyPr anchor="b">
            <a:normAutofit/>
          </a:bodyPr>
          <a:lstStyle/>
          <a:p>
            <a:r>
              <a:rPr lang="en-US"/>
              <a:t>Star Schemas</a:t>
            </a:r>
          </a:p>
        </p:txBody>
      </p:sp>
      <p:pic>
        <p:nvPicPr>
          <p:cNvPr id="8195" name="Picture 3" descr="Difference between Star Schema and Snowflake Schema | GeeksforGeeks">
            <a:extLst>
              <a:ext uri="{FF2B5EF4-FFF2-40B4-BE49-F238E27FC236}">
                <a16:creationId xmlns:a16="http://schemas.microsoft.com/office/drawing/2014/main" id="{BB2069F0-73A5-6BFA-4FD3-5503648CA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64" y="1584959"/>
            <a:ext cx="3923343" cy="288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829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144ED0-F43E-4E47-B664-8C75622DF226}"/>
              </a:ext>
            </a:extLst>
          </p:cNvPr>
          <p:cNvSpPr>
            <a:spLocks noGrp="1"/>
          </p:cNvSpPr>
          <p:nvPr>
            <p:ph type="body" sz="quarter" idx="10"/>
          </p:nvPr>
        </p:nvSpPr>
        <p:spPr>
          <a:xfrm>
            <a:off x="946484" y="555640"/>
            <a:ext cx="7732942" cy="479317"/>
          </a:xfrm>
        </p:spPr>
        <p:txBody>
          <a:bodyPr/>
          <a:lstStyle/>
          <a:p>
            <a:r>
              <a:rPr lang="en-GB" dirty="0"/>
              <a:t>Relationship vs Merge in Power BI</a:t>
            </a:r>
            <a:endParaRPr lang="en-US" dirty="0"/>
          </a:p>
        </p:txBody>
      </p:sp>
      <p:sp>
        <p:nvSpPr>
          <p:cNvPr id="6" name="Content Placeholder 1">
            <a:extLst>
              <a:ext uri="{FF2B5EF4-FFF2-40B4-BE49-F238E27FC236}">
                <a16:creationId xmlns:a16="http://schemas.microsoft.com/office/drawing/2014/main" id="{91254A26-D727-101D-D578-3181F51C61FD}"/>
              </a:ext>
            </a:extLst>
          </p:cNvPr>
          <p:cNvSpPr>
            <a:spLocks noGrp="1"/>
          </p:cNvSpPr>
          <p:nvPr>
            <p:ph idx="1"/>
          </p:nvPr>
        </p:nvSpPr>
        <p:spPr>
          <a:xfrm>
            <a:off x="464574" y="4587860"/>
            <a:ext cx="8214852" cy="389939"/>
          </a:xfrm>
        </p:spPr>
        <p:txBody>
          <a:bodyPr>
            <a:noAutofit/>
          </a:bodyPr>
          <a:lstStyle/>
          <a:p>
            <a:pPr marL="0" indent="0">
              <a:buNone/>
            </a:pPr>
            <a:r>
              <a:rPr lang="en-GB" b="1" dirty="0"/>
              <a:t>⚠️ Tip: </a:t>
            </a:r>
            <a:r>
              <a:rPr lang="en-GB" dirty="0"/>
              <a:t>Use </a:t>
            </a:r>
            <a:r>
              <a:rPr lang="en-GB" b="1" dirty="0"/>
              <a:t>Relationships</a:t>
            </a:r>
            <a:r>
              <a:rPr lang="en-GB" dirty="0"/>
              <a:t> for </a:t>
            </a:r>
            <a:r>
              <a:rPr lang="en-GB" b="1" dirty="0"/>
              <a:t>dynamic filtering </a:t>
            </a:r>
            <a:r>
              <a:rPr lang="en-GB" dirty="0"/>
              <a:t>&amp; calculations across tables. Use </a:t>
            </a:r>
            <a:r>
              <a:rPr lang="en-GB" b="1" dirty="0"/>
              <a:t>Merge</a:t>
            </a:r>
            <a:r>
              <a:rPr lang="en-GB" dirty="0"/>
              <a:t> when you want to </a:t>
            </a:r>
            <a:r>
              <a:rPr lang="en-GB" b="1" dirty="0"/>
              <a:t>combine data into one table before modelling.</a:t>
            </a:r>
            <a:endParaRPr lang="en-IN" b="1" dirty="0"/>
          </a:p>
        </p:txBody>
      </p:sp>
      <p:graphicFrame>
        <p:nvGraphicFramePr>
          <p:cNvPr id="9" name="Table 8">
            <a:extLst>
              <a:ext uri="{FF2B5EF4-FFF2-40B4-BE49-F238E27FC236}">
                <a16:creationId xmlns:a16="http://schemas.microsoft.com/office/drawing/2014/main" id="{2DFCFA16-F530-7B43-1FAC-E7D0A63EBF3E}"/>
              </a:ext>
            </a:extLst>
          </p:cNvPr>
          <p:cNvGraphicFramePr>
            <a:graphicFrameLocks noGrp="1"/>
          </p:cNvGraphicFramePr>
          <p:nvPr>
            <p:extLst>
              <p:ext uri="{D42A27DB-BD31-4B8C-83A1-F6EECF244321}">
                <p14:modId xmlns:p14="http://schemas.microsoft.com/office/powerpoint/2010/main" val="2582665348"/>
              </p:ext>
            </p:extLst>
          </p:nvPr>
        </p:nvGraphicFramePr>
        <p:xfrm>
          <a:off x="561496" y="1223925"/>
          <a:ext cx="8117928" cy="3168000"/>
        </p:xfrm>
        <a:graphic>
          <a:graphicData uri="http://schemas.openxmlformats.org/drawingml/2006/table">
            <a:tbl>
              <a:tblPr firstRow="1">
                <a:tableStyleId>{72833802-FEF1-4C79-8D5D-14CF1EAF98D9}</a:tableStyleId>
              </a:tblPr>
              <a:tblGrid>
                <a:gridCol w="1337642">
                  <a:extLst>
                    <a:ext uri="{9D8B030D-6E8A-4147-A177-3AD203B41FA5}">
                      <a16:colId xmlns:a16="http://schemas.microsoft.com/office/drawing/2014/main" val="1542945966"/>
                    </a:ext>
                  </a:extLst>
                </a:gridCol>
                <a:gridCol w="3246391">
                  <a:extLst>
                    <a:ext uri="{9D8B030D-6E8A-4147-A177-3AD203B41FA5}">
                      <a16:colId xmlns:a16="http://schemas.microsoft.com/office/drawing/2014/main" val="55023185"/>
                    </a:ext>
                  </a:extLst>
                </a:gridCol>
                <a:gridCol w="3533895">
                  <a:extLst>
                    <a:ext uri="{9D8B030D-6E8A-4147-A177-3AD203B41FA5}">
                      <a16:colId xmlns:a16="http://schemas.microsoft.com/office/drawing/2014/main" val="728084564"/>
                    </a:ext>
                  </a:extLst>
                </a:gridCol>
              </a:tblGrid>
              <a:tr h="396000">
                <a:tc>
                  <a:txBody>
                    <a:bodyPr/>
                    <a:lstStyle/>
                    <a:p>
                      <a:r>
                        <a:rPr lang="en-IN" sz="1100" dirty="0">
                          <a:latin typeface="+mj-lt"/>
                        </a:rPr>
                        <a:t>Feature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b="1" dirty="0">
                          <a:latin typeface="+mj-lt"/>
                        </a:rPr>
                        <a:t>Relationship</a:t>
                      </a:r>
                      <a:r>
                        <a:rPr lang="en-GB" sz="1100" dirty="0">
                          <a:latin typeface="+mj-lt"/>
                        </a:rPr>
                        <a:t> (Power BI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b="1" dirty="0">
                          <a:latin typeface="+mj-lt"/>
                        </a:rPr>
                        <a:t>Merge</a:t>
                      </a:r>
                      <a:r>
                        <a:rPr lang="en-GB" sz="1100" dirty="0">
                          <a:latin typeface="+mj-lt"/>
                        </a:rPr>
                        <a:t> (Power Query Editor)</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6779098"/>
                  </a:ext>
                </a:extLst>
              </a:tr>
              <a:tr h="396000">
                <a:tc>
                  <a:txBody>
                    <a:bodyPr/>
                    <a:lstStyle/>
                    <a:p>
                      <a:r>
                        <a:rPr lang="en-IN" sz="1000" b="1" dirty="0">
                          <a:latin typeface="+mj-lt"/>
                        </a:rPr>
                        <a:t>Definition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Logical connection between two tables in the data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Joins two tables together into a single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772827"/>
                  </a:ext>
                </a:extLst>
              </a:tr>
              <a:tr h="396000">
                <a:tc>
                  <a:txBody>
                    <a:bodyPr/>
                    <a:lstStyle/>
                    <a:p>
                      <a:r>
                        <a:rPr lang="en-IN" sz="1000" b="1" dirty="0">
                          <a:latin typeface="+mj-lt"/>
                        </a:rPr>
                        <a:t>Where it's used</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In </a:t>
                      </a:r>
                      <a:r>
                        <a:rPr lang="en-GB" sz="1000" b="1" dirty="0">
                          <a:latin typeface="+mj-lt"/>
                        </a:rPr>
                        <a:t>Power BI Data Model</a:t>
                      </a:r>
                      <a:r>
                        <a:rPr lang="en-GB" sz="1000" dirty="0">
                          <a:latin typeface="+mj-lt"/>
                        </a:rPr>
                        <a:t> (after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In </a:t>
                      </a:r>
                      <a:r>
                        <a:rPr lang="en-GB" sz="1000" b="1">
                          <a:latin typeface="+mj-lt"/>
                        </a:rPr>
                        <a:t>Power Query Editor</a:t>
                      </a:r>
                      <a:r>
                        <a:rPr lang="en-GB" sz="1000">
                          <a:latin typeface="+mj-lt"/>
                        </a:rPr>
                        <a:t> (before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005159"/>
                  </a:ext>
                </a:extLst>
              </a:tr>
              <a:tr h="396000">
                <a:tc>
                  <a:txBody>
                    <a:bodyPr/>
                    <a:lstStyle/>
                    <a:p>
                      <a:r>
                        <a:rPr lang="en-IN" sz="1000" b="1" dirty="0">
                          <a:latin typeface="+mj-lt"/>
                        </a:rPr>
                        <a:t>Based 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Key columns (e.g., </a:t>
                      </a:r>
                      <a:r>
                        <a:rPr lang="en-GB" sz="1000" dirty="0" err="1">
                          <a:latin typeface="+mj-lt"/>
                        </a:rPr>
                        <a:t>CustomerID</a:t>
                      </a:r>
                      <a:r>
                        <a:rPr lang="en-GB" sz="1000" dirty="0">
                          <a:latin typeface="+mj-lt"/>
                        </a:rPr>
                        <a:t>)</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Key columns, similar to SQL JOINs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470477"/>
                  </a:ext>
                </a:extLst>
              </a:tr>
              <a:tr h="396000">
                <a:tc>
                  <a:txBody>
                    <a:bodyPr/>
                    <a:lstStyle/>
                    <a:p>
                      <a:r>
                        <a:rPr lang="en-IN" sz="1000" b="1" dirty="0">
                          <a:latin typeface="+mj-lt"/>
                        </a:rPr>
                        <a:t>Result</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Keeps tables </a:t>
                      </a:r>
                      <a:r>
                        <a:rPr lang="en-GB" sz="1000" b="1">
                          <a:latin typeface="+mj-lt"/>
                        </a:rPr>
                        <a:t>separate</a:t>
                      </a:r>
                      <a:r>
                        <a:rPr lang="en-GB" sz="1000">
                          <a:latin typeface="+mj-lt"/>
                        </a:rPr>
                        <a:t> but allows </a:t>
                      </a:r>
                      <a:r>
                        <a:rPr lang="en-GB" sz="1000" b="1">
                          <a:latin typeface="+mj-lt"/>
                        </a:rPr>
                        <a:t>cross-table analysis</a:t>
                      </a:r>
                      <a:endParaRPr lang="en-GB" sz="100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Returns a </a:t>
                      </a:r>
                      <a:r>
                        <a:rPr lang="en-GB" sz="1000" b="1" dirty="0">
                          <a:latin typeface="+mj-lt"/>
                        </a:rPr>
                        <a:t>new combined table</a:t>
                      </a:r>
                      <a:r>
                        <a:rPr lang="en-GB" sz="1000" dirty="0">
                          <a:latin typeface="+mj-lt"/>
                        </a:rPr>
                        <a:t> or adds columns to a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104470"/>
                  </a:ext>
                </a:extLst>
              </a:tr>
              <a:tr h="396000">
                <a:tc>
                  <a:txBody>
                    <a:bodyPr/>
                    <a:lstStyle/>
                    <a:p>
                      <a:r>
                        <a:rPr lang="en-IN" sz="1000" b="1" dirty="0">
                          <a:latin typeface="+mj-lt"/>
                        </a:rPr>
                        <a:t>Type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000" dirty="0">
                          <a:latin typeface="+mj-lt"/>
                        </a:rPr>
                        <a:t>One-to-one, one-to-many, many-to-one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Left Join, Inner Join, Right Join, Full Outer, Anti Join, etc.</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431448"/>
                  </a:ext>
                </a:extLst>
              </a:tr>
              <a:tr h="396000">
                <a:tc>
                  <a:txBody>
                    <a:bodyPr/>
                    <a:lstStyle/>
                    <a:p>
                      <a:r>
                        <a:rPr lang="en-IN" sz="1000" b="1" dirty="0">
                          <a:latin typeface="+mj-lt"/>
                        </a:rPr>
                        <a:t>Impact on reports</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Used in </a:t>
                      </a:r>
                      <a:r>
                        <a:rPr lang="en-GB" sz="1000" b="1">
                          <a:latin typeface="+mj-lt"/>
                        </a:rPr>
                        <a:t>DAX, visuals, filters, and slicers</a:t>
                      </a:r>
                      <a:endParaRPr lang="en-GB" sz="100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Transforms and reshapes </a:t>
                      </a:r>
                      <a:r>
                        <a:rPr lang="en-GB" sz="1000" b="1" dirty="0">
                          <a:latin typeface="+mj-lt"/>
                        </a:rPr>
                        <a:t>raw data before it's </a:t>
                      </a:r>
                      <a:r>
                        <a:rPr lang="en-GB" sz="1000" b="1" dirty="0" err="1">
                          <a:latin typeface="+mj-lt"/>
                        </a:rPr>
                        <a:t>modeled</a:t>
                      </a:r>
                      <a:endParaRPr lang="en-GB"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07526"/>
                  </a:ext>
                </a:extLst>
              </a:tr>
              <a:tr h="396000">
                <a:tc>
                  <a:txBody>
                    <a:bodyPr/>
                    <a:lstStyle/>
                    <a:p>
                      <a:r>
                        <a:rPr lang="en-IN" sz="1000" b="1" dirty="0">
                          <a:latin typeface="+mj-lt"/>
                        </a:rPr>
                        <a:t>When to use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When tables are related and used independently in reports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When you want to enrich or flatten data into one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700798"/>
                  </a:ext>
                </a:extLst>
              </a:tr>
            </a:tbl>
          </a:graphicData>
        </a:graphic>
      </p:graphicFrame>
    </p:spTree>
    <p:extLst>
      <p:ext uri="{BB962C8B-B14F-4D97-AF65-F5344CB8AC3E}">
        <p14:creationId xmlns:p14="http://schemas.microsoft.com/office/powerpoint/2010/main" val="33168256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0661A6-B1A4-3B72-26B7-3370A0071570}"/>
              </a:ext>
            </a:extLst>
          </p:cNvPr>
          <p:cNvSpPr>
            <a:spLocks noGrp="1" noChangeArrowheads="1"/>
          </p:cNvSpPr>
          <p:nvPr>
            <p:ph idx="1"/>
          </p:nvPr>
        </p:nvSpPr>
        <p:spPr bwMode="auto">
          <a:xfrm>
            <a:off x="464574" y="1194626"/>
            <a:ext cx="8214852" cy="38198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altLang="en-US" b="1" dirty="0"/>
              <a:t>Automatic Detection: </a:t>
            </a:r>
            <a:r>
              <a:rPr lang="en-US" altLang="en-US" dirty="0"/>
              <a:t>Power BI often auto-detects relationships based on matching column names and data types.</a:t>
            </a:r>
          </a:p>
          <a:p>
            <a:pPr>
              <a:lnSpc>
                <a:spcPct val="150000"/>
              </a:lnSpc>
            </a:pPr>
            <a:r>
              <a:rPr lang="en-US" altLang="en-US" b="1" dirty="0"/>
              <a:t>Types of Relationships:</a:t>
            </a:r>
          </a:p>
          <a:p>
            <a:pPr lvl="1">
              <a:lnSpc>
                <a:spcPct val="150000"/>
              </a:lnSpc>
            </a:pPr>
            <a:r>
              <a:rPr lang="en-US" dirty="0"/>
              <a:t>Many to one (*:1): The column in one table can have more than one instance of a value, and the other related table, often known as the lookup table, has only one instance of a value</a:t>
            </a:r>
          </a:p>
          <a:p>
            <a:pPr lvl="1">
              <a:lnSpc>
                <a:spcPct val="150000"/>
              </a:lnSpc>
            </a:pPr>
            <a:r>
              <a:rPr lang="en-US" dirty="0"/>
              <a:t>One to one (1:1): The column in one table has only one instance of a particular value, and the other related table has only one instance of a particular value</a:t>
            </a:r>
          </a:p>
          <a:p>
            <a:pPr lvl="1">
              <a:lnSpc>
                <a:spcPct val="150000"/>
              </a:lnSpc>
            </a:pPr>
            <a:r>
              <a:rPr lang="en-US" dirty="0"/>
              <a:t>One to many (1:*): The column in one table has only one instance of a particular value, and the other related table can have more than one instance of a value</a:t>
            </a:r>
          </a:p>
          <a:p>
            <a:pPr lvl="1">
              <a:lnSpc>
                <a:spcPct val="150000"/>
              </a:lnSpc>
            </a:pPr>
            <a:r>
              <a:rPr lang="en-US" dirty="0"/>
              <a:t>Many to many (*:*): Removes requirements for unique values in tables while using composite models</a:t>
            </a:r>
          </a:p>
          <a:p>
            <a:pPr>
              <a:lnSpc>
                <a:spcPct val="150000"/>
              </a:lnSpc>
            </a:pPr>
            <a:r>
              <a:rPr lang="en-US" altLang="en-US" b="1" dirty="0"/>
              <a:t>Active vs. Inactive:</a:t>
            </a:r>
          </a:p>
          <a:p>
            <a:pPr lvl="1">
              <a:lnSpc>
                <a:spcPct val="150000"/>
              </a:lnSpc>
            </a:pPr>
            <a:r>
              <a:rPr lang="en-US" altLang="en-US" dirty="0"/>
              <a:t>Only one active relationship between two tables is allowed at a time.</a:t>
            </a:r>
          </a:p>
          <a:p>
            <a:pPr lvl="1">
              <a:lnSpc>
                <a:spcPct val="150000"/>
              </a:lnSpc>
            </a:pPr>
            <a:r>
              <a:rPr lang="en-US" altLang="en-US" dirty="0"/>
              <a:t>Inactive relationships can be activated in DAX using USERELATIONSHIP().</a:t>
            </a:r>
          </a:p>
        </p:txBody>
      </p:sp>
      <p:sp>
        <p:nvSpPr>
          <p:cNvPr id="5" name="Text Placeholder 4">
            <a:extLst>
              <a:ext uri="{FF2B5EF4-FFF2-40B4-BE49-F238E27FC236}">
                <a16:creationId xmlns:a16="http://schemas.microsoft.com/office/drawing/2014/main" id="{3B0FED7F-28CB-4426-B167-55A05D35DF6A}"/>
              </a:ext>
            </a:extLst>
          </p:cNvPr>
          <p:cNvSpPr>
            <a:spLocks noGrp="1"/>
          </p:cNvSpPr>
          <p:nvPr>
            <p:ph type="body" sz="quarter" idx="10"/>
          </p:nvPr>
        </p:nvSpPr>
        <p:spPr>
          <a:xfrm>
            <a:off x="464574" y="555640"/>
            <a:ext cx="8214852" cy="479317"/>
          </a:xfrm>
        </p:spPr>
        <p:txBody>
          <a:bodyPr>
            <a:normAutofit/>
          </a:bodyPr>
          <a:lstStyle/>
          <a:p>
            <a:r>
              <a:rPr lang="en-GB"/>
              <a:t>Managing relationships</a:t>
            </a:r>
            <a:endParaRPr lang="en-US"/>
          </a:p>
        </p:txBody>
      </p:sp>
    </p:spTree>
    <p:extLst>
      <p:ext uri="{BB962C8B-B14F-4D97-AF65-F5344CB8AC3E}">
        <p14:creationId xmlns:p14="http://schemas.microsoft.com/office/powerpoint/2010/main" val="605835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0183A-0B61-4EAA-F6CF-DF1C0668B2B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01C402-BBDE-5EB1-13E2-B49B11522040}"/>
              </a:ext>
            </a:extLst>
          </p:cNvPr>
          <p:cNvSpPr>
            <a:spLocks noGrp="1" noChangeArrowheads="1"/>
          </p:cNvSpPr>
          <p:nvPr>
            <p:ph idx="1"/>
          </p:nvPr>
        </p:nvSpPr>
        <p:spPr bwMode="auto">
          <a:xfrm>
            <a:off x="464574" y="1194626"/>
            <a:ext cx="8214852" cy="38198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altLang="en-US" b="1" dirty="0"/>
              <a:t>Cross Filter Direction:</a:t>
            </a:r>
          </a:p>
          <a:p>
            <a:pPr lvl="1">
              <a:lnSpc>
                <a:spcPct val="150000"/>
              </a:lnSpc>
            </a:pPr>
            <a:r>
              <a:rPr lang="en-US" altLang="en-US" dirty="0"/>
              <a:t>Single: Filters flow from one table to another.</a:t>
            </a:r>
          </a:p>
          <a:p>
            <a:pPr lvl="1">
              <a:lnSpc>
                <a:spcPct val="150000"/>
              </a:lnSpc>
            </a:pPr>
            <a:r>
              <a:rPr lang="en-US" altLang="en-US" dirty="0"/>
              <a:t>Both: Filters flow in both directions (use cautiously to avoid ambiguity).</a:t>
            </a:r>
          </a:p>
          <a:p>
            <a:pPr>
              <a:lnSpc>
                <a:spcPct val="150000"/>
              </a:lnSpc>
            </a:pPr>
            <a:r>
              <a:rPr lang="en-US" altLang="en-US" b="1" dirty="0"/>
              <a:t>Cardinality: </a:t>
            </a:r>
            <a:r>
              <a:rPr lang="en-US" altLang="en-US" dirty="0"/>
              <a:t>Defines the nature of the relationship – One-to-One, One-to-Many, etc. Correct cardinality ensures accurate aggregations.</a:t>
            </a:r>
          </a:p>
          <a:p>
            <a:pPr>
              <a:lnSpc>
                <a:spcPct val="150000"/>
              </a:lnSpc>
            </a:pPr>
            <a:r>
              <a:rPr lang="en-US" altLang="en-US" b="1" dirty="0"/>
              <a:t>Managing Relationships:</a:t>
            </a:r>
          </a:p>
          <a:p>
            <a:pPr lvl="1">
              <a:lnSpc>
                <a:spcPct val="150000"/>
              </a:lnSpc>
            </a:pPr>
            <a:r>
              <a:rPr lang="en-US" altLang="en-US" dirty="0"/>
              <a:t>Use Model View to create, delete, or edit relationships.</a:t>
            </a:r>
          </a:p>
          <a:p>
            <a:pPr lvl="1">
              <a:lnSpc>
                <a:spcPct val="150000"/>
              </a:lnSpc>
            </a:pPr>
            <a:r>
              <a:rPr lang="en-US" altLang="en-US" dirty="0"/>
              <a:t>Click “Manage Relationships” to open a detailed dialog for relationship properties.</a:t>
            </a:r>
          </a:p>
          <a:p>
            <a:pPr>
              <a:lnSpc>
                <a:spcPct val="150000"/>
              </a:lnSpc>
            </a:pPr>
            <a:r>
              <a:rPr lang="en-US" altLang="en-US" b="1" dirty="0"/>
              <a:t>Performance and Accuracy:</a:t>
            </a:r>
          </a:p>
          <a:p>
            <a:pPr lvl="1">
              <a:lnSpc>
                <a:spcPct val="150000"/>
              </a:lnSpc>
            </a:pPr>
            <a:r>
              <a:rPr lang="en-US" altLang="en-US" dirty="0"/>
              <a:t>Avoid circular relationships.</a:t>
            </a:r>
          </a:p>
          <a:p>
            <a:pPr lvl="1">
              <a:lnSpc>
                <a:spcPct val="150000"/>
              </a:lnSpc>
            </a:pPr>
            <a:r>
              <a:rPr lang="en-US" altLang="en-US" dirty="0"/>
              <a:t>Prefer star schema for fewer, well-defined relationships and better performance.</a:t>
            </a:r>
          </a:p>
          <a:p>
            <a:pPr>
              <a:lnSpc>
                <a:spcPct val="150000"/>
              </a:lnSpc>
            </a:pPr>
            <a:endParaRPr lang="en-US" altLang="en-US" dirty="0"/>
          </a:p>
        </p:txBody>
      </p:sp>
      <p:sp>
        <p:nvSpPr>
          <p:cNvPr id="5" name="Text Placeholder 4">
            <a:extLst>
              <a:ext uri="{FF2B5EF4-FFF2-40B4-BE49-F238E27FC236}">
                <a16:creationId xmlns:a16="http://schemas.microsoft.com/office/drawing/2014/main" id="{56EE8E02-3F76-D713-2FFA-1D306EEE1611}"/>
              </a:ext>
            </a:extLst>
          </p:cNvPr>
          <p:cNvSpPr>
            <a:spLocks noGrp="1"/>
          </p:cNvSpPr>
          <p:nvPr>
            <p:ph type="body" sz="quarter" idx="10"/>
          </p:nvPr>
        </p:nvSpPr>
        <p:spPr>
          <a:xfrm>
            <a:off x="464574" y="555640"/>
            <a:ext cx="8214852" cy="479317"/>
          </a:xfrm>
        </p:spPr>
        <p:txBody>
          <a:bodyPr>
            <a:normAutofit/>
          </a:bodyPr>
          <a:lstStyle/>
          <a:p>
            <a:r>
              <a:rPr lang="en-GB"/>
              <a:t>Managing relationships</a:t>
            </a:r>
            <a:endParaRPr lang="en-US"/>
          </a:p>
        </p:txBody>
      </p:sp>
    </p:spTree>
    <p:extLst>
      <p:ext uri="{BB962C8B-B14F-4D97-AF65-F5344CB8AC3E}">
        <p14:creationId xmlns:p14="http://schemas.microsoft.com/office/powerpoint/2010/main" val="1563710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608CA2-A113-81AC-9AB9-B398C91B3B95}"/>
              </a:ext>
            </a:extLst>
          </p:cNvPr>
          <p:cNvSpPr>
            <a:spLocks noGrp="1"/>
          </p:cNvSpPr>
          <p:nvPr>
            <p:ph idx="1"/>
          </p:nvPr>
        </p:nvSpPr>
        <p:spPr>
          <a:xfrm>
            <a:off x="465138" y="1270967"/>
            <a:ext cx="8213725" cy="3819525"/>
          </a:xfrm>
        </p:spPr>
        <p:txBody>
          <a:bodyPr>
            <a:normAutofit lnSpcReduction="10000"/>
          </a:bodyPr>
          <a:lstStyle/>
          <a:p>
            <a:pPr marL="0" indent="0">
              <a:lnSpc>
                <a:spcPct val="150000"/>
              </a:lnSpc>
              <a:buNone/>
            </a:pPr>
            <a:r>
              <a:rPr lang="en-GB" b="1" dirty="0"/>
              <a:t>Using a Bridge Table – </a:t>
            </a:r>
          </a:p>
          <a:p>
            <a:pPr>
              <a:lnSpc>
                <a:spcPct val="150000"/>
              </a:lnSpc>
            </a:pPr>
            <a:r>
              <a:rPr lang="en-GB" dirty="0"/>
              <a:t>It contains unique keys from both related tables, establishes one-to-many relationships with each table, helps in aggregating data correctly without duplication.</a:t>
            </a:r>
          </a:p>
          <a:p>
            <a:pPr>
              <a:lnSpc>
                <a:spcPct val="150000"/>
              </a:lnSpc>
            </a:pPr>
            <a:r>
              <a:rPr lang="en-GB" dirty="0"/>
              <a:t>Create a new table that contains only distinct values of the common key.</a:t>
            </a:r>
          </a:p>
          <a:p>
            <a:pPr>
              <a:lnSpc>
                <a:spcPct val="150000"/>
              </a:lnSpc>
            </a:pPr>
            <a:r>
              <a:rPr lang="en-GB" dirty="0"/>
              <a:t>Establish one-to-many relationships between the bridge table and the original tables.</a:t>
            </a:r>
          </a:p>
          <a:p>
            <a:pPr>
              <a:lnSpc>
                <a:spcPct val="150000"/>
              </a:lnSpc>
            </a:pPr>
            <a:r>
              <a:rPr lang="en-GB" dirty="0"/>
              <a:t>Use DAX formulas to aggregate data correctly.</a:t>
            </a:r>
            <a:br>
              <a:rPr lang="en-GB" dirty="0"/>
            </a:br>
            <a:endParaRPr lang="en-GB" dirty="0"/>
          </a:p>
          <a:p>
            <a:pPr marL="0" indent="0">
              <a:lnSpc>
                <a:spcPct val="150000"/>
              </a:lnSpc>
              <a:buNone/>
            </a:pPr>
            <a:r>
              <a:rPr lang="en-GB" b="1" dirty="0"/>
              <a:t>Implementing a Unique Lookup Table –</a:t>
            </a:r>
          </a:p>
          <a:p>
            <a:pPr>
              <a:lnSpc>
                <a:spcPct val="150000"/>
              </a:lnSpc>
            </a:pPr>
            <a:r>
              <a:rPr lang="en-GB" dirty="0"/>
              <a:t>If your bridge table still results in a many-to-many relationship, ensure:</a:t>
            </a:r>
          </a:p>
          <a:p>
            <a:pPr>
              <a:lnSpc>
                <a:spcPct val="150000"/>
              </a:lnSpc>
            </a:pPr>
            <a:r>
              <a:rPr lang="en-GB" dirty="0"/>
              <a:t>The key column in the bridge table has no duplicates.</a:t>
            </a:r>
          </a:p>
          <a:p>
            <a:pPr>
              <a:lnSpc>
                <a:spcPct val="150000"/>
              </a:lnSpc>
            </a:pPr>
            <a:r>
              <a:rPr lang="en-GB" dirty="0"/>
              <a:t>The relationships are set to single-direction filtering to avoid ambiguity.</a:t>
            </a:r>
          </a:p>
        </p:txBody>
      </p:sp>
      <p:sp>
        <p:nvSpPr>
          <p:cNvPr id="3" name="Text Placeholder 2">
            <a:extLst>
              <a:ext uri="{FF2B5EF4-FFF2-40B4-BE49-F238E27FC236}">
                <a16:creationId xmlns:a16="http://schemas.microsoft.com/office/drawing/2014/main" id="{533E01F7-7D38-D41C-882D-1340B3525F81}"/>
              </a:ext>
            </a:extLst>
          </p:cNvPr>
          <p:cNvSpPr>
            <a:spLocks noGrp="1"/>
          </p:cNvSpPr>
          <p:nvPr>
            <p:ph type="body" sz="quarter" idx="10"/>
          </p:nvPr>
        </p:nvSpPr>
        <p:spPr>
          <a:xfrm>
            <a:off x="946484" y="555640"/>
            <a:ext cx="7732942" cy="479317"/>
          </a:xfrm>
        </p:spPr>
        <p:txBody>
          <a:bodyPr>
            <a:normAutofit/>
          </a:bodyPr>
          <a:lstStyle/>
          <a:p>
            <a:r>
              <a:rPr lang="en-GB"/>
              <a:t>How to handle Many-to-Many Relationship</a:t>
            </a:r>
            <a:endParaRPr lang="en-IN"/>
          </a:p>
        </p:txBody>
      </p:sp>
    </p:spTree>
    <p:extLst>
      <p:ext uri="{BB962C8B-B14F-4D97-AF65-F5344CB8AC3E}">
        <p14:creationId xmlns:p14="http://schemas.microsoft.com/office/powerpoint/2010/main" val="106157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62DFF95-CA22-B10A-DE26-3EAC7E784B2D}"/>
              </a:ext>
            </a:extLst>
          </p:cNvPr>
          <p:cNvSpPr>
            <a:spLocks noGrp="1" noChangeArrowheads="1"/>
          </p:cNvSpPr>
          <p:nvPr>
            <p:ph idx="1"/>
          </p:nvPr>
        </p:nvSpPr>
        <p:spPr bwMode="auto">
          <a:xfrm>
            <a:off x="465138" y="1268303"/>
            <a:ext cx="8177239" cy="35662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altLang="en-US" b="1" dirty="0"/>
              <a:t>Circular Relationships </a:t>
            </a:r>
            <a:r>
              <a:rPr lang="en-US" altLang="en-US" dirty="0"/>
              <a:t>– Occur when multiple tables are connected in a loop, making the relationship path unclear and visuals unreliable.</a:t>
            </a:r>
          </a:p>
          <a:p>
            <a:pPr>
              <a:lnSpc>
                <a:spcPct val="150000"/>
              </a:lnSpc>
            </a:pPr>
            <a:r>
              <a:rPr lang="en-US" altLang="en-US" b="1" dirty="0"/>
              <a:t>Example of Circular Relationship</a:t>
            </a:r>
            <a:br>
              <a:rPr lang="en-US" altLang="en-US" dirty="0"/>
            </a:br>
            <a:r>
              <a:rPr lang="en-US" altLang="en-US" dirty="0"/>
              <a:t>– Table 1 → Table 2 → Table 3 → back to Table 1</a:t>
            </a:r>
            <a:br>
              <a:rPr lang="en-US" altLang="en-US" dirty="0"/>
            </a:br>
            <a:r>
              <a:rPr lang="en-US" altLang="en-US" dirty="0"/>
              <a:t>– This loop creates confusion and performance issues.</a:t>
            </a:r>
          </a:p>
          <a:p>
            <a:pPr>
              <a:lnSpc>
                <a:spcPct val="150000"/>
              </a:lnSpc>
            </a:pPr>
            <a:r>
              <a:rPr lang="en-US" altLang="en-US" b="1" dirty="0"/>
              <a:t>Challenges of Circular Relationships</a:t>
            </a:r>
          </a:p>
          <a:p>
            <a:pPr lvl="1">
              <a:lnSpc>
                <a:spcPct val="150000"/>
              </a:lnSpc>
            </a:pPr>
            <a:r>
              <a:rPr lang="en-US" altLang="en-US" dirty="0"/>
              <a:t>Difficult to trace relationships</a:t>
            </a:r>
          </a:p>
          <a:p>
            <a:pPr lvl="1">
              <a:lnSpc>
                <a:spcPct val="150000"/>
              </a:lnSpc>
            </a:pPr>
            <a:r>
              <a:rPr lang="en-US" altLang="en-US" dirty="0"/>
              <a:t>Impacts report accuracy</a:t>
            </a:r>
          </a:p>
          <a:p>
            <a:pPr lvl="1">
              <a:lnSpc>
                <a:spcPct val="150000"/>
              </a:lnSpc>
            </a:pPr>
            <a:r>
              <a:rPr lang="en-US" altLang="en-US" dirty="0"/>
              <a:t>Complicates visual creation</a:t>
            </a:r>
          </a:p>
          <a:p>
            <a:pPr>
              <a:lnSpc>
                <a:spcPct val="150000"/>
              </a:lnSpc>
            </a:pPr>
            <a:r>
              <a:rPr lang="en-US" altLang="en-US" b="1" dirty="0"/>
              <a:t>Example – </a:t>
            </a:r>
            <a:r>
              <a:rPr lang="en-GB" altLang="en-US" b="1" dirty="0"/>
              <a:t>Sales, Customers, and Regions Loop </a:t>
            </a:r>
          </a:p>
          <a:p>
            <a:pPr lvl="1">
              <a:lnSpc>
                <a:spcPct val="150000"/>
              </a:lnSpc>
            </a:pPr>
            <a:r>
              <a:rPr lang="en-GB" altLang="en-US" dirty="0"/>
              <a:t>A Sales table connects to both a Customers and Regions table.</a:t>
            </a:r>
          </a:p>
          <a:p>
            <a:pPr lvl="1">
              <a:lnSpc>
                <a:spcPct val="150000"/>
              </a:lnSpc>
            </a:pPr>
            <a:r>
              <a:rPr lang="en-GB" altLang="en-US" dirty="0"/>
              <a:t>If Customers also links back to Regions, and Regions links to Sales (e.g., for performance reporting), a circular dependency forms.</a:t>
            </a:r>
            <a:endParaRPr lang="en-US" altLang="en-US" dirty="0"/>
          </a:p>
        </p:txBody>
      </p:sp>
      <p:sp>
        <p:nvSpPr>
          <p:cNvPr id="3" name="Text Placeholder 2">
            <a:extLst>
              <a:ext uri="{FF2B5EF4-FFF2-40B4-BE49-F238E27FC236}">
                <a16:creationId xmlns:a16="http://schemas.microsoft.com/office/drawing/2014/main" id="{78AB5587-60D3-8062-ABB5-7150FEFFC932}"/>
              </a:ext>
            </a:extLst>
          </p:cNvPr>
          <p:cNvSpPr>
            <a:spLocks noGrp="1"/>
          </p:cNvSpPr>
          <p:nvPr>
            <p:ph type="body" sz="quarter" idx="10"/>
          </p:nvPr>
        </p:nvSpPr>
        <p:spPr>
          <a:xfrm>
            <a:off x="946484" y="555640"/>
            <a:ext cx="7732942" cy="479317"/>
          </a:xfrm>
        </p:spPr>
        <p:txBody>
          <a:bodyPr>
            <a:normAutofit/>
          </a:bodyPr>
          <a:lstStyle/>
          <a:p>
            <a:r>
              <a:rPr lang="en-IN"/>
              <a:t>Circular Relationships &amp; Dependencies</a:t>
            </a:r>
          </a:p>
        </p:txBody>
      </p:sp>
      <p:pic>
        <p:nvPicPr>
          <p:cNvPr id="2052" name="Picture 4" descr="Generated image">
            <a:extLst>
              <a:ext uri="{FF2B5EF4-FFF2-40B4-BE49-F238E27FC236}">
                <a16:creationId xmlns:a16="http://schemas.microsoft.com/office/drawing/2014/main" id="{83BA8F1E-CF5D-88BF-194F-A49FE3E86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100" y="2338851"/>
            <a:ext cx="1932648" cy="193264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76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8FF0E-3889-E7F9-9BB0-DEB292935D6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145610-B1F5-0037-AF1C-718E34E59EB2}"/>
              </a:ext>
            </a:extLst>
          </p:cNvPr>
          <p:cNvSpPr>
            <a:spLocks noGrp="1"/>
          </p:cNvSpPr>
          <p:nvPr>
            <p:ph idx="1"/>
          </p:nvPr>
        </p:nvSpPr>
        <p:spPr>
          <a:xfrm>
            <a:off x="465138" y="1240136"/>
            <a:ext cx="8213725" cy="3819525"/>
          </a:xfrm>
        </p:spPr>
        <p:txBody>
          <a:bodyPr>
            <a:noAutofit/>
          </a:bodyPr>
          <a:lstStyle/>
          <a:p>
            <a:pPr>
              <a:lnSpc>
                <a:spcPct val="150000"/>
              </a:lnSpc>
            </a:pPr>
            <a:r>
              <a:rPr lang="en-GB" b="1" dirty="0">
                <a:latin typeface="+mj-lt"/>
              </a:rPr>
              <a:t>Re-evaluate Your Model Design –</a:t>
            </a:r>
          </a:p>
          <a:p>
            <a:pPr lvl="1">
              <a:lnSpc>
                <a:spcPct val="150000"/>
              </a:lnSpc>
            </a:pPr>
            <a:r>
              <a:rPr lang="en-GB" dirty="0">
                <a:latin typeface="+mj-lt"/>
              </a:rPr>
              <a:t>Identify if all relationships are truly necessary.</a:t>
            </a:r>
          </a:p>
          <a:p>
            <a:pPr lvl="1">
              <a:lnSpc>
                <a:spcPct val="150000"/>
              </a:lnSpc>
            </a:pPr>
            <a:r>
              <a:rPr lang="en-GB" dirty="0">
                <a:latin typeface="+mj-lt"/>
              </a:rPr>
              <a:t>Remove redundant or weak relationships that create the loop.</a:t>
            </a:r>
          </a:p>
          <a:p>
            <a:pPr>
              <a:lnSpc>
                <a:spcPct val="150000"/>
              </a:lnSpc>
            </a:pPr>
            <a:r>
              <a:rPr lang="en-GB" b="1" dirty="0">
                <a:latin typeface="+mj-lt"/>
              </a:rPr>
              <a:t>Use Bridge Tables – </a:t>
            </a:r>
          </a:p>
          <a:p>
            <a:pPr lvl="1">
              <a:lnSpc>
                <a:spcPct val="150000"/>
              </a:lnSpc>
            </a:pPr>
            <a:r>
              <a:rPr lang="en-GB" dirty="0">
                <a:latin typeface="+mj-lt"/>
              </a:rPr>
              <a:t>Introduce an intermediate table (like a lookup or dimension table) to break the loop while maintaining relationships.</a:t>
            </a:r>
          </a:p>
          <a:p>
            <a:pPr>
              <a:lnSpc>
                <a:spcPct val="150000"/>
              </a:lnSpc>
            </a:pPr>
            <a:r>
              <a:rPr lang="en-GB" b="1" dirty="0">
                <a:latin typeface="+mj-lt"/>
              </a:rPr>
              <a:t>Use DAX Instead of Relationships – </a:t>
            </a:r>
          </a:p>
          <a:p>
            <a:pPr lvl="1">
              <a:lnSpc>
                <a:spcPct val="150000"/>
              </a:lnSpc>
            </a:pPr>
            <a:r>
              <a:rPr lang="en-GB" dirty="0">
                <a:latin typeface="+mj-lt"/>
              </a:rPr>
              <a:t>Instead of a direct relationship, use DAX functions like LOOKUPVALUE, RELATED, or CALCULATE to bring in necessary data.</a:t>
            </a:r>
          </a:p>
          <a:p>
            <a:pPr>
              <a:lnSpc>
                <a:spcPct val="150000"/>
              </a:lnSpc>
            </a:pPr>
            <a:r>
              <a:rPr lang="en-GB" b="1" dirty="0">
                <a:latin typeface="+mj-lt"/>
              </a:rPr>
              <a:t>Change Cross Filter Direction – </a:t>
            </a:r>
          </a:p>
          <a:p>
            <a:pPr lvl="1">
              <a:lnSpc>
                <a:spcPct val="150000"/>
              </a:lnSpc>
            </a:pPr>
            <a:r>
              <a:rPr lang="en-GB" dirty="0">
                <a:latin typeface="+mj-lt"/>
              </a:rPr>
              <a:t>Set relationships to single direction if bidirectional filtering causes the loop.</a:t>
            </a:r>
          </a:p>
          <a:p>
            <a:pPr>
              <a:lnSpc>
                <a:spcPct val="150000"/>
              </a:lnSpc>
            </a:pPr>
            <a:r>
              <a:rPr lang="en-GB" b="1" dirty="0">
                <a:latin typeface="+mj-lt"/>
              </a:rPr>
              <a:t>Create Aggregated Tables</a:t>
            </a:r>
          </a:p>
          <a:p>
            <a:pPr>
              <a:lnSpc>
                <a:spcPct val="150000"/>
              </a:lnSpc>
            </a:pPr>
            <a:r>
              <a:rPr lang="en-GB" b="1" dirty="0">
                <a:latin typeface="+mj-lt"/>
              </a:rPr>
              <a:t>Avoid Unnecessary Many-to-Many links.</a:t>
            </a:r>
            <a:endParaRPr lang="en-IN" b="1" dirty="0">
              <a:latin typeface="+mj-lt"/>
            </a:endParaRPr>
          </a:p>
          <a:p>
            <a:pPr>
              <a:lnSpc>
                <a:spcPct val="150000"/>
              </a:lnSpc>
            </a:pPr>
            <a:endParaRPr lang="en-IN" dirty="0">
              <a:latin typeface="+mj-lt"/>
            </a:endParaRPr>
          </a:p>
        </p:txBody>
      </p:sp>
      <p:sp>
        <p:nvSpPr>
          <p:cNvPr id="3" name="Text Placeholder 2">
            <a:extLst>
              <a:ext uri="{FF2B5EF4-FFF2-40B4-BE49-F238E27FC236}">
                <a16:creationId xmlns:a16="http://schemas.microsoft.com/office/drawing/2014/main" id="{31E5B69F-65AA-424F-0717-8C9D345030F4}"/>
              </a:ext>
            </a:extLst>
          </p:cNvPr>
          <p:cNvSpPr>
            <a:spLocks noGrp="1"/>
          </p:cNvSpPr>
          <p:nvPr>
            <p:ph type="body" sz="quarter" idx="10"/>
          </p:nvPr>
        </p:nvSpPr>
        <p:spPr>
          <a:xfrm>
            <a:off x="946484" y="555640"/>
            <a:ext cx="7732942" cy="479317"/>
          </a:xfrm>
        </p:spPr>
        <p:txBody>
          <a:bodyPr>
            <a:normAutofit/>
          </a:bodyPr>
          <a:lstStyle/>
          <a:p>
            <a:r>
              <a:rPr lang="en-IN"/>
              <a:t>Circular Relationships &amp; Dependencies – Resolution </a:t>
            </a:r>
          </a:p>
        </p:txBody>
      </p:sp>
    </p:spTree>
    <p:extLst>
      <p:ext uri="{BB962C8B-B14F-4D97-AF65-F5344CB8AC3E}">
        <p14:creationId xmlns:p14="http://schemas.microsoft.com/office/powerpoint/2010/main" val="498892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F7991-947C-B334-356B-9FF7B1CFA72B}"/>
              </a:ext>
            </a:extLst>
          </p:cNvPr>
          <p:cNvSpPr>
            <a:spLocks noGrp="1"/>
          </p:cNvSpPr>
          <p:nvPr>
            <p:ph idx="1"/>
          </p:nvPr>
        </p:nvSpPr>
        <p:spPr/>
        <p:txBody>
          <a:bodyPr/>
          <a:lstStyle/>
          <a:p>
            <a:pPr marL="0" indent="0">
              <a:buNone/>
            </a:pPr>
            <a:r>
              <a:rPr lang="en-US" dirty="0"/>
              <a:t>Build a data model using Global Superstore Dataset as in the diagram below – </a:t>
            </a:r>
          </a:p>
          <a:p>
            <a:endParaRPr lang="en-US" dirty="0"/>
          </a:p>
        </p:txBody>
      </p:sp>
      <p:sp>
        <p:nvSpPr>
          <p:cNvPr id="3" name="Text Placeholder 2">
            <a:extLst>
              <a:ext uri="{FF2B5EF4-FFF2-40B4-BE49-F238E27FC236}">
                <a16:creationId xmlns:a16="http://schemas.microsoft.com/office/drawing/2014/main" id="{F5C4E8D4-382F-A2EE-3757-07440089A5CF}"/>
              </a:ext>
            </a:extLst>
          </p:cNvPr>
          <p:cNvSpPr>
            <a:spLocks noGrp="1"/>
          </p:cNvSpPr>
          <p:nvPr>
            <p:ph type="body" sz="quarter" idx="10"/>
          </p:nvPr>
        </p:nvSpPr>
        <p:spPr/>
        <p:txBody>
          <a:bodyPr>
            <a:normAutofit/>
          </a:bodyPr>
          <a:lstStyle/>
          <a:p>
            <a:r>
              <a:rPr lang="en-US"/>
              <a:t>Exercise </a:t>
            </a:r>
          </a:p>
        </p:txBody>
      </p:sp>
      <p:pic>
        <p:nvPicPr>
          <p:cNvPr id="5" name="Picture 4">
            <a:extLst>
              <a:ext uri="{FF2B5EF4-FFF2-40B4-BE49-F238E27FC236}">
                <a16:creationId xmlns:a16="http://schemas.microsoft.com/office/drawing/2014/main" id="{183503B0-4A08-3DF3-0ACD-5F847738D5B2}"/>
              </a:ext>
            </a:extLst>
          </p:cNvPr>
          <p:cNvPicPr>
            <a:picLocks noChangeAspect="1"/>
          </p:cNvPicPr>
          <p:nvPr/>
        </p:nvPicPr>
        <p:blipFill>
          <a:blip r:embed="rId2"/>
          <a:stretch>
            <a:fillRect/>
          </a:stretch>
        </p:blipFill>
        <p:spPr>
          <a:xfrm>
            <a:off x="721961" y="1719216"/>
            <a:ext cx="5349059" cy="3033449"/>
          </a:xfrm>
          <a:prstGeom prst="rect">
            <a:avLst/>
          </a:prstGeom>
          <a:ln>
            <a:solidFill>
              <a:schemeClr val="tx1"/>
            </a:solidFill>
          </a:ln>
        </p:spPr>
      </p:pic>
    </p:spTree>
    <p:extLst>
      <p:ext uri="{BB962C8B-B14F-4D97-AF65-F5344CB8AC3E}">
        <p14:creationId xmlns:p14="http://schemas.microsoft.com/office/powerpoint/2010/main" val="227376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A0A19-B744-07D2-300C-F97A45E80479}"/>
              </a:ext>
            </a:extLst>
          </p:cNvPr>
          <p:cNvSpPr>
            <a:spLocks noGrp="1"/>
          </p:cNvSpPr>
          <p:nvPr>
            <p:ph idx="1"/>
          </p:nvPr>
        </p:nvSpPr>
        <p:spPr/>
        <p:txBody>
          <a:bodyPr>
            <a:noAutofit/>
          </a:bodyPr>
          <a:lstStyle/>
          <a:p>
            <a:pPr marL="0" indent="0">
              <a:lnSpc>
                <a:spcPct val="150000"/>
              </a:lnSpc>
              <a:spcBef>
                <a:spcPts val="0"/>
              </a:spcBef>
              <a:spcAft>
                <a:spcPts val="600"/>
              </a:spcAft>
              <a:buNone/>
            </a:pPr>
            <a:r>
              <a:rPr lang="en-GB">
                <a:latin typeface="Aptos Display" panose="020B0004020202020204" pitchFamily="34" charset="0"/>
              </a:rPr>
              <a:t>Data analysis is the process of cleaning, transforming, and modelling data to extract meaningful insights that support decision-making.</a:t>
            </a:r>
          </a:p>
          <a:p>
            <a:pPr>
              <a:lnSpc>
                <a:spcPct val="150000"/>
              </a:lnSpc>
              <a:spcBef>
                <a:spcPts val="0"/>
              </a:spcBef>
              <a:spcAft>
                <a:spcPts val="600"/>
              </a:spcAft>
              <a:buNone/>
            </a:pPr>
            <a:r>
              <a:rPr lang="en-GB" b="1">
                <a:latin typeface="Aptos Display" panose="020B0004020202020204" pitchFamily="34" charset="0"/>
              </a:rPr>
              <a:t>Importance of Data Analysis:</a:t>
            </a:r>
          </a:p>
          <a:p>
            <a:pPr marL="271463">
              <a:lnSpc>
                <a:spcPct val="150000"/>
              </a:lnSpc>
              <a:spcBef>
                <a:spcPts val="0"/>
              </a:spcBef>
              <a:spcAft>
                <a:spcPts val="600"/>
              </a:spcAft>
              <a:buFont typeface="Arial" panose="020B0604020202020204" pitchFamily="34" charset="0"/>
              <a:buChar char="•"/>
            </a:pPr>
            <a:r>
              <a:rPr lang="en-GB">
                <a:latin typeface="Aptos Display" panose="020B0004020202020204" pitchFamily="34" charset="0"/>
              </a:rPr>
              <a:t>Enables storytelling through data to support decisions.</a:t>
            </a:r>
          </a:p>
          <a:p>
            <a:pPr marL="271463">
              <a:lnSpc>
                <a:spcPct val="150000"/>
              </a:lnSpc>
              <a:spcBef>
                <a:spcPts val="0"/>
              </a:spcBef>
              <a:spcAft>
                <a:spcPts val="600"/>
              </a:spcAft>
              <a:buFont typeface="Arial" panose="020B0604020202020204" pitchFamily="34" charset="0"/>
              <a:buChar char="•"/>
            </a:pPr>
            <a:r>
              <a:rPr lang="en-GB">
                <a:latin typeface="Aptos Display" panose="020B0004020202020204" pitchFamily="34" charset="0"/>
              </a:rPr>
              <a:t>Critical for businesses to remain competitive and efficient.</a:t>
            </a:r>
          </a:p>
          <a:p>
            <a:pPr marL="271463">
              <a:lnSpc>
                <a:spcPct val="150000"/>
              </a:lnSpc>
              <a:spcBef>
                <a:spcPts val="0"/>
              </a:spcBef>
              <a:spcAft>
                <a:spcPts val="600"/>
              </a:spcAft>
              <a:buFont typeface="Arial" panose="020B0604020202020204" pitchFamily="34" charset="0"/>
              <a:buChar char="•"/>
            </a:pPr>
            <a:r>
              <a:rPr lang="en-GB">
                <a:latin typeface="Aptos Display" panose="020B0004020202020204" pitchFamily="34" charset="0"/>
              </a:rPr>
              <a:t>Helps in evaluating customer behaviour, market trends, and business impact.</a:t>
            </a:r>
          </a:p>
          <a:p>
            <a:pPr marL="271463">
              <a:lnSpc>
                <a:spcPct val="150000"/>
              </a:lnSpc>
              <a:spcBef>
                <a:spcPts val="0"/>
              </a:spcBef>
              <a:spcAft>
                <a:spcPts val="600"/>
              </a:spcAft>
              <a:buFont typeface="Arial" panose="020B0604020202020204" pitchFamily="34" charset="0"/>
              <a:buChar char="•"/>
            </a:pPr>
            <a:r>
              <a:rPr lang="en-GB">
                <a:latin typeface="Aptos Display" panose="020B0004020202020204" pitchFamily="34" charset="0"/>
              </a:rPr>
              <a:t>Requires trusted, clean, and well-structured data.</a:t>
            </a:r>
          </a:p>
          <a:p>
            <a:pPr>
              <a:lnSpc>
                <a:spcPct val="150000"/>
              </a:lnSpc>
              <a:spcBef>
                <a:spcPts val="0"/>
              </a:spcBef>
              <a:spcAft>
                <a:spcPts val="600"/>
              </a:spcAft>
              <a:buNone/>
            </a:pPr>
            <a:r>
              <a:rPr lang="en-GB" b="1">
                <a:latin typeface="Aptos Display" panose="020B0004020202020204" pitchFamily="34" charset="0"/>
              </a:rPr>
              <a:t>Core Types of Data Analytics:</a:t>
            </a:r>
          </a:p>
          <a:p>
            <a:pPr marL="271463">
              <a:lnSpc>
                <a:spcPct val="150000"/>
              </a:lnSpc>
              <a:spcBef>
                <a:spcPts val="0"/>
              </a:spcBef>
              <a:spcAft>
                <a:spcPts val="600"/>
              </a:spcAft>
            </a:pPr>
            <a:r>
              <a:rPr lang="en-GB" b="1">
                <a:latin typeface="Aptos Display" panose="020B0004020202020204" pitchFamily="34" charset="0"/>
              </a:rPr>
              <a:t>Descriptive Analytics</a:t>
            </a:r>
            <a:r>
              <a:rPr lang="en-GB">
                <a:latin typeface="Aptos Display" panose="020B0004020202020204" pitchFamily="34" charset="0"/>
              </a:rPr>
              <a:t> – Explains </a:t>
            </a:r>
            <a:r>
              <a:rPr lang="en-GB" i="1">
                <a:latin typeface="Aptos Display" panose="020B0004020202020204" pitchFamily="34" charset="0"/>
              </a:rPr>
              <a:t>what happened</a:t>
            </a:r>
            <a:r>
              <a:rPr lang="en-GB">
                <a:latin typeface="Aptos Display" panose="020B0004020202020204" pitchFamily="34" charset="0"/>
              </a:rPr>
              <a:t> using historical data (e.g., sales reports, KPIs).</a:t>
            </a:r>
          </a:p>
          <a:p>
            <a:pPr marL="271463">
              <a:lnSpc>
                <a:spcPct val="150000"/>
              </a:lnSpc>
              <a:spcBef>
                <a:spcPts val="0"/>
              </a:spcBef>
              <a:spcAft>
                <a:spcPts val="600"/>
              </a:spcAft>
            </a:pPr>
            <a:r>
              <a:rPr lang="en-GB" b="1">
                <a:latin typeface="Aptos Display" panose="020B0004020202020204" pitchFamily="34" charset="0"/>
              </a:rPr>
              <a:t>Diagnostic Analytics</a:t>
            </a:r>
            <a:r>
              <a:rPr lang="en-GB">
                <a:latin typeface="Aptos Display" panose="020B0004020202020204" pitchFamily="34" charset="0"/>
              </a:rPr>
              <a:t> – Explains </a:t>
            </a:r>
            <a:r>
              <a:rPr lang="en-GB" i="1">
                <a:latin typeface="Aptos Display" panose="020B0004020202020204" pitchFamily="34" charset="0"/>
              </a:rPr>
              <a:t>why it happened</a:t>
            </a:r>
            <a:r>
              <a:rPr lang="en-GB">
                <a:latin typeface="Aptos Display" panose="020B0004020202020204" pitchFamily="34" charset="0"/>
              </a:rPr>
              <a:t> by investigating causes behind anomalies.</a:t>
            </a:r>
          </a:p>
          <a:p>
            <a:pPr marL="271463">
              <a:lnSpc>
                <a:spcPct val="150000"/>
              </a:lnSpc>
              <a:spcBef>
                <a:spcPts val="0"/>
              </a:spcBef>
              <a:spcAft>
                <a:spcPts val="600"/>
              </a:spcAft>
            </a:pPr>
            <a:r>
              <a:rPr lang="en-GB" b="1">
                <a:latin typeface="Aptos Display" panose="020B0004020202020204" pitchFamily="34" charset="0"/>
              </a:rPr>
              <a:t>Predictive Analytics</a:t>
            </a:r>
            <a:r>
              <a:rPr lang="en-GB">
                <a:latin typeface="Aptos Display" panose="020B0004020202020204" pitchFamily="34" charset="0"/>
              </a:rPr>
              <a:t> – Forecasts </a:t>
            </a:r>
            <a:r>
              <a:rPr lang="en-GB" i="1">
                <a:latin typeface="Aptos Display" panose="020B0004020202020204" pitchFamily="34" charset="0"/>
              </a:rPr>
              <a:t>what is likely to happen</a:t>
            </a:r>
            <a:r>
              <a:rPr lang="en-GB">
                <a:latin typeface="Aptos Display" panose="020B0004020202020204" pitchFamily="34" charset="0"/>
              </a:rPr>
              <a:t> using trends and statistical models.</a:t>
            </a:r>
          </a:p>
          <a:p>
            <a:pPr marL="271463">
              <a:lnSpc>
                <a:spcPct val="150000"/>
              </a:lnSpc>
              <a:spcBef>
                <a:spcPts val="0"/>
              </a:spcBef>
              <a:spcAft>
                <a:spcPts val="600"/>
              </a:spcAft>
            </a:pPr>
            <a:r>
              <a:rPr lang="en-GB" b="1">
                <a:latin typeface="Aptos Display" panose="020B0004020202020204" pitchFamily="34" charset="0"/>
              </a:rPr>
              <a:t>Prescriptive Analytics</a:t>
            </a:r>
            <a:r>
              <a:rPr lang="en-GB">
                <a:latin typeface="Aptos Display" panose="020B0004020202020204" pitchFamily="34" charset="0"/>
              </a:rPr>
              <a:t> – Recommends </a:t>
            </a:r>
            <a:r>
              <a:rPr lang="en-GB" i="1">
                <a:latin typeface="Aptos Display" panose="020B0004020202020204" pitchFamily="34" charset="0"/>
              </a:rPr>
              <a:t>what actions to take</a:t>
            </a:r>
            <a:r>
              <a:rPr lang="en-GB">
                <a:latin typeface="Aptos Display" panose="020B0004020202020204" pitchFamily="34" charset="0"/>
              </a:rPr>
              <a:t> to achieve goals, using AI and ML.</a:t>
            </a:r>
          </a:p>
          <a:p>
            <a:pPr marL="271463">
              <a:lnSpc>
                <a:spcPct val="150000"/>
              </a:lnSpc>
              <a:spcBef>
                <a:spcPts val="0"/>
              </a:spcBef>
              <a:spcAft>
                <a:spcPts val="600"/>
              </a:spcAft>
            </a:pPr>
            <a:r>
              <a:rPr lang="en-GB" b="1">
                <a:latin typeface="Aptos Display" panose="020B0004020202020204" pitchFamily="34" charset="0"/>
              </a:rPr>
              <a:t>Cognitive Analytics</a:t>
            </a:r>
            <a:r>
              <a:rPr lang="en-GB">
                <a:latin typeface="Aptos Display" panose="020B0004020202020204" pitchFamily="34" charset="0"/>
              </a:rPr>
              <a:t> – Uses AI to simulate human thought, drawing insights from unstructured data like text and speech.</a:t>
            </a:r>
          </a:p>
          <a:p>
            <a:pPr marL="0" indent="0">
              <a:lnSpc>
                <a:spcPct val="150000"/>
              </a:lnSpc>
              <a:spcBef>
                <a:spcPts val="0"/>
              </a:spcBef>
              <a:spcAft>
                <a:spcPts val="600"/>
              </a:spcAft>
              <a:buNone/>
            </a:pPr>
            <a:endParaRPr lang="en-IN">
              <a:latin typeface="Aptos Display" panose="020B0004020202020204" pitchFamily="34" charset="0"/>
            </a:endParaRPr>
          </a:p>
        </p:txBody>
      </p:sp>
      <p:sp>
        <p:nvSpPr>
          <p:cNvPr id="3" name="Text Placeholder 2">
            <a:extLst>
              <a:ext uri="{FF2B5EF4-FFF2-40B4-BE49-F238E27FC236}">
                <a16:creationId xmlns:a16="http://schemas.microsoft.com/office/drawing/2014/main" id="{E26C42E9-4D5D-347D-7985-32C82CB0FEB0}"/>
              </a:ext>
            </a:extLst>
          </p:cNvPr>
          <p:cNvSpPr>
            <a:spLocks noGrp="1"/>
          </p:cNvSpPr>
          <p:nvPr>
            <p:ph type="body" sz="quarter" idx="10"/>
          </p:nvPr>
        </p:nvSpPr>
        <p:spPr/>
        <p:txBody>
          <a:bodyPr>
            <a:normAutofit/>
          </a:bodyPr>
          <a:lstStyle/>
          <a:p>
            <a:r>
              <a:rPr lang="en-IN">
                <a:latin typeface="Aptos Display" panose="020B0004020202020204" pitchFamily="34" charset="0"/>
              </a:rPr>
              <a:t>Overview of Data Analysis</a:t>
            </a:r>
          </a:p>
        </p:txBody>
      </p:sp>
    </p:spTree>
    <p:extLst>
      <p:ext uri="{BB962C8B-B14F-4D97-AF65-F5344CB8AC3E}">
        <p14:creationId xmlns:p14="http://schemas.microsoft.com/office/powerpoint/2010/main" val="26108508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C53231-95FC-828D-519B-8ADC2E3F59FA}"/>
              </a:ext>
            </a:extLst>
          </p:cNvPr>
          <p:cNvSpPr>
            <a:spLocks noGrp="1"/>
          </p:cNvSpPr>
          <p:nvPr>
            <p:ph idx="1"/>
          </p:nvPr>
        </p:nvSpPr>
        <p:spPr/>
        <p:txBody>
          <a:bodyPr>
            <a:normAutofit/>
          </a:bodyPr>
          <a:lstStyle/>
          <a:p>
            <a:r>
              <a:rPr lang="en-GB"/>
              <a:t>Ex. Which Market received maximum orders? </a:t>
            </a:r>
          </a:p>
          <a:p>
            <a:endParaRPr lang="en-GB"/>
          </a:p>
          <a:p>
            <a:r>
              <a:rPr lang="en-GB"/>
              <a:t>Ex. Which month – year showed the lowest Profit? </a:t>
            </a:r>
          </a:p>
          <a:p>
            <a:endParaRPr lang="en-GB"/>
          </a:p>
          <a:p>
            <a:r>
              <a:rPr lang="en-GB"/>
              <a:t>Ex. Find product subcategory which has negative profit in all the segment with the help of bar chart? </a:t>
            </a:r>
          </a:p>
          <a:p>
            <a:endParaRPr lang="en-GB"/>
          </a:p>
          <a:p>
            <a:r>
              <a:rPr lang="en-GB"/>
              <a:t>Ex. How many products were returned? What are the total shipping expenses on returned products?</a:t>
            </a:r>
          </a:p>
          <a:p>
            <a:endParaRPr lang="en-GB"/>
          </a:p>
          <a:p>
            <a:endParaRPr lang="en-IN" dirty="0"/>
          </a:p>
        </p:txBody>
      </p:sp>
      <p:sp>
        <p:nvSpPr>
          <p:cNvPr id="3" name="Text Placeholder 2">
            <a:extLst>
              <a:ext uri="{FF2B5EF4-FFF2-40B4-BE49-F238E27FC236}">
                <a16:creationId xmlns:a16="http://schemas.microsoft.com/office/drawing/2014/main" id="{A420B3EF-8B38-8B30-F3D2-FA98894CF485}"/>
              </a:ext>
            </a:extLst>
          </p:cNvPr>
          <p:cNvSpPr>
            <a:spLocks noGrp="1"/>
          </p:cNvSpPr>
          <p:nvPr>
            <p:ph type="body" sz="quarter" idx="10"/>
          </p:nvPr>
        </p:nvSpPr>
        <p:spPr/>
        <p:txBody>
          <a:bodyPr/>
          <a:lstStyle/>
          <a:p>
            <a:r>
              <a:rPr lang="en-GB"/>
              <a:t>Examples </a:t>
            </a:r>
            <a:endParaRPr lang="en-IN" dirty="0"/>
          </a:p>
        </p:txBody>
      </p:sp>
    </p:spTree>
    <p:extLst>
      <p:ext uri="{BB962C8B-B14F-4D97-AF65-F5344CB8AC3E}">
        <p14:creationId xmlns:p14="http://schemas.microsoft.com/office/powerpoint/2010/main" val="42289826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Tab</a:t>
            </a:r>
          </a:p>
        </p:txBody>
      </p:sp>
    </p:spTree>
    <p:extLst>
      <p:ext uri="{BB962C8B-B14F-4D97-AF65-F5344CB8AC3E}">
        <p14:creationId xmlns:p14="http://schemas.microsoft.com/office/powerpoint/2010/main" val="2325997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71E989-5B54-8E66-3F29-16D8478C611D}"/>
              </a:ext>
            </a:extLst>
          </p:cNvPr>
          <p:cNvSpPr>
            <a:spLocks noGrp="1" noChangeArrowheads="1"/>
          </p:cNvSpPr>
          <p:nvPr>
            <p:ph idx="1"/>
          </p:nvPr>
        </p:nvSpPr>
        <p:spPr bwMode="auto">
          <a:xfrm>
            <a:off x="464574" y="1222617"/>
            <a:ext cx="8214852" cy="322581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300000"/>
              </a:lnSpc>
            </a:pPr>
            <a:r>
              <a:rPr lang="en-US" altLang="en-US" b="1" dirty="0"/>
              <a:t>View Imported Data: </a:t>
            </a:r>
            <a:r>
              <a:rPr lang="en-US" altLang="en-US" dirty="0"/>
              <a:t>The Data tab allows you to see the underlying dataset in a tabular format after it's loaded into Power BI.</a:t>
            </a:r>
          </a:p>
          <a:p>
            <a:pPr>
              <a:lnSpc>
                <a:spcPct val="300000"/>
              </a:lnSpc>
            </a:pPr>
            <a:r>
              <a:rPr lang="en-US" altLang="en-US" b="1" dirty="0"/>
              <a:t>Inspect and Validate: </a:t>
            </a:r>
            <a:r>
              <a:rPr lang="en-US" altLang="en-US" dirty="0"/>
              <a:t>Users can verify data values, check for missing or incorrect data, and ensure data quality before using it in visuals.</a:t>
            </a:r>
          </a:p>
          <a:p>
            <a:pPr>
              <a:lnSpc>
                <a:spcPct val="200000"/>
              </a:lnSpc>
            </a:pPr>
            <a:r>
              <a:rPr lang="en-US" altLang="en-US" b="1" dirty="0"/>
              <a:t>Create Measures and Columns: </a:t>
            </a:r>
            <a:r>
              <a:rPr lang="en-US" altLang="en-US" dirty="0"/>
              <a:t>You can write DAX formulas to create new measures, calculated columns, and quick measures directly from the Data tab.</a:t>
            </a:r>
          </a:p>
          <a:p>
            <a:pPr>
              <a:lnSpc>
                <a:spcPct val="300000"/>
              </a:lnSpc>
            </a:pPr>
            <a:r>
              <a:rPr lang="en-US" altLang="en-US" b="1" dirty="0"/>
              <a:t>Field Properties: </a:t>
            </a:r>
            <a:r>
              <a:rPr lang="en-US" altLang="en-US" dirty="0"/>
              <a:t>Modify field names, data types, formatting, and data categories (like geographic fields or dates).</a:t>
            </a:r>
          </a:p>
          <a:p>
            <a:pPr>
              <a:lnSpc>
                <a:spcPct val="300000"/>
              </a:lnSpc>
            </a:pPr>
            <a:r>
              <a:rPr lang="en-US" altLang="en-US" b="1" dirty="0"/>
              <a:t>Preview Only – Not Editable</a:t>
            </a:r>
            <a:r>
              <a:rPr lang="en-US" altLang="en-US" dirty="0"/>
              <a:t>: The Data tab doesn’t allow data editing (like Excel), but reflects all transformations done in Power Query.</a:t>
            </a:r>
          </a:p>
        </p:txBody>
      </p:sp>
      <p:sp>
        <p:nvSpPr>
          <p:cNvPr id="3" name="Text Placeholder 2">
            <a:extLst>
              <a:ext uri="{FF2B5EF4-FFF2-40B4-BE49-F238E27FC236}">
                <a16:creationId xmlns:a16="http://schemas.microsoft.com/office/drawing/2014/main" id="{65016002-6C01-AF63-3DE8-4D081AFCF7FB}"/>
              </a:ext>
            </a:extLst>
          </p:cNvPr>
          <p:cNvSpPr>
            <a:spLocks noGrp="1"/>
          </p:cNvSpPr>
          <p:nvPr>
            <p:ph type="body" sz="quarter" idx="10"/>
          </p:nvPr>
        </p:nvSpPr>
        <p:spPr/>
        <p:txBody>
          <a:bodyPr/>
          <a:lstStyle/>
          <a:p>
            <a:r>
              <a:rPr lang="en-IN"/>
              <a:t>Data Tab</a:t>
            </a:r>
          </a:p>
        </p:txBody>
      </p:sp>
    </p:spTree>
    <p:extLst>
      <p:ext uri="{BB962C8B-B14F-4D97-AF65-F5344CB8AC3E}">
        <p14:creationId xmlns:p14="http://schemas.microsoft.com/office/powerpoint/2010/main" val="2571899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C71A9F-662F-3948-D01B-424DB72F91FC}"/>
              </a:ext>
            </a:extLst>
          </p:cNvPr>
          <p:cNvSpPr>
            <a:spLocks noGrp="1"/>
          </p:cNvSpPr>
          <p:nvPr>
            <p:ph idx="1"/>
          </p:nvPr>
        </p:nvSpPr>
        <p:spPr>
          <a:xfrm>
            <a:off x="464574" y="1194626"/>
            <a:ext cx="8214852" cy="3819806"/>
          </a:xfrm>
        </p:spPr>
        <p:txBody>
          <a:bodyPr/>
          <a:lstStyle/>
          <a:p>
            <a:pPr>
              <a:lnSpc>
                <a:spcPct val="200000"/>
              </a:lnSpc>
            </a:pPr>
            <a:r>
              <a:rPr lang="en-GB" b="1" dirty="0"/>
              <a:t>Create and Edit DAX Calculations </a:t>
            </a:r>
            <a:r>
              <a:rPr lang="en-GB" dirty="0"/>
              <a:t>– Build measures, calculated columns, and calculated tables using DAX.</a:t>
            </a:r>
          </a:p>
          <a:p>
            <a:pPr>
              <a:lnSpc>
                <a:spcPct val="200000"/>
              </a:lnSpc>
            </a:pPr>
            <a:r>
              <a:rPr lang="en-GB" b="1" dirty="0"/>
              <a:t>Format Fields </a:t>
            </a:r>
            <a:r>
              <a:rPr lang="en-GB" dirty="0"/>
              <a:t>– Change data type, decimal places, date/time format, currency symbols, etc.</a:t>
            </a:r>
          </a:p>
          <a:p>
            <a:pPr>
              <a:lnSpc>
                <a:spcPct val="200000"/>
              </a:lnSpc>
            </a:pPr>
            <a:r>
              <a:rPr lang="en-GB" b="1" dirty="0"/>
              <a:t>Rename and Reorder Columns </a:t>
            </a:r>
            <a:r>
              <a:rPr lang="en-GB" dirty="0"/>
              <a:t>– Easily rename fields and adjust their display order in the Fields pane.</a:t>
            </a:r>
          </a:p>
          <a:p>
            <a:pPr>
              <a:lnSpc>
                <a:spcPct val="200000"/>
              </a:lnSpc>
            </a:pPr>
            <a:r>
              <a:rPr lang="en-GB" b="1" dirty="0"/>
              <a:t>View Table Data </a:t>
            </a:r>
            <a:r>
              <a:rPr lang="en-GB" dirty="0"/>
              <a:t>– Explore and inspect loaded data row by row in tabular format.</a:t>
            </a:r>
          </a:p>
          <a:p>
            <a:pPr>
              <a:lnSpc>
                <a:spcPct val="200000"/>
              </a:lnSpc>
            </a:pPr>
            <a:r>
              <a:rPr lang="en-GB" b="1" dirty="0"/>
              <a:t>Hide/Unhide Fields </a:t>
            </a:r>
            <a:r>
              <a:rPr lang="en-GB" dirty="0"/>
              <a:t>– Choose which fields to show or hide in the report view.</a:t>
            </a:r>
          </a:p>
          <a:p>
            <a:pPr>
              <a:lnSpc>
                <a:spcPct val="200000"/>
              </a:lnSpc>
            </a:pPr>
            <a:r>
              <a:rPr lang="en-GB" b="1" dirty="0"/>
              <a:t>Sort Data by Column </a:t>
            </a:r>
            <a:r>
              <a:rPr lang="en-GB" dirty="0"/>
              <a:t>– Define custom sorting (e.g., sort Month Name by Month Number).</a:t>
            </a:r>
          </a:p>
          <a:p>
            <a:pPr>
              <a:lnSpc>
                <a:spcPct val="200000"/>
              </a:lnSpc>
            </a:pPr>
            <a:r>
              <a:rPr lang="en-GB" b="1" dirty="0"/>
              <a:t>Define Hierarchies </a:t>
            </a:r>
            <a:r>
              <a:rPr lang="en-GB" dirty="0"/>
              <a:t>– Create hierarchies like Year &gt; Quarter &gt; Month for better drill-down visuals.</a:t>
            </a:r>
          </a:p>
          <a:p>
            <a:pPr>
              <a:lnSpc>
                <a:spcPct val="200000"/>
              </a:lnSpc>
            </a:pPr>
            <a:r>
              <a:rPr lang="en-GB" b="1" dirty="0"/>
              <a:t>Set Data Categories </a:t>
            </a:r>
            <a:r>
              <a:rPr lang="en-GB" dirty="0"/>
              <a:t>– Tag columns as Geography, Web URL, Image URL, etc., for appropriate visual treatment.</a:t>
            </a:r>
          </a:p>
          <a:p>
            <a:pPr>
              <a:lnSpc>
                <a:spcPct val="200000"/>
              </a:lnSpc>
            </a:pPr>
            <a:endParaRPr lang="en-IN" dirty="0"/>
          </a:p>
        </p:txBody>
      </p:sp>
      <p:sp>
        <p:nvSpPr>
          <p:cNvPr id="3" name="Text Placeholder 2">
            <a:extLst>
              <a:ext uri="{FF2B5EF4-FFF2-40B4-BE49-F238E27FC236}">
                <a16:creationId xmlns:a16="http://schemas.microsoft.com/office/drawing/2014/main" id="{1DE64210-E302-4053-9838-C6CF39F5827D}"/>
              </a:ext>
            </a:extLst>
          </p:cNvPr>
          <p:cNvSpPr>
            <a:spLocks noGrp="1"/>
          </p:cNvSpPr>
          <p:nvPr>
            <p:ph type="body" sz="quarter" idx="10"/>
          </p:nvPr>
        </p:nvSpPr>
        <p:spPr>
          <a:xfrm>
            <a:off x="464574" y="555640"/>
            <a:ext cx="8214852" cy="479317"/>
          </a:xfrm>
        </p:spPr>
        <p:txBody>
          <a:bodyPr>
            <a:normAutofit/>
          </a:bodyPr>
          <a:lstStyle/>
          <a:p>
            <a:r>
              <a:rPr lang="en-GB"/>
              <a:t>Data Tab - Toolkit</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F7991-947C-B334-356B-9FF7B1CFA72B}"/>
              </a:ext>
            </a:extLst>
          </p:cNvPr>
          <p:cNvSpPr>
            <a:spLocks noGrp="1"/>
          </p:cNvSpPr>
          <p:nvPr>
            <p:ph idx="1"/>
          </p:nvPr>
        </p:nvSpPr>
        <p:spPr>
          <a:xfrm>
            <a:off x="464574" y="1360874"/>
            <a:ext cx="8214852" cy="3597206"/>
          </a:xfrm>
        </p:spPr>
        <p:txBody>
          <a:bodyPr>
            <a:normAutofit/>
          </a:bodyPr>
          <a:lstStyle/>
          <a:p>
            <a:pPr>
              <a:lnSpc>
                <a:spcPct val="200000"/>
              </a:lnSpc>
            </a:pPr>
            <a:r>
              <a:rPr lang="en-US" dirty="0"/>
              <a:t>What was maximum discount offered? Which category products were sold with maximum   % discount? </a:t>
            </a:r>
          </a:p>
          <a:p>
            <a:pPr>
              <a:lnSpc>
                <a:spcPct val="200000"/>
              </a:lnSpc>
            </a:pPr>
            <a:r>
              <a:rPr lang="en-US" dirty="0"/>
              <a:t>Which market received lowest average discount across all customer segments? Consumer segment in African market received ____ % discount? </a:t>
            </a:r>
          </a:p>
          <a:p>
            <a:pPr>
              <a:lnSpc>
                <a:spcPct val="200000"/>
              </a:lnSpc>
            </a:pPr>
            <a:r>
              <a:rPr lang="en-US" dirty="0"/>
              <a:t>What is the maximum quantity for a product ordered in a single order? In how many orders, a product was ordered with quantity 2?</a:t>
            </a:r>
          </a:p>
          <a:p>
            <a:pPr>
              <a:lnSpc>
                <a:spcPct val="200000"/>
              </a:lnSpc>
            </a:pPr>
            <a:r>
              <a:rPr lang="en-US" dirty="0"/>
              <a:t>What is the % average discount for most profitable product sub-category.</a:t>
            </a:r>
          </a:p>
          <a:p>
            <a:pPr>
              <a:lnSpc>
                <a:spcPct val="200000"/>
              </a:lnSpc>
            </a:pPr>
            <a:r>
              <a:rPr lang="en-US" dirty="0"/>
              <a:t>Analyze trends in Sales based in age groups.(Histogram)</a:t>
            </a:r>
          </a:p>
          <a:p>
            <a:pPr>
              <a:lnSpc>
                <a:spcPct val="200000"/>
              </a:lnSpc>
            </a:pPr>
            <a:endParaRPr lang="en-US" dirty="0"/>
          </a:p>
          <a:p>
            <a:pPr>
              <a:lnSpc>
                <a:spcPct val="200000"/>
              </a:lnSpc>
            </a:pPr>
            <a:endParaRPr lang="en-US" dirty="0"/>
          </a:p>
          <a:p>
            <a:pPr>
              <a:lnSpc>
                <a:spcPct val="200000"/>
              </a:lnSpc>
            </a:pPr>
            <a:endParaRPr lang="en-US" dirty="0"/>
          </a:p>
          <a:p>
            <a:pPr>
              <a:lnSpc>
                <a:spcPct val="200000"/>
              </a:lnSpc>
            </a:pPr>
            <a:endParaRPr lang="en-US" dirty="0"/>
          </a:p>
        </p:txBody>
      </p:sp>
      <p:sp>
        <p:nvSpPr>
          <p:cNvPr id="3" name="Text Placeholder 2">
            <a:extLst>
              <a:ext uri="{FF2B5EF4-FFF2-40B4-BE49-F238E27FC236}">
                <a16:creationId xmlns:a16="http://schemas.microsoft.com/office/drawing/2014/main" id="{F5C4E8D4-382F-A2EE-3757-07440089A5CF}"/>
              </a:ext>
            </a:extLst>
          </p:cNvPr>
          <p:cNvSpPr>
            <a:spLocks noGrp="1"/>
          </p:cNvSpPr>
          <p:nvPr>
            <p:ph type="body" sz="quarter" idx="10"/>
          </p:nvPr>
        </p:nvSpPr>
        <p:spPr/>
        <p:txBody>
          <a:bodyPr/>
          <a:lstStyle/>
          <a:p>
            <a:r>
              <a:rPr lang="en-US"/>
              <a:t>Examples</a:t>
            </a:r>
          </a:p>
        </p:txBody>
      </p:sp>
    </p:spTree>
    <p:extLst>
      <p:ext uri="{BB962C8B-B14F-4D97-AF65-F5344CB8AC3E}">
        <p14:creationId xmlns:p14="http://schemas.microsoft.com/office/powerpoint/2010/main" val="28067214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DAX Expressions</a:t>
            </a:r>
          </a:p>
        </p:txBody>
      </p:sp>
    </p:spTree>
    <p:extLst>
      <p:ext uri="{BB962C8B-B14F-4D97-AF65-F5344CB8AC3E}">
        <p14:creationId xmlns:p14="http://schemas.microsoft.com/office/powerpoint/2010/main" val="10324950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94FA3-BCC4-0FEF-FBA2-990F20516734}"/>
              </a:ext>
            </a:extLst>
          </p:cNvPr>
          <p:cNvSpPr>
            <a:spLocks noGrp="1"/>
          </p:cNvSpPr>
          <p:nvPr>
            <p:ph idx="1"/>
          </p:nvPr>
        </p:nvSpPr>
        <p:spPr>
          <a:xfrm>
            <a:off x="464574" y="1194626"/>
            <a:ext cx="8214852" cy="3819806"/>
          </a:xfrm>
        </p:spPr>
        <p:txBody>
          <a:bodyPr>
            <a:normAutofit/>
          </a:bodyPr>
          <a:lstStyle/>
          <a:p>
            <a:pPr marL="269875" lvl="1">
              <a:lnSpc>
                <a:spcPct val="200000"/>
              </a:lnSpc>
            </a:pPr>
            <a:r>
              <a:rPr lang="en-US" b="1" dirty="0"/>
              <a:t>DAX stands for Data Analysis Expressions. </a:t>
            </a:r>
          </a:p>
          <a:p>
            <a:pPr marL="269875" lvl="1">
              <a:lnSpc>
                <a:spcPct val="200000"/>
              </a:lnSpc>
            </a:pPr>
            <a:r>
              <a:rPr lang="en-US" dirty="0"/>
              <a:t>It is a formula expression language used in Analysis Services, Power BI Desktop, and Power Pivot in Excel.</a:t>
            </a:r>
          </a:p>
          <a:p>
            <a:pPr marL="269875" lvl="1">
              <a:lnSpc>
                <a:spcPct val="200000"/>
              </a:lnSpc>
            </a:pPr>
            <a:r>
              <a:rPr lang="en-US" dirty="0"/>
              <a:t>DAX formulas include functions, operators, and values to perform advanced calculations and queries on data in related tables and columns in tabular data models.</a:t>
            </a:r>
          </a:p>
          <a:p>
            <a:pPr marL="269875" lvl="1">
              <a:lnSpc>
                <a:spcPct val="200000"/>
              </a:lnSpc>
            </a:pPr>
            <a:r>
              <a:rPr lang="en-US" dirty="0"/>
              <a:t>DAX calculation formulas are used in measures, calculated columns, calculated tables, and row filters.</a:t>
            </a:r>
          </a:p>
          <a:p>
            <a:pPr marL="269875" lvl="1">
              <a:lnSpc>
                <a:spcPct val="200000"/>
              </a:lnSpc>
            </a:pPr>
            <a:r>
              <a:rPr lang="en-GB" dirty="0"/>
              <a:t>By using Data Analysis Expressions (DAX), you can add three types of calculations to your semantic model:</a:t>
            </a:r>
          </a:p>
          <a:p>
            <a:pPr marL="612775" lvl="3">
              <a:lnSpc>
                <a:spcPct val="200000"/>
              </a:lnSpc>
            </a:pPr>
            <a:r>
              <a:rPr lang="en-GB" b="1" dirty="0"/>
              <a:t>Calculated tables</a:t>
            </a:r>
          </a:p>
          <a:p>
            <a:pPr marL="612775" lvl="3">
              <a:lnSpc>
                <a:spcPct val="200000"/>
              </a:lnSpc>
            </a:pPr>
            <a:r>
              <a:rPr lang="en-GB" b="1" dirty="0"/>
              <a:t>Calculated columns</a:t>
            </a:r>
          </a:p>
          <a:p>
            <a:pPr marL="612775" lvl="3">
              <a:lnSpc>
                <a:spcPct val="200000"/>
              </a:lnSpc>
            </a:pPr>
            <a:r>
              <a:rPr lang="en-GB" b="1" dirty="0"/>
              <a:t>Measures</a:t>
            </a:r>
          </a:p>
          <a:p>
            <a:pPr marL="269875" lvl="2">
              <a:lnSpc>
                <a:spcPct val="200000"/>
              </a:lnSpc>
            </a:pPr>
            <a:endParaRPr lang="en-US" dirty="0"/>
          </a:p>
          <a:p>
            <a:pPr marL="269875" lvl="1">
              <a:lnSpc>
                <a:spcPct val="200000"/>
              </a:lnSpc>
            </a:pPr>
            <a:endParaRPr lang="en-US" dirty="0"/>
          </a:p>
          <a:p>
            <a:pPr marL="269875">
              <a:lnSpc>
                <a:spcPct val="200000"/>
              </a:lnSpc>
            </a:pPr>
            <a:endParaRPr lang="en-US" dirty="0"/>
          </a:p>
        </p:txBody>
      </p:sp>
      <p:sp>
        <p:nvSpPr>
          <p:cNvPr id="4" name="Text Placeholder 3">
            <a:extLst>
              <a:ext uri="{FF2B5EF4-FFF2-40B4-BE49-F238E27FC236}">
                <a16:creationId xmlns:a16="http://schemas.microsoft.com/office/drawing/2014/main" id="{9A2E9EC6-7FA0-0C4B-CCF1-3BFCD4AE9FD0}"/>
              </a:ext>
            </a:extLst>
          </p:cNvPr>
          <p:cNvSpPr>
            <a:spLocks noGrp="1"/>
          </p:cNvSpPr>
          <p:nvPr>
            <p:ph type="body" sz="quarter" idx="10"/>
          </p:nvPr>
        </p:nvSpPr>
        <p:spPr>
          <a:xfrm>
            <a:off x="464574" y="555640"/>
            <a:ext cx="8214852" cy="479317"/>
          </a:xfrm>
        </p:spPr>
        <p:txBody>
          <a:bodyPr>
            <a:normAutofit/>
          </a:bodyPr>
          <a:lstStyle/>
          <a:p>
            <a:r>
              <a:rPr lang="en-US"/>
              <a:t>Introduction to DAX</a:t>
            </a:r>
          </a:p>
        </p:txBody>
      </p:sp>
    </p:spTree>
    <p:extLst>
      <p:ext uri="{BB962C8B-B14F-4D97-AF65-F5344CB8AC3E}">
        <p14:creationId xmlns:p14="http://schemas.microsoft.com/office/powerpoint/2010/main" val="1207181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F8AC2E-DA4E-55D8-B395-42AB31BC20AF}"/>
              </a:ext>
            </a:extLst>
          </p:cNvPr>
          <p:cNvSpPr>
            <a:spLocks noGrp="1"/>
          </p:cNvSpPr>
          <p:nvPr>
            <p:ph idx="1"/>
          </p:nvPr>
        </p:nvSpPr>
        <p:spPr>
          <a:xfrm>
            <a:off x="464574" y="1194626"/>
            <a:ext cx="8214852" cy="3819806"/>
          </a:xfrm>
        </p:spPr>
        <p:txBody>
          <a:bodyPr/>
          <a:lstStyle/>
          <a:p>
            <a:r>
              <a:rPr lang="en-IN" b="1" dirty="0"/>
              <a:t>Common Data Types:</a:t>
            </a:r>
          </a:p>
          <a:p>
            <a:pPr lvl="1"/>
            <a:r>
              <a:rPr lang="en-IN" dirty="0"/>
              <a:t>Whole Number → 64-bit integer</a:t>
            </a:r>
          </a:p>
          <a:p>
            <a:pPr lvl="1"/>
            <a:r>
              <a:rPr lang="en-IN" dirty="0"/>
              <a:t>Decimal Number → 64-bit real (up to 17 digits)</a:t>
            </a:r>
          </a:p>
          <a:p>
            <a:pPr lvl="1"/>
            <a:r>
              <a:rPr lang="en-IN" dirty="0"/>
              <a:t>Boolean → TRUE/FALSE</a:t>
            </a:r>
          </a:p>
          <a:p>
            <a:pPr lvl="1"/>
            <a:r>
              <a:rPr lang="en-IN" dirty="0"/>
              <a:t>Text → Unicode string</a:t>
            </a:r>
          </a:p>
          <a:p>
            <a:pPr lvl="1"/>
            <a:r>
              <a:rPr lang="en-IN" dirty="0"/>
              <a:t>Date → Jan 1, 1900</a:t>
            </a:r>
          </a:p>
          <a:p>
            <a:pPr lvl="1"/>
            <a:r>
              <a:rPr lang="en-IN" dirty="0"/>
              <a:t>Currency → High-precision numeric (±9.22×10¹⁴ with 4 decimal places)</a:t>
            </a:r>
          </a:p>
          <a:p>
            <a:r>
              <a:rPr lang="en-IN" b="1" dirty="0"/>
              <a:t>BLANK Type:</a:t>
            </a:r>
          </a:p>
          <a:p>
            <a:pPr lvl="1"/>
            <a:r>
              <a:rPr lang="en-IN" dirty="0"/>
              <a:t>Represents NULL or empty cell.</a:t>
            </a:r>
          </a:p>
          <a:p>
            <a:pPr lvl="1"/>
            <a:r>
              <a:rPr lang="en-IN" dirty="0"/>
              <a:t>Not the same as zero.</a:t>
            </a:r>
          </a:p>
          <a:p>
            <a:pPr lvl="1"/>
            <a:r>
              <a:rPr lang="en-IN" dirty="0"/>
              <a:t>Use BLANK() to return BLANK, ISBLANK() to check it.</a:t>
            </a:r>
          </a:p>
        </p:txBody>
      </p:sp>
      <p:sp>
        <p:nvSpPr>
          <p:cNvPr id="3" name="Text Placeholder 2">
            <a:extLst>
              <a:ext uri="{FF2B5EF4-FFF2-40B4-BE49-F238E27FC236}">
                <a16:creationId xmlns:a16="http://schemas.microsoft.com/office/drawing/2014/main" id="{32BE5416-6CE2-A579-C3E4-25496BF7DF0B}"/>
              </a:ext>
            </a:extLst>
          </p:cNvPr>
          <p:cNvSpPr>
            <a:spLocks noGrp="1"/>
          </p:cNvSpPr>
          <p:nvPr>
            <p:ph type="body" sz="quarter" idx="10"/>
          </p:nvPr>
        </p:nvSpPr>
        <p:spPr>
          <a:xfrm>
            <a:off x="464574" y="555640"/>
            <a:ext cx="8214852" cy="479317"/>
          </a:xfrm>
        </p:spPr>
        <p:txBody>
          <a:bodyPr/>
          <a:lstStyle/>
          <a:p>
            <a:r>
              <a:rPr lang="en-IN"/>
              <a:t>DAX Data Types</a:t>
            </a:r>
          </a:p>
        </p:txBody>
      </p:sp>
    </p:spTree>
    <p:extLst>
      <p:ext uri="{BB962C8B-B14F-4D97-AF65-F5344CB8AC3E}">
        <p14:creationId xmlns:p14="http://schemas.microsoft.com/office/powerpoint/2010/main" val="19753386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8C6D0-2B18-70DA-5F7A-AB447E928077}"/>
              </a:ext>
            </a:extLst>
          </p:cNvPr>
          <p:cNvSpPr>
            <a:spLocks noGrp="1"/>
          </p:cNvSpPr>
          <p:nvPr>
            <p:ph idx="1"/>
          </p:nvPr>
        </p:nvSpPr>
        <p:spPr/>
        <p:txBody>
          <a:bodyPr/>
          <a:lstStyle/>
          <a:p>
            <a:pPr>
              <a:lnSpc>
                <a:spcPct val="150000"/>
              </a:lnSpc>
            </a:pPr>
            <a:r>
              <a:rPr lang="en-GB" b="1" dirty="0"/>
              <a:t>Arithmetic Operators</a:t>
            </a:r>
            <a:r>
              <a:rPr lang="en-GB" dirty="0"/>
              <a:t>: Perform basic mathematical calculations.</a:t>
            </a:r>
          </a:p>
          <a:p>
            <a:pPr lvl="1">
              <a:lnSpc>
                <a:spcPct val="150000"/>
              </a:lnSpc>
            </a:pPr>
            <a:r>
              <a:rPr lang="en-GB" dirty="0"/>
              <a:t>+ (Addition)</a:t>
            </a:r>
          </a:p>
          <a:p>
            <a:pPr lvl="1">
              <a:lnSpc>
                <a:spcPct val="150000"/>
              </a:lnSpc>
            </a:pPr>
            <a:r>
              <a:rPr lang="en-GB" dirty="0"/>
              <a:t>- (Subtraction)</a:t>
            </a:r>
          </a:p>
          <a:p>
            <a:pPr lvl="1">
              <a:lnSpc>
                <a:spcPct val="150000"/>
              </a:lnSpc>
            </a:pPr>
            <a:r>
              <a:rPr lang="en-GB" dirty="0"/>
              <a:t>* (Multiplication)</a:t>
            </a:r>
          </a:p>
          <a:p>
            <a:pPr lvl="1">
              <a:lnSpc>
                <a:spcPct val="150000"/>
              </a:lnSpc>
            </a:pPr>
            <a:r>
              <a:rPr lang="en-GB" dirty="0"/>
              <a:t>/ (Division)</a:t>
            </a:r>
          </a:p>
          <a:p>
            <a:pPr lvl="1">
              <a:lnSpc>
                <a:spcPct val="150000"/>
              </a:lnSpc>
            </a:pPr>
            <a:r>
              <a:rPr lang="en-GB" dirty="0"/>
              <a:t>^ (Exponent</a:t>
            </a:r>
          </a:p>
          <a:p>
            <a:pPr>
              <a:lnSpc>
                <a:spcPct val="150000"/>
              </a:lnSpc>
            </a:pPr>
            <a:r>
              <a:rPr lang="en-GB" b="1" dirty="0"/>
              <a:t>Logical Operators</a:t>
            </a:r>
            <a:r>
              <a:rPr lang="en-GB" dirty="0"/>
              <a:t>: Combine expressions to test for multiple conditions. Return TRUE or FALSE.</a:t>
            </a:r>
          </a:p>
          <a:p>
            <a:pPr lvl="1">
              <a:lnSpc>
                <a:spcPct val="150000"/>
              </a:lnSpc>
            </a:pPr>
            <a:r>
              <a:rPr lang="en-GB" dirty="0"/>
              <a:t>&amp;&amp; (AND) - TRUE if both expressions are TRUE.</a:t>
            </a:r>
          </a:p>
          <a:p>
            <a:pPr lvl="1">
              <a:lnSpc>
                <a:spcPct val="150000"/>
              </a:lnSpc>
            </a:pPr>
            <a:r>
              <a:rPr lang="en-GB" dirty="0"/>
              <a:t>|| (OR) - TRUE if either expression is TRUE.</a:t>
            </a:r>
          </a:p>
          <a:p>
            <a:pPr lvl="1">
              <a:lnSpc>
                <a:spcPct val="150000"/>
              </a:lnSpc>
            </a:pPr>
            <a:r>
              <a:rPr lang="en-GB" dirty="0"/>
              <a:t>IN - TRUE if a value exists within a list of values.</a:t>
            </a:r>
            <a:endParaRPr lang="en-IN" dirty="0"/>
          </a:p>
        </p:txBody>
      </p:sp>
      <p:sp>
        <p:nvSpPr>
          <p:cNvPr id="3" name="Content Placeholder 2">
            <a:extLst>
              <a:ext uri="{FF2B5EF4-FFF2-40B4-BE49-F238E27FC236}">
                <a16:creationId xmlns:a16="http://schemas.microsoft.com/office/drawing/2014/main" id="{E1202B9B-E87D-E2DD-A38B-53D9F678E3F0}"/>
              </a:ext>
            </a:extLst>
          </p:cNvPr>
          <p:cNvSpPr>
            <a:spLocks noGrp="1"/>
          </p:cNvSpPr>
          <p:nvPr>
            <p:ph idx="10"/>
          </p:nvPr>
        </p:nvSpPr>
        <p:spPr/>
        <p:txBody>
          <a:bodyPr/>
          <a:lstStyle/>
          <a:p>
            <a:pPr>
              <a:lnSpc>
                <a:spcPct val="150000"/>
              </a:lnSpc>
            </a:pPr>
            <a:r>
              <a:rPr lang="en-GB" b="1" dirty="0"/>
              <a:t>Comparison Operators</a:t>
            </a:r>
            <a:r>
              <a:rPr lang="en-GB" dirty="0"/>
              <a:t>: Compare two values. The result is a logical value (TRUE or FALSE).</a:t>
            </a:r>
          </a:p>
          <a:p>
            <a:pPr lvl="1">
              <a:lnSpc>
                <a:spcPct val="150000"/>
              </a:lnSpc>
            </a:pPr>
            <a:r>
              <a:rPr lang="en-GB" dirty="0"/>
              <a:t>= (Equal to)</a:t>
            </a:r>
          </a:p>
          <a:p>
            <a:pPr lvl="1">
              <a:lnSpc>
                <a:spcPct val="150000"/>
              </a:lnSpc>
            </a:pPr>
            <a:r>
              <a:rPr lang="en-GB" dirty="0"/>
              <a:t>&gt; (Greater than)</a:t>
            </a:r>
          </a:p>
          <a:p>
            <a:pPr lvl="1">
              <a:lnSpc>
                <a:spcPct val="150000"/>
              </a:lnSpc>
            </a:pPr>
            <a:r>
              <a:rPr lang="en-GB" dirty="0"/>
              <a:t>&lt; (Less than)</a:t>
            </a:r>
          </a:p>
          <a:p>
            <a:pPr lvl="1">
              <a:lnSpc>
                <a:spcPct val="150000"/>
              </a:lnSpc>
            </a:pPr>
            <a:r>
              <a:rPr lang="en-GB" dirty="0"/>
              <a:t>&gt;= (Greater than or equal to)</a:t>
            </a:r>
          </a:p>
          <a:p>
            <a:pPr lvl="1">
              <a:lnSpc>
                <a:spcPct val="150000"/>
              </a:lnSpc>
            </a:pPr>
            <a:r>
              <a:rPr lang="en-GB" dirty="0"/>
              <a:t>&lt;= (Less than or equal to)</a:t>
            </a:r>
          </a:p>
          <a:p>
            <a:pPr lvl="1">
              <a:lnSpc>
                <a:spcPct val="150000"/>
              </a:lnSpc>
            </a:pPr>
            <a:r>
              <a:rPr lang="en-GB" dirty="0"/>
              <a:t>&lt;&gt; (Not equal to)</a:t>
            </a:r>
          </a:p>
          <a:p>
            <a:pPr>
              <a:lnSpc>
                <a:spcPct val="150000"/>
              </a:lnSpc>
            </a:pPr>
            <a:r>
              <a:rPr lang="en-GB" b="1" dirty="0"/>
              <a:t>Text Concatenation Operator: </a:t>
            </a:r>
          </a:p>
          <a:p>
            <a:pPr lvl="1">
              <a:lnSpc>
                <a:spcPct val="150000"/>
              </a:lnSpc>
            </a:pPr>
            <a:r>
              <a:rPr lang="en-GB" dirty="0"/>
              <a:t>Joins two or more text strings into a single string.</a:t>
            </a:r>
          </a:p>
          <a:p>
            <a:pPr lvl="1">
              <a:lnSpc>
                <a:spcPct val="150000"/>
              </a:lnSpc>
            </a:pPr>
            <a:r>
              <a:rPr lang="en-GB" dirty="0"/>
              <a:t>&amp; (Ampersand)</a:t>
            </a:r>
            <a:endParaRPr lang="en-IN" dirty="0"/>
          </a:p>
        </p:txBody>
      </p:sp>
      <p:sp>
        <p:nvSpPr>
          <p:cNvPr id="4" name="Text Placeholder 3">
            <a:extLst>
              <a:ext uri="{FF2B5EF4-FFF2-40B4-BE49-F238E27FC236}">
                <a16:creationId xmlns:a16="http://schemas.microsoft.com/office/drawing/2014/main" id="{A5B2EC5C-617C-1DA8-C496-F7DC3B0525F6}"/>
              </a:ext>
            </a:extLst>
          </p:cNvPr>
          <p:cNvSpPr>
            <a:spLocks noGrp="1"/>
          </p:cNvSpPr>
          <p:nvPr>
            <p:ph type="body" sz="quarter" idx="11"/>
          </p:nvPr>
        </p:nvSpPr>
        <p:spPr/>
        <p:txBody>
          <a:bodyPr/>
          <a:lstStyle/>
          <a:p>
            <a:r>
              <a:rPr lang="en-IN"/>
              <a:t>DAX Operators</a:t>
            </a:r>
          </a:p>
        </p:txBody>
      </p:sp>
    </p:spTree>
    <p:extLst>
      <p:ext uri="{BB962C8B-B14F-4D97-AF65-F5344CB8AC3E}">
        <p14:creationId xmlns:p14="http://schemas.microsoft.com/office/powerpoint/2010/main" val="39083781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5C4809-B0E0-07DC-BA47-6E3649DBF6A5}"/>
              </a:ext>
            </a:extLst>
          </p:cNvPr>
          <p:cNvSpPr>
            <a:spLocks noGrp="1"/>
          </p:cNvSpPr>
          <p:nvPr>
            <p:ph idx="1"/>
          </p:nvPr>
        </p:nvSpPr>
        <p:spPr/>
        <p:txBody>
          <a:bodyPr/>
          <a:lstStyle/>
          <a:p>
            <a:pPr>
              <a:lnSpc>
                <a:spcPct val="150000"/>
              </a:lnSpc>
            </a:pPr>
            <a:r>
              <a:rPr lang="en-GB" dirty="0"/>
              <a:t>Variables in DAX allow you to store the result of an expression, which can then be referenced multiple times within a single DAX formula. </a:t>
            </a:r>
          </a:p>
          <a:p>
            <a:pPr>
              <a:lnSpc>
                <a:spcPct val="150000"/>
              </a:lnSpc>
            </a:pPr>
            <a:r>
              <a:rPr lang="en-GB" dirty="0"/>
              <a:t>This can improve readability, performance, and reduce redundancy.</a:t>
            </a:r>
          </a:p>
          <a:p>
            <a:pPr>
              <a:lnSpc>
                <a:spcPct val="150000"/>
              </a:lnSpc>
            </a:pPr>
            <a:r>
              <a:rPr lang="en-GB" dirty="0"/>
              <a:t>Returning the Result: After declaring one or more variables, you must use the RETURN keyword to specify the result of the DAX formula, which can be one of the declared variables or an expression that uses the variables.</a:t>
            </a:r>
          </a:p>
          <a:p>
            <a:pPr>
              <a:lnSpc>
                <a:spcPct val="150000"/>
              </a:lnSpc>
            </a:pPr>
            <a:r>
              <a:rPr lang="en-GB" dirty="0"/>
              <a:t>Scope of Variables: Variables have scope only within the DAX formula in which they are declared. They cannot be accessed from other formulas.</a:t>
            </a:r>
            <a:endParaRPr lang="en-IN" dirty="0"/>
          </a:p>
          <a:p>
            <a:pPr>
              <a:lnSpc>
                <a:spcPct val="150000"/>
              </a:lnSpc>
            </a:pPr>
            <a:endParaRPr lang="en-GB" dirty="0"/>
          </a:p>
        </p:txBody>
      </p:sp>
      <p:sp>
        <p:nvSpPr>
          <p:cNvPr id="3" name="Content Placeholder 2">
            <a:extLst>
              <a:ext uri="{FF2B5EF4-FFF2-40B4-BE49-F238E27FC236}">
                <a16:creationId xmlns:a16="http://schemas.microsoft.com/office/drawing/2014/main" id="{168E5B55-FFAF-4405-9366-204168416379}"/>
              </a:ext>
            </a:extLst>
          </p:cNvPr>
          <p:cNvSpPr>
            <a:spLocks noGrp="1"/>
          </p:cNvSpPr>
          <p:nvPr>
            <p:ph idx="10"/>
          </p:nvPr>
        </p:nvSpPr>
        <p:spPr>
          <a:xfrm>
            <a:off x="4678939" y="1073428"/>
            <a:ext cx="4000487" cy="3945185"/>
          </a:xfrm>
        </p:spPr>
        <p:txBody>
          <a:bodyPr>
            <a:noAutofit/>
          </a:bodyPr>
          <a:lstStyle/>
          <a:p>
            <a:pPr marL="0" indent="0">
              <a:lnSpc>
                <a:spcPct val="150000"/>
              </a:lnSpc>
              <a:buNone/>
            </a:pPr>
            <a:r>
              <a:rPr lang="en-GB" b="1" dirty="0"/>
              <a:t>Benefits of Using Variables:</a:t>
            </a:r>
          </a:p>
          <a:p>
            <a:pPr>
              <a:lnSpc>
                <a:spcPct val="150000"/>
              </a:lnSpc>
            </a:pPr>
            <a:r>
              <a:rPr lang="en-GB" dirty="0"/>
              <a:t>Improved Readability: Variables make complex formulas easier to understand by breaking them down into smaller, named parts.</a:t>
            </a:r>
          </a:p>
          <a:p>
            <a:pPr>
              <a:lnSpc>
                <a:spcPct val="150000"/>
              </a:lnSpc>
            </a:pPr>
            <a:r>
              <a:rPr lang="en-GB" dirty="0"/>
              <a:t>Enhanced Performance: When an expression is assigned to a variable, it's evaluated only once, even if the variable is used multiple times in the formula. This can lead to performance improvements, especially for computationally intensive expressions.</a:t>
            </a:r>
          </a:p>
          <a:p>
            <a:pPr>
              <a:lnSpc>
                <a:spcPct val="150000"/>
              </a:lnSpc>
            </a:pPr>
            <a:r>
              <a:rPr lang="en-GB" dirty="0"/>
              <a:t>Reduced Redundancy: Avoid repeating the same expression multiple times within a formula by assigning it to a variable.</a:t>
            </a:r>
          </a:p>
          <a:p>
            <a:pPr>
              <a:lnSpc>
                <a:spcPct val="150000"/>
              </a:lnSpc>
            </a:pPr>
            <a:r>
              <a:rPr lang="en-GB" dirty="0"/>
              <a:t>Declaring Variables: Variables are declared using the VAR keyword, followed by the variable name, an equals sign (=), and the expression to be assigned to the variable.</a:t>
            </a:r>
          </a:p>
          <a:p>
            <a:pPr>
              <a:lnSpc>
                <a:spcPct val="150000"/>
              </a:lnSpc>
            </a:pPr>
            <a:endParaRPr lang="en-IN" dirty="0"/>
          </a:p>
        </p:txBody>
      </p:sp>
      <p:sp>
        <p:nvSpPr>
          <p:cNvPr id="4" name="Text Placeholder 3">
            <a:extLst>
              <a:ext uri="{FF2B5EF4-FFF2-40B4-BE49-F238E27FC236}">
                <a16:creationId xmlns:a16="http://schemas.microsoft.com/office/drawing/2014/main" id="{E068B2E0-BC00-1F96-B679-4A6CD139DBD3}"/>
              </a:ext>
            </a:extLst>
          </p:cNvPr>
          <p:cNvSpPr>
            <a:spLocks noGrp="1"/>
          </p:cNvSpPr>
          <p:nvPr>
            <p:ph type="body" sz="quarter" idx="11"/>
          </p:nvPr>
        </p:nvSpPr>
        <p:spPr/>
        <p:txBody>
          <a:bodyPr/>
          <a:lstStyle/>
          <a:p>
            <a:r>
              <a:rPr lang="en-IN"/>
              <a:t>DAX Variables</a:t>
            </a:r>
          </a:p>
        </p:txBody>
      </p:sp>
    </p:spTree>
    <p:extLst>
      <p:ext uri="{BB962C8B-B14F-4D97-AF65-F5344CB8AC3E}">
        <p14:creationId xmlns:p14="http://schemas.microsoft.com/office/powerpoint/2010/main" val="236631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777C1-DB54-E238-3459-0B30B8A2A19E}"/>
            </a:ext>
          </a:extLst>
        </p:cNvPr>
        <p:cNvGrpSpPr/>
        <p:nvPr/>
      </p:nvGrpSpPr>
      <p:grpSpPr>
        <a:xfrm>
          <a:off x="0" y="0"/>
          <a:ext cx="0" cy="0"/>
          <a:chOff x="0" y="0"/>
          <a:chExt cx="0" cy="0"/>
        </a:xfrm>
      </p:grpSpPr>
      <p:graphicFrame>
        <p:nvGraphicFramePr>
          <p:cNvPr id="17" name="Content Placeholder 1">
            <a:extLst>
              <a:ext uri="{FF2B5EF4-FFF2-40B4-BE49-F238E27FC236}">
                <a16:creationId xmlns:a16="http://schemas.microsoft.com/office/drawing/2014/main" id="{16B21464-EF39-E411-C61B-522E9062140B}"/>
              </a:ext>
            </a:extLst>
          </p:cNvPr>
          <p:cNvGraphicFramePr>
            <a:graphicFrameLocks noGrp="1"/>
          </p:cNvGraphicFramePr>
          <p:nvPr>
            <p:ph idx="1"/>
            <p:extLst>
              <p:ext uri="{D42A27DB-BD31-4B8C-83A1-F6EECF244321}">
                <p14:modId xmlns:p14="http://schemas.microsoft.com/office/powerpoint/2010/main" val="2737317866"/>
              </p:ext>
            </p:extLst>
          </p:nvPr>
        </p:nvGraphicFramePr>
        <p:xfrm>
          <a:off x="465138" y="1195388"/>
          <a:ext cx="8213725" cy="3819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02FFA960-F169-DE3C-CFD6-9366E4F6F441}"/>
              </a:ext>
            </a:extLst>
          </p:cNvPr>
          <p:cNvSpPr>
            <a:spLocks noGrp="1"/>
          </p:cNvSpPr>
          <p:nvPr>
            <p:ph type="body" sz="quarter" idx="10"/>
          </p:nvPr>
        </p:nvSpPr>
        <p:spPr/>
        <p:txBody>
          <a:bodyPr>
            <a:normAutofit/>
          </a:bodyPr>
          <a:lstStyle/>
          <a:p>
            <a:pPr marL="0" indent="0">
              <a:buNone/>
            </a:pPr>
            <a:r>
              <a:rPr lang="en-GB" sz="2400"/>
              <a:t>Tasks of a Data Analyst</a:t>
            </a:r>
            <a:endParaRPr lang="en-IN" sz="2400"/>
          </a:p>
        </p:txBody>
      </p:sp>
    </p:spTree>
    <p:extLst>
      <p:ext uri="{BB962C8B-B14F-4D97-AF65-F5344CB8AC3E}">
        <p14:creationId xmlns:p14="http://schemas.microsoft.com/office/powerpoint/2010/main" val="34899109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BC87F-C367-AE72-7E76-E4EAE504CA5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41819E4-2B17-5AA5-E290-8CACAB1F0966}"/>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7C3FC716-8B85-43BF-9BEC-AAC0C9C57068}"/>
              </a:ext>
            </a:extLst>
          </p:cNvPr>
          <p:cNvGraphicFramePr>
            <a:graphicFrameLocks noGrp="1"/>
          </p:cNvGraphicFramePr>
          <p:nvPr>
            <p:extLst>
              <p:ext uri="{D42A27DB-BD31-4B8C-83A1-F6EECF244321}">
                <p14:modId xmlns:p14="http://schemas.microsoft.com/office/powerpoint/2010/main" val="1584121414"/>
              </p:ext>
            </p:extLst>
          </p:nvPr>
        </p:nvGraphicFramePr>
        <p:xfrm>
          <a:off x="524832" y="1222807"/>
          <a:ext cx="8154594" cy="3834086"/>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275862">
                <a:tc>
                  <a:txBody>
                    <a:bodyPr/>
                    <a:lstStyle/>
                    <a:p>
                      <a:pPr algn="l">
                        <a:lnSpc>
                          <a:spcPct val="200000"/>
                        </a:lnSpc>
                      </a:pPr>
                      <a:r>
                        <a:rPr lang="en-IN" sz="1000" dirty="0"/>
                        <a:t>SUM</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Adds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SUM(Sales[Amount])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3192181"/>
                  </a:ext>
                </a:extLst>
              </a:tr>
              <a:tr h="358621">
                <a:tc>
                  <a:txBody>
                    <a:bodyPr/>
                    <a:lstStyle/>
                    <a:p>
                      <a:pPr algn="l">
                        <a:lnSpc>
                          <a:spcPct val="200000"/>
                        </a:lnSpc>
                      </a:pPr>
                      <a:r>
                        <a:rPr lang="en-IN" sz="1000"/>
                        <a:t>AVERAGE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average of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AVERAGE(Sales[Profit])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0128692"/>
                  </a:ext>
                </a:extLst>
              </a:tr>
              <a:tr h="275862">
                <a:tc>
                  <a:txBody>
                    <a:bodyPr/>
                    <a:lstStyle/>
                    <a:p>
                      <a:pPr algn="l">
                        <a:lnSpc>
                          <a:spcPct val="200000"/>
                        </a:lnSpc>
                      </a:pPr>
                      <a:r>
                        <a:rPr lang="en-IN" sz="1000"/>
                        <a:t>MIN</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smallest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MIN(Products[Price])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688694"/>
                  </a:ext>
                </a:extLst>
              </a:tr>
              <a:tr h="275862">
                <a:tc>
                  <a:txBody>
                    <a:bodyPr/>
                    <a:lstStyle/>
                    <a:p>
                      <a:pPr algn="l">
                        <a:lnSpc>
                          <a:spcPct val="200000"/>
                        </a:lnSpc>
                      </a:pPr>
                      <a:r>
                        <a:rPr lang="en-IN" sz="1000"/>
                        <a:t>MAX</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largest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MAX(Products[Price])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1293403"/>
                  </a:ext>
                </a:extLst>
              </a:tr>
              <a:tr h="358621">
                <a:tc>
                  <a:txBody>
                    <a:bodyPr/>
                    <a:lstStyle/>
                    <a:p>
                      <a:pPr algn="l">
                        <a:lnSpc>
                          <a:spcPct val="200000"/>
                        </a:lnSpc>
                      </a:pPr>
                      <a:r>
                        <a:rPr lang="en-IN" sz="1000"/>
                        <a:t>COUNT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Counts the number of rows in a column that are not blank</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COUNT(Orders[OrderID])</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1235844"/>
                  </a:ext>
                </a:extLst>
              </a:tr>
              <a:tr h="358621">
                <a:tc>
                  <a:txBody>
                    <a:bodyPr/>
                    <a:lstStyle/>
                    <a:p>
                      <a:pPr algn="l">
                        <a:lnSpc>
                          <a:spcPct val="200000"/>
                        </a:lnSpc>
                      </a:pPr>
                      <a:r>
                        <a:rPr lang="en-IN" sz="1000"/>
                        <a:t>COUNTA</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values (non-empty)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COUNTA(Customers[Name])</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3949937"/>
                  </a:ext>
                </a:extLst>
              </a:tr>
              <a:tr h="275862">
                <a:tc>
                  <a:txBody>
                    <a:bodyPr/>
                    <a:lstStyle/>
                    <a:p>
                      <a:pPr algn="l">
                        <a:lnSpc>
                          <a:spcPct val="200000"/>
                        </a:lnSpc>
                      </a:pPr>
                      <a:r>
                        <a:rPr lang="en-IN" sz="1000"/>
                        <a:t>COUNTROWS</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rows in a table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COUNTROWS(Sales)</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8493695"/>
                  </a:ext>
                </a:extLst>
              </a:tr>
              <a:tr h="358621">
                <a:tc>
                  <a:txBody>
                    <a:bodyPr/>
                    <a:lstStyle/>
                    <a:p>
                      <a:pPr algn="l">
                        <a:lnSpc>
                          <a:spcPct val="200000"/>
                        </a:lnSpc>
                      </a:pPr>
                      <a:r>
                        <a:rPr lang="en-IN" sz="1000"/>
                        <a:t>DISTINCTCOUNT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distinct (unique) values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DISTINCTCOUNT(Orders[</a:t>
                      </a:r>
                      <a:r>
                        <a:rPr lang="en-IN" sz="1000" dirty="0" err="1"/>
                        <a:t>CustomerID</a:t>
                      </a:r>
                      <a:r>
                        <a:rPr lang="en-IN" sz="1000" dirty="0"/>
                        <a: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76116"/>
                  </a:ext>
                </a:extLst>
              </a:tr>
              <a:tr h="358621">
                <a:tc>
                  <a:txBody>
                    <a:bodyPr/>
                    <a:lstStyle/>
                    <a:p>
                      <a:pPr algn="l">
                        <a:lnSpc>
                          <a:spcPct val="200000"/>
                        </a:lnSpc>
                      </a:pPr>
                      <a:r>
                        <a:rPr lang="en-IN" sz="1000"/>
                        <a:t>CALCULATE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Evaluates an expression in a modified filter context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CALCULATE(SUM(Sales[Amount]), Region[Name] = "West")</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967732"/>
                  </a:ext>
                </a:extLst>
              </a:tr>
            </a:tbl>
          </a:graphicData>
        </a:graphic>
      </p:graphicFrame>
    </p:spTree>
    <p:extLst>
      <p:ext uri="{BB962C8B-B14F-4D97-AF65-F5344CB8AC3E}">
        <p14:creationId xmlns:p14="http://schemas.microsoft.com/office/powerpoint/2010/main" val="32270461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2C24-4A1B-8FF4-DC22-FB545F08E38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7BC7BF8-59CA-6447-7919-809BA680B7A3}"/>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2DAD05F5-38C8-C8A1-CE89-4981926B5F30}"/>
              </a:ext>
            </a:extLst>
          </p:cNvPr>
          <p:cNvGraphicFramePr>
            <a:graphicFrameLocks noGrp="1"/>
          </p:cNvGraphicFramePr>
          <p:nvPr>
            <p:extLst>
              <p:ext uri="{D42A27DB-BD31-4B8C-83A1-F6EECF244321}">
                <p14:modId xmlns:p14="http://schemas.microsoft.com/office/powerpoint/2010/main" val="1673454604"/>
              </p:ext>
            </p:extLst>
          </p:nvPr>
        </p:nvGraphicFramePr>
        <p:xfrm>
          <a:off x="524832" y="1222807"/>
          <a:ext cx="8154594" cy="3666671"/>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dirty="0"/>
                        <a:t>FILTER</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table that represents a subset of another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FILTER(Sales, Sales[Amount] &gt; 1000)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400390"/>
                  </a:ext>
                </a:extLst>
              </a:tr>
              <a:tr h="275862">
                <a:tc>
                  <a:txBody>
                    <a:bodyPr/>
                    <a:lstStyle/>
                    <a:p>
                      <a:pPr algn="l">
                        <a:lnSpc>
                          <a:spcPct val="100000"/>
                        </a:lnSpc>
                      </a:pPr>
                      <a:r>
                        <a:rPr lang="en-IN" sz="1000"/>
                        <a:t>ALL</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Removes filters from a column or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CALCULATE(SUM(Sales[Amount]), ALL(Sales))</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977382"/>
                  </a:ext>
                </a:extLst>
              </a:tr>
              <a:tr h="441379">
                <a:tc>
                  <a:txBody>
                    <a:bodyPr/>
                    <a:lstStyle/>
                    <a:p>
                      <a:pPr algn="l">
                        <a:lnSpc>
                          <a:spcPct val="100000"/>
                        </a:lnSpc>
                      </a:pPr>
                      <a:r>
                        <a:rPr lang="en-IN" sz="1000"/>
                        <a:t>RELATED</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a related value from another table using a relationship</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RELATED(Product[Category])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6071897"/>
                  </a:ext>
                </a:extLst>
              </a:tr>
              <a:tr h="358621">
                <a:tc>
                  <a:txBody>
                    <a:bodyPr/>
                    <a:lstStyle/>
                    <a:p>
                      <a:pPr algn="l">
                        <a:lnSpc>
                          <a:spcPct val="100000"/>
                        </a:lnSpc>
                      </a:pPr>
                      <a:r>
                        <a:rPr lang="en-IN" sz="1000"/>
                        <a:t>IF</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one value if a condition is TRUE, otherwise another</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IF(Sales[Amount] &gt; 500, "High", "Low")</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9810917"/>
                  </a:ext>
                </a:extLst>
              </a:tr>
              <a:tr h="358621">
                <a:tc>
                  <a:txBody>
                    <a:bodyPr/>
                    <a:lstStyle/>
                    <a:p>
                      <a:pPr algn="l">
                        <a:lnSpc>
                          <a:spcPct val="100000"/>
                        </a:lnSpc>
                      </a:pPr>
                      <a:r>
                        <a:rPr lang="en-IN" sz="1000"/>
                        <a:t>SWITCH</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Evaluates an expression against a list of values and returns result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SWITCH([Rating], 1, "Poor", 5, "Excellent", "Average")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384960"/>
                  </a:ext>
                </a:extLst>
              </a:tr>
              <a:tr h="441379">
                <a:tc>
                  <a:txBody>
                    <a:bodyPr/>
                    <a:lstStyle/>
                    <a:p>
                      <a:pPr algn="l">
                        <a:lnSpc>
                          <a:spcPct val="100000"/>
                        </a:lnSpc>
                      </a:pPr>
                      <a:r>
                        <a:rPr lang="en-IN" sz="1000"/>
                        <a:t>AND</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both conditions are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IF(AND(Sales[Amount]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142337"/>
                  </a:ext>
                </a:extLst>
              </a:tr>
              <a:tr h="441379">
                <a:tc>
                  <a:txBody>
                    <a:bodyPr/>
                    <a:lstStyle/>
                    <a:p>
                      <a:pPr algn="l">
                        <a:lnSpc>
                          <a:spcPct val="100000"/>
                        </a:lnSpc>
                      </a:pPr>
                      <a:r>
                        <a:rPr lang="en-IN" sz="1000"/>
                        <a:t>OR</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either condition is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IF(OR(Sales[Amount]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7419835"/>
                  </a:ext>
                </a:extLst>
              </a:tr>
              <a:tr h="275862">
                <a:tc>
                  <a:txBody>
                    <a:bodyPr/>
                    <a:lstStyle/>
                    <a:p>
                      <a:pPr algn="l">
                        <a:lnSpc>
                          <a:spcPct val="100000"/>
                        </a:lnSpc>
                      </a:pPr>
                      <a:r>
                        <a:rPr lang="en-IN" sz="1000"/>
                        <a:t>NOT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the opposite of a logical value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IF(NOT(Sales[Amount] &gt; 500), "Low", "High")</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1207124"/>
                  </a:ext>
                </a:extLst>
              </a:tr>
              <a:tr h="358621">
                <a:tc>
                  <a:txBody>
                    <a:bodyPr/>
                    <a:lstStyle/>
                    <a:p>
                      <a:pPr algn="l">
                        <a:lnSpc>
                          <a:spcPct val="100000"/>
                        </a:lnSpc>
                      </a:pPr>
                      <a:r>
                        <a:rPr lang="en-IN" sz="1000"/>
                        <a:t>FORMAT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Formats a value according to a specified format string</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FORMAT(Sales[Date], "MMMM YYYY")</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838371"/>
                  </a:ext>
                </a:extLst>
              </a:tr>
            </a:tbl>
          </a:graphicData>
        </a:graphic>
      </p:graphicFrame>
    </p:spTree>
    <p:extLst>
      <p:ext uri="{BB962C8B-B14F-4D97-AF65-F5344CB8AC3E}">
        <p14:creationId xmlns:p14="http://schemas.microsoft.com/office/powerpoint/2010/main" val="22902333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4B18-766B-A92C-81BC-E2FF8A2AB5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985F24-1123-D549-01B6-1A7BAA06DA2C}"/>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FEE57E1C-4EE1-BD18-1F4D-38B78C5A07A6}"/>
              </a:ext>
            </a:extLst>
          </p:cNvPr>
          <p:cNvGraphicFramePr>
            <a:graphicFrameLocks noGrp="1"/>
          </p:cNvGraphicFramePr>
          <p:nvPr>
            <p:extLst>
              <p:ext uri="{D42A27DB-BD31-4B8C-83A1-F6EECF244321}">
                <p14:modId xmlns:p14="http://schemas.microsoft.com/office/powerpoint/2010/main" val="2314482684"/>
              </p:ext>
            </p:extLst>
          </p:nvPr>
        </p:nvGraphicFramePr>
        <p:xfrm>
          <a:off x="524832" y="1222807"/>
          <a:ext cx="8154594" cy="2884223"/>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a:t>DIVIDE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Performs division and handles divide-by-zero errors</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DIVIDE(Sales[Amount], Sales[Quantity], 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143637"/>
                  </a:ext>
                </a:extLst>
              </a:tr>
              <a:tr h="441379">
                <a:tc>
                  <a:txBody>
                    <a:bodyPr/>
                    <a:lstStyle/>
                    <a:p>
                      <a:pPr algn="l">
                        <a:lnSpc>
                          <a:spcPct val="100000"/>
                        </a:lnSpc>
                      </a:pPr>
                      <a:r>
                        <a:rPr lang="en-IN" sz="1000" dirty="0"/>
                        <a:t>VALUES</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one-column table that contains the distinct values from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VALUES(Customers[City])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7967517"/>
                  </a:ext>
                </a:extLst>
              </a:tr>
              <a:tr h="441379">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RANKX</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rank of an item in a list, with optional sorting order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RANKX(ALL(Sales[Product]), [Total Sales], , DESC)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2540314"/>
                  </a:ext>
                </a:extLst>
              </a:tr>
              <a:tr h="441379">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ISBLANK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Checks whether a value is 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IF(ISBLANK(Sales[Discount]), "No Discount", Sales[Discount])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0144618"/>
                  </a:ext>
                </a:extLst>
              </a:tr>
              <a:tr h="441379">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SELECTEDVALUE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value when a single value is selected, otherwise returns alternate result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SELECTEDVALUE(Products[Category], "All Categories")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1469663"/>
                  </a:ext>
                </a:extLst>
              </a:tr>
              <a:tr h="441379">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current date and time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381095"/>
                  </a:ext>
                </a:extLst>
              </a:tr>
            </a:tbl>
          </a:graphicData>
        </a:graphic>
      </p:graphicFrame>
      <p:sp>
        <p:nvSpPr>
          <p:cNvPr id="10" name="TextBox 9">
            <a:extLst>
              <a:ext uri="{FF2B5EF4-FFF2-40B4-BE49-F238E27FC236}">
                <a16:creationId xmlns:a16="http://schemas.microsoft.com/office/drawing/2014/main" id="{1820149D-5429-7364-0068-FFAB38708ABA}"/>
              </a:ext>
            </a:extLst>
          </p:cNvPr>
          <p:cNvSpPr txBox="1"/>
          <p:nvPr/>
        </p:nvSpPr>
        <p:spPr>
          <a:xfrm>
            <a:off x="464574" y="4294880"/>
            <a:ext cx="8214852" cy="261610"/>
          </a:xfrm>
          <a:prstGeom prst="rect">
            <a:avLst/>
          </a:prstGeom>
          <a:noFill/>
        </p:spPr>
        <p:txBody>
          <a:bodyPr wrap="square">
            <a:spAutoFit/>
          </a:bodyPr>
          <a:lstStyle/>
          <a:p>
            <a:r>
              <a:rPr lang="en-IN" sz="1100" b="1" dirty="0">
                <a:solidFill>
                  <a:srgbClr val="FF0000"/>
                </a:solidFill>
                <a:latin typeface="+mj-lt"/>
              </a:rPr>
              <a:t>Refer for more DAX functions - </a:t>
            </a:r>
            <a:r>
              <a:rPr lang="en-IN" sz="1100" dirty="0">
                <a:solidFill>
                  <a:srgbClr val="FF0000"/>
                </a:solidFill>
                <a:latin typeface="+mj-lt"/>
                <a:hlinkClick r:id="rId2"/>
              </a:rPr>
              <a:t>https://learn.microsoft.com/en-us/dax/dax-function-reference</a:t>
            </a:r>
            <a:r>
              <a:rPr lang="en-IN" sz="1100" dirty="0">
                <a:solidFill>
                  <a:srgbClr val="FF0000"/>
                </a:solidFill>
                <a:latin typeface="+mj-lt"/>
              </a:rPr>
              <a:t> </a:t>
            </a:r>
          </a:p>
        </p:txBody>
      </p:sp>
    </p:spTree>
    <p:extLst>
      <p:ext uri="{BB962C8B-B14F-4D97-AF65-F5344CB8AC3E}">
        <p14:creationId xmlns:p14="http://schemas.microsoft.com/office/powerpoint/2010/main" val="2327623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590D6C-4EBD-E7F9-4DB8-32F1FA6138A9}"/>
              </a:ext>
            </a:extLst>
          </p:cNvPr>
          <p:cNvSpPr>
            <a:spLocks noGrp="1"/>
          </p:cNvSpPr>
          <p:nvPr>
            <p:ph idx="1"/>
          </p:nvPr>
        </p:nvSpPr>
        <p:spPr>
          <a:xfrm>
            <a:off x="464574" y="1194626"/>
            <a:ext cx="8214852" cy="3819806"/>
          </a:xfrm>
        </p:spPr>
        <p:txBody>
          <a:bodyPr/>
          <a:lstStyle/>
          <a:p>
            <a:pPr>
              <a:lnSpc>
                <a:spcPct val="200000"/>
              </a:lnSpc>
            </a:pPr>
            <a:r>
              <a:rPr lang="en-US" dirty="0"/>
              <a:t>Measures are dynamic calculation formulas where the results change depending on context</a:t>
            </a:r>
          </a:p>
          <a:p>
            <a:pPr>
              <a:lnSpc>
                <a:spcPct val="200000"/>
              </a:lnSpc>
            </a:pPr>
            <a:r>
              <a:rPr lang="en-US" dirty="0"/>
              <a:t>A formula in a measure can use standard aggregation functions automatically created by using the Auto sum feature, such as COUNT or SUM, or can be defined by the user using the DAX formula bar</a:t>
            </a:r>
          </a:p>
          <a:p>
            <a:pPr>
              <a:lnSpc>
                <a:spcPct val="200000"/>
              </a:lnSpc>
            </a:pPr>
            <a:r>
              <a:rPr lang="en-US" dirty="0"/>
              <a:t>Named measures can be passed as an argument to other measures.</a:t>
            </a:r>
          </a:p>
          <a:p>
            <a:pPr>
              <a:lnSpc>
                <a:spcPct val="200000"/>
              </a:lnSpc>
            </a:pPr>
            <a:r>
              <a:rPr lang="en-US" dirty="0"/>
              <a:t>The syntax for a measure includes the measure's name preceding the formula</a:t>
            </a:r>
          </a:p>
          <a:p>
            <a:pPr>
              <a:lnSpc>
                <a:spcPct val="200000"/>
              </a:lnSpc>
            </a:pPr>
            <a:endParaRPr lang="en-US" dirty="0"/>
          </a:p>
        </p:txBody>
      </p:sp>
      <p:sp>
        <p:nvSpPr>
          <p:cNvPr id="3" name="Text Placeholder 2">
            <a:extLst>
              <a:ext uri="{FF2B5EF4-FFF2-40B4-BE49-F238E27FC236}">
                <a16:creationId xmlns:a16="http://schemas.microsoft.com/office/drawing/2014/main" id="{A322560C-18F3-D825-5E18-58ECEC8BCC5E}"/>
              </a:ext>
            </a:extLst>
          </p:cNvPr>
          <p:cNvSpPr>
            <a:spLocks noGrp="1"/>
          </p:cNvSpPr>
          <p:nvPr>
            <p:ph type="body" sz="quarter" idx="10"/>
          </p:nvPr>
        </p:nvSpPr>
        <p:spPr>
          <a:xfrm>
            <a:off x="464574" y="555640"/>
            <a:ext cx="8214852" cy="479317"/>
          </a:xfrm>
        </p:spPr>
        <p:txBody>
          <a:bodyPr>
            <a:normAutofit/>
          </a:bodyPr>
          <a:lstStyle/>
          <a:p>
            <a:r>
              <a:rPr lang="en-US"/>
              <a:t>Measures</a:t>
            </a:r>
          </a:p>
        </p:txBody>
      </p:sp>
    </p:spTree>
    <p:extLst>
      <p:ext uri="{BB962C8B-B14F-4D97-AF65-F5344CB8AC3E}">
        <p14:creationId xmlns:p14="http://schemas.microsoft.com/office/powerpoint/2010/main" val="16048394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E82DBA-4330-2CC3-A165-D4603F60B891}"/>
              </a:ext>
            </a:extLst>
          </p:cNvPr>
          <p:cNvSpPr>
            <a:spLocks noGrp="1"/>
          </p:cNvSpPr>
          <p:nvPr>
            <p:ph idx="1"/>
          </p:nvPr>
        </p:nvSpPr>
        <p:spPr>
          <a:xfrm>
            <a:off x="464574" y="1194626"/>
            <a:ext cx="8214852" cy="3819806"/>
          </a:xfrm>
        </p:spPr>
        <p:txBody>
          <a:bodyPr/>
          <a:lstStyle/>
          <a:p>
            <a:pPr>
              <a:lnSpc>
                <a:spcPct val="200000"/>
              </a:lnSpc>
            </a:pPr>
            <a:r>
              <a:rPr lang="en-US" dirty="0"/>
              <a:t>A calculated column added to an existing table and then assigned a DAX formula that defines the column's values</a:t>
            </a:r>
          </a:p>
          <a:p>
            <a:pPr>
              <a:lnSpc>
                <a:spcPct val="200000"/>
              </a:lnSpc>
            </a:pPr>
            <a:r>
              <a:rPr lang="en-US" dirty="0"/>
              <a:t>Since a calculated column is created in a table in the data model, it is not supported in models that retrieve data exclusively from a relational data source using </a:t>
            </a:r>
            <a:r>
              <a:rPr lang="en-US" dirty="0" err="1"/>
              <a:t>DirectQuery</a:t>
            </a:r>
            <a:r>
              <a:rPr lang="en-US" dirty="0"/>
              <a:t> mode</a:t>
            </a:r>
          </a:p>
          <a:p>
            <a:pPr>
              <a:lnSpc>
                <a:spcPct val="200000"/>
              </a:lnSpc>
            </a:pPr>
            <a:r>
              <a:rPr lang="en-US" dirty="0"/>
              <a:t>When a calculated column contains a valid DAX formula, values are calculated for each row as soon as the formula is entered</a:t>
            </a:r>
          </a:p>
          <a:p>
            <a:pPr>
              <a:lnSpc>
                <a:spcPct val="200000"/>
              </a:lnSpc>
            </a:pPr>
            <a:r>
              <a:rPr lang="en-US" dirty="0"/>
              <a:t>Values are then stored in the in-memory data model</a:t>
            </a:r>
          </a:p>
          <a:p>
            <a:pPr>
              <a:lnSpc>
                <a:spcPct val="200000"/>
              </a:lnSpc>
            </a:pPr>
            <a:endParaRPr lang="en-US" dirty="0"/>
          </a:p>
        </p:txBody>
      </p:sp>
      <p:sp>
        <p:nvSpPr>
          <p:cNvPr id="3" name="Text Placeholder 2">
            <a:extLst>
              <a:ext uri="{FF2B5EF4-FFF2-40B4-BE49-F238E27FC236}">
                <a16:creationId xmlns:a16="http://schemas.microsoft.com/office/drawing/2014/main" id="{0193EE58-EC89-E47B-77D4-E5CC78A8A39E}"/>
              </a:ext>
            </a:extLst>
          </p:cNvPr>
          <p:cNvSpPr>
            <a:spLocks noGrp="1"/>
          </p:cNvSpPr>
          <p:nvPr>
            <p:ph type="body" sz="quarter" idx="10"/>
          </p:nvPr>
        </p:nvSpPr>
        <p:spPr>
          <a:xfrm>
            <a:off x="464574" y="555640"/>
            <a:ext cx="8214852" cy="479317"/>
          </a:xfrm>
        </p:spPr>
        <p:txBody>
          <a:bodyPr>
            <a:normAutofit/>
          </a:bodyPr>
          <a:lstStyle/>
          <a:p>
            <a:r>
              <a:rPr lang="en-US"/>
              <a:t>Calculated Columns</a:t>
            </a:r>
          </a:p>
        </p:txBody>
      </p:sp>
    </p:spTree>
    <p:extLst>
      <p:ext uri="{BB962C8B-B14F-4D97-AF65-F5344CB8AC3E}">
        <p14:creationId xmlns:p14="http://schemas.microsoft.com/office/powerpoint/2010/main" val="27115091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43F35-E0A6-D5F4-9A12-7E82F8687002}"/>
              </a:ext>
            </a:extLst>
          </p:cNvPr>
          <p:cNvSpPr>
            <a:spLocks noGrp="1"/>
          </p:cNvSpPr>
          <p:nvPr>
            <p:ph idx="1"/>
          </p:nvPr>
        </p:nvSpPr>
        <p:spPr>
          <a:xfrm>
            <a:off x="291997" y="4587860"/>
            <a:ext cx="8213725" cy="479318"/>
          </a:xfrm>
        </p:spPr>
        <p:txBody>
          <a:bodyPr/>
          <a:lstStyle/>
          <a:p>
            <a:pPr marL="0" indent="0">
              <a:lnSpc>
                <a:spcPct val="200000"/>
              </a:lnSpc>
              <a:buNone/>
            </a:pPr>
            <a:r>
              <a:rPr lang="en-GB" b="1" dirty="0"/>
              <a:t>⚠️ Tip: </a:t>
            </a:r>
            <a:r>
              <a:rPr lang="en-GB" dirty="0"/>
              <a:t>Use </a:t>
            </a:r>
            <a:r>
              <a:rPr lang="en-GB" b="1" dirty="0"/>
              <a:t>Calculated Columns</a:t>
            </a:r>
            <a:r>
              <a:rPr lang="en-GB" dirty="0"/>
              <a:t> when you need to create new fields </a:t>
            </a:r>
            <a:r>
              <a:rPr lang="en-GB" b="1" dirty="0"/>
              <a:t>per row</a:t>
            </a:r>
            <a:r>
              <a:rPr lang="en-GB" dirty="0"/>
              <a:t>. Use </a:t>
            </a:r>
            <a:r>
              <a:rPr lang="en-GB" b="1" dirty="0"/>
              <a:t>Measures</a:t>
            </a:r>
            <a:r>
              <a:rPr lang="en-GB" dirty="0"/>
              <a:t> for </a:t>
            </a:r>
            <a:r>
              <a:rPr lang="en-GB" b="1" dirty="0"/>
              <a:t>aggregations</a:t>
            </a:r>
            <a:r>
              <a:rPr lang="en-GB" dirty="0"/>
              <a:t> and summarizations in visuals.</a:t>
            </a:r>
            <a:endParaRPr lang="en-US" dirty="0"/>
          </a:p>
        </p:txBody>
      </p:sp>
      <p:sp>
        <p:nvSpPr>
          <p:cNvPr id="3" name="Text Placeholder 2">
            <a:extLst>
              <a:ext uri="{FF2B5EF4-FFF2-40B4-BE49-F238E27FC236}">
                <a16:creationId xmlns:a16="http://schemas.microsoft.com/office/drawing/2014/main" id="{2665C258-B54C-39F0-C78B-1991530CAFB1}"/>
              </a:ext>
            </a:extLst>
          </p:cNvPr>
          <p:cNvSpPr>
            <a:spLocks noGrp="1"/>
          </p:cNvSpPr>
          <p:nvPr>
            <p:ph type="body" sz="quarter" idx="10"/>
          </p:nvPr>
        </p:nvSpPr>
        <p:spPr>
          <a:xfrm>
            <a:off x="946484" y="555640"/>
            <a:ext cx="7732942" cy="479317"/>
          </a:xfrm>
        </p:spPr>
        <p:txBody>
          <a:bodyPr>
            <a:normAutofit/>
          </a:bodyPr>
          <a:lstStyle/>
          <a:p>
            <a:r>
              <a:rPr lang="en-US" dirty="0"/>
              <a:t>Difference between Calculated Column and Measure</a:t>
            </a:r>
          </a:p>
        </p:txBody>
      </p:sp>
      <p:graphicFrame>
        <p:nvGraphicFramePr>
          <p:cNvPr id="4" name="Table 3">
            <a:extLst>
              <a:ext uri="{FF2B5EF4-FFF2-40B4-BE49-F238E27FC236}">
                <a16:creationId xmlns:a16="http://schemas.microsoft.com/office/drawing/2014/main" id="{C5A2547E-FA79-7395-312F-845900E0E8C6}"/>
              </a:ext>
            </a:extLst>
          </p:cNvPr>
          <p:cNvGraphicFramePr>
            <a:graphicFrameLocks noGrp="1"/>
          </p:cNvGraphicFramePr>
          <p:nvPr>
            <p:extLst>
              <p:ext uri="{D42A27DB-BD31-4B8C-83A1-F6EECF244321}">
                <p14:modId xmlns:p14="http://schemas.microsoft.com/office/powerpoint/2010/main" val="4179692624"/>
              </p:ext>
            </p:extLst>
          </p:nvPr>
        </p:nvGraphicFramePr>
        <p:xfrm>
          <a:off x="434141" y="1325547"/>
          <a:ext cx="8296686" cy="3168000"/>
        </p:xfrm>
        <a:graphic>
          <a:graphicData uri="http://schemas.openxmlformats.org/drawingml/2006/table">
            <a:tbl>
              <a:tblPr firstRow="1">
                <a:tableStyleId>{72833802-FEF1-4C79-8D5D-14CF1EAF98D9}</a:tableStyleId>
              </a:tblPr>
              <a:tblGrid>
                <a:gridCol w="1551568">
                  <a:extLst>
                    <a:ext uri="{9D8B030D-6E8A-4147-A177-3AD203B41FA5}">
                      <a16:colId xmlns:a16="http://schemas.microsoft.com/office/drawing/2014/main" val="2249823132"/>
                    </a:ext>
                  </a:extLst>
                </a:gridCol>
                <a:gridCol w="3365425">
                  <a:extLst>
                    <a:ext uri="{9D8B030D-6E8A-4147-A177-3AD203B41FA5}">
                      <a16:colId xmlns:a16="http://schemas.microsoft.com/office/drawing/2014/main" val="3283759793"/>
                    </a:ext>
                  </a:extLst>
                </a:gridCol>
                <a:gridCol w="3379693">
                  <a:extLst>
                    <a:ext uri="{9D8B030D-6E8A-4147-A177-3AD203B41FA5}">
                      <a16:colId xmlns:a16="http://schemas.microsoft.com/office/drawing/2014/main" val="2876762713"/>
                    </a:ext>
                  </a:extLst>
                </a:gridCol>
              </a:tblGrid>
              <a:tr h="396000">
                <a:tc>
                  <a:txBody>
                    <a:bodyPr/>
                    <a:lstStyle/>
                    <a:p>
                      <a:r>
                        <a:rPr lang="en-IN" sz="1100">
                          <a:latin typeface="+mj-lt"/>
                        </a:rPr>
                        <a:t>Feature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Calculated Column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Measure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083406"/>
                  </a:ext>
                </a:extLst>
              </a:tr>
              <a:tr h="396000">
                <a:tc>
                  <a:txBody>
                    <a:bodyPr/>
                    <a:lstStyle/>
                    <a:p>
                      <a:r>
                        <a:rPr lang="en-IN" sz="1100" b="1" dirty="0">
                          <a:latin typeface="+mj-lt"/>
                        </a:rPr>
                        <a:t>Definition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Creates a new column in a table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Calculates a value based on context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628962"/>
                  </a:ext>
                </a:extLst>
              </a:tr>
              <a:tr h="396000">
                <a:tc>
                  <a:txBody>
                    <a:bodyPr/>
                    <a:lstStyle/>
                    <a:p>
                      <a:r>
                        <a:rPr lang="en-IN" sz="1100" b="1" dirty="0">
                          <a:latin typeface="+mj-lt"/>
                        </a:rPr>
                        <a:t>Storage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Physically stored in the data model</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Calculated </a:t>
                      </a:r>
                      <a:r>
                        <a:rPr lang="en-GB" sz="1100" b="1">
                          <a:latin typeface="+mj-lt"/>
                        </a:rPr>
                        <a:t>on the fly</a:t>
                      </a:r>
                      <a:r>
                        <a:rPr lang="en-GB" sz="1100">
                          <a:latin typeface="+mj-lt"/>
                        </a:rPr>
                        <a:t> when used in visuals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506468"/>
                  </a:ext>
                </a:extLst>
              </a:tr>
              <a:tr h="396000">
                <a:tc>
                  <a:txBody>
                    <a:bodyPr/>
                    <a:lstStyle/>
                    <a:p>
                      <a:r>
                        <a:rPr lang="en-IN" sz="1100" b="1" dirty="0">
                          <a:latin typeface="+mj-lt"/>
                        </a:rPr>
                        <a:t>Context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Row-by-row (row context)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Filters, slicers, and visuals (filter/context aware)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30523"/>
                  </a:ext>
                </a:extLst>
              </a:tr>
              <a:tr h="396000">
                <a:tc>
                  <a:txBody>
                    <a:bodyPr/>
                    <a:lstStyle/>
                    <a:p>
                      <a:r>
                        <a:rPr lang="en-IN" sz="1100" b="1" dirty="0">
                          <a:latin typeface="+mj-lt"/>
                        </a:rPr>
                        <a:t>Use Case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Derive values per row, like Profit = Sales - 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Aggregate values, like Total Sales = SUM(Sales)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00172"/>
                  </a:ext>
                </a:extLst>
              </a:tr>
              <a:tr h="396000">
                <a:tc>
                  <a:txBody>
                    <a:bodyPr/>
                    <a:lstStyle/>
                    <a:p>
                      <a:r>
                        <a:rPr lang="en-IN" sz="1100" b="1" dirty="0">
                          <a:latin typeface="+mj-lt"/>
                        </a:rPr>
                        <a:t>Performance Impact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Can increase model size if overused</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More efficient and optimized for large datasets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8866901"/>
                  </a:ext>
                </a:extLst>
              </a:tr>
              <a:tr h="396000">
                <a:tc>
                  <a:txBody>
                    <a:bodyPr/>
                    <a:lstStyle/>
                    <a:p>
                      <a:r>
                        <a:rPr lang="en-IN" sz="1100" b="1" dirty="0">
                          <a:latin typeface="+mj-lt"/>
                        </a:rPr>
                        <a:t>Where used</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as a column — can be used in slicers, tables,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in values area — used in KPIs, visuals,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649356"/>
                  </a:ext>
                </a:extLst>
              </a:tr>
              <a:tr h="396000">
                <a:tc>
                  <a:txBody>
                    <a:bodyPr/>
                    <a:lstStyle/>
                    <a:p>
                      <a:r>
                        <a:rPr lang="en-IN" sz="1100" b="1" dirty="0">
                          <a:latin typeface="+mj-lt"/>
                        </a:rPr>
                        <a:t>Example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Sales[Profit] = Sales[Revenue] - Sales[Cost]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err="1">
                          <a:latin typeface="+mj-lt"/>
                        </a:rPr>
                        <a:t>TotalRevenue</a:t>
                      </a:r>
                      <a:r>
                        <a:rPr lang="en-IN" sz="1100" dirty="0">
                          <a:latin typeface="+mj-lt"/>
                        </a:rPr>
                        <a:t> = SUM(Sales[Revenue])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781253"/>
                  </a:ext>
                </a:extLst>
              </a:tr>
            </a:tbl>
          </a:graphicData>
        </a:graphic>
      </p:graphicFrame>
    </p:spTree>
    <p:extLst>
      <p:ext uri="{BB962C8B-B14F-4D97-AF65-F5344CB8AC3E}">
        <p14:creationId xmlns:p14="http://schemas.microsoft.com/office/powerpoint/2010/main" val="608304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AD8F2-187C-ABD7-A958-B9E3DE814275}"/>
              </a:ext>
            </a:extLst>
          </p:cNvPr>
          <p:cNvSpPr>
            <a:spLocks noGrp="1"/>
          </p:cNvSpPr>
          <p:nvPr>
            <p:ph type="body" sz="quarter" idx="10"/>
          </p:nvPr>
        </p:nvSpPr>
        <p:spPr/>
        <p:txBody>
          <a:bodyPr/>
          <a:lstStyle/>
          <a:p>
            <a:r>
              <a:rPr lang="en-GB" dirty="0"/>
              <a:t>Calculated Column – PQE vs DAX</a:t>
            </a:r>
            <a:endParaRPr lang="en-IN" dirty="0"/>
          </a:p>
        </p:txBody>
      </p:sp>
      <p:graphicFrame>
        <p:nvGraphicFramePr>
          <p:cNvPr id="11" name="Table 10">
            <a:extLst>
              <a:ext uri="{FF2B5EF4-FFF2-40B4-BE49-F238E27FC236}">
                <a16:creationId xmlns:a16="http://schemas.microsoft.com/office/drawing/2014/main" id="{0BA23978-51EC-368D-4412-74F5F6264354}"/>
              </a:ext>
            </a:extLst>
          </p:cNvPr>
          <p:cNvGraphicFramePr>
            <a:graphicFrameLocks noGrp="1"/>
          </p:cNvGraphicFramePr>
          <p:nvPr>
            <p:extLst>
              <p:ext uri="{D42A27DB-BD31-4B8C-83A1-F6EECF244321}">
                <p14:modId xmlns:p14="http://schemas.microsoft.com/office/powerpoint/2010/main" val="1641412643"/>
              </p:ext>
            </p:extLst>
          </p:nvPr>
        </p:nvGraphicFramePr>
        <p:xfrm>
          <a:off x="446422" y="1370013"/>
          <a:ext cx="7732941" cy="3262311"/>
        </p:xfrm>
        <a:graphic>
          <a:graphicData uri="http://schemas.openxmlformats.org/drawingml/2006/table">
            <a:tbl>
              <a:tblPr firstRow="1">
                <a:tableStyleId>{72833802-FEF1-4C79-8D5D-14CF1EAF98D9}</a:tableStyleId>
              </a:tblPr>
              <a:tblGrid>
                <a:gridCol w="2956877">
                  <a:extLst>
                    <a:ext uri="{9D8B030D-6E8A-4147-A177-3AD203B41FA5}">
                      <a16:colId xmlns:a16="http://schemas.microsoft.com/office/drawing/2014/main" val="2437026649"/>
                    </a:ext>
                  </a:extLst>
                </a:gridCol>
                <a:gridCol w="2198417">
                  <a:extLst>
                    <a:ext uri="{9D8B030D-6E8A-4147-A177-3AD203B41FA5}">
                      <a16:colId xmlns:a16="http://schemas.microsoft.com/office/drawing/2014/main" val="842006312"/>
                    </a:ext>
                  </a:extLst>
                </a:gridCol>
                <a:gridCol w="2577647">
                  <a:extLst>
                    <a:ext uri="{9D8B030D-6E8A-4147-A177-3AD203B41FA5}">
                      <a16:colId xmlns:a16="http://schemas.microsoft.com/office/drawing/2014/main" val="3657786848"/>
                    </a:ext>
                  </a:extLst>
                </a:gridCol>
              </a:tblGrid>
              <a:tr h="334596">
                <a:tc>
                  <a:txBody>
                    <a:bodyPr/>
                    <a:lstStyle/>
                    <a:p>
                      <a:r>
                        <a:rPr lang="en-IN" sz="1600"/>
                        <a:t>Scenario</a:t>
                      </a:r>
                    </a:p>
                  </a:txBody>
                  <a:tcPr marL="83649" marR="83649" marT="41825" marB="41825" anchor="ctr">
                    <a:lnB w="6350" cap="flat" cmpd="sng" algn="ctr">
                      <a:solidFill>
                        <a:schemeClr val="tx1"/>
                      </a:solidFill>
                      <a:prstDash val="solid"/>
                      <a:round/>
                      <a:headEnd type="none" w="med" len="med"/>
                      <a:tailEnd type="none" w="med" len="med"/>
                    </a:lnB>
                  </a:tcPr>
                </a:tc>
                <a:tc>
                  <a:txBody>
                    <a:bodyPr/>
                    <a:lstStyle/>
                    <a:p>
                      <a:r>
                        <a:rPr lang="en-IN" sz="1600"/>
                        <a:t>Recommended Tool</a:t>
                      </a:r>
                    </a:p>
                  </a:txBody>
                  <a:tcPr marL="83649" marR="83649" marT="41825" marB="41825" anchor="ctr">
                    <a:lnB w="6350" cap="flat" cmpd="sng" algn="ctr">
                      <a:solidFill>
                        <a:schemeClr val="tx1"/>
                      </a:solidFill>
                      <a:prstDash val="solid"/>
                      <a:round/>
                      <a:headEnd type="none" w="med" len="med"/>
                      <a:tailEnd type="none" w="med" len="med"/>
                    </a:lnB>
                  </a:tcPr>
                </a:tc>
                <a:tc>
                  <a:txBody>
                    <a:bodyPr/>
                    <a:lstStyle/>
                    <a:p>
                      <a:r>
                        <a:rPr lang="en-IN" sz="1600"/>
                        <a:t>Reason</a:t>
                      </a:r>
                    </a:p>
                  </a:txBody>
                  <a:tcPr marL="83649" marR="83649" marT="41825" marB="41825"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2855705"/>
                  </a:ext>
                </a:extLst>
              </a:tr>
              <a:tr h="585543">
                <a:tc>
                  <a:txBody>
                    <a:bodyPr/>
                    <a:lstStyle/>
                    <a:p>
                      <a:r>
                        <a:rPr lang="en-IN" sz="1100" b="1" dirty="0">
                          <a:latin typeface="+mj-lt"/>
                        </a:rPr>
                        <a:t>Data cleaning or reshaping</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dirty="0">
                          <a:latin typeface="+mj-lt"/>
                        </a:rPr>
                        <a:t>PQE</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a:latin typeface="+mj-lt"/>
                        </a:rPr>
                        <a:t>Faster, static, cleaner</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236775"/>
                  </a:ext>
                </a:extLst>
              </a:tr>
              <a:tr h="585543">
                <a:tc>
                  <a:txBody>
                    <a:bodyPr/>
                    <a:lstStyle/>
                    <a:p>
                      <a:r>
                        <a:rPr lang="en-GB" sz="1100" b="1" dirty="0">
                          <a:latin typeface="+mj-lt"/>
                        </a:rPr>
                        <a:t>Static column (e.g., split names, extract year)</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mj-lt"/>
                        </a:rPr>
                        <a:t>PQE</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dirty="0">
                          <a:latin typeface="+mj-lt"/>
                        </a:rPr>
                        <a:t>One-time transform</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3751120"/>
                  </a:ext>
                </a:extLst>
              </a:tr>
              <a:tr h="585543">
                <a:tc>
                  <a:txBody>
                    <a:bodyPr/>
                    <a:lstStyle/>
                    <a:p>
                      <a:r>
                        <a:rPr lang="en-IN" sz="1100" b="1" dirty="0">
                          <a:latin typeface="+mj-lt"/>
                        </a:rPr>
                        <a:t>Dependent on filters/slicers</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a:latin typeface="+mj-lt"/>
                        </a:rPr>
                        <a:t>DAX</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dirty="0">
                          <a:latin typeface="+mj-lt"/>
                        </a:rPr>
                        <a:t>Reacts to user interaction</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795295"/>
                  </a:ext>
                </a:extLst>
              </a:tr>
              <a:tr h="585543">
                <a:tc>
                  <a:txBody>
                    <a:bodyPr/>
                    <a:lstStyle/>
                    <a:p>
                      <a:r>
                        <a:rPr lang="en-IN" sz="1100" b="1" dirty="0">
                          <a:latin typeface="+mj-lt"/>
                        </a:rPr>
                        <a:t>Aggregation across relationships</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dirty="0">
                          <a:latin typeface="+mj-lt"/>
                        </a:rPr>
                        <a:t>DAX</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100" dirty="0">
                          <a:latin typeface="+mj-lt"/>
                        </a:rPr>
                        <a:t>Uses filter and row context</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5230782"/>
                  </a:ext>
                </a:extLst>
              </a:tr>
              <a:tr h="585543">
                <a:tc>
                  <a:txBody>
                    <a:bodyPr/>
                    <a:lstStyle/>
                    <a:p>
                      <a:r>
                        <a:rPr lang="en-IN" sz="1100" b="1" dirty="0">
                          <a:latin typeface="+mj-lt"/>
                        </a:rPr>
                        <a:t>Reduce model size</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a:latin typeface="+mj-lt"/>
                        </a:rPr>
                        <a:t>PQE</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100" dirty="0">
                          <a:latin typeface="+mj-lt"/>
                        </a:rPr>
                        <a:t>Pre-process outside of the model</a:t>
                      </a:r>
                    </a:p>
                  </a:txBody>
                  <a:tcPr marL="83649" marR="83649" marT="41825" marB="418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4557189"/>
                  </a:ext>
                </a:extLst>
              </a:tr>
            </a:tbl>
          </a:graphicData>
        </a:graphic>
      </p:graphicFrame>
    </p:spTree>
    <p:extLst>
      <p:ext uri="{BB962C8B-B14F-4D97-AF65-F5344CB8AC3E}">
        <p14:creationId xmlns:p14="http://schemas.microsoft.com/office/powerpoint/2010/main" val="34223394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CE86CA-E0D2-F738-C69E-BA0AAD6BD1FE}"/>
              </a:ext>
            </a:extLst>
          </p:cNvPr>
          <p:cNvSpPr>
            <a:spLocks noGrp="1"/>
          </p:cNvSpPr>
          <p:nvPr>
            <p:ph idx="1"/>
          </p:nvPr>
        </p:nvSpPr>
        <p:spPr>
          <a:xfrm>
            <a:off x="465138" y="1360488"/>
            <a:ext cx="8213725" cy="3819525"/>
          </a:xfrm>
        </p:spPr>
        <p:txBody>
          <a:bodyPr/>
          <a:lstStyle/>
          <a:p>
            <a:pPr>
              <a:lnSpc>
                <a:spcPct val="200000"/>
              </a:lnSpc>
            </a:pPr>
            <a:r>
              <a:rPr lang="en-US" dirty="0"/>
              <a:t>Ex. Calculate sales on order id by applying 18% GST</a:t>
            </a:r>
            <a:r>
              <a:rPr lang="en-GB" dirty="0"/>
              <a:t>, then present the sales figures categorized by Indian states.</a:t>
            </a:r>
          </a:p>
          <a:p>
            <a:pPr>
              <a:lnSpc>
                <a:spcPct val="200000"/>
              </a:lnSpc>
            </a:pPr>
            <a:r>
              <a:rPr lang="en-US" dirty="0"/>
              <a:t>Ex. Display avg time(days) to complete an order. HINT -  Calculate the no of days required to ship each transaction.</a:t>
            </a:r>
          </a:p>
          <a:p>
            <a:pPr>
              <a:lnSpc>
                <a:spcPct val="200000"/>
              </a:lnSpc>
            </a:pPr>
            <a:r>
              <a:rPr lang="en-US" dirty="0"/>
              <a:t>Ex. Calculate Gross Sales as Quantity * Price.</a:t>
            </a:r>
          </a:p>
          <a:p>
            <a:pPr lvl="1">
              <a:lnSpc>
                <a:spcPct val="200000"/>
              </a:lnSpc>
            </a:pPr>
            <a:r>
              <a:rPr lang="en-US" dirty="0"/>
              <a:t>Disadvantage in using PQE</a:t>
            </a:r>
          </a:p>
          <a:p>
            <a:pPr lvl="1">
              <a:lnSpc>
                <a:spcPct val="200000"/>
              </a:lnSpc>
            </a:pPr>
            <a:r>
              <a:rPr lang="en-US" dirty="0"/>
              <a:t>Using Related()</a:t>
            </a:r>
          </a:p>
          <a:p>
            <a:pPr>
              <a:lnSpc>
                <a:spcPct val="200000"/>
              </a:lnSpc>
            </a:pPr>
            <a:endParaRPr lang="en-US" dirty="0"/>
          </a:p>
          <a:p>
            <a:pPr>
              <a:lnSpc>
                <a:spcPct val="200000"/>
              </a:lnSpc>
            </a:pPr>
            <a:endParaRPr lang="en-US" dirty="0"/>
          </a:p>
        </p:txBody>
      </p:sp>
      <p:sp>
        <p:nvSpPr>
          <p:cNvPr id="3" name="Text Placeholder 2">
            <a:extLst>
              <a:ext uri="{FF2B5EF4-FFF2-40B4-BE49-F238E27FC236}">
                <a16:creationId xmlns:a16="http://schemas.microsoft.com/office/drawing/2014/main" id="{F0FCD310-ECCC-5CEE-7362-796387E113B2}"/>
              </a:ext>
            </a:extLst>
          </p:cNvPr>
          <p:cNvSpPr>
            <a:spLocks noGrp="1"/>
          </p:cNvSpPr>
          <p:nvPr>
            <p:ph type="body" sz="quarter" idx="10"/>
          </p:nvPr>
        </p:nvSpPr>
        <p:spPr>
          <a:xfrm>
            <a:off x="1010258" y="555640"/>
            <a:ext cx="7669167" cy="479317"/>
          </a:xfrm>
        </p:spPr>
        <p:txBody>
          <a:bodyPr>
            <a:normAutofit/>
          </a:bodyPr>
          <a:lstStyle/>
          <a:p>
            <a:r>
              <a:rPr lang="en-US" dirty="0"/>
              <a:t>Examples</a:t>
            </a:r>
          </a:p>
        </p:txBody>
      </p:sp>
    </p:spTree>
    <p:extLst>
      <p:ext uri="{BB962C8B-B14F-4D97-AF65-F5344CB8AC3E}">
        <p14:creationId xmlns:p14="http://schemas.microsoft.com/office/powerpoint/2010/main" val="3046297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7247C5-A5AC-31DA-AF15-E597D32CF10F}"/>
              </a:ext>
            </a:extLst>
          </p:cNvPr>
          <p:cNvSpPr>
            <a:spLocks noGrp="1"/>
          </p:cNvSpPr>
          <p:nvPr>
            <p:ph idx="1"/>
          </p:nvPr>
        </p:nvSpPr>
        <p:spPr>
          <a:xfrm>
            <a:off x="464574" y="1194626"/>
            <a:ext cx="8214852" cy="3819806"/>
          </a:xfrm>
        </p:spPr>
        <p:txBody>
          <a:bodyPr>
            <a:normAutofit/>
          </a:bodyPr>
          <a:lstStyle/>
          <a:p>
            <a:r>
              <a:rPr lang="en-US"/>
              <a:t>Date tables in Power BI are tables that only contain date-related data. </a:t>
            </a:r>
          </a:p>
          <a:p>
            <a:r>
              <a:rPr lang="en-US"/>
              <a:t>It is a standard dimension table that can be used to reference dates in your model and analyze data based on these dates.</a:t>
            </a:r>
          </a:p>
          <a:p>
            <a:r>
              <a:rPr lang="en-US"/>
              <a:t> They are also useful for time intelligence calculations and when creating reports that require precise date information.</a:t>
            </a:r>
          </a:p>
          <a:p>
            <a:r>
              <a:rPr lang="en-US"/>
              <a:t>Date tables allow you to slice and dice your data by date attributes such as weekday, month, quarter, and year. </a:t>
            </a:r>
          </a:p>
          <a:p>
            <a:r>
              <a:rPr lang="en-US"/>
              <a:t>They also allow you to use DAX time intelligence functions that can be used to generate Fiscal year calculations</a:t>
            </a:r>
          </a:p>
        </p:txBody>
      </p:sp>
      <p:sp>
        <p:nvSpPr>
          <p:cNvPr id="5" name="Text Placeholder 4">
            <a:extLst>
              <a:ext uri="{FF2B5EF4-FFF2-40B4-BE49-F238E27FC236}">
                <a16:creationId xmlns:a16="http://schemas.microsoft.com/office/drawing/2014/main" id="{2F09847A-FD96-5E3C-1F04-DF33DD85B494}"/>
              </a:ext>
            </a:extLst>
          </p:cNvPr>
          <p:cNvSpPr>
            <a:spLocks noGrp="1"/>
          </p:cNvSpPr>
          <p:nvPr>
            <p:ph type="body" sz="quarter" idx="10"/>
          </p:nvPr>
        </p:nvSpPr>
        <p:spPr>
          <a:xfrm>
            <a:off x="464574" y="555640"/>
            <a:ext cx="8214852" cy="479317"/>
          </a:xfrm>
        </p:spPr>
        <p:txBody>
          <a:bodyPr>
            <a:normAutofit/>
          </a:bodyPr>
          <a:lstStyle/>
          <a:p>
            <a:r>
              <a:rPr lang="en-US"/>
              <a:t>Date Table</a:t>
            </a:r>
          </a:p>
        </p:txBody>
      </p:sp>
    </p:spTree>
    <p:extLst>
      <p:ext uri="{BB962C8B-B14F-4D97-AF65-F5344CB8AC3E}">
        <p14:creationId xmlns:p14="http://schemas.microsoft.com/office/powerpoint/2010/main" val="255247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C90327-67DF-447D-AAAA-0BEE5E524047}"/>
              </a:ext>
            </a:extLst>
          </p:cNvPr>
          <p:cNvSpPr>
            <a:spLocks noGrp="1"/>
          </p:cNvSpPr>
          <p:nvPr>
            <p:ph idx="1"/>
          </p:nvPr>
        </p:nvSpPr>
        <p:spPr>
          <a:xfrm>
            <a:off x="464574" y="1194626"/>
            <a:ext cx="8214852" cy="3819806"/>
          </a:xfrm>
        </p:spPr>
        <p:txBody>
          <a:bodyPr>
            <a:normAutofit/>
          </a:bodyPr>
          <a:lstStyle/>
          <a:p>
            <a:r>
              <a:rPr lang="en-US"/>
              <a:t>A date table is a table that meets the following requirements:</a:t>
            </a:r>
          </a:p>
          <a:p>
            <a:pPr lvl="1"/>
            <a:r>
              <a:rPr lang="en-US"/>
              <a:t>It must have a column of data type date (or date/time)—known as the date column.</a:t>
            </a:r>
          </a:p>
          <a:p>
            <a:pPr lvl="1"/>
            <a:r>
              <a:rPr lang="en-US"/>
              <a:t>The date column must contain unique values.</a:t>
            </a:r>
          </a:p>
          <a:p>
            <a:pPr lvl="1"/>
            <a:r>
              <a:rPr lang="en-US"/>
              <a:t>The date column must not contain BLANKs.</a:t>
            </a:r>
          </a:p>
          <a:p>
            <a:pPr lvl="1"/>
            <a:r>
              <a:rPr lang="en-US"/>
              <a:t>The date column must not have any missing dates.</a:t>
            </a:r>
          </a:p>
          <a:p>
            <a:pPr lvl="1"/>
            <a:r>
              <a:rPr lang="en-US"/>
              <a:t>The date column must span full years. A year isn't necessarily a calendar year (January-December).</a:t>
            </a:r>
          </a:p>
          <a:p>
            <a:pPr lvl="1"/>
            <a:r>
              <a:rPr lang="en-US"/>
              <a:t>The date table must be marked as a date table.</a:t>
            </a:r>
          </a:p>
        </p:txBody>
      </p:sp>
      <p:sp>
        <p:nvSpPr>
          <p:cNvPr id="3" name="Text Placeholder 2">
            <a:extLst>
              <a:ext uri="{FF2B5EF4-FFF2-40B4-BE49-F238E27FC236}">
                <a16:creationId xmlns:a16="http://schemas.microsoft.com/office/drawing/2014/main" id="{502AA125-3A75-F615-AA32-D8FA38F47A7B}"/>
              </a:ext>
            </a:extLst>
          </p:cNvPr>
          <p:cNvSpPr>
            <a:spLocks noGrp="1"/>
          </p:cNvSpPr>
          <p:nvPr>
            <p:ph type="body" sz="quarter" idx="10"/>
          </p:nvPr>
        </p:nvSpPr>
        <p:spPr>
          <a:xfrm>
            <a:off x="464574" y="555640"/>
            <a:ext cx="8214852" cy="479317"/>
          </a:xfrm>
        </p:spPr>
        <p:txBody>
          <a:bodyPr>
            <a:normAutofit/>
          </a:bodyPr>
          <a:lstStyle/>
          <a:p>
            <a:r>
              <a:rPr lang="en-US"/>
              <a:t>Date Table</a:t>
            </a:r>
          </a:p>
        </p:txBody>
      </p:sp>
    </p:spTree>
    <p:extLst>
      <p:ext uri="{BB962C8B-B14F-4D97-AF65-F5344CB8AC3E}">
        <p14:creationId xmlns:p14="http://schemas.microsoft.com/office/powerpoint/2010/main" val="224981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ED934-7E24-4ADC-ACEB-65C11651F89C}"/>
              </a:ext>
            </a:extLst>
          </p:cNvPr>
          <p:cNvSpPr>
            <a:spLocks noGrp="1"/>
          </p:cNvSpPr>
          <p:nvPr>
            <p:ph idx="1"/>
          </p:nvPr>
        </p:nvSpPr>
        <p:spPr/>
        <p:txBody>
          <a:bodyPr/>
          <a:lstStyle/>
          <a:p>
            <a:pPr>
              <a:lnSpc>
                <a:spcPct val="250000"/>
              </a:lnSpc>
              <a:spcBef>
                <a:spcPts val="0"/>
              </a:spcBef>
              <a:spcAft>
                <a:spcPts val="600"/>
              </a:spcAft>
            </a:pPr>
            <a:r>
              <a:rPr lang="en-GB" sz="1100">
                <a:latin typeface="Aptos Display" panose="020B0004020202020204" pitchFamily="34" charset="0"/>
              </a:rPr>
              <a:t>A complete reporting solution for data preparation, visualization, distribution, and management.</a:t>
            </a:r>
          </a:p>
          <a:p>
            <a:pPr>
              <a:lnSpc>
                <a:spcPct val="250000"/>
              </a:lnSpc>
              <a:spcBef>
                <a:spcPts val="0"/>
              </a:spcBef>
              <a:spcAft>
                <a:spcPts val="600"/>
              </a:spcAft>
            </a:pPr>
            <a:r>
              <a:rPr lang="en-GB" sz="1100">
                <a:latin typeface="Aptos Display" panose="020B0004020202020204" pitchFamily="34" charset="0"/>
              </a:rPr>
              <a:t>Scales from simple to complex reports with multiple data sources and models.</a:t>
            </a:r>
          </a:p>
          <a:p>
            <a:pPr>
              <a:lnSpc>
                <a:spcPct val="250000"/>
              </a:lnSpc>
              <a:spcBef>
                <a:spcPts val="0"/>
              </a:spcBef>
              <a:spcAft>
                <a:spcPts val="600"/>
              </a:spcAft>
            </a:pPr>
            <a:r>
              <a:rPr lang="en-GB" sz="1100">
                <a:latin typeface="Aptos Display" panose="020B0004020202020204" pitchFamily="34" charset="0"/>
              </a:rPr>
              <a:t>Enables creation of interactive, visually appealing reports for teams or entire organizations.</a:t>
            </a:r>
          </a:p>
          <a:p>
            <a:pPr>
              <a:lnSpc>
                <a:spcPct val="250000"/>
              </a:lnSpc>
              <a:spcBef>
                <a:spcPts val="0"/>
              </a:spcBef>
              <a:spcAft>
                <a:spcPts val="600"/>
              </a:spcAft>
            </a:pPr>
            <a:r>
              <a:rPr lang="en-GB" sz="1100">
                <a:latin typeface="Aptos Display" panose="020B0004020202020204" pitchFamily="34" charset="0"/>
              </a:rPr>
              <a:t>Acts as a powerful analytics and decision-making engine.</a:t>
            </a:r>
          </a:p>
          <a:p>
            <a:pPr>
              <a:lnSpc>
                <a:spcPct val="250000"/>
              </a:lnSpc>
              <a:spcBef>
                <a:spcPts val="0"/>
              </a:spcBef>
              <a:spcAft>
                <a:spcPts val="600"/>
              </a:spcAft>
            </a:pPr>
            <a:r>
              <a:rPr lang="en-GB" sz="1100">
                <a:latin typeface="Aptos Display" panose="020B0004020202020204" pitchFamily="34" charset="0"/>
              </a:rPr>
              <a:t>Essential for data analysts, but valuable for all data professionals to present insights effectively.</a:t>
            </a:r>
          </a:p>
          <a:p>
            <a:pPr lvl="1"/>
            <a:endParaRPr lang="en-US"/>
          </a:p>
        </p:txBody>
      </p:sp>
      <p:sp>
        <p:nvSpPr>
          <p:cNvPr id="4" name="Text Placeholder 3">
            <a:extLst>
              <a:ext uri="{FF2B5EF4-FFF2-40B4-BE49-F238E27FC236}">
                <a16:creationId xmlns:a16="http://schemas.microsoft.com/office/drawing/2014/main" id="{8BF31A8A-6231-43B9-A9AE-77F8FA9A7ADA}"/>
              </a:ext>
            </a:extLst>
          </p:cNvPr>
          <p:cNvSpPr>
            <a:spLocks noGrp="1"/>
          </p:cNvSpPr>
          <p:nvPr>
            <p:ph type="body" sz="quarter" idx="10"/>
          </p:nvPr>
        </p:nvSpPr>
        <p:spPr/>
        <p:txBody>
          <a:bodyPr>
            <a:normAutofit/>
          </a:bodyPr>
          <a:lstStyle/>
          <a:p>
            <a:r>
              <a:rPr lang="en-US">
                <a:latin typeface="Aptos Display" panose="020B0004020202020204" pitchFamily="34" charset="0"/>
              </a:rPr>
              <a:t>Introduction to Power BI</a:t>
            </a:r>
          </a:p>
        </p:txBody>
      </p:sp>
      <p:pic>
        <p:nvPicPr>
          <p:cNvPr id="2" name="Picture 1">
            <a:extLst>
              <a:ext uri="{FF2B5EF4-FFF2-40B4-BE49-F238E27FC236}">
                <a16:creationId xmlns:a16="http://schemas.microsoft.com/office/drawing/2014/main" id="{CF2D7181-A502-8481-3A14-BCFD2F38DA14}"/>
              </a:ext>
            </a:extLst>
          </p:cNvPr>
          <p:cNvPicPr>
            <a:picLocks noChangeAspect="1"/>
          </p:cNvPicPr>
          <p:nvPr/>
        </p:nvPicPr>
        <p:blipFill rotWithShape="1">
          <a:blip r:embed="rId3"/>
          <a:srcRect l="5034" t="23506" r="61449" b="23396"/>
          <a:stretch/>
        </p:blipFill>
        <p:spPr>
          <a:xfrm>
            <a:off x="6907814" y="1782494"/>
            <a:ext cx="1771382" cy="1578511"/>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F86DC0-3C9B-5672-CD9C-0BDE56299084}"/>
              </a:ext>
            </a:extLst>
          </p:cNvPr>
          <p:cNvSpPr>
            <a:spLocks noGrp="1"/>
          </p:cNvSpPr>
          <p:nvPr>
            <p:ph idx="1"/>
          </p:nvPr>
        </p:nvSpPr>
        <p:spPr>
          <a:xfrm>
            <a:off x="465138" y="1360488"/>
            <a:ext cx="8213725" cy="3819525"/>
          </a:xfrm>
        </p:spPr>
        <p:txBody>
          <a:bodyPr/>
          <a:lstStyle/>
          <a:p>
            <a:r>
              <a:rPr lang="en-US"/>
              <a:t>Click on New Table in Data Tab</a:t>
            </a:r>
          </a:p>
          <a:p>
            <a:r>
              <a:rPr lang="en-US"/>
              <a:t>Use function </a:t>
            </a:r>
            <a:r>
              <a:rPr lang="en-US" err="1"/>
              <a:t>calendarauto</a:t>
            </a:r>
            <a:r>
              <a:rPr lang="en-US"/>
              <a:t>()</a:t>
            </a:r>
          </a:p>
          <a:p>
            <a:r>
              <a:rPr lang="en-US"/>
              <a:t>It will generate a range of dates </a:t>
            </a:r>
          </a:p>
        </p:txBody>
      </p:sp>
      <p:sp>
        <p:nvSpPr>
          <p:cNvPr id="3" name="Text Placeholder 2">
            <a:extLst>
              <a:ext uri="{FF2B5EF4-FFF2-40B4-BE49-F238E27FC236}">
                <a16:creationId xmlns:a16="http://schemas.microsoft.com/office/drawing/2014/main" id="{581C5032-FEEF-3EB1-DA7F-B0EA7BBB2458}"/>
              </a:ext>
            </a:extLst>
          </p:cNvPr>
          <p:cNvSpPr>
            <a:spLocks noGrp="1"/>
          </p:cNvSpPr>
          <p:nvPr>
            <p:ph type="body" sz="quarter" idx="10"/>
          </p:nvPr>
        </p:nvSpPr>
        <p:spPr>
          <a:xfrm>
            <a:off x="1010258" y="555640"/>
            <a:ext cx="7669167" cy="479317"/>
          </a:xfrm>
        </p:spPr>
        <p:txBody>
          <a:bodyPr>
            <a:normAutofit/>
          </a:bodyPr>
          <a:lstStyle/>
          <a:p>
            <a:r>
              <a:rPr lang="en-US"/>
              <a:t>Exercise – Create a Date Table</a:t>
            </a:r>
          </a:p>
        </p:txBody>
      </p:sp>
      <p:pic>
        <p:nvPicPr>
          <p:cNvPr id="5" name="Picture 4">
            <a:extLst>
              <a:ext uri="{FF2B5EF4-FFF2-40B4-BE49-F238E27FC236}">
                <a16:creationId xmlns:a16="http://schemas.microsoft.com/office/drawing/2014/main" id="{867E89AA-F5E7-7060-9763-071178CDA2FE}"/>
              </a:ext>
            </a:extLst>
          </p:cNvPr>
          <p:cNvPicPr>
            <a:picLocks noChangeAspect="1"/>
          </p:cNvPicPr>
          <p:nvPr/>
        </p:nvPicPr>
        <p:blipFill>
          <a:blip r:embed="rId2"/>
          <a:stretch>
            <a:fillRect/>
          </a:stretch>
        </p:blipFill>
        <p:spPr>
          <a:xfrm>
            <a:off x="4484255" y="1472283"/>
            <a:ext cx="4554962" cy="3365366"/>
          </a:xfrm>
          <a:prstGeom prst="rect">
            <a:avLst/>
          </a:prstGeom>
          <a:ln>
            <a:solidFill>
              <a:schemeClr val="accent1"/>
            </a:solidFill>
          </a:ln>
        </p:spPr>
      </p:pic>
    </p:spTree>
    <p:extLst>
      <p:ext uri="{BB962C8B-B14F-4D97-AF65-F5344CB8AC3E}">
        <p14:creationId xmlns:p14="http://schemas.microsoft.com/office/powerpoint/2010/main" val="26751066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698-C58A-A5B1-71EA-D56FA5384A44}"/>
              </a:ext>
            </a:extLst>
          </p:cNvPr>
          <p:cNvSpPr>
            <a:spLocks noGrp="1"/>
          </p:cNvSpPr>
          <p:nvPr>
            <p:ph idx="1"/>
          </p:nvPr>
        </p:nvSpPr>
        <p:spPr/>
        <p:txBody>
          <a:bodyPr/>
          <a:lstStyle/>
          <a:p>
            <a:pPr marL="0" indent="0">
              <a:lnSpc>
                <a:spcPct val="150000"/>
              </a:lnSpc>
              <a:buNone/>
            </a:pPr>
            <a:r>
              <a:rPr lang="en-IN" b="1" dirty="0"/>
              <a:t>Example – Use Invoices Dataset</a:t>
            </a:r>
          </a:p>
          <a:p>
            <a:pPr>
              <a:lnSpc>
                <a:spcPct val="150000"/>
              </a:lnSpc>
            </a:pPr>
            <a:r>
              <a:rPr lang="en-IN" dirty="0"/>
              <a:t>Load data from invoices.xlsx</a:t>
            </a:r>
          </a:p>
          <a:p>
            <a:pPr>
              <a:lnSpc>
                <a:spcPct val="150000"/>
              </a:lnSpc>
            </a:pPr>
            <a:r>
              <a:rPr lang="en-GB" dirty="0"/>
              <a:t>Create a dedicated Date table for time-based analysis</a:t>
            </a:r>
          </a:p>
          <a:p>
            <a:pPr>
              <a:lnSpc>
                <a:spcPct val="150000"/>
              </a:lnSpc>
            </a:pPr>
            <a:r>
              <a:rPr lang="en-US" dirty="0"/>
              <a:t>Creating Date Table, adding FY year | month | quarter</a:t>
            </a:r>
          </a:p>
          <a:p>
            <a:pPr>
              <a:lnSpc>
                <a:spcPct val="150000"/>
              </a:lnSpc>
            </a:pPr>
            <a:r>
              <a:rPr lang="en-GB" dirty="0"/>
              <a:t>Establish a relationship between the Invoices table and the Date table</a:t>
            </a:r>
          </a:p>
          <a:p>
            <a:pPr>
              <a:lnSpc>
                <a:spcPct val="150000"/>
              </a:lnSpc>
            </a:pPr>
            <a:r>
              <a:rPr lang="en-GB" dirty="0"/>
              <a:t>Handle in-active relationship using – </a:t>
            </a:r>
            <a:r>
              <a:rPr lang="en-GB" i="1" dirty="0" err="1"/>
              <a:t>userelationship</a:t>
            </a:r>
            <a:r>
              <a:rPr lang="en-GB" i="1" dirty="0"/>
              <a:t>()</a:t>
            </a:r>
          </a:p>
          <a:p>
            <a:pPr>
              <a:lnSpc>
                <a:spcPct val="150000"/>
              </a:lnSpc>
            </a:pPr>
            <a:r>
              <a:rPr lang="en-GB" dirty="0"/>
              <a:t>Use DAX to split the Invoices table into Sales Details and Payment Details tables</a:t>
            </a:r>
          </a:p>
          <a:p>
            <a:pPr>
              <a:lnSpc>
                <a:spcPct val="150000"/>
              </a:lnSpc>
            </a:pPr>
            <a:endParaRPr lang="en-IN" dirty="0"/>
          </a:p>
        </p:txBody>
      </p:sp>
      <p:sp>
        <p:nvSpPr>
          <p:cNvPr id="3" name="Text Placeholder 2">
            <a:extLst>
              <a:ext uri="{FF2B5EF4-FFF2-40B4-BE49-F238E27FC236}">
                <a16:creationId xmlns:a16="http://schemas.microsoft.com/office/drawing/2014/main" id="{D628E2AE-9671-BC29-6836-0E30A6F717AC}"/>
              </a:ext>
            </a:extLst>
          </p:cNvPr>
          <p:cNvSpPr>
            <a:spLocks noGrp="1"/>
          </p:cNvSpPr>
          <p:nvPr>
            <p:ph type="body" sz="quarter" idx="10"/>
          </p:nvPr>
        </p:nvSpPr>
        <p:spPr/>
        <p:txBody>
          <a:bodyPr/>
          <a:lstStyle/>
          <a:p>
            <a:r>
              <a:rPr lang="en-IN" dirty="0"/>
              <a:t>Exercise</a:t>
            </a:r>
          </a:p>
        </p:txBody>
      </p:sp>
    </p:spTree>
    <p:extLst>
      <p:ext uri="{BB962C8B-B14F-4D97-AF65-F5344CB8AC3E}">
        <p14:creationId xmlns:p14="http://schemas.microsoft.com/office/powerpoint/2010/main" val="1465167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D7D192-591A-21FD-E5BF-11B8770C4D9B}"/>
              </a:ext>
            </a:extLst>
          </p:cNvPr>
          <p:cNvSpPr>
            <a:spLocks noGrp="1"/>
          </p:cNvSpPr>
          <p:nvPr>
            <p:ph idx="1"/>
          </p:nvPr>
        </p:nvSpPr>
        <p:spPr>
          <a:xfrm>
            <a:off x="465138" y="1271588"/>
            <a:ext cx="8213725" cy="3744912"/>
          </a:xfrm>
        </p:spPr>
        <p:txBody>
          <a:bodyPr>
            <a:normAutofit/>
          </a:bodyPr>
          <a:lstStyle/>
          <a:p>
            <a:r>
              <a:rPr lang="en-IN" b="1" dirty="0"/>
              <a:t>Q. </a:t>
            </a:r>
            <a:r>
              <a:rPr lang="en-GB" b="1" dirty="0"/>
              <a:t>You're using Power BI Desktop to develop a model. It has a table named Sales, which includes a column named </a:t>
            </a:r>
            <a:r>
              <a:rPr lang="en-GB" b="1" dirty="0" err="1"/>
              <a:t>CustomerKey</a:t>
            </a:r>
            <a:r>
              <a:rPr lang="en-GB" b="1" dirty="0"/>
              <a:t>. In reports, you need a calculation to show the number of different customers who have placed orders. What type of DAX calculation do you add to the model?</a:t>
            </a:r>
          </a:p>
          <a:p>
            <a:endParaRPr lang="en-GB" b="1" dirty="0"/>
          </a:p>
          <a:p>
            <a:pPr marL="228600" indent="-228600">
              <a:buFont typeface="+mj-lt"/>
              <a:buAutoNum type="alphaUcPeriod"/>
            </a:pPr>
            <a:r>
              <a:rPr lang="en-GB" dirty="0"/>
              <a:t>Calculated table</a:t>
            </a:r>
          </a:p>
          <a:p>
            <a:pPr marL="228600" indent="-228600">
              <a:buFont typeface="+mj-lt"/>
              <a:buAutoNum type="alphaUcPeriod"/>
            </a:pPr>
            <a:r>
              <a:rPr lang="en-GB" dirty="0"/>
              <a:t>Calculated column</a:t>
            </a:r>
          </a:p>
          <a:p>
            <a:pPr marL="228600" indent="-228600">
              <a:buFont typeface="+mj-lt"/>
              <a:buAutoNum type="alphaUcPeriod"/>
            </a:pPr>
            <a:r>
              <a:rPr lang="en-GB" dirty="0"/>
              <a:t>Measure</a:t>
            </a:r>
            <a:endParaRPr lang="en-IN" dirty="0"/>
          </a:p>
        </p:txBody>
      </p:sp>
      <p:sp>
        <p:nvSpPr>
          <p:cNvPr id="3" name="Text Placeholder 2">
            <a:extLst>
              <a:ext uri="{FF2B5EF4-FFF2-40B4-BE49-F238E27FC236}">
                <a16:creationId xmlns:a16="http://schemas.microsoft.com/office/drawing/2014/main" id="{A1E2FD41-8159-5316-D4D6-CF7E34FA99EA}"/>
              </a:ext>
            </a:extLst>
          </p:cNvPr>
          <p:cNvSpPr>
            <a:spLocks noGrp="1"/>
          </p:cNvSpPr>
          <p:nvPr>
            <p:ph type="body" sz="quarter" idx="10"/>
          </p:nvPr>
        </p:nvSpPr>
        <p:spPr>
          <a:xfrm>
            <a:off x="957178" y="555640"/>
            <a:ext cx="7722247" cy="479317"/>
          </a:xfrm>
        </p:spPr>
        <p:txBody>
          <a:bodyPr/>
          <a:lstStyle/>
          <a:p>
            <a:r>
              <a:rPr lang="en-IN"/>
              <a:t>Knowledge Check</a:t>
            </a:r>
          </a:p>
        </p:txBody>
      </p:sp>
    </p:spTree>
    <p:extLst>
      <p:ext uri="{BB962C8B-B14F-4D97-AF65-F5344CB8AC3E}">
        <p14:creationId xmlns:p14="http://schemas.microsoft.com/office/powerpoint/2010/main" val="38171063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0DE67-4DBE-0AE3-A4AE-7D335A1194B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59D3B9-4669-DD57-1C63-C38E0D8109CE}"/>
              </a:ext>
            </a:extLst>
          </p:cNvPr>
          <p:cNvSpPr>
            <a:spLocks noGrp="1"/>
          </p:cNvSpPr>
          <p:nvPr>
            <p:ph idx="1"/>
          </p:nvPr>
        </p:nvSpPr>
        <p:spPr>
          <a:xfrm>
            <a:off x="465138" y="1271588"/>
            <a:ext cx="8213725" cy="3744912"/>
          </a:xfrm>
        </p:spPr>
        <p:txBody>
          <a:bodyPr>
            <a:normAutofit/>
          </a:bodyPr>
          <a:lstStyle/>
          <a:p>
            <a:r>
              <a:rPr lang="en-IN" b="1" dirty="0"/>
              <a:t>Q. </a:t>
            </a:r>
            <a:r>
              <a:rPr lang="en-GB" b="1" dirty="0"/>
              <a:t>You're using Power BI Desktop to develop a model. It has a table named Customer, which includes a column named </a:t>
            </a:r>
            <a:r>
              <a:rPr lang="en-GB" b="1" dirty="0" err="1"/>
              <a:t>DateOfBirth</a:t>
            </a:r>
            <a:r>
              <a:rPr lang="en-GB" b="1" dirty="0"/>
              <a:t>. In reports, you need to group customers by current age. What type of DAX calculation will you add to the Customer table?</a:t>
            </a:r>
          </a:p>
          <a:p>
            <a:endParaRPr lang="en-GB" b="1" dirty="0"/>
          </a:p>
          <a:p>
            <a:pPr marL="228600" indent="-228600">
              <a:buFont typeface="+mj-lt"/>
              <a:buAutoNum type="alphaUcPeriod"/>
            </a:pPr>
            <a:r>
              <a:rPr lang="en-GB" dirty="0"/>
              <a:t>Calculated table</a:t>
            </a:r>
          </a:p>
          <a:p>
            <a:pPr marL="228600" indent="-228600">
              <a:buFont typeface="+mj-lt"/>
              <a:buAutoNum type="alphaUcPeriod"/>
            </a:pPr>
            <a:r>
              <a:rPr lang="en-GB" dirty="0"/>
              <a:t>Calculated column</a:t>
            </a:r>
          </a:p>
          <a:p>
            <a:pPr marL="228600" indent="-228600">
              <a:buFont typeface="+mj-lt"/>
              <a:buAutoNum type="alphaUcPeriod"/>
            </a:pPr>
            <a:r>
              <a:rPr lang="en-GB" dirty="0"/>
              <a:t>Measure</a:t>
            </a:r>
            <a:endParaRPr lang="en-IN" dirty="0"/>
          </a:p>
        </p:txBody>
      </p:sp>
      <p:sp>
        <p:nvSpPr>
          <p:cNvPr id="3" name="Text Placeholder 2">
            <a:extLst>
              <a:ext uri="{FF2B5EF4-FFF2-40B4-BE49-F238E27FC236}">
                <a16:creationId xmlns:a16="http://schemas.microsoft.com/office/drawing/2014/main" id="{98FEBA54-5526-B1D5-E80D-62856BB5AF9F}"/>
              </a:ext>
            </a:extLst>
          </p:cNvPr>
          <p:cNvSpPr>
            <a:spLocks noGrp="1"/>
          </p:cNvSpPr>
          <p:nvPr>
            <p:ph type="body" sz="quarter" idx="10"/>
          </p:nvPr>
        </p:nvSpPr>
        <p:spPr>
          <a:xfrm>
            <a:off x="957178" y="555640"/>
            <a:ext cx="7722247" cy="479317"/>
          </a:xfrm>
        </p:spPr>
        <p:txBody>
          <a:bodyPr/>
          <a:lstStyle/>
          <a:p>
            <a:r>
              <a:rPr lang="en-IN"/>
              <a:t>Knowledge Check</a:t>
            </a:r>
          </a:p>
        </p:txBody>
      </p:sp>
    </p:spTree>
    <p:extLst>
      <p:ext uri="{BB962C8B-B14F-4D97-AF65-F5344CB8AC3E}">
        <p14:creationId xmlns:p14="http://schemas.microsoft.com/office/powerpoint/2010/main" val="16326135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DC7E5CB-AB5A-473F-C7B3-624F35C375C3}"/>
              </a:ext>
            </a:extLst>
          </p:cNvPr>
          <p:cNvSpPr>
            <a:spLocks noGrp="1"/>
          </p:cNvSpPr>
          <p:nvPr>
            <p:ph idx="1"/>
          </p:nvPr>
        </p:nvSpPr>
        <p:spPr/>
        <p:txBody>
          <a:bodyPr/>
          <a:lstStyle/>
          <a:p>
            <a:r>
              <a:rPr lang="en-IN" b="1" dirty="0"/>
              <a:t>Q. </a:t>
            </a:r>
            <a:r>
              <a:rPr lang="en-GB" b="1" dirty="0"/>
              <a:t>You write a DAX formula that adds BLANK to the number 20. What is the result?</a:t>
            </a:r>
          </a:p>
          <a:p>
            <a:pPr marL="171450" indent="-171450">
              <a:buFont typeface="Arial" panose="020B0604020202020204" pitchFamily="34" charset="0"/>
              <a:buChar char="•"/>
            </a:pPr>
            <a:endParaRPr lang="en-GB" dirty="0"/>
          </a:p>
          <a:p>
            <a:pPr marL="228600" indent="-228600">
              <a:buFont typeface="+mj-lt"/>
              <a:buAutoNum type="alphaUcPeriod"/>
            </a:pPr>
            <a:r>
              <a:rPr lang="en-GB" dirty="0"/>
              <a:t>The result is zero (0).</a:t>
            </a:r>
          </a:p>
          <a:p>
            <a:pPr marL="228600" indent="-228600">
              <a:buFont typeface="+mj-lt"/>
              <a:buAutoNum type="alphaUcPeriod"/>
            </a:pPr>
            <a:r>
              <a:rPr lang="en-GB" dirty="0"/>
              <a:t>The result is 20.</a:t>
            </a:r>
          </a:p>
          <a:p>
            <a:pPr marL="228600" indent="-228600">
              <a:buFont typeface="+mj-lt"/>
              <a:buAutoNum type="alphaUcPeriod"/>
            </a:pPr>
            <a:r>
              <a:rPr lang="en-GB" dirty="0"/>
              <a:t>The result is BLANK.</a:t>
            </a:r>
            <a:endParaRPr lang="en-IN" dirty="0"/>
          </a:p>
          <a:p>
            <a:endParaRPr lang="en-IN" dirty="0"/>
          </a:p>
        </p:txBody>
      </p:sp>
      <p:sp>
        <p:nvSpPr>
          <p:cNvPr id="3" name="Text Placeholder 2">
            <a:extLst>
              <a:ext uri="{FF2B5EF4-FFF2-40B4-BE49-F238E27FC236}">
                <a16:creationId xmlns:a16="http://schemas.microsoft.com/office/drawing/2014/main" id="{A4160AEE-6B47-80CA-CBA0-0A8E8285D809}"/>
              </a:ext>
            </a:extLst>
          </p:cNvPr>
          <p:cNvSpPr>
            <a:spLocks noGrp="1"/>
          </p:cNvSpPr>
          <p:nvPr>
            <p:ph type="body" sz="quarter" idx="10"/>
          </p:nvPr>
        </p:nvSpPr>
        <p:spPr/>
        <p:txBody>
          <a:bodyPr/>
          <a:lstStyle/>
          <a:p>
            <a:r>
              <a:rPr lang="en-IN"/>
              <a:t>Knowledge Check</a:t>
            </a:r>
          </a:p>
        </p:txBody>
      </p:sp>
    </p:spTree>
    <p:extLst>
      <p:ext uri="{BB962C8B-B14F-4D97-AF65-F5344CB8AC3E}">
        <p14:creationId xmlns:p14="http://schemas.microsoft.com/office/powerpoint/2010/main" val="14697743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72484-8B56-B7CB-A1E0-FF435DCF6DB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2473B1-8202-9F07-EC64-E0ECB36D85B4}"/>
              </a:ext>
            </a:extLst>
          </p:cNvPr>
          <p:cNvSpPr>
            <a:spLocks noGrp="1"/>
          </p:cNvSpPr>
          <p:nvPr>
            <p:ph idx="1"/>
          </p:nvPr>
        </p:nvSpPr>
        <p:spPr>
          <a:xfrm>
            <a:off x="465138" y="1271588"/>
            <a:ext cx="8213725" cy="3744912"/>
          </a:xfrm>
        </p:spPr>
        <p:txBody>
          <a:bodyPr>
            <a:normAutofit/>
          </a:bodyPr>
          <a:lstStyle/>
          <a:p>
            <a:r>
              <a:rPr lang="en-IN" b="1" dirty="0"/>
              <a:t>Q. </a:t>
            </a:r>
            <a:r>
              <a:rPr lang="en-GB" b="1" dirty="0"/>
              <a:t>You're using Power BI Desktop to develop a model. It has a table named Geography, which has two relationships to the Sales table. One relationship filters by customer region and the other filters by sales region. You need to create a role-playing dimension so that both filters are possible. What type of DAX calculation do you add to the model?</a:t>
            </a:r>
          </a:p>
          <a:p>
            <a:endParaRPr lang="en-GB" b="1" dirty="0"/>
          </a:p>
          <a:p>
            <a:pPr marL="228600" indent="-228600">
              <a:buFont typeface="+mj-lt"/>
              <a:buAutoNum type="alphaUcPeriod"/>
            </a:pPr>
            <a:r>
              <a:rPr lang="en-GB" dirty="0"/>
              <a:t>Calculated table</a:t>
            </a:r>
          </a:p>
          <a:p>
            <a:pPr marL="228600" indent="-228600">
              <a:buFont typeface="+mj-lt"/>
              <a:buAutoNum type="alphaUcPeriod"/>
            </a:pPr>
            <a:r>
              <a:rPr lang="en-GB" dirty="0"/>
              <a:t>Calculated column</a:t>
            </a:r>
          </a:p>
          <a:p>
            <a:pPr marL="228600" indent="-228600">
              <a:buFont typeface="+mj-lt"/>
              <a:buAutoNum type="alphaUcPeriod"/>
            </a:pPr>
            <a:r>
              <a:rPr lang="en-GB" dirty="0"/>
              <a:t>Measure</a:t>
            </a:r>
            <a:endParaRPr lang="en-IN" dirty="0"/>
          </a:p>
        </p:txBody>
      </p:sp>
      <p:sp>
        <p:nvSpPr>
          <p:cNvPr id="3" name="Text Placeholder 2">
            <a:extLst>
              <a:ext uri="{FF2B5EF4-FFF2-40B4-BE49-F238E27FC236}">
                <a16:creationId xmlns:a16="http://schemas.microsoft.com/office/drawing/2014/main" id="{37662731-1F3C-612B-68A4-13956F8D94C7}"/>
              </a:ext>
            </a:extLst>
          </p:cNvPr>
          <p:cNvSpPr>
            <a:spLocks noGrp="1"/>
          </p:cNvSpPr>
          <p:nvPr>
            <p:ph type="body" sz="quarter" idx="10"/>
          </p:nvPr>
        </p:nvSpPr>
        <p:spPr>
          <a:xfrm>
            <a:off x="957178" y="555640"/>
            <a:ext cx="7722247" cy="479317"/>
          </a:xfrm>
        </p:spPr>
        <p:txBody>
          <a:bodyPr/>
          <a:lstStyle/>
          <a:p>
            <a:r>
              <a:rPr lang="en-IN"/>
              <a:t>Knowledge Check</a:t>
            </a:r>
          </a:p>
        </p:txBody>
      </p:sp>
    </p:spTree>
    <p:extLst>
      <p:ext uri="{BB962C8B-B14F-4D97-AF65-F5344CB8AC3E}">
        <p14:creationId xmlns:p14="http://schemas.microsoft.com/office/powerpoint/2010/main" val="7969212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p:txBody>
          <a:bodyPr>
            <a:normAutofit/>
          </a:bodyPr>
          <a:lstStyle/>
          <a:p>
            <a:r>
              <a:rPr lang="en-US" dirty="0"/>
              <a:t>Visualize data in Power BI</a:t>
            </a:r>
          </a:p>
        </p:txBody>
      </p:sp>
    </p:spTree>
    <p:extLst>
      <p:ext uri="{BB962C8B-B14F-4D97-AF65-F5344CB8AC3E}">
        <p14:creationId xmlns:p14="http://schemas.microsoft.com/office/powerpoint/2010/main" val="42215544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14A74-9686-623A-13E4-21BF830F1506}"/>
              </a:ext>
            </a:extLst>
          </p:cNvPr>
          <p:cNvSpPr>
            <a:spLocks noGrp="1"/>
          </p:cNvSpPr>
          <p:nvPr>
            <p:ph idx="1"/>
          </p:nvPr>
        </p:nvSpPr>
        <p:spPr/>
        <p:txBody>
          <a:bodyPr/>
          <a:lstStyle/>
          <a:p>
            <a:pPr>
              <a:buNone/>
            </a:pPr>
            <a:r>
              <a:rPr lang="en-GB" b="1" dirty="0"/>
              <a:t>What is Report View?</a:t>
            </a:r>
            <a:endParaRPr lang="en-GB" dirty="0"/>
          </a:p>
          <a:p>
            <a:pPr>
              <a:buFont typeface="Arial" panose="020B0604020202020204" pitchFamily="34" charset="0"/>
              <a:buChar char="•"/>
            </a:pPr>
            <a:r>
              <a:rPr lang="en-GB" dirty="0"/>
              <a:t>The Report View is the main design workspace in Power BI Desktop where you create and arrange your visualizations (charts, tables, maps, etc.).</a:t>
            </a:r>
          </a:p>
          <a:p>
            <a:pPr>
              <a:buFont typeface="Arial" panose="020B0604020202020204" pitchFamily="34" charset="0"/>
              <a:buChar char="•"/>
            </a:pPr>
            <a:r>
              <a:rPr lang="en-GB" dirty="0"/>
              <a:t>It appears as the middle icon (a bar chart symbol) in the left vertical pane.</a:t>
            </a:r>
          </a:p>
          <a:p>
            <a:pPr>
              <a:buFont typeface="Arial" panose="020B0604020202020204" pitchFamily="34" charset="0"/>
              <a:buChar char="•"/>
            </a:pPr>
            <a:r>
              <a:rPr lang="en-GB" dirty="0"/>
              <a:t>Here you build the interactive report pages seen by end users.</a:t>
            </a:r>
          </a:p>
          <a:p>
            <a:pPr>
              <a:buNone/>
            </a:pPr>
            <a:r>
              <a:rPr lang="en-GB" b="1" dirty="0"/>
              <a:t>Key Components on Report View:</a:t>
            </a:r>
            <a:endParaRPr lang="en-GB" dirty="0"/>
          </a:p>
          <a:p>
            <a:pPr>
              <a:buFont typeface="Arial" panose="020B0604020202020204" pitchFamily="34" charset="0"/>
              <a:buChar char="•"/>
            </a:pPr>
            <a:r>
              <a:rPr lang="en-GB" b="1" dirty="0"/>
              <a:t>Canvas:</a:t>
            </a:r>
            <a:r>
              <a:rPr lang="en-GB" dirty="0"/>
              <a:t> The large white area where visuals are placed and arranged.</a:t>
            </a:r>
          </a:p>
          <a:p>
            <a:pPr>
              <a:buFont typeface="Arial" panose="020B0604020202020204" pitchFamily="34" charset="0"/>
              <a:buChar char="•"/>
            </a:pPr>
            <a:r>
              <a:rPr lang="en-GB" b="1" dirty="0"/>
              <a:t>Visualizations Pane:</a:t>
            </a:r>
            <a:r>
              <a:rPr lang="en-GB" dirty="0"/>
              <a:t> Contains all chart types and visual elements you can add.</a:t>
            </a:r>
          </a:p>
          <a:p>
            <a:pPr>
              <a:buFont typeface="Arial" panose="020B0604020202020204" pitchFamily="34" charset="0"/>
              <a:buChar char="•"/>
            </a:pPr>
            <a:r>
              <a:rPr lang="en-GB" b="1" dirty="0"/>
              <a:t>Fields Pane:</a:t>
            </a:r>
            <a:r>
              <a:rPr lang="en-GB" dirty="0"/>
              <a:t> Shows tables and fields from your dataset, drag to add to visuals.</a:t>
            </a:r>
          </a:p>
          <a:p>
            <a:pPr>
              <a:buFont typeface="Arial" panose="020B0604020202020204" pitchFamily="34" charset="0"/>
              <a:buChar char="•"/>
            </a:pPr>
            <a:r>
              <a:rPr lang="en-GB" b="1" dirty="0"/>
              <a:t>Filters Pane:</a:t>
            </a:r>
            <a:r>
              <a:rPr lang="en-GB" dirty="0"/>
              <a:t> To apply filters at visual, page, or report level.</a:t>
            </a:r>
          </a:p>
          <a:p>
            <a:endParaRPr lang="en-IN" dirty="0"/>
          </a:p>
        </p:txBody>
      </p:sp>
      <p:sp>
        <p:nvSpPr>
          <p:cNvPr id="3" name="Text Placeholder 2">
            <a:extLst>
              <a:ext uri="{FF2B5EF4-FFF2-40B4-BE49-F238E27FC236}">
                <a16:creationId xmlns:a16="http://schemas.microsoft.com/office/drawing/2014/main" id="{D8D7938D-5A69-32BD-8FBA-6AA604BE9223}"/>
              </a:ext>
            </a:extLst>
          </p:cNvPr>
          <p:cNvSpPr>
            <a:spLocks noGrp="1"/>
          </p:cNvSpPr>
          <p:nvPr>
            <p:ph type="body" sz="quarter" idx="10"/>
          </p:nvPr>
        </p:nvSpPr>
        <p:spPr/>
        <p:txBody>
          <a:bodyPr/>
          <a:lstStyle/>
          <a:p>
            <a:r>
              <a:rPr lang="en-IN" dirty="0"/>
              <a:t>Power BI Report View</a:t>
            </a:r>
            <a:endParaRPr lang="en-IN" b="0" dirty="0"/>
          </a:p>
        </p:txBody>
      </p:sp>
    </p:spTree>
    <p:extLst>
      <p:ext uri="{BB962C8B-B14F-4D97-AF65-F5344CB8AC3E}">
        <p14:creationId xmlns:p14="http://schemas.microsoft.com/office/powerpoint/2010/main" val="958061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631DF-E423-E519-E208-3C324D742DEA}"/>
              </a:ext>
            </a:extLst>
          </p:cNvPr>
          <p:cNvSpPr>
            <a:spLocks noGrp="1"/>
          </p:cNvSpPr>
          <p:nvPr>
            <p:ph idx="1"/>
          </p:nvPr>
        </p:nvSpPr>
        <p:spPr/>
        <p:txBody>
          <a:bodyPr/>
          <a:lstStyle/>
          <a:p>
            <a:pPr>
              <a:buNone/>
            </a:pPr>
            <a:r>
              <a:rPr lang="en-GB" b="1" dirty="0"/>
              <a:t>How to add visuals:</a:t>
            </a:r>
            <a:endParaRPr lang="en-GB" dirty="0"/>
          </a:p>
          <a:p>
            <a:pPr>
              <a:buFont typeface="Arial" panose="020B0604020202020204" pitchFamily="34" charset="0"/>
              <a:buChar char="•"/>
            </a:pPr>
            <a:r>
              <a:rPr lang="en-GB" dirty="0"/>
              <a:t>Click any visualization icon (e.g., clustered bar chart, pie chart, line chart) in the Visualizations pane.</a:t>
            </a:r>
          </a:p>
          <a:p>
            <a:pPr>
              <a:buFont typeface="Arial" panose="020B0604020202020204" pitchFamily="34" charset="0"/>
              <a:buChar char="•"/>
            </a:pPr>
            <a:r>
              <a:rPr lang="en-GB" dirty="0"/>
              <a:t>The visual placeholder appears on the canvas.</a:t>
            </a:r>
          </a:p>
          <a:p>
            <a:pPr>
              <a:buFont typeface="Arial" panose="020B0604020202020204" pitchFamily="34" charset="0"/>
              <a:buChar char="•"/>
            </a:pPr>
            <a:r>
              <a:rPr lang="en-GB" dirty="0"/>
              <a:t>Drag fields from the Fields pane into the appropriate visual fields (e.g., Axis, Legend, Values).</a:t>
            </a:r>
          </a:p>
          <a:p>
            <a:pPr>
              <a:buNone/>
            </a:pPr>
            <a:r>
              <a:rPr lang="en-GB" b="1" dirty="0"/>
              <a:t>Customizing visuals:</a:t>
            </a:r>
            <a:endParaRPr lang="en-GB" dirty="0"/>
          </a:p>
          <a:p>
            <a:pPr>
              <a:buFont typeface="Arial" panose="020B0604020202020204" pitchFamily="34" charset="0"/>
              <a:buChar char="•"/>
            </a:pPr>
            <a:r>
              <a:rPr lang="en-GB" dirty="0"/>
              <a:t>Use the </a:t>
            </a:r>
            <a:r>
              <a:rPr lang="en-GB" b="1" dirty="0"/>
              <a:t>Format pane</a:t>
            </a:r>
            <a:r>
              <a:rPr lang="en-GB" dirty="0"/>
              <a:t> (paint roller icon) to change </a:t>
            </a:r>
            <a:r>
              <a:rPr lang="en-GB" dirty="0" err="1"/>
              <a:t>colors</a:t>
            </a:r>
            <a:r>
              <a:rPr lang="en-GB" dirty="0"/>
              <a:t>, fonts, labels, titles, background, borders, and more.</a:t>
            </a:r>
          </a:p>
          <a:p>
            <a:pPr>
              <a:buFont typeface="Arial" panose="020B0604020202020204" pitchFamily="34" charset="0"/>
              <a:buChar char="•"/>
            </a:pPr>
            <a:r>
              <a:rPr lang="en-GB" dirty="0"/>
              <a:t>Example: Change the bar </a:t>
            </a:r>
            <a:r>
              <a:rPr lang="en-GB" dirty="0" err="1"/>
              <a:t>colors</a:t>
            </a:r>
            <a:r>
              <a:rPr lang="en-GB" dirty="0"/>
              <a:t> to match corporate branding or add data labels for clarity.</a:t>
            </a:r>
          </a:p>
          <a:p>
            <a:pPr>
              <a:buFont typeface="Arial" panose="020B0604020202020204" pitchFamily="34" charset="0"/>
              <a:buChar char="•"/>
            </a:pPr>
            <a:r>
              <a:rPr lang="en-GB" dirty="0"/>
              <a:t>Resize and reposition visuals by dragging edges or moving them on the canvas.</a:t>
            </a:r>
          </a:p>
          <a:p>
            <a:endParaRPr lang="en-IN" dirty="0"/>
          </a:p>
        </p:txBody>
      </p:sp>
      <p:sp>
        <p:nvSpPr>
          <p:cNvPr id="3" name="Text Placeholder 2">
            <a:extLst>
              <a:ext uri="{FF2B5EF4-FFF2-40B4-BE49-F238E27FC236}">
                <a16:creationId xmlns:a16="http://schemas.microsoft.com/office/drawing/2014/main" id="{39CAAA40-7937-AEDE-09E7-66E80846B313}"/>
              </a:ext>
            </a:extLst>
          </p:cNvPr>
          <p:cNvSpPr>
            <a:spLocks noGrp="1"/>
          </p:cNvSpPr>
          <p:nvPr>
            <p:ph type="body" sz="quarter" idx="10"/>
          </p:nvPr>
        </p:nvSpPr>
        <p:spPr/>
        <p:txBody>
          <a:bodyPr/>
          <a:lstStyle/>
          <a:p>
            <a:r>
              <a:rPr lang="en-IN" dirty="0"/>
              <a:t>Adding and Customizing Visualizations</a:t>
            </a:r>
          </a:p>
        </p:txBody>
      </p:sp>
    </p:spTree>
    <p:extLst>
      <p:ext uri="{BB962C8B-B14F-4D97-AF65-F5344CB8AC3E}">
        <p14:creationId xmlns:p14="http://schemas.microsoft.com/office/powerpoint/2010/main" val="39238824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86050-0FE3-8EE3-C70A-076A94918235}"/>
              </a:ext>
            </a:extLst>
          </p:cNvPr>
          <p:cNvSpPr>
            <a:spLocks noGrp="1"/>
          </p:cNvSpPr>
          <p:nvPr>
            <p:ph idx="1"/>
          </p:nvPr>
        </p:nvSpPr>
        <p:spPr/>
        <p:txBody>
          <a:bodyPr/>
          <a:lstStyle/>
          <a:p>
            <a:pPr>
              <a:buNone/>
            </a:pPr>
            <a:r>
              <a:rPr lang="en-GB" b="1" dirty="0"/>
              <a:t>Filters Pane:</a:t>
            </a:r>
            <a:endParaRPr lang="en-GB" dirty="0"/>
          </a:p>
          <a:p>
            <a:pPr>
              <a:buFont typeface="Arial" panose="020B0604020202020204" pitchFamily="34" charset="0"/>
              <a:buChar char="•"/>
            </a:pPr>
            <a:r>
              <a:rPr lang="en-GB" dirty="0"/>
              <a:t>Apply </a:t>
            </a:r>
            <a:r>
              <a:rPr lang="en-GB" b="1" dirty="0"/>
              <a:t>Visual-level filters</a:t>
            </a:r>
            <a:r>
              <a:rPr lang="en-GB" dirty="0"/>
              <a:t> to restrict data for a single visual.</a:t>
            </a:r>
          </a:p>
          <a:p>
            <a:pPr>
              <a:buFont typeface="Arial" panose="020B0604020202020204" pitchFamily="34" charset="0"/>
              <a:buChar char="•"/>
            </a:pPr>
            <a:r>
              <a:rPr lang="en-GB" dirty="0"/>
              <a:t>Use </a:t>
            </a:r>
            <a:r>
              <a:rPr lang="en-GB" b="1" dirty="0"/>
              <a:t>Page-level filters</a:t>
            </a:r>
            <a:r>
              <a:rPr lang="en-GB" dirty="0"/>
              <a:t> to affect all visuals on the current page.</a:t>
            </a:r>
          </a:p>
          <a:p>
            <a:pPr>
              <a:buFont typeface="Arial" panose="020B0604020202020204" pitchFamily="34" charset="0"/>
              <a:buChar char="•"/>
            </a:pPr>
            <a:r>
              <a:rPr lang="en-GB" dirty="0"/>
              <a:t>Use </a:t>
            </a:r>
            <a:r>
              <a:rPr lang="en-GB" b="1" dirty="0"/>
              <a:t>Report-level filters</a:t>
            </a:r>
            <a:r>
              <a:rPr lang="en-GB" dirty="0"/>
              <a:t> to apply across all report pages.</a:t>
            </a:r>
          </a:p>
          <a:p>
            <a:pPr>
              <a:buNone/>
            </a:pPr>
            <a:r>
              <a:rPr lang="en-GB" b="1" dirty="0"/>
              <a:t>Slicers:</a:t>
            </a:r>
            <a:endParaRPr lang="en-GB" dirty="0"/>
          </a:p>
          <a:p>
            <a:pPr>
              <a:buFont typeface="Arial" panose="020B0604020202020204" pitchFamily="34" charset="0"/>
              <a:buChar char="•"/>
            </a:pPr>
            <a:r>
              <a:rPr lang="en-GB" dirty="0"/>
              <a:t>Add slicers from the Visualizations pane to create interactive filters users can manipulate.</a:t>
            </a:r>
          </a:p>
          <a:p>
            <a:pPr>
              <a:buFont typeface="Arial" panose="020B0604020202020204" pitchFamily="34" charset="0"/>
              <a:buChar char="•"/>
            </a:pPr>
            <a:r>
              <a:rPr lang="en-GB" dirty="0"/>
              <a:t>Example: Add a slicer on "Year" so users can dynamically select the year to view.</a:t>
            </a:r>
          </a:p>
          <a:p>
            <a:pPr>
              <a:buFont typeface="Arial" panose="020B0604020202020204" pitchFamily="34" charset="0"/>
              <a:buChar char="•"/>
            </a:pPr>
            <a:r>
              <a:rPr lang="en-GB" dirty="0"/>
              <a:t>Customize slicer style (dropdown, list, between values) in the Format pane.</a:t>
            </a:r>
          </a:p>
          <a:p>
            <a:pPr>
              <a:buNone/>
            </a:pPr>
            <a:r>
              <a:rPr lang="en-GB" b="1" dirty="0"/>
              <a:t>Best Practice:</a:t>
            </a:r>
            <a:endParaRPr lang="en-GB" dirty="0"/>
          </a:p>
          <a:p>
            <a:pPr>
              <a:buFont typeface="Arial" panose="020B0604020202020204" pitchFamily="34" charset="0"/>
              <a:buChar char="•"/>
            </a:pPr>
            <a:r>
              <a:rPr lang="en-GB" dirty="0"/>
              <a:t>Use filters and slicers thoughtfully to give users control without overwhelming the report.</a:t>
            </a:r>
          </a:p>
          <a:p>
            <a:endParaRPr lang="en-IN" dirty="0"/>
          </a:p>
        </p:txBody>
      </p:sp>
      <p:sp>
        <p:nvSpPr>
          <p:cNvPr id="3" name="Text Placeholder 2">
            <a:extLst>
              <a:ext uri="{FF2B5EF4-FFF2-40B4-BE49-F238E27FC236}">
                <a16:creationId xmlns:a16="http://schemas.microsoft.com/office/drawing/2014/main" id="{E33B1B8C-205C-CA74-6A42-B3B41EE2DBCC}"/>
              </a:ext>
            </a:extLst>
          </p:cNvPr>
          <p:cNvSpPr>
            <a:spLocks noGrp="1"/>
          </p:cNvSpPr>
          <p:nvPr>
            <p:ph type="body" sz="quarter" idx="10"/>
          </p:nvPr>
        </p:nvSpPr>
        <p:spPr/>
        <p:txBody>
          <a:bodyPr/>
          <a:lstStyle/>
          <a:p>
            <a:r>
              <a:rPr lang="en-IN" dirty="0"/>
              <a:t>Using Filters and Slicers</a:t>
            </a:r>
          </a:p>
        </p:txBody>
      </p:sp>
    </p:spTree>
    <p:extLst>
      <p:ext uri="{BB962C8B-B14F-4D97-AF65-F5344CB8AC3E}">
        <p14:creationId xmlns:p14="http://schemas.microsoft.com/office/powerpoint/2010/main" val="1294274081"/>
      </p:ext>
    </p:extLst>
  </p:cSld>
  <p:clrMapOvr>
    <a:masterClrMapping/>
  </p:clrMapOvr>
</p:sld>
</file>

<file path=ppt/theme/theme1.xml><?xml version="1.0" encoding="utf-8"?>
<a:theme xmlns:a="http://schemas.openxmlformats.org/drawingml/2006/main" name="1_Mali 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DA2455AE-8790-4473-9334-3350133AD5F1}" vid="{78085882-F375-4984-832A-649B729E5C2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F53C41-B9C1-420F-A00B-EA08FD223CB3}">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2162</TotalTime>
  <Words>9600</Words>
  <Application>Microsoft Office PowerPoint</Application>
  <PresentationFormat>On-screen Show (16:9)</PresentationFormat>
  <Paragraphs>1027</Paragraphs>
  <Slides>107</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107</vt:i4>
      </vt:variant>
    </vt:vector>
  </HeadingPairs>
  <TitlesOfParts>
    <vt:vector size="114" baseType="lpstr">
      <vt:lpstr>Aptos</vt:lpstr>
      <vt:lpstr>Aptos Display</vt:lpstr>
      <vt:lpstr>Arial</vt:lpstr>
      <vt:lpstr>Avenir</vt:lpstr>
      <vt:lpstr>Calibri</vt:lpstr>
      <vt:lpstr>1_Mali Blue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 View – Data View – Model View</vt:lpstr>
      <vt:lpstr>PowerPoint Presentation</vt:lpstr>
      <vt:lpstr>PowerPoint Presentation</vt:lpstr>
      <vt:lpstr>PowerPoint Presentation</vt:lpstr>
      <vt:lpstr>Connecting to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Power Query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Tab</vt:lpstr>
      <vt:lpstr>PowerPoint Presentation</vt:lpstr>
      <vt:lpstr>PowerPoint Presentation</vt:lpstr>
      <vt:lpstr>PowerPoint Presentation</vt:lpstr>
      <vt:lpstr>DAX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Visualize data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Kumar Kr, Anoop</dc:creator>
  <cp:lastModifiedBy>Vaidehi Nair</cp:lastModifiedBy>
  <cp:revision>4</cp:revision>
  <cp:lastPrinted>2022-11-07T12:21:02Z</cp:lastPrinted>
  <dcterms:created xsi:type="dcterms:W3CDTF">2020-12-06T06:39:29Z</dcterms:created>
  <dcterms:modified xsi:type="dcterms:W3CDTF">2025-05-31T08:47:39Z</dcterms:modified>
</cp:coreProperties>
</file>