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92"/>
  </p:notesMasterIdLst>
  <p:handoutMasterIdLst>
    <p:handoutMasterId r:id="rId93"/>
  </p:handoutMasterIdLst>
  <p:sldIdLst>
    <p:sldId id="807" r:id="rId2"/>
    <p:sldId id="274" r:id="rId3"/>
    <p:sldId id="264" r:id="rId4"/>
    <p:sldId id="707" r:id="rId5"/>
    <p:sldId id="419" r:id="rId6"/>
    <p:sldId id="708" r:id="rId7"/>
    <p:sldId id="418" r:id="rId8"/>
    <p:sldId id="294" r:id="rId9"/>
    <p:sldId id="296" r:id="rId10"/>
    <p:sldId id="297" r:id="rId11"/>
    <p:sldId id="298" r:id="rId12"/>
    <p:sldId id="300" r:id="rId13"/>
    <p:sldId id="301" r:id="rId14"/>
    <p:sldId id="303" r:id="rId15"/>
    <p:sldId id="306" r:id="rId16"/>
    <p:sldId id="310" r:id="rId17"/>
    <p:sldId id="709" r:id="rId18"/>
    <p:sldId id="513" r:id="rId19"/>
    <p:sldId id="425" r:id="rId20"/>
    <p:sldId id="777" r:id="rId21"/>
    <p:sldId id="535" r:id="rId22"/>
    <p:sldId id="778" r:id="rId23"/>
    <p:sldId id="779" r:id="rId24"/>
    <p:sldId id="806" r:id="rId25"/>
    <p:sldId id="337" r:id="rId26"/>
    <p:sldId id="710" r:id="rId27"/>
    <p:sldId id="344" r:id="rId28"/>
    <p:sldId id="711" r:id="rId29"/>
    <p:sldId id="557" r:id="rId30"/>
    <p:sldId id="712" r:id="rId31"/>
    <p:sldId id="346" r:id="rId32"/>
    <p:sldId id="347" r:id="rId33"/>
    <p:sldId id="640" r:id="rId34"/>
    <p:sldId id="783" r:id="rId35"/>
    <p:sldId id="784" r:id="rId36"/>
    <p:sldId id="785" r:id="rId37"/>
    <p:sldId id="781" r:id="rId38"/>
    <p:sldId id="808" r:id="rId39"/>
    <p:sldId id="786" r:id="rId40"/>
    <p:sldId id="653" r:id="rId41"/>
    <p:sldId id="717" r:id="rId42"/>
    <p:sldId id="273" r:id="rId43"/>
    <p:sldId id="816" r:id="rId44"/>
    <p:sldId id="660" r:id="rId45"/>
    <p:sldId id="565" r:id="rId46"/>
    <p:sldId id="723" r:id="rId47"/>
    <p:sldId id="724" r:id="rId48"/>
    <p:sldId id="725" r:id="rId49"/>
    <p:sldId id="730" r:id="rId50"/>
    <p:sldId id="732" r:id="rId51"/>
    <p:sldId id="731" r:id="rId52"/>
    <p:sldId id="688" r:id="rId53"/>
    <p:sldId id="684" r:id="rId54"/>
    <p:sldId id="687" r:id="rId55"/>
    <p:sldId id="812" r:id="rId56"/>
    <p:sldId id="692" r:id="rId57"/>
    <p:sldId id="694" r:id="rId58"/>
    <p:sldId id="813" r:id="rId59"/>
    <p:sldId id="796" r:id="rId60"/>
    <p:sldId id="599" r:id="rId61"/>
    <p:sldId id="817" r:id="rId62"/>
    <p:sldId id="566" r:id="rId63"/>
    <p:sldId id="714" r:id="rId64"/>
    <p:sldId id="716" r:id="rId65"/>
    <p:sldId id="567" r:id="rId66"/>
    <p:sldId id="437" r:id="rId67"/>
    <p:sldId id="606" r:id="rId68"/>
    <p:sldId id="436" r:id="rId69"/>
    <p:sldId id="661" r:id="rId70"/>
    <p:sldId id="769" r:id="rId71"/>
    <p:sldId id="770" r:id="rId72"/>
    <p:sldId id="771" r:id="rId73"/>
    <p:sldId id="810" r:id="rId74"/>
    <p:sldId id="772" r:id="rId75"/>
    <p:sldId id="774" r:id="rId76"/>
    <p:sldId id="773" r:id="rId77"/>
    <p:sldId id="791" r:id="rId78"/>
    <p:sldId id="821" r:id="rId79"/>
    <p:sldId id="823" r:id="rId80"/>
    <p:sldId id="819" r:id="rId81"/>
    <p:sldId id="814" r:id="rId82"/>
    <p:sldId id="824" r:id="rId83"/>
    <p:sldId id="751" r:id="rId84"/>
    <p:sldId id="752" r:id="rId85"/>
    <p:sldId id="804" r:id="rId86"/>
    <p:sldId id="764" r:id="rId87"/>
    <p:sldId id="765" r:id="rId88"/>
    <p:sldId id="766" r:id="rId89"/>
    <p:sldId id="825" r:id="rId90"/>
    <p:sldId id="811" r:id="rId9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CC"/>
    <a:srgbClr val="576C7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80" autoAdjust="0"/>
    <p:restoredTop sz="94660"/>
  </p:normalViewPr>
  <p:slideViewPr>
    <p:cSldViewPr snapToGrid="0">
      <p:cViewPr varScale="1">
        <p:scale>
          <a:sx n="95" d="100"/>
          <a:sy n="95" d="100"/>
        </p:scale>
        <p:origin x="195" y="51"/>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ehi Nair" userId="0e58197b-de1f-4c3f-9f32-5d50c6e98ca9" providerId="ADAL" clId="{9C3110F2-66E1-47CB-AB2C-BAD340C21680}"/>
    <pc:docChg chg="custSel addSld delSld modSld sldOrd">
      <pc:chgData name="Vaidehi Nair" userId="0e58197b-de1f-4c3f-9f32-5d50c6e98ca9" providerId="ADAL" clId="{9C3110F2-66E1-47CB-AB2C-BAD340C21680}" dt="2025-07-03T07:39:00.394" v="210" actId="14100"/>
      <pc:docMkLst>
        <pc:docMk/>
      </pc:docMkLst>
      <pc:sldChg chg="del">
        <pc:chgData name="Vaidehi Nair" userId="0e58197b-de1f-4c3f-9f32-5d50c6e98ca9" providerId="ADAL" clId="{9C3110F2-66E1-47CB-AB2C-BAD340C21680}" dt="2025-07-02T13:02:44.615" v="0" actId="47"/>
        <pc:sldMkLst>
          <pc:docMk/>
          <pc:sldMk cId="2603610534" sldId="628"/>
        </pc:sldMkLst>
      </pc:sldChg>
      <pc:sldChg chg="del ord">
        <pc:chgData name="Vaidehi Nair" userId="0e58197b-de1f-4c3f-9f32-5d50c6e98ca9" providerId="ADAL" clId="{9C3110F2-66E1-47CB-AB2C-BAD340C21680}" dt="2025-07-02T13:05:20.455" v="16" actId="47"/>
        <pc:sldMkLst>
          <pc:docMk/>
          <pc:sldMk cId="1607028644" sldId="790"/>
        </pc:sldMkLst>
      </pc:sldChg>
      <pc:sldChg chg="ord">
        <pc:chgData name="Vaidehi Nair" userId="0e58197b-de1f-4c3f-9f32-5d50c6e98ca9" providerId="ADAL" clId="{9C3110F2-66E1-47CB-AB2C-BAD340C21680}" dt="2025-07-02T13:05:12.786" v="15"/>
        <pc:sldMkLst>
          <pc:docMk/>
          <pc:sldMk cId="872493122" sldId="791"/>
        </pc:sldMkLst>
      </pc:sldChg>
      <pc:sldChg chg="modSp mod ord">
        <pc:chgData name="Vaidehi Nair" userId="0e58197b-de1f-4c3f-9f32-5d50c6e98ca9" providerId="ADAL" clId="{9C3110F2-66E1-47CB-AB2C-BAD340C21680}" dt="2025-07-03T07:34:28.337" v="202" actId="20577"/>
        <pc:sldMkLst>
          <pc:docMk/>
          <pc:sldMk cId="259171245" sldId="814"/>
        </pc:sldMkLst>
        <pc:spChg chg="mod">
          <ac:chgData name="Vaidehi Nair" userId="0e58197b-de1f-4c3f-9f32-5d50c6e98ca9" providerId="ADAL" clId="{9C3110F2-66E1-47CB-AB2C-BAD340C21680}" dt="2025-07-03T07:34:28.337" v="202" actId="20577"/>
          <ac:spMkLst>
            <pc:docMk/>
            <pc:sldMk cId="259171245" sldId="814"/>
            <ac:spMk id="2" creationId="{2D8795FE-3DD8-C7B3-705B-A5CF870A3979}"/>
          </ac:spMkLst>
        </pc:spChg>
      </pc:sldChg>
      <pc:sldChg chg="modSp mod ord">
        <pc:chgData name="Vaidehi Nair" userId="0e58197b-de1f-4c3f-9f32-5d50c6e98ca9" providerId="ADAL" clId="{9C3110F2-66E1-47CB-AB2C-BAD340C21680}" dt="2025-07-03T04:30:04.323" v="130" actId="20577"/>
        <pc:sldMkLst>
          <pc:docMk/>
          <pc:sldMk cId="2165331692" sldId="819"/>
        </pc:sldMkLst>
        <pc:spChg chg="mod">
          <ac:chgData name="Vaidehi Nair" userId="0e58197b-de1f-4c3f-9f32-5d50c6e98ca9" providerId="ADAL" clId="{9C3110F2-66E1-47CB-AB2C-BAD340C21680}" dt="2025-07-03T04:30:04.323" v="130" actId="20577"/>
          <ac:spMkLst>
            <pc:docMk/>
            <pc:sldMk cId="2165331692" sldId="819"/>
            <ac:spMk id="2" creationId="{D262AD21-1900-9D51-1BA3-1160577C27EF}"/>
          </ac:spMkLst>
        </pc:spChg>
      </pc:sldChg>
      <pc:sldChg chg="ord">
        <pc:chgData name="Vaidehi Nair" userId="0e58197b-de1f-4c3f-9f32-5d50c6e98ca9" providerId="ADAL" clId="{9C3110F2-66E1-47CB-AB2C-BAD340C21680}" dt="2025-07-02T13:05:12.786" v="15"/>
        <pc:sldMkLst>
          <pc:docMk/>
          <pc:sldMk cId="2197983836" sldId="821"/>
        </pc:sldMkLst>
      </pc:sldChg>
      <pc:sldChg chg="del">
        <pc:chgData name="Vaidehi Nair" userId="0e58197b-de1f-4c3f-9f32-5d50c6e98ca9" providerId="ADAL" clId="{9C3110F2-66E1-47CB-AB2C-BAD340C21680}" dt="2025-07-02T13:08:09.957" v="23" actId="47"/>
        <pc:sldMkLst>
          <pc:docMk/>
          <pc:sldMk cId="91365444" sldId="822"/>
        </pc:sldMkLst>
      </pc:sldChg>
      <pc:sldChg chg="ord">
        <pc:chgData name="Vaidehi Nair" userId="0e58197b-de1f-4c3f-9f32-5d50c6e98ca9" providerId="ADAL" clId="{9C3110F2-66E1-47CB-AB2C-BAD340C21680}" dt="2025-07-02T13:05:12.786" v="15"/>
        <pc:sldMkLst>
          <pc:docMk/>
          <pc:sldMk cId="3313599485" sldId="823"/>
        </pc:sldMkLst>
      </pc:sldChg>
      <pc:sldChg chg="ord">
        <pc:chgData name="Vaidehi Nair" userId="0e58197b-de1f-4c3f-9f32-5d50c6e98ca9" providerId="ADAL" clId="{9C3110F2-66E1-47CB-AB2C-BAD340C21680}" dt="2025-07-02T13:04:59.238" v="7"/>
        <pc:sldMkLst>
          <pc:docMk/>
          <pc:sldMk cId="3500595297" sldId="824"/>
        </pc:sldMkLst>
      </pc:sldChg>
      <pc:sldChg chg="del">
        <pc:chgData name="Vaidehi Nair" userId="0e58197b-de1f-4c3f-9f32-5d50c6e98ca9" providerId="ADAL" clId="{9C3110F2-66E1-47CB-AB2C-BAD340C21680}" dt="2025-07-02T13:04:48.476" v="1" actId="47"/>
        <pc:sldMkLst>
          <pc:docMk/>
          <pc:sldMk cId="433715848" sldId="825"/>
        </pc:sldMkLst>
      </pc:sldChg>
      <pc:sldChg chg="addSp modSp new mod">
        <pc:chgData name="Vaidehi Nair" userId="0e58197b-de1f-4c3f-9f32-5d50c6e98ca9" providerId="ADAL" clId="{9C3110F2-66E1-47CB-AB2C-BAD340C21680}" dt="2025-07-03T07:39:00.394" v="210" actId="14100"/>
        <pc:sldMkLst>
          <pc:docMk/>
          <pc:sldMk cId="1552578837" sldId="825"/>
        </pc:sldMkLst>
        <pc:picChg chg="add mod">
          <ac:chgData name="Vaidehi Nair" userId="0e58197b-de1f-4c3f-9f32-5d50c6e98ca9" providerId="ADAL" clId="{9C3110F2-66E1-47CB-AB2C-BAD340C21680}" dt="2025-07-03T07:39:00.394" v="210" actId="14100"/>
          <ac:picMkLst>
            <pc:docMk/>
            <pc:sldMk cId="1552578837" sldId="825"/>
            <ac:picMk id="3" creationId="{8E5FCE81-BB09-3798-0A88-7709396AB9D4}"/>
          </ac:picMkLst>
        </pc:picChg>
        <pc:picChg chg="add mod">
          <ac:chgData name="Vaidehi Nair" userId="0e58197b-de1f-4c3f-9f32-5d50c6e98ca9" providerId="ADAL" clId="{9C3110F2-66E1-47CB-AB2C-BAD340C21680}" dt="2025-07-03T07:38:55.570" v="209" actId="1076"/>
          <ac:picMkLst>
            <pc:docMk/>
            <pc:sldMk cId="1552578837" sldId="825"/>
            <ac:picMk id="5" creationId="{39BA5161-7CD2-E8A7-9F8F-E51CBB97C06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EA7C0-7555-4742-8738-3BD2AB79C12F}" type="doc">
      <dgm:prSet loTypeId="urn:microsoft.com/office/officeart/2018/2/layout/IconLabelDescriptionList" loCatId="icon" qsTypeId="urn:microsoft.com/office/officeart/2005/8/quickstyle/simple3" qsCatId="simple" csTypeId="urn:microsoft.com/office/officeart/2005/8/colors/accent1_2" csCatId="accent1" phldr="1"/>
      <dgm:spPr/>
      <dgm:t>
        <a:bodyPr/>
        <a:lstStyle/>
        <a:p>
          <a:endParaRPr lang="en-US"/>
        </a:p>
      </dgm:t>
    </dgm:pt>
    <dgm:pt modelId="{3A463C07-9AE4-40ED-A7C0-8229E7DA31FE}">
      <dgm:prSet custT="1"/>
      <dgm:spPr/>
      <dgm:t>
        <a:bodyPr/>
        <a:lstStyle/>
        <a:p>
          <a:pPr>
            <a:lnSpc>
              <a:spcPct val="150000"/>
            </a:lnSpc>
            <a:defRPr b="1"/>
          </a:pPr>
          <a:r>
            <a:rPr lang="en-IN" sz="1100" b="1">
              <a:latin typeface="Aptos Display" panose="020B0004020202020204" pitchFamily="34" charset="0"/>
            </a:rPr>
            <a:t>📊  </a:t>
          </a:r>
          <a:r>
            <a:rPr lang="en-US" sz="1100" b="1">
              <a:latin typeface="Aptos Display" panose="020B0004020202020204" pitchFamily="34" charset="0"/>
            </a:rPr>
            <a:t>Data Visualization</a:t>
          </a:r>
          <a:endParaRPr lang="en-US" sz="1100" dirty="0">
            <a:latin typeface="Aptos Display" panose="020B0004020202020204" pitchFamily="34" charset="0"/>
          </a:endParaRPr>
        </a:p>
      </dgm:t>
    </dgm:pt>
    <dgm:pt modelId="{9D35728B-8692-41A9-8E97-00D992B058E9}" type="parTrans" cxnId="{3D0A9BC6-CF20-4BF5-9D86-4785EAE85D6B}">
      <dgm:prSet/>
      <dgm:spPr/>
      <dgm:t>
        <a:bodyPr/>
        <a:lstStyle/>
        <a:p>
          <a:pPr>
            <a:lnSpc>
              <a:spcPct val="150000"/>
            </a:lnSpc>
          </a:pPr>
          <a:endParaRPr lang="en-US" sz="1100">
            <a:latin typeface="Aptos Display" panose="020B0004020202020204" pitchFamily="34" charset="0"/>
          </a:endParaRPr>
        </a:p>
      </dgm:t>
    </dgm:pt>
    <dgm:pt modelId="{84A582B9-EB00-4716-A363-8B6C11C42C93}" type="sibTrans" cxnId="{3D0A9BC6-CF20-4BF5-9D86-4785EAE85D6B}">
      <dgm:prSet/>
      <dgm:spPr/>
      <dgm:t>
        <a:bodyPr/>
        <a:lstStyle/>
        <a:p>
          <a:pPr>
            <a:lnSpc>
              <a:spcPct val="150000"/>
            </a:lnSpc>
          </a:pPr>
          <a:endParaRPr lang="en-US" sz="1100">
            <a:latin typeface="Aptos Display" panose="020B0004020202020204" pitchFamily="34" charset="0"/>
          </a:endParaRPr>
        </a:p>
      </dgm:t>
    </dgm:pt>
    <dgm:pt modelId="{1038F61D-C982-40EB-8AA3-5981D785EC51}">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The art of turning raw data into meaningful insights using charts, graphs, and dashboards.</a:t>
          </a:r>
        </a:p>
      </dgm:t>
    </dgm:pt>
    <dgm:pt modelId="{7C121186-63D1-481B-A8F7-35C310B39741}" type="parTrans" cxnId="{8FEF1016-3304-4803-A48C-ADD83C0E5F73}">
      <dgm:prSet/>
      <dgm:spPr/>
      <dgm:t>
        <a:bodyPr/>
        <a:lstStyle/>
        <a:p>
          <a:pPr>
            <a:lnSpc>
              <a:spcPct val="150000"/>
            </a:lnSpc>
          </a:pPr>
          <a:endParaRPr lang="en-US" sz="1100">
            <a:latin typeface="Aptos Display" panose="020B0004020202020204" pitchFamily="34" charset="0"/>
          </a:endParaRPr>
        </a:p>
      </dgm:t>
    </dgm:pt>
    <dgm:pt modelId="{6855C029-C02B-4A82-B402-E1063F1CA549}" type="sibTrans" cxnId="{8FEF1016-3304-4803-A48C-ADD83C0E5F73}">
      <dgm:prSet/>
      <dgm:spPr/>
      <dgm:t>
        <a:bodyPr/>
        <a:lstStyle/>
        <a:p>
          <a:pPr>
            <a:lnSpc>
              <a:spcPct val="150000"/>
            </a:lnSpc>
          </a:pPr>
          <a:endParaRPr lang="en-US" sz="1100">
            <a:latin typeface="Aptos Display" panose="020B0004020202020204" pitchFamily="34" charset="0"/>
          </a:endParaRPr>
        </a:p>
      </dgm:t>
    </dgm:pt>
    <dgm:pt modelId="{CF902D5E-353D-45B2-B0AF-81646B9D2340}">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Helps identify patterns, trends, and outliers at a glance.</a:t>
          </a:r>
        </a:p>
      </dgm:t>
    </dgm:pt>
    <dgm:pt modelId="{E547DC27-A502-4DE3-92F5-5DFC684AFA58}" type="parTrans" cxnId="{CCF80A9D-607C-44AC-8D8A-F3398A9582C8}">
      <dgm:prSet/>
      <dgm:spPr/>
      <dgm:t>
        <a:bodyPr/>
        <a:lstStyle/>
        <a:p>
          <a:pPr>
            <a:lnSpc>
              <a:spcPct val="150000"/>
            </a:lnSpc>
          </a:pPr>
          <a:endParaRPr lang="en-US" sz="1100">
            <a:latin typeface="Aptos Display" panose="020B0004020202020204" pitchFamily="34" charset="0"/>
          </a:endParaRPr>
        </a:p>
      </dgm:t>
    </dgm:pt>
    <dgm:pt modelId="{0AEA2521-3E23-424F-97CF-1E6B0701CE52}" type="sibTrans" cxnId="{CCF80A9D-607C-44AC-8D8A-F3398A9582C8}">
      <dgm:prSet/>
      <dgm:spPr/>
      <dgm:t>
        <a:bodyPr/>
        <a:lstStyle/>
        <a:p>
          <a:pPr>
            <a:lnSpc>
              <a:spcPct val="150000"/>
            </a:lnSpc>
          </a:pPr>
          <a:endParaRPr lang="en-US" sz="1100">
            <a:latin typeface="Aptos Display" panose="020B0004020202020204" pitchFamily="34" charset="0"/>
          </a:endParaRPr>
        </a:p>
      </dgm:t>
    </dgm:pt>
    <dgm:pt modelId="{FB4A3E2B-8892-4A2A-B977-985F0496B675}">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a:t>
          </a:r>
          <a:r>
            <a:rPr lang="en-US" sz="1100" b="1" dirty="0">
              <a:latin typeface="Aptos Display" panose="020B0004020202020204" pitchFamily="34" charset="0"/>
            </a:rPr>
            <a:t>Examples: </a:t>
          </a:r>
          <a:r>
            <a:rPr lang="en-US" sz="1100" b="0" dirty="0">
              <a:latin typeface="Aptos Display" panose="020B0004020202020204" pitchFamily="34" charset="0"/>
            </a:rPr>
            <a:t>Bar charts, Line graphs, Heatmaps, Pie charts, and Interactive dashboards.</a:t>
          </a:r>
        </a:p>
      </dgm:t>
    </dgm:pt>
    <dgm:pt modelId="{F8E33C8C-88E1-49E5-A1DC-FBD2AC483F57}" type="parTrans" cxnId="{24230D00-3126-4DA6-A1B9-9CC6B35E8A8E}">
      <dgm:prSet/>
      <dgm:spPr/>
      <dgm:t>
        <a:bodyPr/>
        <a:lstStyle/>
        <a:p>
          <a:pPr>
            <a:lnSpc>
              <a:spcPct val="150000"/>
            </a:lnSpc>
          </a:pPr>
          <a:endParaRPr lang="en-US" sz="1100">
            <a:latin typeface="Aptos Display" panose="020B0004020202020204" pitchFamily="34" charset="0"/>
          </a:endParaRPr>
        </a:p>
      </dgm:t>
    </dgm:pt>
    <dgm:pt modelId="{18A76648-0AEC-4FB4-8705-E4DFE98719D9}" type="sibTrans" cxnId="{24230D00-3126-4DA6-A1B9-9CC6B35E8A8E}">
      <dgm:prSet/>
      <dgm:spPr/>
      <dgm:t>
        <a:bodyPr/>
        <a:lstStyle/>
        <a:p>
          <a:pPr>
            <a:lnSpc>
              <a:spcPct val="150000"/>
            </a:lnSpc>
          </a:pPr>
          <a:endParaRPr lang="en-US" sz="1100">
            <a:latin typeface="Aptos Display" panose="020B0004020202020204" pitchFamily="34" charset="0"/>
          </a:endParaRPr>
        </a:p>
      </dgm:t>
    </dgm:pt>
    <dgm:pt modelId="{97651B0A-E182-48E8-AC1A-1439B4DA8069}">
      <dgm:prSet custT="1"/>
      <dgm:spPr/>
      <dgm:t>
        <a:bodyPr/>
        <a:lstStyle/>
        <a:p>
          <a:pPr>
            <a:lnSpc>
              <a:spcPct val="150000"/>
            </a:lnSpc>
            <a:defRPr b="1"/>
          </a:pPr>
          <a:r>
            <a:rPr lang="en-US" sz="1100" b="1">
              <a:latin typeface="Aptos Display" panose="020B0004020202020204" pitchFamily="34" charset="0"/>
            </a:rPr>
            <a:t>📈   Data Analytics</a:t>
          </a:r>
          <a:endParaRPr lang="en-US" sz="1100" dirty="0">
            <a:latin typeface="Aptos Display" panose="020B0004020202020204" pitchFamily="34" charset="0"/>
          </a:endParaRPr>
        </a:p>
      </dgm:t>
    </dgm:pt>
    <dgm:pt modelId="{BD7B7292-53E2-495B-ACFD-50C684A2F087}" type="parTrans" cxnId="{2EEA76F6-FD5C-4BFC-AF2B-CA827DC518C9}">
      <dgm:prSet/>
      <dgm:spPr/>
      <dgm:t>
        <a:bodyPr/>
        <a:lstStyle/>
        <a:p>
          <a:pPr>
            <a:lnSpc>
              <a:spcPct val="150000"/>
            </a:lnSpc>
          </a:pPr>
          <a:endParaRPr lang="en-US" sz="1100">
            <a:latin typeface="Aptos Display" panose="020B0004020202020204" pitchFamily="34" charset="0"/>
          </a:endParaRPr>
        </a:p>
      </dgm:t>
    </dgm:pt>
    <dgm:pt modelId="{90C5637C-550C-4FE0-BB09-4D7F31D84839}" type="sibTrans" cxnId="{2EEA76F6-FD5C-4BFC-AF2B-CA827DC518C9}">
      <dgm:prSet/>
      <dgm:spPr/>
      <dgm:t>
        <a:bodyPr/>
        <a:lstStyle/>
        <a:p>
          <a:pPr>
            <a:lnSpc>
              <a:spcPct val="150000"/>
            </a:lnSpc>
          </a:pPr>
          <a:endParaRPr lang="en-US" sz="1100">
            <a:latin typeface="Aptos Display" panose="020B0004020202020204" pitchFamily="34" charset="0"/>
          </a:endParaRPr>
        </a:p>
      </dgm:t>
    </dgm:pt>
    <dgm:pt modelId="{ADC19E35-FFDE-4E20-ACF3-BC3911F5B04A}">
      <dgm:prSet custT="1"/>
      <dgm:spPr/>
      <dgm:t>
        <a:bodyPr/>
        <a:lstStyle/>
        <a:p>
          <a:pPr>
            <a:lnSpc>
              <a:spcPct val="150000"/>
            </a:lnSpc>
          </a:pPr>
          <a:r>
            <a:rPr lang="en-US" sz="1100" b="0" dirty="0">
              <a:latin typeface="Aptos Display" panose="020B0004020202020204" pitchFamily="34" charset="0"/>
            </a:rPr>
            <a:t>- Uses techniques like descriptive, diagnostic, predictive, and prescriptive analytics.</a:t>
          </a:r>
        </a:p>
      </dgm:t>
    </dgm:pt>
    <dgm:pt modelId="{A6711C58-D38D-4CF2-99DC-DA95572C046F}" type="parTrans" cxnId="{80C1AE63-502A-4C0E-B157-4DB628667786}">
      <dgm:prSet/>
      <dgm:spPr/>
      <dgm:t>
        <a:bodyPr/>
        <a:lstStyle/>
        <a:p>
          <a:pPr>
            <a:lnSpc>
              <a:spcPct val="150000"/>
            </a:lnSpc>
          </a:pPr>
          <a:endParaRPr lang="en-US" sz="1100">
            <a:latin typeface="Aptos Display" panose="020B0004020202020204" pitchFamily="34" charset="0"/>
          </a:endParaRPr>
        </a:p>
      </dgm:t>
    </dgm:pt>
    <dgm:pt modelId="{2BCBCB0B-93C1-4897-BBFA-0D4E9B2CB3AF}" type="sibTrans" cxnId="{80C1AE63-502A-4C0E-B157-4DB628667786}">
      <dgm:prSet/>
      <dgm:spPr/>
      <dgm:t>
        <a:bodyPr/>
        <a:lstStyle/>
        <a:p>
          <a:pPr>
            <a:lnSpc>
              <a:spcPct val="150000"/>
            </a:lnSpc>
          </a:pPr>
          <a:endParaRPr lang="en-US" sz="1100">
            <a:latin typeface="Aptos Display" panose="020B0004020202020204" pitchFamily="34" charset="0"/>
          </a:endParaRPr>
        </a:p>
      </dgm:t>
    </dgm:pt>
    <dgm:pt modelId="{7FE63872-C6C2-4DD4-A8F6-D2E5156762D1}">
      <dgm:prSet custT="1"/>
      <dgm:spPr/>
      <dgm:t>
        <a:bodyPr/>
        <a:lstStyle/>
        <a:p>
          <a:pPr>
            <a:lnSpc>
              <a:spcPct val="150000"/>
            </a:lnSpc>
            <a:defRPr b="1"/>
          </a:pPr>
          <a:r>
            <a:rPr lang="en-US" sz="1100" b="1">
              <a:latin typeface="Aptos Display" panose="020B0004020202020204" pitchFamily="34" charset="0"/>
            </a:rPr>
            <a:t>🔑   Why Does It Matter?</a:t>
          </a:r>
          <a:endParaRPr lang="en-US" sz="1100" dirty="0">
            <a:latin typeface="Aptos Display" panose="020B0004020202020204" pitchFamily="34" charset="0"/>
          </a:endParaRPr>
        </a:p>
      </dgm:t>
    </dgm:pt>
    <dgm:pt modelId="{C52A7155-B524-4D94-BCBF-4073E07E622D}" type="parTrans" cxnId="{BADAE9A5-15E4-492E-A1D8-B71540C529BF}">
      <dgm:prSet/>
      <dgm:spPr/>
      <dgm:t>
        <a:bodyPr/>
        <a:lstStyle/>
        <a:p>
          <a:pPr>
            <a:lnSpc>
              <a:spcPct val="150000"/>
            </a:lnSpc>
          </a:pPr>
          <a:endParaRPr lang="en-US" sz="1100">
            <a:latin typeface="Aptos Display" panose="020B0004020202020204" pitchFamily="34" charset="0"/>
          </a:endParaRPr>
        </a:p>
      </dgm:t>
    </dgm:pt>
    <dgm:pt modelId="{5D4ABAB6-A1C7-440A-BAD9-C7DCEB4D551A}" type="sibTrans" cxnId="{BADAE9A5-15E4-492E-A1D8-B71540C529BF}">
      <dgm:prSet/>
      <dgm:spPr/>
      <dgm:t>
        <a:bodyPr/>
        <a:lstStyle/>
        <a:p>
          <a:pPr>
            <a:lnSpc>
              <a:spcPct val="150000"/>
            </a:lnSpc>
          </a:pPr>
          <a:endParaRPr lang="en-US" sz="1100">
            <a:latin typeface="Aptos Display" panose="020B0004020202020204" pitchFamily="34" charset="0"/>
          </a:endParaRPr>
        </a:p>
      </dgm:t>
    </dgm:pt>
    <dgm:pt modelId="{2A2A57CF-8643-4BED-8492-504BD05E000A}">
      <dgm:prSet custT="1"/>
      <dgm:spPr/>
      <dgm:t>
        <a:bodyPr/>
        <a:lstStyle/>
        <a:p>
          <a:pPr>
            <a:lnSpc>
              <a:spcPct val="150000"/>
            </a:lnSpc>
          </a:pPr>
          <a:r>
            <a:rPr lang="en-US" sz="1100" b="0" dirty="0">
              <a:latin typeface="Aptos Display" panose="020B0004020202020204" pitchFamily="34" charset="0"/>
            </a:rPr>
            <a:t>- Makes complex data easy to understand</a:t>
          </a:r>
        </a:p>
      </dgm:t>
    </dgm:pt>
    <dgm:pt modelId="{6E24E98A-9281-4CC0-81E5-A4B03BD1D488}" type="parTrans" cxnId="{3BFED6F1-C8CC-4738-8A35-00900D1D7789}">
      <dgm:prSet/>
      <dgm:spPr/>
      <dgm:t>
        <a:bodyPr/>
        <a:lstStyle/>
        <a:p>
          <a:pPr>
            <a:lnSpc>
              <a:spcPct val="150000"/>
            </a:lnSpc>
          </a:pPr>
          <a:endParaRPr lang="en-US" sz="1100">
            <a:latin typeface="Aptos Display" panose="020B0004020202020204" pitchFamily="34" charset="0"/>
          </a:endParaRPr>
        </a:p>
      </dgm:t>
    </dgm:pt>
    <dgm:pt modelId="{D19EC337-3038-4A1F-8345-39B7D0AA629E}" type="sibTrans" cxnId="{3BFED6F1-C8CC-4738-8A35-00900D1D7789}">
      <dgm:prSet/>
      <dgm:spPr/>
      <dgm:t>
        <a:bodyPr/>
        <a:lstStyle/>
        <a:p>
          <a:pPr>
            <a:lnSpc>
              <a:spcPct val="150000"/>
            </a:lnSpc>
          </a:pPr>
          <a:endParaRPr lang="en-US" sz="1100">
            <a:latin typeface="Aptos Display" panose="020B0004020202020204" pitchFamily="34" charset="0"/>
          </a:endParaRPr>
        </a:p>
      </dgm:t>
    </dgm:pt>
    <dgm:pt modelId="{5AEEB289-B994-45B0-8E38-49359CF738CC}">
      <dgm:prSet custT="1"/>
      <dgm:spPr/>
      <dgm:t>
        <a:bodyPr/>
        <a:lstStyle/>
        <a:p>
          <a:pPr>
            <a:lnSpc>
              <a:spcPct val="150000"/>
            </a:lnSpc>
          </a:pPr>
          <a:r>
            <a:rPr lang="en-US" sz="1100" b="0" dirty="0">
              <a:latin typeface="Aptos Display" panose="020B0004020202020204" pitchFamily="34" charset="0"/>
            </a:rPr>
            <a:t>- Improves decision-making with data-driven insights</a:t>
          </a:r>
        </a:p>
      </dgm:t>
    </dgm:pt>
    <dgm:pt modelId="{06D03932-36BB-446D-8D02-6812EAED0ED0}" type="parTrans" cxnId="{5BFCB208-EBA7-455D-97BA-50328BF6728C}">
      <dgm:prSet/>
      <dgm:spPr/>
      <dgm:t>
        <a:bodyPr/>
        <a:lstStyle/>
        <a:p>
          <a:pPr>
            <a:lnSpc>
              <a:spcPct val="150000"/>
            </a:lnSpc>
          </a:pPr>
          <a:endParaRPr lang="en-US" sz="1100">
            <a:latin typeface="Aptos Display" panose="020B0004020202020204" pitchFamily="34" charset="0"/>
          </a:endParaRPr>
        </a:p>
      </dgm:t>
    </dgm:pt>
    <dgm:pt modelId="{8C293940-EB0E-424F-AB50-CEB22AC82431}" type="sibTrans" cxnId="{5BFCB208-EBA7-455D-97BA-50328BF6728C}">
      <dgm:prSet/>
      <dgm:spPr/>
      <dgm:t>
        <a:bodyPr/>
        <a:lstStyle/>
        <a:p>
          <a:pPr>
            <a:lnSpc>
              <a:spcPct val="150000"/>
            </a:lnSpc>
          </a:pPr>
          <a:endParaRPr lang="en-US" sz="1100">
            <a:latin typeface="Aptos Display" panose="020B0004020202020204" pitchFamily="34" charset="0"/>
          </a:endParaRPr>
        </a:p>
      </dgm:t>
    </dgm:pt>
    <dgm:pt modelId="{34545C40-B69E-44BC-86A1-8C2A61485610}">
      <dgm:prSet custT="1"/>
      <dgm:spPr/>
      <dgm:t>
        <a:bodyPr/>
        <a:lstStyle/>
        <a:p>
          <a:pPr>
            <a:lnSpc>
              <a:spcPct val="150000"/>
            </a:lnSpc>
          </a:pPr>
          <a:r>
            <a:rPr lang="en-US" sz="1100" b="0" dirty="0">
              <a:latin typeface="Aptos Display" panose="020B0004020202020204" pitchFamily="34" charset="0"/>
            </a:rPr>
            <a:t>- Helps identify trends &amp; anomalies quickly</a:t>
          </a:r>
        </a:p>
      </dgm:t>
    </dgm:pt>
    <dgm:pt modelId="{F0B1B27B-88B3-41CB-B243-E84B178F95E0}" type="parTrans" cxnId="{A5E8952C-697D-46EF-AC41-003808E7A668}">
      <dgm:prSet/>
      <dgm:spPr/>
      <dgm:t>
        <a:bodyPr/>
        <a:lstStyle/>
        <a:p>
          <a:pPr>
            <a:lnSpc>
              <a:spcPct val="150000"/>
            </a:lnSpc>
          </a:pPr>
          <a:endParaRPr lang="en-US" sz="1100">
            <a:latin typeface="Aptos Display" panose="020B0004020202020204" pitchFamily="34" charset="0"/>
          </a:endParaRPr>
        </a:p>
      </dgm:t>
    </dgm:pt>
    <dgm:pt modelId="{66156D52-FC69-4438-ACF9-CF5E40125E25}" type="sibTrans" cxnId="{A5E8952C-697D-46EF-AC41-003808E7A668}">
      <dgm:prSet/>
      <dgm:spPr/>
      <dgm:t>
        <a:bodyPr/>
        <a:lstStyle/>
        <a:p>
          <a:pPr>
            <a:lnSpc>
              <a:spcPct val="150000"/>
            </a:lnSpc>
          </a:pPr>
          <a:endParaRPr lang="en-US" sz="1100">
            <a:latin typeface="Aptos Display" panose="020B0004020202020204" pitchFamily="34" charset="0"/>
          </a:endParaRPr>
        </a:p>
      </dgm:t>
    </dgm:pt>
    <dgm:pt modelId="{FB96DECD-EF49-4125-BD27-FF8CCD018026}">
      <dgm:prSet custT="1"/>
      <dgm:spPr/>
      <dgm:t>
        <a:bodyPr/>
        <a:lstStyle/>
        <a:p>
          <a:pPr>
            <a:lnSpc>
              <a:spcPct val="150000"/>
            </a:lnSpc>
          </a:pPr>
          <a:r>
            <a:rPr lang="en-US" sz="1100" b="0" dirty="0">
              <a:latin typeface="Aptos Display" panose="020B0004020202020204" pitchFamily="34" charset="0"/>
            </a:rPr>
            <a:t>- Supports better forecasting &amp; business growth</a:t>
          </a:r>
        </a:p>
      </dgm:t>
    </dgm:pt>
    <dgm:pt modelId="{09D90B6E-1751-48D6-BEB8-FA404D503EDB}" type="parTrans" cxnId="{9EA2A214-1AAA-47F2-A0D5-EBED1DD0958F}">
      <dgm:prSet/>
      <dgm:spPr/>
      <dgm:t>
        <a:bodyPr/>
        <a:lstStyle/>
        <a:p>
          <a:pPr>
            <a:lnSpc>
              <a:spcPct val="150000"/>
            </a:lnSpc>
          </a:pPr>
          <a:endParaRPr lang="en-US" sz="1100">
            <a:latin typeface="Aptos Display" panose="020B0004020202020204" pitchFamily="34" charset="0"/>
          </a:endParaRPr>
        </a:p>
      </dgm:t>
    </dgm:pt>
    <dgm:pt modelId="{31A3D181-4AA4-4490-88F3-E8D31BB7F8F6}" type="sibTrans" cxnId="{9EA2A214-1AAA-47F2-A0D5-EBED1DD0958F}">
      <dgm:prSet/>
      <dgm:spPr/>
      <dgm:t>
        <a:bodyPr/>
        <a:lstStyle/>
        <a:p>
          <a:pPr>
            <a:lnSpc>
              <a:spcPct val="150000"/>
            </a:lnSpc>
          </a:pPr>
          <a:endParaRPr lang="en-US" sz="1100">
            <a:latin typeface="Aptos Display" panose="020B0004020202020204" pitchFamily="34" charset="0"/>
          </a:endParaRPr>
        </a:p>
      </dgm:t>
    </dgm:pt>
    <dgm:pt modelId="{E1E33956-50C4-42C7-98FF-F0D622BB1F5D}">
      <dgm:prSet custT="1"/>
      <dgm:spPr/>
      <dgm:t>
        <a:bodyPr/>
        <a:lstStyle/>
        <a:p>
          <a:pPr marL="0">
            <a:lnSpc>
              <a:spcPct val="150000"/>
            </a:lnSpc>
            <a:buNone/>
          </a:pPr>
          <a:endParaRPr lang="en-US" sz="1100">
            <a:latin typeface="Aptos Display" panose="020B0004020202020204" pitchFamily="34" charset="0"/>
          </a:endParaRPr>
        </a:p>
      </dgm:t>
    </dgm:pt>
    <dgm:pt modelId="{DEDA333A-3680-4988-B1D5-3BA9BE19388E}" type="parTrans" cxnId="{858C16A9-2454-4F2F-82FF-23E5CECAC73C}">
      <dgm:prSet/>
      <dgm:spPr/>
      <dgm:t>
        <a:bodyPr/>
        <a:lstStyle/>
        <a:p>
          <a:pPr>
            <a:lnSpc>
              <a:spcPct val="150000"/>
            </a:lnSpc>
          </a:pPr>
          <a:endParaRPr lang="en-IN" sz="1100">
            <a:latin typeface="Aptos Display" panose="020B0004020202020204" pitchFamily="34" charset="0"/>
          </a:endParaRPr>
        </a:p>
      </dgm:t>
    </dgm:pt>
    <dgm:pt modelId="{78D6FD89-8486-4300-856D-A8DFA97239BA}" type="sibTrans" cxnId="{858C16A9-2454-4F2F-82FF-23E5CECAC73C}">
      <dgm:prSet/>
      <dgm:spPr/>
      <dgm:t>
        <a:bodyPr/>
        <a:lstStyle/>
        <a:p>
          <a:pPr>
            <a:lnSpc>
              <a:spcPct val="150000"/>
            </a:lnSpc>
          </a:pPr>
          <a:endParaRPr lang="en-IN" sz="1100">
            <a:latin typeface="Aptos Display" panose="020B0004020202020204" pitchFamily="34" charset="0"/>
          </a:endParaRPr>
        </a:p>
      </dgm:t>
    </dgm:pt>
    <dgm:pt modelId="{581D0026-831E-443B-BB5C-8B680A59ACC0}">
      <dgm:prSet custT="1"/>
      <dgm:spPr/>
      <dgm:t>
        <a:bodyPr/>
        <a:lstStyle/>
        <a:p>
          <a:pPr>
            <a:lnSpc>
              <a:spcPct val="150000"/>
            </a:lnSpc>
          </a:pPr>
          <a:endParaRPr lang="en-US" sz="1100" dirty="0">
            <a:latin typeface="Aptos Display" panose="020B0004020202020204" pitchFamily="34" charset="0"/>
          </a:endParaRPr>
        </a:p>
      </dgm:t>
    </dgm:pt>
    <dgm:pt modelId="{3197A8CA-FAF2-40F9-8122-D3E86E9098C9}" type="parTrans" cxnId="{EF405F7A-B14C-4E0F-B768-8C889FF7C23C}">
      <dgm:prSet/>
      <dgm:spPr/>
      <dgm:t>
        <a:bodyPr/>
        <a:lstStyle/>
        <a:p>
          <a:pPr>
            <a:lnSpc>
              <a:spcPct val="150000"/>
            </a:lnSpc>
          </a:pPr>
          <a:endParaRPr lang="en-IN" sz="1100">
            <a:latin typeface="Aptos Display" panose="020B0004020202020204" pitchFamily="34" charset="0"/>
          </a:endParaRPr>
        </a:p>
      </dgm:t>
    </dgm:pt>
    <dgm:pt modelId="{68E19E9B-7750-4A36-B326-7B57F021990E}" type="sibTrans" cxnId="{EF405F7A-B14C-4E0F-B768-8C889FF7C23C}">
      <dgm:prSet/>
      <dgm:spPr/>
      <dgm:t>
        <a:bodyPr/>
        <a:lstStyle/>
        <a:p>
          <a:pPr>
            <a:lnSpc>
              <a:spcPct val="150000"/>
            </a:lnSpc>
          </a:pPr>
          <a:endParaRPr lang="en-IN" sz="1100">
            <a:latin typeface="Aptos Display" panose="020B0004020202020204" pitchFamily="34" charset="0"/>
          </a:endParaRPr>
        </a:p>
      </dgm:t>
    </dgm:pt>
    <dgm:pt modelId="{CAE3E5A7-490E-4FCB-A8C9-F7DAB4B9EE6B}">
      <dgm:prSet custT="1"/>
      <dgm:spPr/>
      <dgm:t>
        <a:bodyPr/>
        <a:lstStyle/>
        <a:p>
          <a:pPr>
            <a:lnSpc>
              <a:spcPct val="150000"/>
            </a:lnSpc>
          </a:pPr>
          <a:endParaRPr lang="en-US" sz="1100">
            <a:latin typeface="Aptos Display" panose="020B0004020202020204" pitchFamily="34" charset="0"/>
          </a:endParaRPr>
        </a:p>
      </dgm:t>
    </dgm:pt>
    <dgm:pt modelId="{C9AE0D82-3309-4591-AF0C-74CA08A35550}" type="parTrans" cxnId="{0EEAC4CD-CBF5-4E9C-9EEA-621E05C6AB56}">
      <dgm:prSet/>
      <dgm:spPr/>
      <dgm:t>
        <a:bodyPr/>
        <a:lstStyle/>
        <a:p>
          <a:pPr>
            <a:lnSpc>
              <a:spcPct val="150000"/>
            </a:lnSpc>
          </a:pPr>
          <a:endParaRPr lang="en-IN" sz="1100">
            <a:latin typeface="Aptos Display" panose="020B0004020202020204" pitchFamily="34" charset="0"/>
          </a:endParaRPr>
        </a:p>
      </dgm:t>
    </dgm:pt>
    <dgm:pt modelId="{CFBF28AE-E573-418C-AD23-AB186AE88946}" type="sibTrans" cxnId="{0EEAC4CD-CBF5-4E9C-9EEA-621E05C6AB56}">
      <dgm:prSet/>
      <dgm:spPr/>
      <dgm:t>
        <a:bodyPr/>
        <a:lstStyle/>
        <a:p>
          <a:pPr>
            <a:lnSpc>
              <a:spcPct val="150000"/>
            </a:lnSpc>
          </a:pPr>
          <a:endParaRPr lang="en-IN" sz="1100">
            <a:latin typeface="Aptos Display" panose="020B0004020202020204" pitchFamily="34" charset="0"/>
          </a:endParaRPr>
        </a:p>
      </dgm:t>
    </dgm:pt>
    <dgm:pt modelId="{13933DAB-3FEE-48DD-A141-6429B1D2FE18}">
      <dgm:prSet custT="1"/>
      <dgm:spPr/>
      <dgm:t>
        <a:bodyPr/>
        <a:lstStyle/>
        <a:p>
          <a:pPr>
            <a:lnSpc>
              <a:spcPct val="150000"/>
            </a:lnSpc>
          </a:pPr>
          <a:r>
            <a:rPr lang="en-US" sz="1100" b="0" dirty="0">
              <a:latin typeface="Aptos Display" panose="020B0004020202020204" pitchFamily="34" charset="0"/>
            </a:rPr>
            <a:t>- The process of examining data to find trends, relationships, and actionable insights.</a:t>
          </a:r>
        </a:p>
      </dgm:t>
    </dgm:pt>
    <dgm:pt modelId="{40288CCA-C151-4496-A048-EA731147A8C3}" type="parTrans" cxnId="{BF1ADAF6-5F51-403D-B884-56736184E4B8}">
      <dgm:prSet/>
      <dgm:spPr/>
      <dgm:t>
        <a:bodyPr/>
        <a:lstStyle/>
        <a:p>
          <a:pPr>
            <a:lnSpc>
              <a:spcPct val="150000"/>
            </a:lnSpc>
          </a:pPr>
          <a:endParaRPr lang="en-IN" sz="1100">
            <a:latin typeface="Aptos Display" panose="020B0004020202020204" pitchFamily="34" charset="0"/>
          </a:endParaRPr>
        </a:p>
      </dgm:t>
    </dgm:pt>
    <dgm:pt modelId="{E9F9D4C8-6395-46EC-9B08-130C9C5A0360}" type="sibTrans" cxnId="{BF1ADAF6-5F51-403D-B884-56736184E4B8}">
      <dgm:prSet/>
      <dgm:spPr/>
      <dgm:t>
        <a:bodyPr/>
        <a:lstStyle/>
        <a:p>
          <a:pPr>
            <a:lnSpc>
              <a:spcPct val="150000"/>
            </a:lnSpc>
          </a:pPr>
          <a:endParaRPr lang="en-IN" sz="1100">
            <a:latin typeface="Aptos Display" panose="020B0004020202020204" pitchFamily="34" charset="0"/>
          </a:endParaRPr>
        </a:p>
      </dgm:t>
    </dgm:pt>
    <dgm:pt modelId="{94139350-057B-42C8-B245-76ADC1935ACA}" type="pres">
      <dgm:prSet presAssocID="{D0BEA7C0-7555-4742-8738-3BD2AB79C12F}" presName="root" presStyleCnt="0">
        <dgm:presLayoutVars>
          <dgm:dir/>
          <dgm:resizeHandles val="exact"/>
        </dgm:presLayoutVars>
      </dgm:prSet>
      <dgm:spPr/>
    </dgm:pt>
    <dgm:pt modelId="{7E4F1860-4A82-45B4-949E-7B48451F6141}" type="pres">
      <dgm:prSet presAssocID="{3A463C07-9AE4-40ED-A7C0-8229E7DA31FE}" presName="compNode" presStyleCnt="0"/>
      <dgm:spPr/>
    </dgm:pt>
    <dgm:pt modelId="{FA3AD059-5D2A-4EA1-B6B9-57B3384395AC}" type="pres">
      <dgm:prSet presAssocID="{3A463C07-9AE4-40ED-A7C0-8229E7DA31FE}" presName="iconRect" presStyleLbl="node1" presStyleIdx="0" presStyleCnt="3" custLinFactNeighborX="49082" custLinFactNeighborY="2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E022FAC8-8642-4FBF-B6AB-99ABDEEA07B8}" type="pres">
      <dgm:prSet presAssocID="{3A463C07-9AE4-40ED-A7C0-8229E7DA31FE}" presName="iconSpace" presStyleCnt="0"/>
      <dgm:spPr/>
    </dgm:pt>
    <dgm:pt modelId="{C7E3F9BD-4305-47C3-9C8C-8BA424367E44}" type="pres">
      <dgm:prSet presAssocID="{3A463C07-9AE4-40ED-A7C0-8229E7DA31FE}" presName="parTx" presStyleLbl="revTx" presStyleIdx="0" presStyleCnt="6">
        <dgm:presLayoutVars>
          <dgm:chMax val="0"/>
          <dgm:chPref val="0"/>
        </dgm:presLayoutVars>
      </dgm:prSet>
      <dgm:spPr/>
    </dgm:pt>
    <dgm:pt modelId="{825258DB-4955-448C-98D2-27C3985628EC}" type="pres">
      <dgm:prSet presAssocID="{3A463C07-9AE4-40ED-A7C0-8229E7DA31FE}" presName="txSpace" presStyleCnt="0"/>
      <dgm:spPr/>
    </dgm:pt>
    <dgm:pt modelId="{1A81E10E-6532-4FA9-82C9-0DC4A1DE7AFA}" type="pres">
      <dgm:prSet presAssocID="{3A463C07-9AE4-40ED-A7C0-8229E7DA31FE}" presName="desTx" presStyleLbl="revTx" presStyleIdx="1" presStyleCnt="6" custScaleX="118703">
        <dgm:presLayoutVars/>
      </dgm:prSet>
      <dgm:spPr/>
    </dgm:pt>
    <dgm:pt modelId="{C0729E12-F46C-4113-8C72-5102B94D2D2F}" type="pres">
      <dgm:prSet presAssocID="{84A582B9-EB00-4716-A363-8B6C11C42C93}" presName="sibTrans" presStyleCnt="0"/>
      <dgm:spPr/>
    </dgm:pt>
    <dgm:pt modelId="{E5F869DA-ACC6-446B-984E-EAAA6D7EE4F5}" type="pres">
      <dgm:prSet presAssocID="{97651B0A-E182-48E8-AC1A-1439B4DA8069}" presName="compNode" presStyleCnt="0"/>
      <dgm:spPr/>
    </dgm:pt>
    <dgm:pt modelId="{EEA1CF62-40E9-4988-8CFD-BE75460BF118}" type="pres">
      <dgm:prSet presAssocID="{97651B0A-E182-48E8-AC1A-1439B4DA8069}" presName="iconRect" presStyleLbl="node1" presStyleIdx="1" presStyleCnt="3" custLinFactNeighborX="49082" custLinFactNeighborY="20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7F88ADE6-2CAB-4F54-930C-3B6A73BB3F00}" type="pres">
      <dgm:prSet presAssocID="{97651B0A-E182-48E8-AC1A-1439B4DA8069}" presName="iconSpace" presStyleCnt="0"/>
      <dgm:spPr/>
    </dgm:pt>
    <dgm:pt modelId="{EC96BBE3-4560-41CA-B471-D57241E28DA6}" type="pres">
      <dgm:prSet presAssocID="{97651B0A-E182-48E8-AC1A-1439B4DA8069}" presName="parTx" presStyleLbl="revTx" presStyleIdx="2" presStyleCnt="6">
        <dgm:presLayoutVars>
          <dgm:chMax val="0"/>
          <dgm:chPref val="0"/>
        </dgm:presLayoutVars>
      </dgm:prSet>
      <dgm:spPr/>
    </dgm:pt>
    <dgm:pt modelId="{577EA71D-CFC7-4C61-AEA3-D19B2D59CBD7}" type="pres">
      <dgm:prSet presAssocID="{97651B0A-E182-48E8-AC1A-1439B4DA8069}" presName="txSpace" presStyleCnt="0"/>
      <dgm:spPr/>
    </dgm:pt>
    <dgm:pt modelId="{B30F0B6F-ADF1-4F6E-B55E-7F6599BC81DF}" type="pres">
      <dgm:prSet presAssocID="{97651B0A-E182-48E8-AC1A-1439B4DA8069}" presName="desTx" presStyleLbl="revTx" presStyleIdx="3" presStyleCnt="6">
        <dgm:presLayoutVars/>
      </dgm:prSet>
      <dgm:spPr/>
    </dgm:pt>
    <dgm:pt modelId="{DE4332C4-F759-4F4E-A770-75A494251014}" type="pres">
      <dgm:prSet presAssocID="{90C5637C-550C-4FE0-BB09-4D7F31D84839}" presName="sibTrans" presStyleCnt="0"/>
      <dgm:spPr/>
    </dgm:pt>
    <dgm:pt modelId="{E1842CD2-61DD-43D6-BBED-35B0E2D3E3F5}" type="pres">
      <dgm:prSet presAssocID="{7FE63872-C6C2-4DD4-A8F6-D2E5156762D1}" presName="compNode" presStyleCnt="0"/>
      <dgm:spPr/>
    </dgm:pt>
    <dgm:pt modelId="{E04FF9AA-1CEB-4A68-9254-3527D7D29C5B}" type="pres">
      <dgm:prSet presAssocID="{7FE63872-C6C2-4DD4-A8F6-D2E5156762D1}" presName="iconRect" presStyleLbl="node1" presStyleIdx="2" presStyleCnt="3" custLinFactNeighborX="49082" custLinFactNeighborY="201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D001A31-FB83-4390-BA93-A626CC9DB873}" type="pres">
      <dgm:prSet presAssocID="{7FE63872-C6C2-4DD4-A8F6-D2E5156762D1}" presName="iconSpace" presStyleCnt="0"/>
      <dgm:spPr/>
    </dgm:pt>
    <dgm:pt modelId="{50A19609-A785-4346-941B-8331C898CEE5}" type="pres">
      <dgm:prSet presAssocID="{7FE63872-C6C2-4DD4-A8F6-D2E5156762D1}" presName="parTx" presStyleLbl="revTx" presStyleIdx="4" presStyleCnt="6">
        <dgm:presLayoutVars>
          <dgm:chMax val="0"/>
          <dgm:chPref val="0"/>
        </dgm:presLayoutVars>
      </dgm:prSet>
      <dgm:spPr/>
    </dgm:pt>
    <dgm:pt modelId="{EAE2197D-2332-4245-AA1A-09CFBEBB2994}" type="pres">
      <dgm:prSet presAssocID="{7FE63872-C6C2-4DD4-A8F6-D2E5156762D1}" presName="txSpace" presStyleCnt="0"/>
      <dgm:spPr/>
    </dgm:pt>
    <dgm:pt modelId="{3EFA7F55-D55D-434B-B55C-B829FD7FBEA4}" type="pres">
      <dgm:prSet presAssocID="{7FE63872-C6C2-4DD4-A8F6-D2E5156762D1}" presName="desTx" presStyleLbl="revTx" presStyleIdx="5" presStyleCnt="6">
        <dgm:presLayoutVars/>
      </dgm:prSet>
      <dgm:spPr/>
    </dgm:pt>
  </dgm:ptLst>
  <dgm:cxnLst>
    <dgm:cxn modelId="{24230D00-3126-4DA6-A1B9-9CC6B35E8A8E}" srcId="{3A463C07-9AE4-40ED-A7C0-8229E7DA31FE}" destId="{FB4A3E2B-8892-4A2A-B977-985F0496B675}" srcOrd="2" destOrd="0" parTransId="{F8E33C8C-88E1-49E5-A1DC-FBD2AC483F57}" sibTransId="{18A76648-0AEC-4FB4-8705-E4DFE98719D9}"/>
    <dgm:cxn modelId="{5BFCB208-EBA7-455D-97BA-50328BF6728C}" srcId="{7FE63872-C6C2-4DD4-A8F6-D2E5156762D1}" destId="{5AEEB289-B994-45B0-8E38-49359CF738CC}" srcOrd="1" destOrd="0" parTransId="{06D03932-36BB-446D-8D02-6812EAED0ED0}" sibTransId="{8C293940-EB0E-424F-AB50-CEB22AC82431}"/>
    <dgm:cxn modelId="{F2D49714-C408-427F-A955-F0F742C71256}" type="presOf" srcId="{5AEEB289-B994-45B0-8E38-49359CF738CC}" destId="{3EFA7F55-D55D-434B-B55C-B829FD7FBEA4}" srcOrd="0" destOrd="1" presId="urn:microsoft.com/office/officeart/2018/2/layout/IconLabelDescriptionList"/>
    <dgm:cxn modelId="{9EA2A214-1AAA-47F2-A0D5-EBED1DD0958F}" srcId="{7FE63872-C6C2-4DD4-A8F6-D2E5156762D1}" destId="{FB96DECD-EF49-4125-BD27-FF8CCD018026}" srcOrd="3" destOrd="0" parTransId="{09D90B6E-1751-48D6-BEB8-FA404D503EDB}" sibTransId="{31A3D181-4AA4-4490-88F3-E8D31BB7F8F6}"/>
    <dgm:cxn modelId="{8FEF1016-3304-4803-A48C-ADD83C0E5F73}" srcId="{3A463C07-9AE4-40ED-A7C0-8229E7DA31FE}" destId="{1038F61D-C982-40EB-8AA3-5981D785EC51}" srcOrd="0" destOrd="0" parTransId="{7C121186-63D1-481B-A8F7-35C310B39741}" sibTransId="{6855C029-C02B-4A82-B402-E1063F1CA549}"/>
    <dgm:cxn modelId="{A5E8952C-697D-46EF-AC41-003808E7A668}" srcId="{7FE63872-C6C2-4DD4-A8F6-D2E5156762D1}" destId="{34545C40-B69E-44BC-86A1-8C2A61485610}" srcOrd="2" destOrd="0" parTransId="{F0B1B27B-88B3-41CB-B243-E84B178F95E0}" sibTransId="{66156D52-FC69-4438-ACF9-CF5E40125E25}"/>
    <dgm:cxn modelId="{61C70534-1111-4899-81CA-9FD3997A00B9}" type="presOf" srcId="{2A2A57CF-8643-4BED-8492-504BD05E000A}" destId="{3EFA7F55-D55D-434B-B55C-B829FD7FBEA4}" srcOrd="0" destOrd="0" presId="urn:microsoft.com/office/officeart/2018/2/layout/IconLabelDescriptionList"/>
    <dgm:cxn modelId="{593B7734-6ECC-493F-A7D6-25088F84F6C7}" type="presOf" srcId="{FB96DECD-EF49-4125-BD27-FF8CCD018026}" destId="{3EFA7F55-D55D-434B-B55C-B829FD7FBEA4}" srcOrd="0" destOrd="3" presId="urn:microsoft.com/office/officeart/2018/2/layout/IconLabelDescriptionList"/>
    <dgm:cxn modelId="{C1226A3B-48B5-4D6A-A0D9-6D5598132B6A}" type="presOf" srcId="{ADC19E35-FFDE-4E20-ACF3-BC3911F5B04A}" destId="{B30F0B6F-ADF1-4F6E-B55E-7F6599BC81DF}" srcOrd="0" destOrd="1" presId="urn:microsoft.com/office/officeart/2018/2/layout/IconLabelDescriptionList"/>
    <dgm:cxn modelId="{80C1AE63-502A-4C0E-B157-4DB628667786}" srcId="{97651B0A-E182-48E8-AC1A-1439B4DA8069}" destId="{ADC19E35-FFDE-4E20-ACF3-BC3911F5B04A}" srcOrd="1" destOrd="0" parTransId="{A6711C58-D38D-4CF2-99DC-DA95572C046F}" sibTransId="{2BCBCB0B-93C1-4897-BBFA-0D4E9B2CB3AF}"/>
    <dgm:cxn modelId="{78E44A44-9332-4559-A4B1-658D095FB1E3}" type="presOf" srcId="{E1E33956-50C4-42C7-98FF-F0D622BB1F5D}" destId="{1A81E10E-6532-4FA9-82C9-0DC4A1DE7AFA}" srcOrd="0" destOrd="3" presId="urn:microsoft.com/office/officeart/2018/2/layout/IconLabelDescriptionList"/>
    <dgm:cxn modelId="{EF405F7A-B14C-4E0F-B768-8C889FF7C23C}" srcId="{97651B0A-E182-48E8-AC1A-1439B4DA8069}" destId="{581D0026-831E-443B-BB5C-8B680A59ACC0}" srcOrd="2" destOrd="0" parTransId="{3197A8CA-FAF2-40F9-8122-D3E86E9098C9}" sibTransId="{68E19E9B-7750-4A36-B326-7B57F021990E}"/>
    <dgm:cxn modelId="{F2401D85-6AEA-4B5C-A5D6-1D1B00A8707C}" type="presOf" srcId="{1038F61D-C982-40EB-8AA3-5981D785EC51}" destId="{1A81E10E-6532-4FA9-82C9-0DC4A1DE7AFA}" srcOrd="0" destOrd="0" presId="urn:microsoft.com/office/officeart/2018/2/layout/IconLabelDescriptionList"/>
    <dgm:cxn modelId="{B4131A8D-F993-4670-BD00-A0555367C217}" type="presOf" srcId="{97651B0A-E182-48E8-AC1A-1439B4DA8069}" destId="{EC96BBE3-4560-41CA-B471-D57241E28DA6}" srcOrd="0" destOrd="0" presId="urn:microsoft.com/office/officeart/2018/2/layout/IconLabelDescriptionList"/>
    <dgm:cxn modelId="{CCF80A9D-607C-44AC-8D8A-F3398A9582C8}" srcId="{3A463C07-9AE4-40ED-A7C0-8229E7DA31FE}" destId="{CF902D5E-353D-45B2-B0AF-81646B9D2340}" srcOrd="1" destOrd="0" parTransId="{E547DC27-A502-4DE3-92F5-5DFC684AFA58}" sibTransId="{0AEA2521-3E23-424F-97CF-1E6B0701CE52}"/>
    <dgm:cxn modelId="{AD07A7A5-4BD3-4767-BB37-D3FA4254D1CF}" type="presOf" srcId="{581D0026-831E-443B-BB5C-8B680A59ACC0}" destId="{B30F0B6F-ADF1-4F6E-B55E-7F6599BC81DF}" srcOrd="0" destOrd="2" presId="urn:microsoft.com/office/officeart/2018/2/layout/IconLabelDescriptionList"/>
    <dgm:cxn modelId="{BADAE9A5-15E4-492E-A1D8-B71540C529BF}" srcId="{D0BEA7C0-7555-4742-8738-3BD2AB79C12F}" destId="{7FE63872-C6C2-4DD4-A8F6-D2E5156762D1}" srcOrd="2" destOrd="0" parTransId="{C52A7155-B524-4D94-BCBF-4073E07E622D}" sibTransId="{5D4ABAB6-A1C7-440A-BAD9-C7DCEB4D551A}"/>
    <dgm:cxn modelId="{858C16A9-2454-4F2F-82FF-23E5CECAC73C}" srcId="{3A463C07-9AE4-40ED-A7C0-8229E7DA31FE}" destId="{E1E33956-50C4-42C7-98FF-F0D622BB1F5D}" srcOrd="3" destOrd="0" parTransId="{DEDA333A-3680-4988-B1D5-3BA9BE19388E}" sibTransId="{78D6FD89-8486-4300-856D-A8DFA97239BA}"/>
    <dgm:cxn modelId="{D9A7DAAE-B04B-450D-B399-D75B103A1ED7}" type="presOf" srcId="{FB4A3E2B-8892-4A2A-B977-985F0496B675}" destId="{1A81E10E-6532-4FA9-82C9-0DC4A1DE7AFA}" srcOrd="0" destOrd="2" presId="urn:microsoft.com/office/officeart/2018/2/layout/IconLabelDescriptionList"/>
    <dgm:cxn modelId="{32624EB7-C722-43FC-ADA2-CDA46CE24832}" type="presOf" srcId="{3A463C07-9AE4-40ED-A7C0-8229E7DA31FE}" destId="{C7E3F9BD-4305-47C3-9C8C-8BA424367E44}" srcOrd="0" destOrd="0" presId="urn:microsoft.com/office/officeart/2018/2/layout/IconLabelDescriptionList"/>
    <dgm:cxn modelId="{B64C6FBB-0E27-4A4D-A119-82C184770DD1}" type="presOf" srcId="{CF902D5E-353D-45B2-B0AF-81646B9D2340}" destId="{1A81E10E-6532-4FA9-82C9-0DC4A1DE7AFA}" srcOrd="0" destOrd="1" presId="urn:microsoft.com/office/officeart/2018/2/layout/IconLabelDescriptionList"/>
    <dgm:cxn modelId="{3D0A9BC6-CF20-4BF5-9D86-4785EAE85D6B}" srcId="{D0BEA7C0-7555-4742-8738-3BD2AB79C12F}" destId="{3A463C07-9AE4-40ED-A7C0-8229E7DA31FE}" srcOrd="0" destOrd="0" parTransId="{9D35728B-8692-41A9-8E97-00D992B058E9}" sibTransId="{84A582B9-EB00-4716-A363-8B6C11C42C93}"/>
    <dgm:cxn modelId="{BB660CCB-5545-464F-8C5D-50F07447C869}" type="presOf" srcId="{34545C40-B69E-44BC-86A1-8C2A61485610}" destId="{3EFA7F55-D55D-434B-B55C-B829FD7FBEA4}" srcOrd="0" destOrd="2" presId="urn:microsoft.com/office/officeart/2018/2/layout/IconLabelDescriptionList"/>
    <dgm:cxn modelId="{0EEAC4CD-CBF5-4E9C-9EEA-621E05C6AB56}" srcId="{7FE63872-C6C2-4DD4-A8F6-D2E5156762D1}" destId="{CAE3E5A7-490E-4FCB-A8C9-F7DAB4B9EE6B}" srcOrd="4" destOrd="0" parTransId="{C9AE0D82-3309-4591-AF0C-74CA08A35550}" sibTransId="{CFBF28AE-E573-418C-AD23-AB186AE88946}"/>
    <dgm:cxn modelId="{ABD56BD7-C805-409E-A3A9-4F23B3696D90}" type="presOf" srcId="{D0BEA7C0-7555-4742-8738-3BD2AB79C12F}" destId="{94139350-057B-42C8-B245-76ADC1935ACA}" srcOrd="0" destOrd="0" presId="urn:microsoft.com/office/officeart/2018/2/layout/IconLabelDescriptionList"/>
    <dgm:cxn modelId="{948CCFD8-7F01-4CF7-A010-840B667E777C}" type="presOf" srcId="{7FE63872-C6C2-4DD4-A8F6-D2E5156762D1}" destId="{50A19609-A785-4346-941B-8331C898CEE5}" srcOrd="0" destOrd="0" presId="urn:microsoft.com/office/officeart/2018/2/layout/IconLabelDescriptionList"/>
    <dgm:cxn modelId="{3BFED6F1-C8CC-4738-8A35-00900D1D7789}" srcId="{7FE63872-C6C2-4DD4-A8F6-D2E5156762D1}" destId="{2A2A57CF-8643-4BED-8492-504BD05E000A}" srcOrd="0" destOrd="0" parTransId="{6E24E98A-9281-4CC0-81E5-A4B03BD1D488}" sibTransId="{D19EC337-3038-4A1F-8345-39B7D0AA629E}"/>
    <dgm:cxn modelId="{ECDD02F4-0D69-4388-B194-BE5BC07BAC71}" type="presOf" srcId="{13933DAB-3FEE-48DD-A141-6429B1D2FE18}" destId="{B30F0B6F-ADF1-4F6E-B55E-7F6599BC81DF}" srcOrd="0" destOrd="0" presId="urn:microsoft.com/office/officeart/2018/2/layout/IconLabelDescriptionList"/>
    <dgm:cxn modelId="{2EEA76F6-FD5C-4BFC-AF2B-CA827DC518C9}" srcId="{D0BEA7C0-7555-4742-8738-3BD2AB79C12F}" destId="{97651B0A-E182-48E8-AC1A-1439B4DA8069}" srcOrd="1" destOrd="0" parTransId="{BD7B7292-53E2-495B-ACFD-50C684A2F087}" sibTransId="{90C5637C-550C-4FE0-BB09-4D7F31D84839}"/>
    <dgm:cxn modelId="{BF1ADAF6-5F51-403D-B884-56736184E4B8}" srcId="{97651B0A-E182-48E8-AC1A-1439B4DA8069}" destId="{13933DAB-3FEE-48DD-A141-6429B1D2FE18}" srcOrd="0" destOrd="0" parTransId="{40288CCA-C151-4496-A048-EA731147A8C3}" sibTransId="{E9F9D4C8-6395-46EC-9B08-130C9C5A0360}"/>
    <dgm:cxn modelId="{E84B0CF7-F3CD-489E-92DA-5796AFB3AC3A}" type="presOf" srcId="{CAE3E5A7-490E-4FCB-A8C9-F7DAB4B9EE6B}" destId="{3EFA7F55-D55D-434B-B55C-B829FD7FBEA4}" srcOrd="0" destOrd="4" presId="urn:microsoft.com/office/officeart/2018/2/layout/IconLabelDescriptionList"/>
    <dgm:cxn modelId="{9F0AD13A-EF66-4A24-9D30-77232ECBAA9D}" type="presParOf" srcId="{94139350-057B-42C8-B245-76ADC1935ACA}" destId="{7E4F1860-4A82-45B4-949E-7B48451F6141}" srcOrd="0" destOrd="0" presId="urn:microsoft.com/office/officeart/2018/2/layout/IconLabelDescriptionList"/>
    <dgm:cxn modelId="{42A38F63-B97A-4E78-B6F8-AE5A77CD67FE}" type="presParOf" srcId="{7E4F1860-4A82-45B4-949E-7B48451F6141}" destId="{FA3AD059-5D2A-4EA1-B6B9-57B3384395AC}" srcOrd="0" destOrd="0" presId="urn:microsoft.com/office/officeart/2018/2/layout/IconLabelDescriptionList"/>
    <dgm:cxn modelId="{87521F1F-15E6-4A56-8AC6-4AEC92B18919}" type="presParOf" srcId="{7E4F1860-4A82-45B4-949E-7B48451F6141}" destId="{E022FAC8-8642-4FBF-B6AB-99ABDEEA07B8}" srcOrd="1" destOrd="0" presId="urn:microsoft.com/office/officeart/2018/2/layout/IconLabelDescriptionList"/>
    <dgm:cxn modelId="{B1F48E27-8FEF-4304-B7CB-A02BB6E38E08}" type="presParOf" srcId="{7E4F1860-4A82-45B4-949E-7B48451F6141}" destId="{C7E3F9BD-4305-47C3-9C8C-8BA424367E44}" srcOrd="2" destOrd="0" presId="urn:microsoft.com/office/officeart/2018/2/layout/IconLabelDescriptionList"/>
    <dgm:cxn modelId="{A061EA02-233F-44A7-92DA-5496CE0C056C}" type="presParOf" srcId="{7E4F1860-4A82-45B4-949E-7B48451F6141}" destId="{825258DB-4955-448C-98D2-27C3985628EC}" srcOrd="3" destOrd="0" presId="urn:microsoft.com/office/officeart/2018/2/layout/IconLabelDescriptionList"/>
    <dgm:cxn modelId="{08941FA5-ECB7-4370-8117-33974E659A85}" type="presParOf" srcId="{7E4F1860-4A82-45B4-949E-7B48451F6141}" destId="{1A81E10E-6532-4FA9-82C9-0DC4A1DE7AFA}" srcOrd="4" destOrd="0" presId="urn:microsoft.com/office/officeart/2018/2/layout/IconLabelDescriptionList"/>
    <dgm:cxn modelId="{955B17B8-3378-4353-9142-2291A7E318C9}" type="presParOf" srcId="{94139350-057B-42C8-B245-76ADC1935ACA}" destId="{C0729E12-F46C-4113-8C72-5102B94D2D2F}" srcOrd="1" destOrd="0" presId="urn:microsoft.com/office/officeart/2018/2/layout/IconLabelDescriptionList"/>
    <dgm:cxn modelId="{AACFED65-E408-4E16-9284-D3EFB14AB95D}" type="presParOf" srcId="{94139350-057B-42C8-B245-76ADC1935ACA}" destId="{E5F869DA-ACC6-446B-984E-EAAA6D7EE4F5}" srcOrd="2" destOrd="0" presId="urn:microsoft.com/office/officeart/2018/2/layout/IconLabelDescriptionList"/>
    <dgm:cxn modelId="{BA752820-B364-4A80-B897-34FA7686288E}" type="presParOf" srcId="{E5F869DA-ACC6-446B-984E-EAAA6D7EE4F5}" destId="{EEA1CF62-40E9-4988-8CFD-BE75460BF118}" srcOrd="0" destOrd="0" presId="urn:microsoft.com/office/officeart/2018/2/layout/IconLabelDescriptionList"/>
    <dgm:cxn modelId="{EEA20435-2263-4A85-9725-DA42B9D7D995}" type="presParOf" srcId="{E5F869DA-ACC6-446B-984E-EAAA6D7EE4F5}" destId="{7F88ADE6-2CAB-4F54-930C-3B6A73BB3F00}" srcOrd="1" destOrd="0" presId="urn:microsoft.com/office/officeart/2018/2/layout/IconLabelDescriptionList"/>
    <dgm:cxn modelId="{4DD36B5A-7161-47C0-9262-45514998CF4A}" type="presParOf" srcId="{E5F869DA-ACC6-446B-984E-EAAA6D7EE4F5}" destId="{EC96BBE3-4560-41CA-B471-D57241E28DA6}" srcOrd="2" destOrd="0" presId="urn:microsoft.com/office/officeart/2018/2/layout/IconLabelDescriptionList"/>
    <dgm:cxn modelId="{CBDB4EFB-D1BF-4525-8A89-DA05C7D97CC0}" type="presParOf" srcId="{E5F869DA-ACC6-446B-984E-EAAA6D7EE4F5}" destId="{577EA71D-CFC7-4C61-AEA3-D19B2D59CBD7}" srcOrd="3" destOrd="0" presId="urn:microsoft.com/office/officeart/2018/2/layout/IconLabelDescriptionList"/>
    <dgm:cxn modelId="{551C2788-66E3-42EA-A694-817BFE90C5CC}" type="presParOf" srcId="{E5F869DA-ACC6-446B-984E-EAAA6D7EE4F5}" destId="{B30F0B6F-ADF1-4F6E-B55E-7F6599BC81DF}" srcOrd="4" destOrd="0" presId="urn:microsoft.com/office/officeart/2018/2/layout/IconLabelDescriptionList"/>
    <dgm:cxn modelId="{7245A420-C081-481A-A587-B2B87EE44081}" type="presParOf" srcId="{94139350-057B-42C8-B245-76ADC1935ACA}" destId="{DE4332C4-F759-4F4E-A770-75A494251014}" srcOrd="3" destOrd="0" presId="urn:microsoft.com/office/officeart/2018/2/layout/IconLabelDescriptionList"/>
    <dgm:cxn modelId="{8AB250A3-BC0C-4171-B99B-A8CAD70483E9}" type="presParOf" srcId="{94139350-057B-42C8-B245-76ADC1935ACA}" destId="{E1842CD2-61DD-43D6-BBED-35B0E2D3E3F5}" srcOrd="4" destOrd="0" presId="urn:microsoft.com/office/officeart/2018/2/layout/IconLabelDescriptionList"/>
    <dgm:cxn modelId="{A124DB5E-5467-4B3C-BA77-D3A8F04F9FAF}" type="presParOf" srcId="{E1842CD2-61DD-43D6-BBED-35B0E2D3E3F5}" destId="{E04FF9AA-1CEB-4A68-9254-3527D7D29C5B}" srcOrd="0" destOrd="0" presId="urn:microsoft.com/office/officeart/2018/2/layout/IconLabelDescriptionList"/>
    <dgm:cxn modelId="{DDD42392-DA8C-48EA-B6F7-80E571334AE9}" type="presParOf" srcId="{E1842CD2-61DD-43D6-BBED-35B0E2D3E3F5}" destId="{ED001A31-FB83-4390-BA93-A626CC9DB873}" srcOrd="1" destOrd="0" presId="urn:microsoft.com/office/officeart/2018/2/layout/IconLabelDescriptionList"/>
    <dgm:cxn modelId="{2A190F9B-DDCE-4F08-95F2-C6D0B75AF1D6}" type="presParOf" srcId="{E1842CD2-61DD-43D6-BBED-35B0E2D3E3F5}" destId="{50A19609-A785-4346-941B-8331C898CEE5}" srcOrd="2" destOrd="0" presId="urn:microsoft.com/office/officeart/2018/2/layout/IconLabelDescriptionList"/>
    <dgm:cxn modelId="{537D87F1-3DEB-4E35-BD93-5EA996DAE842}" type="presParOf" srcId="{E1842CD2-61DD-43D6-BBED-35B0E2D3E3F5}" destId="{EAE2197D-2332-4245-AA1A-09CFBEBB2994}" srcOrd="3" destOrd="0" presId="urn:microsoft.com/office/officeart/2018/2/layout/IconLabelDescriptionList"/>
    <dgm:cxn modelId="{74F8DA4F-B17C-4AC1-9AD7-872DB804B242}" type="presParOf" srcId="{E1842CD2-61DD-43D6-BBED-35B0E2D3E3F5}" destId="{3EFA7F55-D55D-434B-B55C-B829FD7FBE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FF6DB-93C0-48AC-AAC5-A2689040A4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ED4904-2E75-438E-92D5-4DCB6CE0857B}">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Desktop</a:t>
          </a:r>
          <a:endParaRPr lang="en-US" sz="1100">
            <a:solidFill>
              <a:schemeClr val="tx2">
                <a:lumMod val="50000"/>
              </a:schemeClr>
            </a:solidFill>
            <a:latin typeface="Aptos Display" panose="020B0004020202020204" pitchFamily="34" charset="0"/>
          </a:endParaRPr>
        </a:p>
      </dgm:t>
    </dgm:pt>
    <dgm:pt modelId="{800CC00A-7CD4-49DB-83F1-FA957E8BE787}" type="par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D450E18B-095C-410A-888C-40E5E776E9EA}" type="sib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116D0246-8B9F-4CB2-B007-2F0BA239FCE3}">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Service</a:t>
          </a:r>
          <a:endParaRPr lang="en-US" sz="1100">
            <a:solidFill>
              <a:schemeClr val="tx2">
                <a:lumMod val="50000"/>
              </a:schemeClr>
            </a:solidFill>
            <a:latin typeface="Aptos Display" panose="020B0004020202020204" pitchFamily="34" charset="0"/>
          </a:endParaRPr>
        </a:p>
      </dgm:t>
    </dgm:pt>
    <dgm:pt modelId="{543270D0-2E0A-481C-9099-4BE8C45D367F}" type="par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6DFB96F3-0D76-4B81-9E53-8B9E4232D819}" type="sib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35FAA433-76E5-497D-BAC6-5AAE24491CE9}">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Mobile</a:t>
          </a:r>
          <a:endParaRPr lang="en-US" sz="1100">
            <a:solidFill>
              <a:schemeClr val="tx2">
                <a:lumMod val="50000"/>
              </a:schemeClr>
            </a:solidFill>
            <a:latin typeface="Aptos Display" panose="020B0004020202020204" pitchFamily="34" charset="0"/>
          </a:endParaRPr>
        </a:p>
      </dgm:t>
    </dgm:pt>
    <dgm:pt modelId="{88C7AF80-0C9C-4B5A-A8B4-7F35E0D34C0C}" type="par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AD23090-F1B5-4241-B5D1-30F5A5F13E96}" type="sib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20C7B9B-052B-444E-B949-BC14AE112E87}" type="pres">
      <dgm:prSet presAssocID="{EC8FF6DB-93C0-48AC-AAC5-A2689040A4E5}" presName="root" presStyleCnt="0">
        <dgm:presLayoutVars>
          <dgm:dir/>
          <dgm:resizeHandles val="exact"/>
        </dgm:presLayoutVars>
      </dgm:prSet>
      <dgm:spPr/>
    </dgm:pt>
    <dgm:pt modelId="{8423D76F-4073-422E-9D02-5342B98D72E1}" type="pres">
      <dgm:prSet presAssocID="{BBED4904-2E75-438E-92D5-4DCB6CE0857B}" presName="compNode" presStyleCnt="0"/>
      <dgm:spPr/>
    </dgm:pt>
    <dgm:pt modelId="{097C4B6F-1727-4B44-B1F0-52711BF41554}" type="pres">
      <dgm:prSet presAssocID="{BBED4904-2E75-438E-92D5-4DCB6CE085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C3CE58-267B-4357-BE0A-437BC08C374E}" type="pres">
      <dgm:prSet presAssocID="{BBED4904-2E75-438E-92D5-4DCB6CE0857B}" presName="spaceRect" presStyleCnt="0"/>
      <dgm:spPr/>
    </dgm:pt>
    <dgm:pt modelId="{B50CC2C3-C33D-4AE8-AC6D-93BA2091B5FE}" type="pres">
      <dgm:prSet presAssocID="{BBED4904-2E75-438E-92D5-4DCB6CE0857B}" presName="textRect" presStyleLbl="revTx" presStyleIdx="0" presStyleCnt="3">
        <dgm:presLayoutVars>
          <dgm:chMax val="1"/>
          <dgm:chPref val="1"/>
        </dgm:presLayoutVars>
      </dgm:prSet>
      <dgm:spPr/>
    </dgm:pt>
    <dgm:pt modelId="{1F256C0B-F485-453C-B727-2ACC5290EA47}" type="pres">
      <dgm:prSet presAssocID="{D450E18B-095C-410A-888C-40E5E776E9EA}" presName="sibTrans" presStyleCnt="0"/>
      <dgm:spPr/>
    </dgm:pt>
    <dgm:pt modelId="{A6359EFC-8510-4BE5-B422-1E381E2BE605}" type="pres">
      <dgm:prSet presAssocID="{116D0246-8B9F-4CB2-B007-2F0BA239FCE3}" presName="compNode" presStyleCnt="0"/>
      <dgm:spPr/>
    </dgm:pt>
    <dgm:pt modelId="{AFF6B817-4BE9-45CC-A721-DA17BFB807C9}" type="pres">
      <dgm:prSet presAssocID="{116D0246-8B9F-4CB2-B007-2F0BA239FCE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yncing cloud with solid fill"/>
        </a:ext>
      </dgm:extLst>
    </dgm:pt>
    <dgm:pt modelId="{FEEC3F26-002B-41DF-A12F-9E5345DA60EF}" type="pres">
      <dgm:prSet presAssocID="{116D0246-8B9F-4CB2-B007-2F0BA239FCE3}" presName="spaceRect" presStyleCnt="0"/>
      <dgm:spPr/>
    </dgm:pt>
    <dgm:pt modelId="{5770E64C-4D51-4484-BBDF-25545371ED05}" type="pres">
      <dgm:prSet presAssocID="{116D0246-8B9F-4CB2-B007-2F0BA239FCE3}" presName="textRect" presStyleLbl="revTx" presStyleIdx="1" presStyleCnt="3">
        <dgm:presLayoutVars>
          <dgm:chMax val="1"/>
          <dgm:chPref val="1"/>
        </dgm:presLayoutVars>
      </dgm:prSet>
      <dgm:spPr/>
    </dgm:pt>
    <dgm:pt modelId="{0767AE3E-18AC-4BF2-B4B6-EAA65C6FBEBD}" type="pres">
      <dgm:prSet presAssocID="{6DFB96F3-0D76-4B81-9E53-8B9E4232D819}" presName="sibTrans" presStyleCnt="0"/>
      <dgm:spPr/>
    </dgm:pt>
    <dgm:pt modelId="{EDEAA3B1-50A7-4E6B-AFEE-3FBA1AFB3A30}" type="pres">
      <dgm:prSet presAssocID="{35FAA433-76E5-497D-BAC6-5AAE24491CE9}" presName="compNode" presStyleCnt="0"/>
      <dgm:spPr/>
    </dgm:pt>
    <dgm:pt modelId="{5F600EB5-D27B-4048-AB6E-361AA8555EBF}" type="pres">
      <dgm:prSet presAssocID="{35FAA433-76E5-497D-BAC6-5AAE24491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DA10CBA-CABE-463C-A6F2-7A1A0A79121A}" type="pres">
      <dgm:prSet presAssocID="{35FAA433-76E5-497D-BAC6-5AAE24491CE9}" presName="spaceRect" presStyleCnt="0"/>
      <dgm:spPr/>
    </dgm:pt>
    <dgm:pt modelId="{041D0B3A-3AF3-45DE-93BA-3B5D181866B2}" type="pres">
      <dgm:prSet presAssocID="{35FAA433-76E5-497D-BAC6-5AAE24491CE9}" presName="textRect" presStyleLbl="revTx" presStyleIdx="2" presStyleCnt="3">
        <dgm:presLayoutVars>
          <dgm:chMax val="1"/>
          <dgm:chPref val="1"/>
        </dgm:presLayoutVars>
      </dgm:prSet>
      <dgm:spPr/>
    </dgm:pt>
  </dgm:ptLst>
  <dgm:cxnLst>
    <dgm:cxn modelId="{DC117F30-9CDB-47AA-B6D1-67BA69EF2FF7}" type="presOf" srcId="{BBED4904-2E75-438E-92D5-4DCB6CE0857B}" destId="{B50CC2C3-C33D-4AE8-AC6D-93BA2091B5FE}" srcOrd="0" destOrd="0" presId="urn:microsoft.com/office/officeart/2018/2/layout/IconLabelList"/>
    <dgm:cxn modelId="{53380F34-94A6-44A0-8541-58A49F643BCA}" srcId="{EC8FF6DB-93C0-48AC-AAC5-A2689040A4E5}" destId="{35FAA433-76E5-497D-BAC6-5AAE24491CE9}" srcOrd="2" destOrd="0" parTransId="{88C7AF80-0C9C-4B5A-A8B4-7F35E0D34C0C}" sibTransId="{2AD23090-F1B5-4241-B5D1-30F5A5F13E96}"/>
    <dgm:cxn modelId="{24B2143B-7321-48E0-9B08-CB42BE5D72CF}" type="presOf" srcId="{EC8FF6DB-93C0-48AC-AAC5-A2689040A4E5}" destId="{220C7B9B-052B-444E-B949-BC14AE112E87}" srcOrd="0" destOrd="0" presId="urn:microsoft.com/office/officeart/2018/2/layout/IconLabelList"/>
    <dgm:cxn modelId="{41992160-DBE7-4753-ACF5-6CFE4E993FAF}" srcId="{EC8FF6DB-93C0-48AC-AAC5-A2689040A4E5}" destId="{116D0246-8B9F-4CB2-B007-2F0BA239FCE3}" srcOrd="1" destOrd="0" parTransId="{543270D0-2E0A-481C-9099-4BE8C45D367F}" sibTransId="{6DFB96F3-0D76-4B81-9E53-8B9E4232D819}"/>
    <dgm:cxn modelId="{A7C4B376-7CD7-4DF7-BCA6-25D165C5873E}" srcId="{EC8FF6DB-93C0-48AC-AAC5-A2689040A4E5}" destId="{BBED4904-2E75-438E-92D5-4DCB6CE0857B}" srcOrd="0" destOrd="0" parTransId="{800CC00A-7CD4-49DB-83F1-FA957E8BE787}" sibTransId="{D450E18B-095C-410A-888C-40E5E776E9EA}"/>
    <dgm:cxn modelId="{F65759DF-B266-445E-AC36-288241988524}" type="presOf" srcId="{116D0246-8B9F-4CB2-B007-2F0BA239FCE3}" destId="{5770E64C-4D51-4484-BBDF-25545371ED05}" srcOrd="0" destOrd="0" presId="urn:microsoft.com/office/officeart/2018/2/layout/IconLabelList"/>
    <dgm:cxn modelId="{405A64E3-5192-41DC-A1D7-ED0EEBA0BC30}" type="presOf" srcId="{35FAA433-76E5-497D-BAC6-5AAE24491CE9}" destId="{041D0B3A-3AF3-45DE-93BA-3B5D181866B2}" srcOrd="0" destOrd="0" presId="urn:microsoft.com/office/officeart/2018/2/layout/IconLabelList"/>
    <dgm:cxn modelId="{D04CB6A2-ED1C-4080-9B12-4BAB6E7DDCA8}" type="presParOf" srcId="{220C7B9B-052B-444E-B949-BC14AE112E87}" destId="{8423D76F-4073-422E-9D02-5342B98D72E1}" srcOrd="0" destOrd="0" presId="urn:microsoft.com/office/officeart/2018/2/layout/IconLabelList"/>
    <dgm:cxn modelId="{967AE495-E645-4FCE-98F5-251D5ADEF21F}" type="presParOf" srcId="{8423D76F-4073-422E-9D02-5342B98D72E1}" destId="{097C4B6F-1727-4B44-B1F0-52711BF41554}" srcOrd="0" destOrd="0" presId="urn:microsoft.com/office/officeart/2018/2/layout/IconLabelList"/>
    <dgm:cxn modelId="{E4A00CD1-1DC2-4E21-B50E-46B355F1F06C}" type="presParOf" srcId="{8423D76F-4073-422E-9D02-5342B98D72E1}" destId="{0FC3CE58-267B-4357-BE0A-437BC08C374E}" srcOrd="1" destOrd="0" presId="urn:microsoft.com/office/officeart/2018/2/layout/IconLabelList"/>
    <dgm:cxn modelId="{8A4CB9EE-316E-43B2-A055-FC26B70F2D6A}" type="presParOf" srcId="{8423D76F-4073-422E-9D02-5342B98D72E1}" destId="{B50CC2C3-C33D-4AE8-AC6D-93BA2091B5FE}" srcOrd="2" destOrd="0" presId="urn:microsoft.com/office/officeart/2018/2/layout/IconLabelList"/>
    <dgm:cxn modelId="{B6C148AC-B600-438D-A450-344BD63EB00C}" type="presParOf" srcId="{220C7B9B-052B-444E-B949-BC14AE112E87}" destId="{1F256C0B-F485-453C-B727-2ACC5290EA47}" srcOrd="1" destOrd="0" presId="urn:microsoft.com/office/officeart/2018/2/layout/IconLabelList"/>
    <dgm:cxn modelId="{EF0799B1-109B-455E-A173-41C2A56AC48A}" type="presParOf" srcId="{220C7B9B-052B-444E-B949-BC14AE112E87}" destId="{A6359EFC-8510-4BE5-B422-1E381E2BE605}" srcOrd="2" destOrd="0" presId="urn:microsoft.com/office/officeart/2018/2/layout/IconLabelList"/>
    <dgm:cxn modelId="{137EE25F-267A-41B0-A51A-E2860A0E896F}" type="presParOf" srcId="{A6359EFC-8510-4BE5-B422-1E381E2BE605}" destId="{AFF6B817-4BE9-45CC-A721-DA17BFB807C9}" srcOrd="0" destOrd="0" presId="urn:microsoft.com/office/officeart/2018/2/layout/IconLabelList"/>
    <dgm:cxn modelId="{CEF2F6A5-E1AB-40AD-8432-DAFB66D290A3}" type="presParOf" srcId="{A6359EFC-8510-4BE5-B422-1E381E2BE605}" destId="{FEEC3F26-002B-41DF-A12F-9E5345DA60EF}" srcOrd="1" destOrd="0" presId="urn:microsoft.com/office/officeart/2018/2/layout/IconLabelList"/>
    <dgm:cxn modelId="{5EEBBC28-046F-4FEA-B3A5-319E3C38D19B}" type="presParOf" srcId="{A6359EFC-8510-4BE5-B422-1E381E2BE605}" destId="{5770E64C-4D51-4484-BBDF-25545371ED05}" srcOrd="2" destOrd="0" presId="urn:microsoft.com/office/officeart/2018/2/layout/IconLabelList"/>
    <dgm:cxn modelId="{5DEA3CCD-25CE-4910-8CB5-C0D60DD75A2F}" type="presParOf" srcId="{220C7B9B-052B-444E-B949-BC14AE112E87}" destId="{0767AE3E-18AC-4BF2-B4B6-EAA65C6FBEBD}" srcOrd="3" destOrd="0" presId="urn:microsoft.com/office/officeart/2018/2/layout/IconLabelList"/>
    <dgm:cxn modelId="{D55102BE-24FE-4641-9DBE-AE76EAFC1683}" type="presParOf" srcId="{220C7B9B-052B-444E-B949-BC14AE112E87}" destId="{EDEAA3B1-50A7-4E6B-AFEE-3FBA1AFB3A30}" srcOrd="4" destOrd="0" presId="urn:microsoft.com/office/officeart/2018/2/layout/IconLabelList"/>
    <dgm:cxn modelId="{BA6F2B98-EB15-43F2-A338-E3C380AC9816}" type="presParOf" srcId="{EDEAA3B1-50A7-4E6B-AFEE-3FBA1AFB3A30}" destId="{5F600EB5-D27B-4048-AB6E-361AA8555EBF}" srcOrd="0" destOrd="0" presId="urn:microsoft.com/office/officeart/2018/2/layout/IconLabelList"/>
    <dgm:cxn modelId="{A42B3C27-26D3-4099-86BB-103C6549A244}" type="presParOf" srcId="{EDEAA3B1-50A7-4E6B-AFEE-3FBA1AFB3A30}" destId="{4DA10CBA-CABE-463C-A6F2-7A1A0A79121A}" srcOrd="1" destOrd="0" presId="urn:microsoft.com/office/officeart/2018/2/layout/IconLabelList"/>
    <dgm:cxn modelId="{0D79EBB2-4ECD-40E2-9284-FE7C6C61665A}" type="presParOf" srcId="{EDEAA3B1-50A7-4E6B-AFEE-3FBA1AFB3A30}" destId="{041D0B3A-3AF3-45DE-93BA-3B5D181866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80076D-1DB0-47FF-A76C-F9D137C3299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9E5B391-20D6-4937-908B-10CC715CB37B}">
      <dgm:prSet/>
      <dgm:spPr/>
      <dgm:t>
        <a:bodyPr/>
        <a:lstStyle/>
        <a:p>
          <a:pPr>
            <a:lnSpc>
              <a:spcPct val="100000"/>
            </a:lnSpc>
          </a:pPr>
          <a:r>
            <a:rPr lang="en-US"/>
            <a:t>Visualizations</a:t>
          </a:r>
        </a:p>
      </dgm:t>
    </dgm:pt>
    <dgm:pt modelId="{5CF2E3A0-8EF0-45F3-A9B7-1BD6B64E6F3F}" type="parTrans" cxnId="{314AC3BA-8FCB-4894-9F9D-629171AC42E2}">
      <dgm:prSet/>
      <dgm:spPr/>
      <dgm:t>
        <a:bodyPr/>
        <a:lstStyle/>
        <a:p>
          <a:endParaRPr lang="en-US"/>
        </a:p>
      </dgm:t>
    </dgm:pt>
    <dgm:pt modelId="{1EFA35D1-5BCC-46EF-B8EF-AC5097E57EB9}" type="sibTrans" cxnId="{314AC3BA-8FCB-4894-9F9D-629171AC42E2}">
      <dgm:prSet/>
      <dgm:spPr/>
      <dgm:t>
        <a:bodyPr/>
        <a:lstStyle/>
        <a:p>
          <a:endParaRPr lang="en-US"/>
        </a:p>
      </dgm:t>
    </dgm:pt>
    <dgm:pt modelId="{7533AC10-08DF-4A0D-A7B2-21D18B8E8B04}">
      <dgm:prSet/>
      <dgm:spPr/>
      <dgm:t>
        <a:bodyPr/>
        <a:lstStyle/>
        <a:p>
          <a:pPr>
            <a:lnSpc>
              <a:spcPct val="100000"/>
            </a:lnSpc>
          </a:pPr>
          <a:r>
            <a:rPr lang="en-US"/>
            <a:t>Reports</a:t>
          </a:r>
        </a:p>
      </dgm:t>
    </dgm:pt>
    <dgm:pt modelId="{99F99968-D26A-43E3-B740-FAA5ED73F999}" type="parTrans" cxnId="{58C55F7F-FBD8-4950-B391-F1BEA447C1AC}">
      <dgm:prSet/>
      <dgm:spPr/>
      <dgm:t>
        <a:bodyPr/>
        <a:lstStyle/>
        <a:p>
          <a:endParaRPr lang="en-US"/>
        </a:p>
      </dgm:t>
    </dgm:pt>
    <dgm:pt modelId="{9489ED1F-63BD-45CB-ABE4-6A2E86B73CB9}" type="sibTrans" cxnId="{58C55F7F-FBD8-4950-B391-F1BEA447C1AC}">
      <dgm:prSet/>
      <dgm:spPr/>
      <dgm:t>
        <a:bodyPr/>
        <a:lstStyle/>
        <a:p>
          <a:endParaRPr lang="en-US"/>
        </a:p>
      </dgm:t>
    </dgm:pt>
    <dgm:pt modelId="{8350FE8A-6880-4F80-9D89-154379A59755}">
      <dgm:prSet/>
      <dgm:spPr/>
      <dgm:t>
        <a:bodyPr/>
        <a:lstStyle/>
        <a:p>
          <a:pPr>
            <a:lnSpc>
              <a:spcPct val="100000"/>
            </a:lnSpc>
          </a:pPr>
          <a:r>
            <a:rPr lang="en-US"/>
            <a:t>Dashboards</a:t>
          </a:r>
        </a:p>
      </dgm:t>
    </dgm:pt>
    <dgm:pt modelId="{F1F8AE6E-12B4-4DB7-9D39-2A58A3DEB502}" type="parTrans" cxnId="{EC72F1C2-EE65-4305-9163-C70271DAAACD}">
      <dgm:prSet/>
      <dgm:spPr/>
      <dgm:t>
        <a:bodyPr/>
        <a:lstStyle/>
        <a:p>
          <a:endParaRPr lang="en-US"/>
        </a:p>
      </dgm:t>
    </dgm:pt>
    <dgm:pt modelId="{CCD780BC-2EAE-483A-BA3A-AF18DBB187E1}" type="sibTrans" cxnId="{EC72F1C2-EE65-4305-9163-C70271DAAACD}">
      <dgm:prSet/>
      <dgm:spPr/>
      <dgm:t>
        <a:bodyPr/>
        <a:lstStyle/>
        <a:p>
          <a:endParaRPr lang="en-US"/>
        </a:p>
      </dgm:t>
    </dgm:pt>
    <dgm:pt modelId="{E5DAA88F-34F3-4980-805F-459C826F17EB}">
      <dgm:prSet/>
      <dgm:spPr/>
      <dgm:t>
        <a:bodyPr/>
        <a:lstStyle/>
        <a:p>
          <a:pPr>
            <a:lnSpc>
              <a:spcPct val="100000"/>
            </a:lnSpc>
          </a:pPr>
          <a:r>
            <a:rPr lang="en-US" dirty="0"/>
            <a:t>Tiles</a:t>
          </a:r>
        </a:p>
      </dgm:t>
    </dgm:pt>
    <dgm:pt modelId="{99C25F6E-DEEE-4B24-977A-66EA0198775D}" type="parTrans" cxnId="{B5ED7FC8-8F36-4BFB-A730-9AF5EA09304D}">
      <dgm:prSet/>
      <dgm:spPr/>
      <dgm:t>
        <a:bodyPr/>
        <a:lstStyle/>
        <a:p>
          <a:endParaRPr lang="en-US"/>
        </a:p>
      </dgm:t>
    </dgm:pt>
    <dgm:pt modelId="{C0B72319-2843-4987-9834-50356C0C150B}" type="sibTrans" cxnId="{B5ED7FC8-8F36-4BFB-A730-9AF5EA09304D}">
      <dgm:prSet/>
      <dgm:spPr/>
      <dgm:t>
        <a:bodyPr/>
        <a:lstStyle/>
        <a:p>
          <a:endParaRPr lang="en-US"/>
        </a:p>
      </dgm:t>
    </dgm:pt>
    <dgm:pt modelId="{3853C5C0-36F6-4F28-81F8-4901FF8CF792}">
      <dgm:prSet/>
      <dgm:spPr/>
      <dgm:t>
        <a:bodyPr/>
        <a:lstStyle/>
        <a:p>
          <a:pPr>
            <a:lnSpc>
              <a:spcPct val="100000"/>
            </a:lnSpc>
          </a:pPr>
          <a:r>
            <a:rPr lang="en-US"/>
            <a:t>Datasets</a:t>
          </a:r>
        </a:p>
      </dgm:t>
    </dgm:pt>
    <dgm:pt modelId="{F1CA1E6E-7C6A-4FC0-99D1-F70305B9EA5D}" type="parTrans" cxnId="{0C54131B-65C5-4824-9C00-5A47CF055A3E}">
      <dgm:prSet/>
      <dgm:spPr/>
      <dgm:t>
        <a:bodyPr/>
        <a:lstStyle/>
        <a:p>
          <a:endParaRPr lang="en-US"/>
        </a:p>
      </dgm:t>
    </dgm:pt>
    <dgm:pt modelId="{92B3B379-F2B5-4FA1-AC2E-42FEC2154253}" type="sibTrans" cxnId="{0C54131B-65C5-4824-9C00-5A47CF055A3E}">
      <dgm:prSet/>
      <dgm:spPr/>
      <dgm:t>
        <a:bodyPr/>
        <a:lstStyle/>
        <a:p>
          <a:endParaRPr lang="en-US"/>
        </a:p>
      </dgm:t>
    </dgm:pt>
    <dgm:pt modelId="{EA294156-4D32-4DDA-AF24-7F8B12D4BFC8}">
      <dgm:prSet/>
      <dgm:spPr/>
      <dgm:t>
        <a:bodyPr/>
        <a:lstStyle/>
        <a:p>
          <a:pPr>
            <a:lnSpc>
              <a:spcPct val="100000"/>
            </a:lnSpc>
          </a:pPr>
          <a:r>
            <a:rPr lang="en-US" dirty="0"/>
            <a:t>Workspaces</a:t>
          </a:r>
        </a:p>
      </dgm:t>
    </dgm:pt>
    <dgm:pt modelId="{E46F4529-C384-4898-9060-AABDC277D620}" type="parTrans" cxnId="{4259E376-2908-4382-B348-A3BBA0822AFD}">
      <dgm:prSet/>
      <dgm:spPr/>
      <dgm:t>
        <a:bodyPr/>
        <a:lstStyle/>
        <a:p>
          <a:endParaRPr lang="en-IN"/>
        </a:p>
      </dgm:t>
    </dgm:pt>
    <dgm:pt modelId="{EB7708AE-39F3-4083-84C6-6E4166BC15F8}" type="sibTrans" cxnId="{4259E376-2908-4382-B348-A3BBA0822AFD}">
      <dgm:prSet/>
      <dgm:spPr/>
      <dgm:t>
        <a:bodyPr/>
        <a:lstStyle/>
        <a:p>
          <a:endParaRPr lang="en-IN"/>
        </a:p>
      </dgm:t>
    </dgm:pt>
    <dgm:pt modelId="{3C951CC4-B64C-4500-BC19-1E8D549FFDE1}">
      <dgm:prSet/>
      <dgm:spPr/>
      <dgm:t>
        <a:bodyPr/>
        <a:lstStyle/>
        <a:p>
          <a:pPr>
            <a:lnSpc>
              <a:spcPct val="100000"/>
            </a:lnSpc>
          </a:pPr>
          <a:r>
            <a:rPr lang="en-US" dirty="0"/>
            <a:t>Apps</a:t>
          </a:r>
        </a:p>
      </dgm:t>
    </dgm:pt>
    <dgm:pt modelId="{50D34559-87DA-4C90-B9D4-9D436A39E1AA}" type="parTrans" cxnId="{B357FC5F-2388-4827-90F2-AEA5CC67588C}">
      <dgm:prSet/>
      <dgm:spPr/>
      <dgm:t>
        <a:bodyPr/>
        <a:lstStyle/>
        <a:p>
          <a:endParaRPr lang="en-IN"/>
        </a:p>
      </dgm:t>
    </dgm:pt>
    <dgm:pt modelId="{2F843F49-61BA-4B04-BCE0-7C2A4132FD54}" type="sibTrans" cxnId="{B357FC5F-2388-4827-90F2-AEA5CC67588C}">
      <dgm:prSet/>
      <dgm:spPr/>
      <dgm:t>
        <a:bodyPr/>
        <a:lstStyle/>
        <a:p>
          <a:endParaRPr lang="en-IN"/>
        </a:p>
      </dgm:t>
    </dgm:pt>
    <dgm:pt modelId="{AF881D65-2B1A-4C36-87E7-F6546CA0D66D}">
      <dgm:prSet/>
      <dgm:spPr/>
      <dgm:t>
        <a:bodyPr/>
        <a:lstStyle/>
        <a:p>
          <a:pPr>
            <a:lnSpc>
              <a:spcPct val="100000"/>
            </a:lnSpc>
          </a:pPr>
          <a:r>
            <a:rPr lang="en-US" dirty="0"/>
            <a:t>Dataflows</a:t>
          </a:r>
        </a:p>
      </dgm:t>
    </dgm:pt>
    <dgm:pt modelId="{6F36E700-38B4-488A-B38B-60D471CB8EF4}" type="parTrans" cxnId="{E6FB412F-210D-447B-9278-CA1772028EC9}">
      <dgm:prSet/>
      <dgm:spPr/>
      <dgm:t>
        <a:bodyPr/>
        <a:lstStyle/>
        <a:p>
          <a:endParaRPr lang="en-IN"/>
        </a:p>
      </dgm:t>
    </dgm:pt>
    <dgm:pt modelId="{F7BC2C5A-E26A-4135-95D3-C8E88AB9FE80}" type="sibTrans" cxnId="{E6FB412F-210D-447B-9278-CA1772028EC9}">
      <dgm:prSet/>
      <dgm:spPr/>
      <dgm:t>
        <a:bodyPr/>
        <a:lstStyle/>
        <a:p>
          <a:endParaRPr lang="en-IN"/>
        </a:p>
      </dgm:t>
    </dgm:pt>
    <dgm:pt modelId="{F6463764-8181-4EE7-B61D-18AEE73B4C69}" type="pres">
      <dgm:prSet presAssocID="{2180076D-1DB0-47FF-A76C-F9D137C3299F}" presName="root" presStyleCnt="0">
        <dgm:presLayoutVars>
          <dgm:dir/>
          <dgm:resizeHandles val="exact"/>
        </dgm:presLayoutVars>
      </dgm:prSet>
      <dgm:spPr/>
    </dgm:pt>
    <dgm:pt modelId="{0483685E-09DC-44F9-BA4C-3B582865A1AF}" type="pres">
      <dgm:prSet presAssocID="{3853C5C0-36F6-4F28-81F8-4901FF8CF792}" presName="compNode" presStyleCnt="0"/>
      <dgm:spPr/>
    </dgm:pt>
    <dgm:pt modelId="{27F687C9-A33B-4F6E-BA46-6B280131BDE4}" type="pres">
      <dgm:prSet presAssocID="{3853C5C0-36F6-4F28-81F8-4901FF8CF792}" presName="iconRect" presStyleLbl="node1" presStyleIdx="0"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264B32A8-3BFF-4393-89CB-E449873AB958}" type="pres">
      <dgm:prSet presAssocID="{3853C5C0-36F6-4F28-81F8-4901FF8CF792}" presName="spaceRect" presStyleCnt="0"/>
      <dgm:spPr/>
    </dgm:pt>
    <dgm:pt modelId="{EA3D4A09-D2C2-4C23-92FD-1F210C8EF753}" type="pres">
      <dgm:prSet presAssocID="{3853C5C0-36F6-4F28-81F8-4901FF8CF792}" presName="textRect" presStyleLbl="revTx" presStyleIdx="0" presStyleCnt="8">
        <dgm:presLayoutVars>
          <dgm:chMax val="1"/>
          <dgm:chPref val="1"/>
        </dgm:presLayoutVars>
      </dgm:prSet>
      <dgm:spPr/>
    </dgm:pt>
    <dgm:pt modelId="{641B8AB5-42D6-4FE8-8921-C77338D4CFE3}" type="pres">
      <dgm:prSet presAssocID="{92B3B379-F2B5-4FA1-AC2E-42FEC2154253}" presName="sibTrans" presStyleCnt="0"/>
      <dgm:spPr/>
    </dgm:pt>
    <dgm:pt modelId="{CD35E094-7B88-4E2A-AF5E-7847C84E6D77}" type="pres">
      <dgm:prSet presAssocID="{59E5B391-20D6-4937-908B-10CC715CB37B}" presName="compNode" presStyleCnt="0"/>
      <dgm:spPr/>
    </dgm:pt>
    <dgm:pt modelId="{FE76486A-AFC5-4636-B3C1-3CA75144D163}" type="pres">
      <dgm:prSet presAssocID="{59E5B391-20D6-4937-908B-10CC715CB37B}"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606C8581-F4F0-4963-A848-B3784E389C42}" type="pres">
      <dgm:prSet presAssocID="{59E5B391-20D6-4937-908B-10CC715CB37B}" presName="spaceRect" presStyleCnt="0"/>
      <dgm:spPr/>
    </dgm:pt>
    <dgm:pt modelId="{5AADE58E-3A05-4F0E-B283-69CC15C5E124}" type="pres">
      <dgm:prSet presAssocID="{59E5B391-20D6-4937-908B-10CC715CB37B}" presName="textRect" presStyleLbl="revTx" presStyleIdx="1" presStyleCnt="8">
        <dgm:presLayoutVars>
          <dgm:chMax val="1"/>
          <dgm:chPref val="1"/>
        </dgm:presLayoutVars>
      </dgm:prSet>
      <dgm:spPr/>
    </dgm:pt>
    <dgm:pt modelId="{5B9434DB-3CBE-4380-AF4A-24B60A2B0802}" type="pres">
      <dgm:prSet presAssocID="{1EFA35D1-5BCC-46EF-B8EF-AC5097E57EB9}" presName="sibTrans" presStyleCnt="0"/>
      <dgm:spPr/>
    </dgm:pt>
    <dgm:pt modelId="{787ED2A6-665E-448D-A1B3-86AB0A74F4EC}" type="pres">
      <dgm:prSet presAssocID="{7533AC10-08DF-4A0D-A7B2-21D18B8E8B04}" presName="compNode" presStyleCnt="0"/>
      <dgm:spPr/>
    </dgm:pt>
    <dgm:pt modelId="{DDAC5BD2-0454-42D2-80B0-2F897F49752A}" type="pres">
      <dgm:prSet presAssocID="{7533AC10-08DF-4A0D-A7B2-21D18B8E8B04}"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689FAEEB-FA32-4783-8C42-AAD55A4E8807}" type="pres">
      <dgm:prSet presAssocID="{7533AC10-08DF-4A0D-A7B2-21D18B8E8B04}" presName="spaceRect" presStyleCnt="0"/>
      <dgm:spPr/>
    </dgm:pt>
    <dgm:pt modelId="{DB60E439-6404-4118-96FC-FF10FFF98D57}" type="pres">
      <dgm:prSet presAssocID="{7533AC10-08DF-4A0D-A7B2-21D18B8E8B04}" presName="textRect" presStyleLbl="revTx" presStyleIdx="2" presStyleCnt="8">
        <dgm:presLayoutVars>
          <dgm:chMax val="1"/>
          <dgm:chPref val="1"/>
        </dgm:presLayoutVars>
      </dgm:prSet>
      <dgm:spPr/>
    </dgm:pt>
    <dgm:pt modelId="{A33FD818-AB14-4BCF-AAE3-4A44D25BD16A}" type="pres">
      <dgm:prSet presAssocID="{9489ED1F-63BD-45CB-ABE4-6A2E86B73CB9}" presName="sibTrans" presStyleCnt="0"/>
      <dgm:spPr/>
    </dgm:pt>
    <dgm:pt modelId="{EF82F91A-1619-4740-A5E8-CE9301372B79}" type="pres">
      <dgm:prSet presAssocID="{8350FE8A-6880-4F80-9D89-154379A59755}" presName="compNode" presStyleCnt="0"/>
      <dgm:spPr/>
    </dgm:pt>
    <dgm:pt modelId="{A1A30D4D-36A7-4441-88F5-987EDA4AE195}" type="pres">
      <dgm:prSet presAssocID="{8350FE8A-6880-4F80-9D89-154379A59755}" presName="iconRect" presStyleLbl="node1" presStyleIdx="3" presStyleCnt="8"/>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6B4667C5-4B26-404B-9A10-C761930317B3}" type="pres">
      <dgm:prSet presAssocID="{8350FE8A-6880-4F80-9D89-154379A59755}" presName="spaceRect" presStyleCnt="0"/>
      <dgm:spPr/>
    </dgm:pt>
    <dgm:pt modelId="{0AEE8EFF-CD0C-48BD-8F87-081765F5B2B0}" type="pres">
      <dgm:prSet presAssocID="{8350FE8A-6880-4F80-9D89-154379A59755}" presName="textRect" presStyleLbl="revTx" presStyleIdx="3" presStyleCnt="8">
        <dgm:presLayoutVars>
          <dgm:chMax val="1"/>
          <dgm:chPref val="1"/>
        </dgm:presLayoutVars>
      </dgm:prSet>
      <dgm:spPr/>
    </dgm:pt>
    <dgm:pt modelId="{92241E09-7F65-466B-86F1-D6C767ED982A}" type="pres">
      <dgm:prSet presAssocID="{CCD780BC-2EAE-483A-BA3A-AF18DBB187E1}" presName="sibTrans" presStyleCnt="0"/>
      <dgm:spPr/>
    </dgm:pt>
    <dgm:pt modelId="{2C178FE3-5489-4413-934A-AE7CE136F294}" type="pres">
      <dgm:prSet presAssocID="{E5DAA88F-34F3-4980-805F-459C826F17EB}" presName="compNode" presStyleCnt="0"/>
      <dgm:spPr/>
    </dgm:pt>
    <dgm:pt modelId="{0ECAD2FB-CB7C-4E24-AF60-48757BF1DF50}" type="pres">
      <dgm:prSet presAssocID="{E5DAA88F-34F3-4980-805F-459C826F17EB}"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3F84A7-2542-4E37-884F-38DC3E59211D}" type="pres">
      <dgm:prSet presAssocID="{E5DAA88F-34F3-4980-805F-459C826F17EB}" presName="spaceRect" presStyleCnt="0"/>
      <dgm:spPr/>
    </dgm:pt>
    <dgm:pt modelId="{51D40036-6228-43A3-A1C8-73DBD6189D55}" type="pres">
      <dgm:prSet presAssocID="{E5DAA88F-34F3-4980-805F-459C826F17EB}" presName="textRect" presStyleLbl="revTx" presStyleIdx="4" presStyleCnt="8">
        <dgm:presLayoutVars>
          <dgm:chMax val="1"/>
          <dgm:chPref val="1"/>
        </dgm:presLayoutVars>
      </dgm:prSet>
      <dgm:spPr/>
    </dgm:pt>
    <dgm:pt modelId="{99613EC8-3AE1-403F-A478-BD47C609EEEE}" type="pres">
      <dgm:prSet presAssocID="{C0B72319-2843-4987-9834-50356C0C150B}" presName="sibTrans" presStyleCnt="0"/>
      <dgm:spPr/>
    </dgm:pt>
    <dgm:pt modelId="{1D2E96A3-ECBA-4E45-BBD7-0A4C3A32B53D}" type="pres">
      <dgm:prSet presAssocID="{AF881D65-2B1A-4C36-87E7-F6546CA0D66D}" presName="compNode" presStyleCnt="0"/>
      <dgm:spPr/>
    </dgm:pt>
    <dgm:pt modelId="{B6E123FF-F48E-480F-90AC-38F1B279C0CB}" type="pres">
      <dgm:prSet presAssocID="{AF881D65-2B1A-4C36-87E7-F6546CA0D66D}" presName="iconRect" presStyleLbl="node1" presStyleIdx="5"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Move with solid fill"/>
        </a:ext>
      </dgm:extLst>
    </dgm:pt>
    <dgm:pt modelId="{F6F7CFBA-0619-4042-A265-7D4E4254991A}" type="pres">
      <dgm:prSet presAssocID="{AF881D65-2B1A-4C36-87E7-F6546CA0D66D}" presName="spaceRect" presStyleCnt="0"/>
      <dgm:spPr/>
    </dgm:pt>
    <dgm:pt modelId="{9771D73C-EBA4-4BFC-B2B7-40D170F7FA52}" type="pres">
      <dgm:prSet presAssocID="{AF881D65-2B1A-4C36-87E7-F6546CA0D66D}" presName="textRect" presStyleLbl="revTx" presStyleIdx="5" presStyleCnt="8">
        <dgm:presLayoutVars>
          <dgm:chMax val="1"/>
          <dgm:chPref val="1"/>
        </dgm:presLayoutVars>
      </dgm:prSet>
      <dgm:spPr/>
    </dgm:pt>
    <dgm:pt modelId="{1F240486-0267-4B15-8C92-8B5FF4AA4387}" type="pres">
      <dgm:prSet presAssocID="{F7BC2C5A-E26A-4135-95D3-C8E88AB9FE80}" presName="sibTrans" presStyleCnt="0"/>
      <dgm:spPr/>
    </dgm:pt>
    <dgm:pt modelId="{10FB8962-EACC-4A63-BA2D-ADF0D6378A03}" type="pres">
      <dgm:prSet presAssocID="{EA294156-4D32-4DDA-AF24-7F8B12D4BFC8}" presName="compNode" presStyleCnt="0"/>
      <dgm:spPr/>
    </dgm:pt>
    <dgm:pt modelId="{D3D26E3F-1215-4B31-8598-09059A27DFB8}" type="pres">
      <dgm:prSet presAssocID="{EA294156-4D32-4DDA-AF24-7F8B12D4BFC8}" presName="iconRect" presStyleLbl="node1" presStyleIdx="6"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pt>
    <dgm:pt modelId="{4658547B-4D22-47DA-8728-04781C040F07}" type="pres">
      <dgm:prSet presAssocID="{EA294156-4D32-4DDA-AF24-7F8B12D4BFC8}" presName="spaceRect" presStyleCnt="0"/>
      <dgm:spPr/>
    </dgm:pt>
    <dgm:pt modelId="{D510172C-4912-41E7-85BA-A64AE8823A98}" type="pres">
      <dgm:prSet presAssocID="{EA294156-4D32-4DDA-AF24-7F8B12D4BFC8}" presName="textRect" presStyleLbl="revTx" presStyleIdx="6" presStyleCnt="8">
        <dgm:presLayoutVars>
          <dgm:chMax val="1"/>
          <dgm:chPref val="1"/>
        </dgm:presLayoutVars>
      </dgm:prSet>
      <dgm:spPr/>
    </dgm:pt>
    <dgm:pt modelId="{1D6C0F70-79E3-441B-A256-D0F4792A2503}" type="pres">
      <dgm:prSet presAssocID="{EB7708AE-39F3-4083-84C6-6E4166BC15F8}" presName="sibTrans" presStyleCnt="0"/>
      <dgm:spPr/>
    </dgm:pt>
    <dgm:pt modelId="{CB6E6AA1-4D67-4948-A04B-86761948DA44}" type="pres">
      <dgm:prSet presAssocID="{3C951CC4-B64C-4500-BC19-1E8D549FFDE1}" presName="compNode" presStyleCnt="0"/>
      <dgm:spPr/>
    </dgm:pt>
    <dgm:pt modelId="{D5333CAF-65C8-4DA9-8662-472C0D0BB532}" type="pres">
      <dgm:prSet presAssocID="{3C951CC4-B64C-4500-BC19-1E8D549FFDE1}"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Blockchain with solid fill"/>
        </a:ext>
      </dgm:extLst>
    </dgm:pt>
    <dgm:pt modelId="{913D10BE-9C9D-4844-9F83-490A69C5F3D2}" type="pres">
      <dgm:prSet presAssocID="{3C951CC4-B64C-4500-BC19-1E8D549FFDE1}" presName="spaceRect" presStyleCnt="0"/>
      <dgm:spPr/>
    </dgm:pt>
    <dgm:pt modelId="{79295AFB-FC90-46C7-9A24-A1F71C63E8EC}" type="pres">
      <dgm:prSet presAssocID="{3C951CC4-B64C-4500-BC19-1E8D549FFDE1}" presName="textRect" presStyleLbl="revTx" presStyleIdx="7" presStyleCnt="8">
        <dgm:presLayoutVars>
          <dgm:chMax val="1"/>
          <dgm:chPref val="1"/>
        </dgm:presLayoutVars>
      </dgm:prSet>
      <dgm:spPr/>
    </dgm:pt>
  </dgm:ptLst>
  <dgm:cxnLst>
    <dgm:cxn modelId="{0C54131B-65C5-4824-9C00-5A47CF055A3E}" srcId="{2180076D-1DB0-47FF-A76C-F9D137C3299F}" destId="{3853C5C0-36F6-4F28-81F8-4901FF8CF792}" srcOrd="0" destOrd="0" parTransId="{F1CA1E6E-7C6A-4FC0-99D1-F70305B9EA5D}" sibTransId="{92B3B379-F2B5-4FA1-AC2E-42FEC2154253}"/>
    <dgm:cxn modelId="{E6FB412F-210D-447B-9278-CA1772028EC9}" srcId="{2180076D-1DB0-47FF-A76C-F9D137C3299F}" destId="{AF881D65-2B1A-4C36-87E7-F6546CA0D66D}" srcOrd="5" destOrd="0" parTransId="{6F36E700-38B4-488A-B38B-60D471CB8EF4}" sibTransId="{F7BC2C5A-E26A-4135-95D3-C8E88AB9FE80}"/>
    <dgm:cxn modelId="{B357FC5F-2388-4827-90F2-AEA5CC67588C}" srcId="{2180076D-1DB0-47FF-A76C-F9D137C3299F}" destId="{3C951CC4-B64C-4500-BC19-1E8D549FFDE1}" srcOrd="7" destOrd="0" parTransId="{50D34559-87DA-4C90-B9D4-9D436A39E1AA}" sibTransId="{2F843F49-61BA-4B04-BCE0-7C2A4132FD54}"/>
    <dgm:cxn modelId="{74AF596A-432E-42BE-931C-5E48495E849C}" type="presOf" srcId="{7533AC10-08DF-4A0D-A7B2-21D18B8E8B04}" destId="{DB60E439-6404-4118-96FC-FF10FFF98D57}" srcOrd="0" destOrd="0" presId="urn:microsoft.com/office/officeart/2018/2/layout/IconLabelList"/>
    <dgm:cxn modelId="{662F7F56-03EB-457F-86D2-6CF7B5C59E5D}" type="presOf" srcId="{2180076D-1DB0-47FF-A76C-F9D137C3299F}" destId="{F6463764-8181-4EE7-B61D-18AEE73B4C69}" srcOrd="0" destOrd="0" presId="urn:microsoft.com/office/officeart/2018/2/layout/IconLabelList"/>
    <dgm:cxn modelId="{4259E376-2908-4382-B348-A3BBA0822AFD}" srcId="{2180076D-1DB0-47FF-A76C-F9D137C3299F}" destId="{EA294156-4D32-4DDA-AF24-7F8B12D4BFC8}" srcOrd="6" destOrd="0" parTransId="{E46F4529-C384-4898-9060-AABDC277D620}" sibTransId="{EB7708AE-39F3-4083-84C6-6E4166BC15F8}"/>
    <dgm:cxn modelId="{C81F1D7C-C169-4F5B-8264-69F584F6F2DE}" type="presOf" srcId="{3853C5C0-36F6-4F28-81F8-4901FF8CF792}" destId="{EA3D4A09-D2C2-4C23-92FD-1F210C8EF753}" srcOrd="0" destOrd="0" presId="urn:microsoft.com/office/officeart/2018/2/layout/IconLabelList"/>
    <dgm:cxn modelId="{58C55F7F-FBD8-4950-B391-F1BEA447C1AC}" srcId="{2180076D-1DB0-47FF-A76C-F9D137C3299F}" destId="{7533AC10-08DF-4A0D-A7B2-21D18B8E8B04}" srcOrd="2" destOrd="0" parTransId="{99F99968-D26A-43E3-B740-FAA5ED73F999}" sibTransId="{9489ED1F-63BD-45CB-ABE4-6A2E86B73CB9}"/>
    <dgm:cxn modelId="{9FFAF194-83A3-4D9A-9F59-44E2904BFBD8}" type="presOf" srcId="{EA294156-4D32-4DDA-AF24-7F8B12D4BFC8}" destId="{D510172C-4912-41E7-85BA-A64AE8823A98}" srcOrd="0" destOrd="0" presId="urn:microsoft.com/office/officeart/2018/2/layout/IconLabelList"/>
    <dgm:cxn modelId="{2559BAB0-3165-4D7D-8B70-7A65B1222691}" type="presOf" srcId="{3C951CC4-B64C-4500-BC19-1E8D549FFDE1}" destId="{79295AFB-FC90-46C7-9A24-A1F71C63E8EC}" srcOrd="0" destOrd="0" presId="urn:microsoft.com/office/officeart/2018/2/layout/IconLabelList"/>
    <dgm:cxn modelId="{4370E9B1-41B7-4FF4-94BD-67A052E2E5B3}" type="presOf" srcId="{AF881D65-2B1A-4C36-87E7-F6546CA0D66D}" destId="{9771D73C-EBA4-4BFC-B2B7-40D170F7FA52}" srcOrd="0" destOrd="0" presId="urn:microsoft.com/office/officeart/2018/2/layout/IconLabelList"/>
    <dgm:cxn modelId="{ECBED9B4-E8B7-43AF-B933-A89126C3D8C6}" type="presOf" srcId="{8350FE8A-6880-4F80-9D89-154379A59755}" destId="{0AEE8EFF-CD0C-48BD-8F87-081765F5B2B0}" srcOrd="0" destOrd="0" presId="urn:microsoft.com/office/officeart/2018/2/layout/IconLabelList"/>
    <dgm:cxn modelId="{314AC3BA-8FCB-4894-9F9D-629171AC42E2}" srcId="{2180076D-1DB0-47FF-A76C-F9D137C3299F}" destId="{59E5B391-20D6-4937-908B-10CC715CB37B}" srcOrd="1" destOrd="0" parTransId="{5CF2E3A0-8EF0-45F3-A9B7-1BD6B64E6F3F}" sibTransId="{1EFA35D1-5BCC-46EF-B8EF-AC5097E57EB9}"/>
    <dgm:cxn modelId="{EC72F1C2-EE65-4305-9163-C70271DAAACD}" srcId="{2180076D-1DB0-47FF-A76C-F9D137C3299F}" destId="{8350FE8A-6880-4F80-9D89-154379A59755}" srcOrd="3" destOrd="0" parTransId="{F1F8AE6E-12B4-4DB7-9D39-2A58A3DEB502}" sibTransId="{CCD780BC-2EAE-483A-BA3A-AF18DBB187E1}"/>
    <dgm:cxn modelId="{F4072CC7-A6C9-432C-90AC-B67180630421}" type="presOf" srcId="{E5DAA88F-34F3-4980-805F-459C826F17EB}" destId="{51D40036-6228-43A3-A1C8-73DBD6189D55}" srcOrd="0" destOrd="0" presId="urn:microsoft.com/office/officeart/2018/2/layout/IconLabelList"/>
    <dgm:cxn modelId="{B5ED7FC8-8F36-4BFB-A730-9AF5EA09304D}" srcId="{2180076D-1DB0-47FF-A76C-F9D137C3299F}" destId="{E5DAA88F-34F3-4980-805F-459C826F17EB}" srcOrd="4" destOrd="0" parTransId="{99C25F6E-DEEE-4B24-977A-66EA0198775D}" sibTransId="{C0B72319-2843-4987-9834-50356C0C150B}"/>
    <dgm:cxn modelId="{44C83DF8-30EF-4519-94FA-ABACEFC4B739}" type="presOf" srcId="{59E5B391-20D6-4937-908B-10CC715CB37B}" destId="{5AADE58E-3A05-4F0E-B283-69CC15C5E124}" srcOrd="0" destOrd="0" presId="urn:microsoft.com/office/officeart/2018/2/layout/IconLabelList"/>
    <dgm:cxn modelId="{7FFC541E-7EEF-46E9-AD0F-26F440F197DF}" type="presParOf" srcId="{F6463764-8181-4EE7-B61D-18AEE73B4C69}" destId="{0483685E-09DC-44F9-BA4C-3B582865A1AF}" srcOrd="0" destOrd="0" presId="urn:microsoft.com/office/officeart/2018/2/layout/IconLabelList"/>
    <dgm:cxn modelId="{ED66EC33-948E-4394-9CC7-0F51EBAE6CC8}" type="presParOf" srcId="{0483685E-09DC-44F9-BA4C-3B582865A1AF}" destId="{27F687C9-A33B-4F6E-BA46-6B280131BDE4}" srcOrd="0" destOrd="0" presId="urn:microsoft.com/office/officeart/2018/2/layout/IconLabelList"/>
    <dgm:cxn modelId="{BC169570-1010-4D45-AD20-522A4AC83111}" type="presParOf" srcId="{0483685E-09DC-44F9-BA4C-3B582865A1AF}" destId="{264B32A8-3BFF-4393-89CB-E449873AB958}" srcOrd="1" destOrd="0" presId="urn:microsoft.com/office/officeart/2018/2/layout/IconLabelList"/>
    <dgm:cxn modelId="{DA26A306-F130-4C3D-97FB-7F54D8FA3606}" type="presParOf" srcId="{0483685E-09DC-44F9-BA4C-3B582865A1AF}" destId="{EA3D4A09-D2C2-4C23-92FD-1F210C8EF753}" srcOrd="2" destOrd="0" presId="urn:microsoft.com/office/officeart/2018/2/layout/IconLabelList"/>
    <dgm:cxn modelId="{3C6D790A-E9EE-4DC8-9774-45B86B8B2708}" type="presParOf" srcId="{F6463764-8181-4EE7-B61D-18AEE73B4C69}" destId="{641B8AB5-42D6-4FE8-8921-C77338D4CFE3}" srcOrd="1" destOrd="0" presId="urn:microsoft.com/office/officeart/2018/2/layout/IconLabelList"/>
    <dgm:cxn modelId="{5222EA7F-2B78-4AC5-BE45-C5978DB4254D}" type="presParOf" srcId="{F6463764-8181-4EE7-B61D-18AEE73B4C69}" destId="{CD35E094-7B88-4E2A-AF5E-7847C84E6D77}" srcOrd="2" destOrd="0" presId="urn:microsoft.com/office/officeart/2018/2/layout/IconLabelList"/>
    <dgm:cxn modelId="{640E25F1-5563-47DB-8043-136D5FC8EAF6}" type="presParOf" srcId="{CD35E094-7B88-4E2A-AF5E-7847C84E6D77}" destId="{FE76486A-AFC5-4636-B3C1-3CA75144D163}" srcOrd="0" destOrd="0" presId="urn:microsoft.com/office/officeart/2018/2/layout/IconLabelList"/>
    <dgm:cxn modelId="{781C8C62-98E3-4346-8993-08FF34031101}" type="presParOf" srcId="{CD35E094-7B88-4E2A-AF5E-7847C84E6D77}" destId="{606C8581-F4F0-4963-A848-B3784E389C42}" srcOrd="1" destOrd="0" presId="urn:microsoft.com/office/officeart/2018/2/layout/IconLabelList"/>
    <dgm:cxn modelId="{8B3F2EDC-B005-4876-B887-E0D322D96A44}" type="presParOf" srcId="{CD35E094-7B88-4E2A-AF5E-7847C84E6D77}" destId="{5AADE58E-3A05-4F0E-B283-69CC15C5E124}" srcOrd="2" destOrd="0" presId="urn:microsoft.com/office/officeart/2018/2/layout/IconLabelList"/>
    <dgm:cxn modelId="{4062FA26-19C2-4278-AC0A-812B3CB2DDCF}" type="presParOf" srcId="{F6463764-8181-4EE7-B61D-18AEE73B4C69}" destId="{5B9434DB-3CBE-4380-AF4A-24B60A2B0802}" srcOrd="3" destOrd="0" presId="urn:microsoft.com/office/officeart/2018/2/layout/IconLabelList"/>
    <dgm:cxn modelId="{C843A6F7-90D6-4DAC-8DFE-C3E3B67FE952}" type="presParOf" srcId="{F6463764-8181-4EE7-B61D-18AEE73B4C69}" destId="{787ED2A6-665E-448D-A1B3-86AB0A74F4EC}" srcOrd="4" destOrd="0" presId="urn:microsoft.com/office/officeart/2018/2/layout/IconLabelList"/>
    <dgm:cxn modelId="{0A9A5FFF-C183-4DFF-A083-1CFDC3FC4DB0}" type="presParOf" srcId="{787ED2A6-665E-448D-A1B3-86AB0A74F4EC}" destId="{DDAC5BD2-0454-42D2-80B0-2F897F49752A}" srcOrd="0" destOrd="0" presId="urn:microsoft.com/office/officeart/2018/2/layout/IconLabelList"/>
    <dgm:cxn modelId="{FA455B14-C530-40F1-AAE6-1D7E85295EE3}" type="presParOf" srcId="{787ED2A6-665E-448D-A1B3-86AB0A74F4EC}" destId="{689FAEEB-FA32-4783-8C42-AAD55A4E8807}" srcOrd="1" destOrd="0" presId="urn:microsoft.com/office/officeart/2018/2/layout/IconLabelList"/>
    <dgm:cxn modelId="{DB441B35-43DE-4A3B-A115-CC8356A3315F}" type="presParOf" srcId="{787ED2A6-665E-448D-A1B3-86AB0A74F4EC}" destId="{DB60E439-6404-4118-96FC-FF10FFF98D57}" srcOrd="2" destOrd="0" presId="urn:microsoft.com/office/officeart/2018/2/layout/IconLabelList"/>
    <dgm:cxn modelId="{3FF9E66B-04E8-4E09-A275-B5A264B5E493}" type="presParOf" srcId="{F6463764-8181-4EE7-B61D-18AEE73B4C69}" destId="{A33FD818-AB14-4BCF-AAE3-4A44D25BD16A}" srcOrd="5" destOrd="0" presId="urn:microsoft.com/office/officeart/2018/2/layout/IconLabelList"/>
    <dgm:cxn modelId="{55A29757-0C21-4B03-A42D-57822389B21E}" type="presParOf" srcId="{F6463764-8181-4EE7-B61D-18AEE73B4C69}" destId="{EF82F91A-1619-4740-A5E8-CE9301372B79}" srcOrd="6" destOrd="0" presId="urn:microsoft.com/office/officeart/2018/2/layout/IconLabelList"/>
    <dgm:cxn modelId="{DBA78143-2D23-49AD-9131-9AEAFE044FAC}" type="presParOf" srcId="{EF82F91A-1619-4740-A5E8-CE9301372B79}" destId="{A1A30D4D-36A7-4441-88F5-987EDA4AE195}" srcOrd="0" destOrd="0" presId="urn:microsoft.com/office/officeart/2018/2/layout/IconLabelList"/>
    <dgm:cxn modelId="{7B452E50-256F-4FF6-A843-19A9C1ABC186}" type="presParOf" srcId="{EF82F91A-1619-4740-A5E8-CE9301372B79}" destId="{6B4667C5-4B26-404B-9A10-C761930317B3}" srcOrd="1" destOrd="0" presId="urn:microsoft.com/office/officeart/2018/2/layout/IconLabelList"/>
    <dgm:cxn modelId="{974F8EAE-1977-4D21-897A-46960093F6E9}" type="presParOf" srcId="{EF82F91A-1619-4740-A5E8-CE9301372B79}" destId="{0AEE8EFF-CD0C-48BD-8F87-081765F5B2B0}" srcOrd="2" destOrd="0" presId="urn:microsoft.com/office/officeart/2018/2/layout/IconLabelList"/>
    <dgm:cxn modelId="{9CDD356A-24B8-4AD8-8680-582FD8B94395}" type="presParOf" srcId="{F6463764-8181-4EE7-B61D-18AEE73B4C69}" destId="{92241E09-7F65-466B-86F1-D6C767ED982A}" srcOrd="7" destOrd="0" presId="urn:microsoft.com/office/officeart/2018/2/layout/IconLabelList"/>
    <dgm:cxn modelId="{931C0B1C-49CD-4509-A54C-1651B2368339}" type="presParOf" srcId="{F6463764-8181-4EE7-B61D-18AEE73B4C69}" destId="{2C178FE3-5489-4413-934A-AE7CE136F294}" srcOrd="8" destOrd="0" presId="urn:microsoft.com/office/officeart/2018/2/layout/IconLabelList"/>
    <dgm:cxn modelId="{32888BB8-FE62-4D68-BAEA-57742E7C9FFD}" type="presParOf" srcId="{2C178FE3-5489-4413-934A-AE7CE136F294}" destId="{0ECAD2FB-CB7C-4E24-AF60-48757BF1DF50}" srcOrd="0" destOrd="0" presId="urn:microsoft.com/office/officeart/2018/2/layout/IconLabelList"/>
    <dgm:cxn modelId="{8B51828F-20C5-42B9-94D7-7A0A8B9B8F52}" type="presParOf" srcId="{2C178FE3-5489-4413-934A-AE7CE136F294}" destId="{F43F84A7-2542-4E37-884F-38DC3E59211D}" srcOrd="1" destOrd="0" presId="urn:microsoft.com/office/officeart/2018/2/layout/IconLabelList"/>
    <dgm:cxn modelId="{155A0AE2-F96D-43E4-AC91-5F30B9580F18}" type="presParOf" srcId="{2C178FE3-5489-4413-934A-AE7CE136F294}" destId="{51D40036-6228-43A3-A1C8-73DBD6189D55}" srcOrd="2" destOrd="0" presId="urn:microsoft.com/office/officeart/2018/2/layout/IconLabelList"/>
    <dgm:cxn modelId="{48E675B7-CEF9-4921-B09D-2003BBA351EA}" type="presParOf" srcId="{F6463764-8181-4EE7-B61D-18AEE73B4C69}" destId="{99613EC8-3AE1-403F-A478-BD47C609EEEE}" srcOrd="9" destOrd="0" presId="urn:microsoft.com/office/officeart/2018/2/layout/IconLabelList"/>
    <dgm:cxn modelId="{ACF4F71A-DE09-4F32-ACF8-87528E3D1ED4}" type="presParOf" srcId="{F6463764-8181-4EE7-B61D-18AEE73B4C69}" destId="{1D2E96A3-ECBA-4E45-BBD7-0A4C3A32B53D}" srcOrd="10" destOrd="0" presId="urn:microsoft.com/office/officeart/2018/2/layout/IconLabelList"/>
    <dgm:cxn modelId="{B2A3786D-3FF5-4C26-99AF-12BCC3B7DB28}" type="presParOf" srcId="{1D2E96A3-ECBA-4E45-BBD7-0A4C3A32B53D}" destId="{B6E123FF-F48E-480F-90AC-38F1B279C0CB}" srcOrd="0" destOrd="0" presId="urn:microsoft.com/office/officeart/2018/2/layout/IconLabelList"/>
    <dgm:cxn modelId="{3AB3DE5F-95BA-46C6-B081-6FBDD7821998}" type="presParOf" srcId="{1D2E96A3-ECBA-4E45-BBD7-0A4C3A32B53D}" destId="{F6F7CFBA-0619-4042-A265-7D4E4254991A}" srcOrd="1" destOrd="0" presId="urn:microsoft.com/office/officeart/2018/2/layout/IconLabelList"/>
    <dgm:cxn modelId="{F883D54A-86FD-41FA-99AE-AC2243D28E71}" type="presParOf" srcId="{1D2E96A3-ECBA-4E45-BBD7-0A4C3A32B53D}" destId="{9771D73C-EBA4-4BFC-B2B7-40D170F7FA52}" srcOrd="2" destOrd="0" presId="urn:microsoft.com/office/officeart/2018/2/layout/IconLabelList"/>
    <dgm:cxn modelId="{348531C4-4C9E-4AF9-8322-60A072FA6942}" type="presParOf" srcId="{F6463764-8181-4EE7-B61D-18AEE73B4C69}" destId="{1F240486-0267-4B15-8C92-8B5FF4AA4387}" srcOrd="11" destOrd="0" presId="urn:microsoft.com/office/officeart/2018/2/layout/IconLabelList"/>
    <dgm:cxn modelId="{CDA64DB2-4501-49C5-818B-88523715AEE7}" type="presParOf" srcId="{F6463764-8181-4EE7-B61D-18AEE73B4C69}" destId="{10FB8962-EACC-4A63-BA2D-ADF0D6378A03}" srcOrd="12" destOrd="0" presId="urn:microsoft.com/office/officeart/2018/2/layout/IconLabelList"/>
    <dgm:cxn modelId="{1674B9AF-9B6E-4744-B5DA-C136E66BA3B6}" type="presParOf" srcId="{10FB8962-EACC-4A63-BA2D-ADF0D6378A03}" destId="{D3D26E3F-1215-4B31-8598-09059A27DFB8}" srcOrd="0" destOrd="0" presId="urn:microsoft.com/office/officeart/2018/2/layout/IconLabelList"/>
    <dgm:cxn modelId="{26743E75-D957-4B78-A798-57E15DF2B96E}" type="presParOf" srcId="{10FB8962-EACC-4A63-BA2D-ADF0D6378A03}" destId="{4658547B-4D22-47DA-8728-04781C040F07}" srcOrd="1" destOrd="0" presId="urn:microsoft.com/office/officeart/2018/2/layout/IconLabelList"/>
    <dgm:cxn modelId="{5F08B715-2430-4223-8A3B-308352C730E7}" type="presParOf" srcId="{10FB8962-EACC-4A63-BA2D-ADF0D6378A03}" destId="{D510172C-4912-41E7-85BA-A64AE8823A98}" srcOrd="2" destOrd="0" presId="urn:microsoft.com/office/officeart/2018/2/layout/IconLabelList"/>
    <dgm:cxn modelId="{5B784AE2-B673-4E7E-8F3F-AA95D5560257}" type="presParOf" srcId="{F6463764-8181-4EE7-B61D-18AEE73B4C69}" destId="{1D6C0F70-79E3-441B-A256-D0F4792A2503}" srcOrd="13" destOrd="0" presId="urn:microsoft.com/office/officeart/2018/2/layout/IconLabelList"/>
    <dgm:cxn modelId="{7E5FD4B4-F3DE-4B14-B406-AAD66C9E039C}" type="presParOf" srcId="{F6463764-8181-4EE7-B61D-18AEE73B4C69}" destId="{CB6E6AA1-4D67-4948-A04B-86761948DA44}" srcOrd="14" destOrd="0" presId="urn:microsoft.com/office/officeart/2018/2/layout/IconLabelList"/>
    <dgm:cxn modelId="{05E1BA65-E297-4C5D-BC1C-E865E0E98037}" type="presParOf" srcId="{CB6E6AA1-4D67-4948-A04B-86761948DA44}" destId="{D5333CAF-65C8-4DA9-8662-472C0D0BB532}" srcOrd="0" destOrd="0" presId="urn:microsoft.com/office/officeart/2018/2/layout/IconLabelList"/>
    <dgm:cxn modelId="{A12DC739-C81D-4771-9334-0EA407FECD06}" type="presParOf" srcId="{CB6E6AA1-4D67-4948-A04B-86761948DA44}" destId="{913D10BE-9C9D-4844-9F83-490A69C5F3D2}" srcOrd="1" destOrd="0" presId="urn:microsoft.com/office/officeart/2018/2/layout/IconLabelList"/>
    <dgm:cxn modelId="{5EF8D4B1-BDA0-4A7F-B18F-1135B2054913}" type="presParOf" srcId="{CB6E6AA1-4D67-4948-A04B-86761948DA44}" destId="{79295AFB-FC90-46C7-9A24-A1F71C63E8E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D059-5D2A-4EA1-B6B9-57B3384395AC}">
      <dsp:nvSpPr>
        <dsp:cNvPr id="0" name=""/>
        <dsp:cNvSpPr/>
      </dsp:nvSpPr>
      <dsp:spPr>
        <a:xfrm>
          <a:off x="663560" y="243992"/>
          <a:ext cx="865895" cy="865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3F9BD-4305-47C3-9C8C-8BA424367E44}">
      <dsp:nvSpPr>
        <dsp:cNvPr id="0" name=""/>
        <dsp:cNvSpPr/>
      </dsp:nvSpPr>
      <dsp:spPr>
        <a:xfrm>
          <a:off x="238561" y="1241836"/>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IN" sz="1100" b="1" kern="1200">
              <a:latin typeface="Aptos Display" panose="020B0004020202020204" pitchFamily="34" charset="0"/>
            </a:rPr>
            <a:t>📊  </a:t>
          </a:r>
          <a:r>
            <a:rPr lang="en-US" sz="1100" b="1" kern="1200">
              <a:latin typeface="Aptos Display" panose="020B0004020202020204" pitchFamily="34" charset="0"/>
            </a:rPr>
            <a:t>Data Visualization</a:t>
          </a:r>
          <a:endParaRPr lang="en-US" sz="1100" kern="1200" dirty="0">
            <a:latin typeface="Aptos Display" panose="020B0004020202020204" pitchFamily="34" charset="0"/>
          </a:endParaRPr>
        </a:p>
      </dsp:txBody>
      <dsp:txXfrm>
        <a:off x="238561" y="1241836"/>
        <a:ext cx="2473987" cy="371098"/>
      </dsp:txXfrm>
    </dsp:sp>
    <dsp:sp modelId="{1A81E10E-6532-4FA9-82C9-0DC4A1DE7AFA}">
      <dsp:nvSpPr>
        <dsp:cNvPr id="0" name=""/>
        <dsp:cNvSpPr/>
      </dsp:nvSpPr>
      <dsp:spPr>
        <a:xfrm>
          <a:off x="7206" y="1675775"/>
          <a:ext cx="2936697" cy="203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The art of turning raw data into meaningful insights using charts, graphs, and dashboards.</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Helps identify patterns, trends, and outliers at a glance.</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a:t>
          </a:r>
          <a:r>
            <a:rPr lang="en-US" sz="1100" b="1" kern="1200" dirty="0">
              <a:latin typeface="Aptos Display" panose="020B0004020202020204" pitchFamily="34" charset="0"/>
            </a:rPr>
            <a:t>Examples: </a:t>
          </a:r>
          <a:r>
            <a:rPr lang="en-US" sz="1100" b="0" kern="1200" dirty="0">
              <a:latin typeface="Aptos Display" panose="020B0004020202020204" pitchFamily="34" charset="0"/>
            </a:rPr>
            <a:t>Bar charts, Line graphs, Heatmaps, Pie charts, and Interactive dashboards.</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7206" y="1675775"/>
        <a:ext cx="2936697" cy="2032124"/>
      </dsp:txXfrm>
    </dsp:sp>
    <dsp:sp modelId="{EEA1CF62-40E9-4988-8CFD-BE75460BF118}">
      <dsp:nvSpPr>
        <dsp:cNvPr id="0" name=""/>
        <dsp:cNvSpPr/>
      </dsp:nvSpPr>
      <dsp:spPr>
        <a:xfrm>
          <a:off x="3801850" y="247319"/>
          <a:ext cx="865895" cy="865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96BBE3-4560-41CA-B471-D57241E28DA6}">
      <dsp:nvSpPr>
        <dsp:cNvPr id="0" name=""/>
        <dsp:cNvSpPr/>
      </dsp:nvSpPr>
      <dsp:spPr>
        <a:xfrm>
          <a:off x="3376852"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Data Analytics</a:t>
          </a:r>
          <a:endParaRPr lang="en-US" sz="1100" kern="1200" dirty="0">
            <a:latin typeface="Aptos Display" panose="020B0004020202020204" pitchFamily="34" charset="0"/>
          </a:endParaRPr>
        </a:p>
      </dsp:txBody>
      <dsp:txXfrm>
        <a:off x="3376852" y="1245162"/>
        <a:ext cx="2473987" cy="371098"/>
      </dsp:txXfrm>
    </dsp:sp>
    <dsp:sp modelId="{B30F0B6F-ADF1-4F6E-B55E-7F6599BC81DF}">
      <dsp:nvSpPr>
        <dsp:cNvPr id="0" name=""/>
        <dsp:cNvSpPr/>
      </dsp:nvSpPr>
      <dsp:spPr>
        <a:xfrm>
          <a:off x="3376852"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The process of examining data to find trends, relationships, and actionable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Uses techniques like descriptive, diagnostic, predictive, and prescriptive analytics.</a:t>
          </a:r>
        </a:p>
        <a:p>
          <a:pPr marL="0" lvl="0" indent="0" algn="l" defTabSz="488950">
            <a:lnSpc>
              <a:spcPct val="150000"/>
            </a:lnSpc>
            <a:spcBef>
              <a:spcPct val="0"/>
            </a:spcBef>
            <a:spcAft>
              <a:spcPct val="35000"/>
            </a:spcAft>
            <a:buNone/>
          </a:pPr>
          <a:endParaRPr lang="en-US" sz="1100" kern="1200" dirty="0">
            <a:latin typeface="Aptos Display" panose="020B0004020202020204" pitchFamily="34" charset="0"/>
          </a:endParaRPr>
        </a:p>
      </dsp:txBody>
      <dsp:txXfrm>
        <a:off x="3376852" y="1685755"/>
        <a:ext cx="2473987" cy="2018817"/>
      </dsp:txXfrm>
    </dsp:sp>
    <dsp:sp modelId="{E04FF9AA-1CEB-4A68-9254-3527D7D29C5B}">
      <dsp:nvSpPr>
        <dsp:cNvPr id="0" name=""/>
        <dsp:cNvSpPr/>
      </dsp:nvSpPr>
      <dsp:spPr>
        <a:xfrm>
          <a:off x="6708786" y="247319"/>
          <a:ext cx="865895" cy="865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A19609-A785-4346-941B-8331C898CEE5}">
      <dsp:nvSpPr>
        <dsp:cNvPr id="0" name=""/>
        <dsp:cNvSpPr/>
      </dsp:nvSpPr>
      <dsp:spPr>
        <a:xfrm>
          <a:off x="6283787"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Why Does It Matter?</a:t>
          </a:r>
          <a:endParaRPr lang="en-US" sz="1100" kern="1200" dirty="0">
            <a:latin typeface="Aptos Display" panose="020B0004020202020204" pitchFamily="34" charset="0"/>
          </a:endParaRPr>
        </a:p>
      </dsp:txBody>
      <dsp:txXfrm>
        <a:off x="6283787" y="1245162"/>
        <a:ext cx="2473987" cy="371098"/>
      </dsp:txXfrm>
    </dsp:sp>
    <dsp:sp modelId="{3EFA7F55-D55D-434B-B55C-B829FD7FBEA4}">
      <dsp:nvSpPr>
        <dsp:cNvPr id="0" name=""/>
        <dsp:cNvSpPr/>
      </dsp:nvSpPr>
      <dsp:spPr>
        <a:xfrm>
          <a:off x="6283787"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Makes complex data easy to understand</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Improves decision-making with data-driven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Helps identify trends &amp; anomalies quickly</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Supports better forecasting &amp; business growth</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6283787" y="1685755"/>
        <a:ext cx="2473987" cy="2018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4B6F-1727-4B44-B1F0-52711BF41554}">
      <dsp:nvSpPr>
        <dsp:cNvPr id="0" name=""/>
        <dsp:cNvSpPr/>
      </dsp:nvSpPr>
      <dsp:spPr>
        <a:xfrm>
          <a:off x="634641" y="141802"/>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CC2C3-C33D-4AE8-AC6D-93BA2091B5FE}">
      <dsp:nvSpPr>
        <dsp:cNvPr id="0" name=""/>
        <dsp:cNvSpPr/>
      </dsp:nvSpPr>
      <dsp:spPr>
        <a:xfrm>
          <a:off x="202483"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Desktop</a:t>
          </a:r>
          <a:endParaRPr lang="en-US" sz="1100" kern="1200">
            <a:solidFill>
              <a:schemeClr val="tx2">
                <a:lumMod val="50000"/>
              </a:schemeClr>
            </a:solidFill>
            <a:latin typeface="Aptos Display" panose="020B0004020202020204" pitchFamily="34" charset="0"/>
          </a:endParaRPr>
        </a:p>
      </dsp:txBody>
      <dsp:txXfrm>
        <a:off x="202483" y="1084873"/>
        <a:ext cx="1571484" cy="628593"/>
      </dsp:txXfrm>
    </dsp:sp>
    <dsp:sp modelId="{AFF6B817-4BE9-45CC-A721-DA17BFB807C9}">
      <dsp:nvSpPr>
        <dsp:cNvPr id="0" name=""/>
        <dsp:cNvSpPr/>
      </dsp:nvSpPr>
      <dsp:spPr>
        <a:xfrm>
          <a:off x="2481136" y="141802"/>
          <a:ext cx="707167" cy="7071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0E64C-4D51-4484-BBDF-25545371ED05}">
      <dsp:nvSpPr>
        <dsp:cNvPr id="0" name=""/>
        <dsp:cNvSpPr/>
      </dsp:nvSpPr>
      <dsp:spPr>
        <a:xfrm>
          <a:off x="2048977"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Service</a:t>
          </a:r>
          <a:endParaRPr lang="en-US" sz="1100" kern="1200">
            <a:solidFill>
              <a:schemeClr val="tx2">
                <a:lumMod val="50000"/>
              </a:schemeClr>
            </a:solidFill>
            <a:latin typeface="Aptos Display" panose="020B0004020202020204" pitchFamily="34" charset="0"/>
          </a:endParaRPr>
        </a:p>
      </dsp:txBody>
      <dsp:txXfrm>
        <a:off x="2048977" y="1084873"/>
        <a:ext cx="1571484" cy="628593"/>
      </dsp:txXfrm>
    </dsp:sp>
    <dsp:sp modelId="{5F600EB5-D27B-4048-AB6E-361AA8555EBF}">
      <dsp:nvSpPr>
        <dsp:cNvPr id="0" name=""/>
        <dsp:cNvSpPr/>
      </dsp:nvSpPr>
      <dsp:spPr>
        <a:xfrm>
          <a:off x="1557889" y="2106338"/>
          <a:ext cx="707167" cy="707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0B3A-3AF3-45DE-93BA-3B5D181866B2}">
      <dsp:nvSpPr>
        <dsp:cNvPr id="0" name=""/>
        <dsp:cNvSpPr/>
      </dsp:nvSpPr>
      <dsp:spPr>
        <a:xfrm>
          <a:off x="1125730" y="3049409"/>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Mobile</a:t>
          </a:r>
          <a:endParaRPr lang="en-US" sz="1100" kern="1200">
            <a:solidFill>
              <a:schemeClr val="tx2">
                <a:lumMod val="50000"/>
              </a:schemeClr>
            </a:solidFill>
            <a:latin typeface="Aptos Display" panose="020B0004020202020204" pitchFamily="34" charset="0"/>
          </a:endParaRPr>
        </a:p>
      </dsp:txBody>
      <dsp:txXfrm>
        <a:off x="1125730" y="3049409"/>
        <a:ext cx="1571484" cy="62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87C9-A33B-4F6E-BA46-6B280131BDE4}">
      <dsp:nvSpPr>
        <dsp:cNvPr id="0" name=""/>
        <dsp:cNvSpPr/>
      </dsp:nvSpPr>
      <dsp:spPr>
        <a:xfrm>
          <a:off x="601811" y="128175"/>
          <a:ext cx="452460" cy="4524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D4A09-D2C2-4C23-92FD-1F210C8EF753}">
      <dsp:nvSpPr>
        <dsp:cNvPr id="0" name=""/>
        <dsp:cNvSpPr/>
      </dsp:nvSpPr>
      <dsp:spPr>
        <a:xfrm>
          <a:off x="325307" y="746228"/>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Datasets</a:t>
          </a:r>
        </a:p>
      </dsp:txBody>
      <dsp:txXfrm>
        <a:off x="325307" y="746228"/>
        <a:ext cx="1005468" cy="402187"/>
      </dsp:txXfrm>
    </dsp:sp>
    <dsp:sp modelId="{FE76486A-AFC5-4636-B3C1-3CA75144D163}">
      <dsp:nvSpPr>
        <dsp:cNvPr id="0" name=""/>
        <dsp:cNvSpPr/>
      </dsp:nvSpPr>
      <dsp:spPr>
        <a:xfrm>
          <a:off x="1783237" y="128175"/>
          <a:ext cx="452460" cy="45246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E58E-3A05-4F0E-B283-69CC15C5E124}">
      <dsp:nvSpPr>
        <dsp:cNvPr id="0" name=""/>
        <dsp:cNvSpPr/>
      </dsp:nvSpPr>
      <dsp:spPr>
        <a:xfrm>
          <a:off x="1506733" y="746228"/>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Visualizations</a:t>
          </a:r>
        </a:p>
      </dsp:txBody>
      <dsp:txXfrm>
        <a:off x="1506733" y="746228"/>
        <a:ext cx="1005468" cy="402187"/>
      </dsp:txXfrm>
    </dsp:sp>
    <dsp:sp modelId="{DDAC5BD2-0454-42D2-80B0-2F897F49752A}">
      <dsp:nvSpPr>
        <dsp:cNvPr id="0" name=""/>
        <dsp:cNvSpPr/>
      </dsp:nvSpPr>
      <dsp:spPr>
        <a:xfrm>
          <a:off x="2964663" y="128175"/>
          <a:ext cx="452460" cy="45246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0E439-6404-4118-96FC-FF10FFF98D57}">
      <dsp:nvSpPr>
        <dsp:cNvPr id="0" name=""/>
        <dsp:cNvSpPr/>
      </dsp:nvSpPr>
      <dsp:spPr>
        <a:xfrm>
          <a:off x="2688159" y="746228"/>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Reports</a:t>
          </a:r>
        </a:p>
      </dsp:txBody>
      <dsp:txXfrm>
        <a:off x="2688159" y="746228"/>
        <a:ext cx="1005468" cy="402187"/>
      </dsp:txXfrm>
    </dsp:sp>
    <dsp:sp modelId="{A1A30D4D-36A7-4441-88F5-987EDA4AE195}">
      <dsp:nvSpPr>
        <dsp:cNvPr id="0" name=""/>
        <dsp:cNvSpPr/>
      </dsp:nvSpPr>
      <dsp:spPr>
        <a:xfrm>
          <a:off x="601811" y="1399783"/>
          <a:ext cx="452460" cy="45246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E8EFF-CD0C-48BD-8F87-081765F5B2B0}">
      <dsp:nvSpPr>
        <dsp:cNvPr id="0" name=""/>
        <dsp:cNvSpPr/>
      </dsp:nvSpPr>
      <dsp:spPr>
        <a:xfrm>
          <a:off x="325307" y="2017835"/>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Dashboards</a:t>
          </a:r>
        </a:p>
      </dsp:txBody>
      <dsp:txXfrm>
        <a:off x="325307" y="2017835"/>
        <a:ext cx="1005468" cy="402187"/>
      </dsp:txXfrm>
    </dsp:sp>
    <dsp:sp modelId="{0ECAD2FB-CB7C-4E24-AF60-48757BF1DF50}">
      <dsp:nvSpPr>
        <dsp:cNvPr id="0" name=""/>
        <dsp:cNvSpPr/>
      </dsp:nvSpPr>
      <dsp:spPr>
        <a:xfrm>
          <a:off x="1783237" y="1399783"/>
          <a:ext cx="452460" cy="45246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40036-6228-43A3-A1C8-73DBD6189D55}">
      <dsp:nvSpPr>
        <dsp:cNvPr id="0" name=""/>
        <dsp:cNvSpPr/>
      </dsp:nvSpPr>
      <dsp:spPr>
        <a:xfrm>
          <a:off x="1506733" y="2017835"/>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Tiles</a:t>
          </a:r>
        </a:p>
      </dsp:txBody>
      <dsp:txXfrm>
        <a:off x="1506733" y="2017835"/>
        <a:ext cx="1005468" cy="402187"/>
      </dsp:txXfrm>
    </dsp:sp>
    <dsp:sp modelId="{B6E123FF-F48E-480F-90AC-38F1B279C0CB}">
      <dsp:nvSpPr>
        <dsp:cNvPr id="0" name=""/>
        <dsp:cNvSpPr/>
      </dsp:nvSpPr>
      <dsp:spPr>
        <a:xfrm>
          <a:off x="2964663" y="1399783"/>
          <a:ext cx="452460" cy="45246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1D73C-EBA4-4BFC-B2B7-40D170F7FA52}">
      <dsp:nvSpPr>
        <dsp:cNvPr id="0" name=""/>
        <dsp:cNvSpPr/>
      </dsp:nvSpPr>
      <dsp:spPr>
        <a:xfrm>
          <a:off x="2688159" y="2017835"/>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Dataflows</a:t>
          </a:r>
        </a:p>
      </dsp:txBody>
      <dsp:txXfrm>
        <a:off x="2688159" y="2017835"/>
        <a:ext cx="1005468" cy="402187"/>
      </dsp:txXfrm>
    </dsp:sp>
    <dsp:sp modelId="{D3D26E3F-1215-4B31-8598-09059A27DFB8}">
      <dsp:nvSpPr>
        <dsp:cNvPr id="0" name=""/>
        <dsp:cNvSpPr/>
      </dsp:nvSpPr>
      <dsp:spPr>
        <a:xfrm>
          <a:off x="1192524" y="2671390"/>
          <a:ext cx="452460" cy="452460"/>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0172C-4912-41E7-85BA-A64AE8823A98}">
      <dsp:nvSpPr>
        <dsp:cNvPr id="0" name=""/>
        <dsp:cNvSpPr/>
      </dsp:nvSpPr>
      <dsp:spPr>
        <a:xfrm>
          <a:off x="916020" y="3289442"/>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Workspaces</a:t>
          </a:r>
        </a:p>
      </dsp:txBody>
      <dsp:txXfrm>
        <a:off x="916020" y="3289442"/>
        <a:ext cx="1005468" cy="402187"/>
      </dsp:txXfrm>
    </dsp:sp>
    <dsp:sp modelId="{D5333CAF-65C8-4DA9-8662-472C0D0BB532}">
      <dsp:nvSpPr>
        <dsp:cNvPr id="0" name=""/>
        <dsp:cNvSpPr/>
      </dsp:nvSpPr>
      <dsp:spPr>
        <a:xfrm>
          <a:off x="2373950" y="2671390"/>
          <a:ext cx="452460" cy="452460"/>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95AFB-FC90-46C7-9A24-A1F71C63E8EC}">
      <dsp:nvSpPr>
        <dsp:cNvPr id="0" name=""/>
        <dsp:cNvSpPr/>
      </dsp:nvSpPr>
      <dsp:spPr>
        <a:xfrm>
          <a:off x="2097446" y="3289442"/>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Apps</a:t>
          </a:r>
        </a:p>
      </dsp:txBody>
      <dsp:txXfrm>
        <a:off x="2097446" y="3289442"/>
        <a:ext cx="1005468" cy="4021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FA4F3-6CE3-FD24-F91D-12F342396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A45F0FC-AEC3-AB8E-53EA-E1E734E99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FD483-A729-468A-B8F4-BBCB2C9451EC}" type="datetimeFigureOut">
              <a:rPr lang="en-IN" smtClean="0"/>
              <a:t>03-07-2025</a:t>
            </a:fld>
            <a:endParaRPr lang="en-IN"/>
          </a:p>
        </p:txBody>
      </p:sp>
      <p:sp>
        <p:nvSpPr>
          <p:cNvPr id="4" name="Footer Placeholder 3">
            <a:extLst>
              <a:ext uri="{FF2B5EF4-FFF2-40B4-BE49-F238E27FC236}">
                <a16:creationId xmlns:a16="http://schemas.microsoft.com/office/drawing/2014/main" id="{7E87D458-8CBB-7125-5354-BD1BECB9C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5B9DF6-83C9-FA1C-C718-EE7099C1F1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5D2CBE-B376-4B42-A172-86C848539C97}" type="slidenum">
              <a:rPr lang="en-IN" smtClean="0"/>
              <a:t>‹#›</a:t>
            </a:fld>
            <a:endParaRPr lang="en-IN"/>
          </a:p>
        </p:txBody>
      </p:sp>
    </p:spTree>
    <p:extLst>
      <p:ext uri="{BB962C8B-B14F-4D97-AF65-F5344CB8AC3E}">
        <p14:creationId xmlns:p14="http://schemas.microsoft.com/office/powerpoint/2010/main" val="15862518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8bc0dec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88bc0dec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88bc0dec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88bc0dec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88bc0dec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88bc0dec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88bc0dec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988bc0dec3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988bc0dec3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988bc0dec3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988bc0dec3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88bc0dec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88bc0dec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770decac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770decac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386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C3DF73-B02C-C2EB-C1B3-C9C0581E6298}"/>
            </a:ext>
          </a:extLst>
        </p:cNvPr>
        <p:cNvGrpSpPr/>
        <p:nvPr/>
      </p:nvGrpSpPr>
      <p:grpSpPr>
        <a:xfrm>
          <a:off x="0" y="0"/>
          <a:ext cx="0" cy="0"/>
          <a:chOff x="0" y="0"/>
          <a:chExt cx="0" cy="0"/>
        </a:xfrm>
      </p:grpSpPr>
      <p:sp>
        <p:nvSpPr>
          <p:cNvPr id="141" name="Google Shape;141;g988bc0dec3_0_297:notes">
            <a:extLst>
              <a:ext uri="{FF2B5EF4-FFF2-40B4-BE49-F238E27FC236}">
                <a16:creationId xmlns:a16="http://schemas.microsoft.com/office/drawing/2014/main" id="{A20A2192-9AA3-4223-EA23-7982B04D6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a:extLst>
              <a:ext uri="{FF2B5EF4-FFF2-40B4-BE49-F238E27FC236}">
                <a16:creationId xmlns:a16="http://schemas.microsoft.com/office/drawing/2014/main" id="{E447EF45-94C4-D62A-3492-85D52DA0E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12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88bc0de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88bc0de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8bc0dec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8bc0dec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88bc0dec3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88bc0dec3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88bc0dec3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88bc0dec3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88bc0dec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88bc0dec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88bc0dec3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88bc0dec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88bc0dec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88bc0dec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1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chor poi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71620"/>
            <a:ext cx="8844548" cy="4203025"/>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4378C7-D1A8-5651-613E-ED387C42B830}"/>
              </a:ext>
            </a:extLst>
          </p:cNvPr>
          <p:cNvSpPr txBox="1"/>
          <p:nvPr userDrawn="1"/>
        </p:nvSpPr>
        <p:spPr>
          <a:xfrm>
            <a:off x="4647" y="111647"/>
            <a:ext cx="663073" cy="523220"/>
          </a:xfrm>
          <a:prstGeom prst="rect">
            <a:avLst/>
          </a:prstGeom>
          <a:noFill/>
        </p:spPr>
        <p:txBody>
          <a:bodyPr wrap="square">
            <a:spAutoFit/>
          </a:bodyPr>
          <a:lstStyle/>
          <a:p>
            <a:r>
              <a:rPr lang="en-IN" sz="2800" dirty="0"/>
              <a:t>📌</a:t>
            </a:r>
          </a:p>
        </p:txBody>
      </p:sp>
      <p:sp>
        <p:nvSpPr>
          <p:cNvPr id="8" name="TextBox 7">
            <a:extLst>
              <a:ext uri="{FF2B5EF4-FFF2-40B4-BE49-F238E27FC236}">
                <a16:creationId xmlns:a16="http://schemas.microsoft.com/office/drawing/2014/main" id="{0B94E769-2510-1CFD-9F2E-55336112C52F}"/>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Anchor Point</a:t>
            </a:r>
          </a:p>
        </p:txBody>
      </p:sp>
    </p:spTree>
    <p:extLst>
      <p:ext uri="{BB962C8B-B14F-4D97-AF65-F5344CB8AC3E}">
        <p14:creationId xmlns:p14="http://schemas.microsoft.com/office/powerpoint/2010/main" val="56501041"/>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12801"/>
            <a:ext cx="8844548" cy="4261845"/>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p:nvPr>
        </p:nvSpPr>
        <p:spPr>
          <a:xfrm>
            <a:off x="667720" y="208546"/>
            <a:ext cx="8342596" cy="426321"/>
          </a:xfrm>
          <a:prstGeom prst="rect">
            <a:avLst/>
          </a:prstGeom>
        </p:spPr>
        <p:txBody>
          <a:bodyPr/>
          <a:lstStyle>
            <a:lvl1pPr marL="0" indent="0">
              <a:buFont typeface="Arial" panose="020B0604020202020204" pitchFamily="34" charset="0"/>
              <a:buNone/>
              <a:defRPr lang="en-US" sz="24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fontAlgn="auto">
              <a:spcAft>
                <a:spcPts val="0"/>
              </a:spcAft>
              <a:buClrTx/>
              <a:buSzTx/>
              <a:tabLst/>
            </a:pPr>
            <a:endParaRPr lang="en-US" sz="2100" dirty="0"/>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028" name="Picture 4" descr="Tips - Free technology icons">
            <a:extLst>
              <a:ext uri="{FF2B5EF4-FFF2-40B4-BE49-F238E27FC236}">
                <a16:creationId xmlns:a16="http://schemas.microsoft.com/office/drawing/2014/main" id="{9C2D39EB-00C7-7B80-329B-9E21700500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684" y="167289"/>
            <a:ext cx="453826" cy="4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7188"/>
      </p:ext>
    </p:extLst>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C26D7D-02AA-883D-31F4-3CDBEEBC29F3}"/>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365A971D-CC2A-AF73-F7A8-0185E4F36FEE}"/>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2413969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a:t>Click to edit PPT Header</a:t>
            </a:r>
          </a:p>
        </p:txBody>
      </p:sp>
    </p:spTree>
    <p:extLst>
      <p:ext uri="{BB962C8B-B14F-4D97-AF65-F5344CB8AC3E}">
        <p14:creationId xmlns:p14="http://schemas.microsoft.com/office/powerpoint/2010/main" val="366379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454002" y="2226621"/>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Tree>
    <p:extLst>
      <p:ext uri="{BB962C8B-B14F-4D97-AF65-F5344CB8AC3E}">
        <p14:creationId xmlns:p14="http://schemas.microsoft.com/office/powerpoint/2010/main" val="19223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F7A826-6572-4242-AB34-823C390D300E}"/>
              </a:ext>
            </a:extLst>
          </p:cNvPr>
          <p:cNvCxnSpPr>
            <a:cxnSpLocks/>
          </p:cNvCxnSpPr>
          <p:nvPr/>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741587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3" y="871627"/>
            <a:ext cx="8764983"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29026625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42414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7682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52235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3"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558" y="208546"/>
            <a:ext cx="426994" cy="4269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Exercise</a:t>
            </a:r>
          </a:p>
        </p:txBody>
      </p:sp>
    </p:spTree>
    <p:extLst>
      <p:ext uri="{BB962C8B-B14F-4D97-AF65-F5344CB8AC3E}">
        <p14:creationId xmlns:p14="http://schemas.microsoft.com/office/powerpoint/2010/main" val="3799893743"/>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A67E9B-431E-49B1-A434-6F8463343884}"/>
              </a:ext>
            </a:extLst>
          </p:cNvPr>
          <p:cNvCxnSpPr/>
          <p:nvPr/>
        </p:nvCxnSpPr>
        <p:spPr>
          <a:xfrm>
            <a:off x="0" y="-22363"/>
            <a:ext cx="91440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1157005"/>
      </p:ext>
    </p:extLst>
  </p:cSld>
  <p:clrMap bg1="lt1" tx1="dk1" bg2="lt2" tx2="dk2" accent1="accent1" accent2="accent2" accent3="accent3" accent4="accent4" accent5="accent5" accent6="accent6" hlink="hlink" folHlink="folHlink"/>
  <p:sldLayoutIdLst>
    <p:sldLayoutId id="2147483746" r:id="rId1"/>
    <p:sldLayoutId id="2147483733" r:id="rId2"/>
    <p:sldLayoutId id="2147483735" r:id="rId3"/>
    <p:sldLayoutId id="2147483736" r:id="rId4"/>
    <p:sldLayoutId id="2147483778" r:id="rId5"/>
    <p:sldLayoutId id="2147483779" r:id="rId6"/>
    <p:sldLayoutId id="2147483780" r:id="rId7"/>
    <p:sldLayoutId id="2147483781" r:id="rId8"/>
    <p:sldLayoutId id="2147483782" r:id="rId9"/>
    <p:sldLayoutId id="2147483784" r:id="rId10"/>
    <p:sldLayoutId id="2147483783" r:id="rId11"/>
    <p:sldLayoutId id="21474837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owerbi.microsoft.com/"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hyperlink" Target="https://learn.microsoft.com/en-us/dax/dax-function-reference" TargetMode="Externa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4000"/>
            <a:lum/>
          </a:blip>
          <a:srcRect/>
          <a:stretch>
            <a:fillRect l="-1000" t="-10000" r="-1000" b="-10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78767" y="-65717"/>
            <a:ext cx="5822273" cy="2860239"/>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US" sz="3075" dirty="0">
                <a:solidFill>
                  <a:schemeClr val="bg1">
                    <a:lumMod val="95000"/>
                  </a:schemeClr>
                </a:solidFill>
                <a:latin typeface="Amasis MT Pro Black" panose="020F0502020204030204" pitchFamily="18" charset="0"/>
              </a:rPr>
              <a:t>From Data to Insights</a:t>
            </a:r>
            <a:br>
              <a:rPr lang="en-US" sz="3075" dirty="0">
                <a:solidFill>
                  <a:schemeClr val="bg1">
                    <a:lumMod val="95000"/>
                  </a:schemeClr>
                </a:solidFill>
                <a:latin typeface="Amasis MT Pro Black" panose="020F0502020204030204" pitchFamily="18" charset="0"/>
              </a:rPr>
            </a:br>
            <a:r>
              <a:rPr lang="en-IN" sz="1800" dirty="0">
                <a:solidFill>
                  <a:schemeClr val="bg1">
                    <a:lumMod val="95000"/>
                  </a:schemeClr>
                </a:solidFill>
                <a:latin typeface="Amasis MT Pro Black" panose="020F0502020204030204" pitchFamily="18" charset="0"/>
              </a:rPr>
              <a:t>A Hands-on Approach</a:t>
            </a:r>
          </a:p>
          <a:p>
            <a:pPr>
              <a:buClrTx/>
              <a:buFontTx/>
            </a:pPr>
            <a:endParaRPr lang="en-IN" sz="1800" dirty="0">
              <a:latin typeface="Amasis MT Pro Black" panose="020F0502020204030204" pitchFamily="18" charset="0"/>
            </a:endParaRPr>
          </a:p>
          <a:p>
            <a:pPr>
              <a:buClrTx/>
              <a:buFontTx/>
            </a:pPr>
            <a:endParaRPr lang="en-IN" sz="1800" dirty="0">
              <a:latin typeface="Amasis MT Pro Black" panose="020F0502020204030204" pitchFamily="18" charset="0"/>
            </a:endParaRPr>
          </a:p>
          <a:p>
            <a:pPr>
              <a:buClrTx/>
            </a:pPr>
            <a:r>
              <a:rPr lang="en-US" sz="1600" dirty="0">
                <a:solidFill>
                  <a:schemeClr val="accent6">
                    <a:lumMod val="40000"/>
                    <a:lumOff val="60000"/>
                  </a:schemeClr>
                </a:solidFill>
                <a:latin typeface="Amasis MT Pro Black" panose="020F0502020204030204" pitchFamily="18" charset="0"/>
              </a:rPr>
              <a:t>Data Visualization &amp; Analytics using Power BI</a:t>
            </a:r>
          </a:p>
          <a:p>
            <a:pPr>
              <a:buClrTx/>
            </a:pPr>
            <a:r>
              <a:rPr lang="en-US" sz="1600" dirty="0">
                <a:solidFill>
                  <a:schemeClr val="accent6">
                    <a:lumMod val="40000"/>
                    <a:lumOff val="60000"/>
                  </a:schemeClr>
                </a:solidFill>
                <a:latin typeface="Amasis MT Pro Black" panose="020F0502020204030204" pitchFamily="18" charset="0"/>
              </a:rPr>
              <a:t>4-Days Training Program</a:t>
            </a:r>
          </a:p>
          <a:p>
            <a:pPr>
              <a:buClrTx/>
              <a:buFontTx/>
            </a:pPr>
            <a:endParaRPr lang="en-US" sz="3075" dirty="0"/>
          </a:p>
        </p:txBody>
      </p:sp>
      <p:sp>
        <p:nvSpPr>
          <p:cNvPr id="3" name="Content Placeholder 2"/>
          <p:cNvSpPr txBox="1">
            <a:spLocks/>
          </p:cNvSpPr>
          <p:nvPr/>
        </p:nvSpPr>
        <p:spPr>
          <a:xfrm>
            <a:off x="0" y="1482518"/>
            <a:ext cx="3035300" cy="1006381"/>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endParaRPr lang="en-US" sz="1275" dirty="0">
              <a:solidFill>
                <a:schemeClr val="bg1"/>
              </a:solidFill>
            </a:endParaRPr>
          </a:p>
        </p:txBody>
      </p:sp>
      <p:grpSp>
        <p:nvGrpSpPr>
          <p:cNvPr id="8" name="Group 7">
            <a:extLst>
              <a:ext uri="{FF2B5EF4-FFF2-40B4-BE49-F238E27FC236}">
                <a16:creationId xmlns:a16="http://schemas.microsoft.com/office/drawing/2014/main" id="{30A0C7AF-A665-DCBF-FFBD-4671E1BC2179}"/>
              </a:ext>
            </a:extLst>
          </p:cNvPr>
          <p:cNvGrpSpPr/>
          <p:nvPr/>
        </p:nvGrpSpPr>
        <p:grpSpPr>
          <a:xfrm>
            <a:off x="7021331" y="75293"/>
            <a:ext cx="2180726" cy="2413606"/>
            <a:chOff x="7021331" y="75293"/>
            <a:chExt cx="2180726" cy="2413606"/>
          </a:xfrm>
        </p:grpSpPr>
        <p:pic>
          <p:nvPicPr>
            <p:cNvPr id="5" name="Picture 4">
              <a:extLst>
                <a:ext uri="{FF2B5EF4-FFF2-40B4-BE49-F238E27FC236}">
                  <a16:creationId xmlns:a16="http://schemas.microsoft.com/office/drawing/2014/main" id="{E5675552-EA47-B70D-FC07-7A7DF6C73D66}"/>
                </a:ext>
              </a:extLst>
            </p:cNvPr>
            <p:cNvPicPr>
              <a:picLocks noChangeAspect="1"/>
            </p:cNvPicPr>
            <p:nvPr/>
          </p:nvPicPr>
          <p:blipFill>
            <a:blip r:embed="rId3"/>
            <a:stretch>
              <a:fillRect/>
            </a:stretch>
          </p:blipFill>
          <p:spPr>
            <a:xfrm>
              <a:off x="7021331" y="75293"/>
              <a:ext cx="2043902" cy="2043902"/>
            </a:xfrm>
            <a:prstGeom prst="rect">
              <a:avLst/>
            </a:prstGeom>
            <a:effectLst>
              <a:outerShdw blurRad="50800" dist="50800" dir="5400000" algn="ctr" rotWithShape="0">
                <a:srgbClr val="000000"/>
              </a:outerShdw>
            </a:effectLst>
          </p:spPr>
        </p:pic>
        <p:sp>
          <p:nvSpPr>
            <p:cNvPr id="7" name="TextBox 6">
              <a:extLst>
                <a:ext uri="{FF2B5EF4-FFF2-40B4-BE49-F238E27FC236}">
                  <a16:creationId xmlns:a16="http://schemas.microsoft.com/office/drawing/2014/main" id="{50DC17AC-CA52-7D41-8CA5-D30531DE9CC6}"/>
                </a:ext>
              </a:extLst>
            </p:cNvPr>
            <p:cNvSpPr txBox="1"/>
            <p:nvPr/>
          </p:nvSpPr>
          <p:spPr>
            <a:xfrm>
              <a:off x="7021331" y="2211900"/>
              <a:ext cx="2180726" cy="276999"/>
            </a:xfrm>
            <a:prstGeom prst="rect">
              <a:avLst/>
            </a:prstGeom>
            <a:noFill/>
          </p:spPr>
          <p:txBody>
            <a:bodyPr wrap="square">
              <a:spAutoFit/>
            </a:bodyPr>
            <a:lstStyle/>
            <a:p>
              <a:r>
                <a:rPr lang="en-IN" sz="1200" b="1" dirty="0">
                  <a:solidFill>
                    <a:srgbClr val="FFFF00"/>
                  </a:solidFill>
                </a:rPr>
                <a:t>Scan to Introduce Yourself!</a:t>
              </a:r>
            </a:p>
          </p:txBody>
        </p:sp>
      </p:grpSp>
    </p:spTree>
    <p:extLst>
      <p:ext uri="{BB962C8B-B14F-4D97-AF65-F5344CB8AC3E}">
        <p14:creationId xmlns:p14="http://schemas.microsoft.com/office/powerpoint/2010/main" val="107777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64"/>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82" name="Google Shape;382;p64"/>
          <p:cNvSpPr/>
          <p:nvPr/>
        </p:nvSpPr>
        <p:spPr>
          <a:xfrm>
            <a:off x="4587664" y="1986825"/>
            <a:ext cx="11487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64"/>
          <p:cNvCxnSpPr>
            <a:cxnSpLocks/>
            <a:endCxn id="382" idx="2"/>
          </p:cNvCxnSpPr>
          <p:nvPr/>
        </p:nvCxnSpPr>
        <p:spPr>
          <a:xfrm flipV="1">
            <a:off x="5162014" y="2981025"/>
            <a:ext cx="0" cy="476026"/>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7B962169-4B40-4172-B465-9EC5832F26C9}"/>
              </a:ext>
            </a:extLst>
          </p:cNvPr>
          <p:cNvSpPr>
            <a:spLocks noGrp="1"/>
          </p:cNvSpPr>
          <p:nvPr>
            <p:ph type="body" sz="quarter" idx="10"/>
          </p:nvPr>
        </p:nvSpPr>
        <p:spPr>
          <a:xfrm>
            <a:off x="181163" y="197361"/>
            <a:ext cx="8764983" cy="516740"/>
          </a:xfrm>
        </p:spPr>
        <p:txBody>
          <a:bodyPr>
            <a:normAutofit/>
          </a:bodyPr>
          <a:lstStyle/>
          <a:p>
            <a:r>
              <a:rPr lang="en-GB"/>
              <a:t>Home Tab - Queries Ribbon</a:t>
            </a:r>
            <a:endParaRPr lang="en-US"/>
          </a:p>
        </p:txBody>
      </p:sp>
      <p:sp>
        <p:nvSpPr>
          <p:cNvPr id="8" name="Content Placeholder 7">
            <a:extLst>
              <a:ext uri="{FF2B5EF4-FFF2-40B4-BE49-F238E27FC236}">
                <a16:creationId xmlns:a16="http://schemas.microsoft.com/office/drawing/2014/main" id="{72763ABF-03AB-4881-8D84-0CEFC6CB572B}"/>
              </a:ext>
            </a:extLst>
          </p:cNvPr>
          <p:cNvSpPr>
            <a:spLocks noGrp="1"/>
          </p:cNvSpPr>
          <p:nvPr>
            <p:ph idx="4294967295"/>
          </p:nvPr>
        </p:nvSpPr>
        <p:spPr>
          <a:xfrm>
            <a:off x="2994025" y="3492500"/>
            <a:ext cx="6149975" cy="1508125"/>
          </a:xfrm>
          <a:prstGeom prst="rect">
            <a:avLst/>
          </a:prstGeom>
          <a:solidFill>
            <a:schemeClr val="bg1">
              <a:lumMod val="75000"/>
            </a:schemeClr>
          </a:solidFill>
          <a:ln>
            <a:solidFill>
              <a:schemeClr val="tx1">
                <a:lumMod val="85000"/>
                <a:lumOff val="15000"/>
              </a:schemeClr>
            </a:solidFill>
          </a:ln>
        </p:spPr>
        <p:txBody>
          <a:bodyPr>
            <a:normAutofit/>
          </a:bodyPr>
          <a:lstStyle/>
          <a:p>
            <a:pPr marL="0" indent="0">
              <a:buNone/>
            </a:pPr>
            <a:r>
              <a:rPr lang="en-US" sz="1100" dirty="0">
                <a:cs typeface="+mn-cs"/>
                <a:sym typeface="Arial"/>
              </a:rPr>
              <a:t>Data Transformation and edit queries</a:t>
            </a:r>
          </a:p>
          <a:p>
            <a:r>
              <a:rPr lang="en-US" sz="1100" dirty="0">
                <a:cs typeface="+mn-cs"/>
                <a:sym typeface="Arial"/>
              </a:rPr>
              <a:t>Provides access to Power Query Editor. </a:t>
            </a:r>
          </a:p>
          <a:p>
            <a:r>
              <a:rPr lang="en-US" sz="1100" dirty="0">
                <a:cs typeface="+mn-cs"/>
                <a:sym typeface="Arial"/>
              </a:rPr>
              <a:t>It helps shaping data.</a:t>
            </a:r>
          </a:p>
          <a:p>
            <a:r>
              <a:rPr lang="en-US" sz="1100" dirty="0">
                <a:cs typeface="+mn-cs"/>
                <a:sym typeface="Arial"/>
              </a:rPr>
              <a:t>Shaping can mean transforming the data, such as renaming columns or tables, removing rows or columns, or changing data types</a:t>
            </a:r>
          </a:p>
          <a:p>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65"/>
          <p:cNvPicPr preferRelativeResize="0"/>
          <p:nvPr/>
        </p:nvPicPr>
        <p:blipFill>
          <a:blip r:embed="rId3"/>
          <a:stretch>
            <a:fillRect/>
          </a:stretch>
        </p:blipFill>
        <p:spPr>
          <a:xfrm>
            <a:off x="106450" y="1647144"/>
            <a:ext cx="8839201" cy="1298111"/>
          </a:xfrm>
          <a:prstGeom prst="rect">
            <a:avLst/>
          </a:prstGeom>
          <a:noFill/>
          <a:ln w="19050" cap="flat" cmpd="sng">
            <a:solidFill>
              <a:schemeClr val="tx1"/>
            </a:solidFill>
            <a:prstDash val="solid"/>
            <a:round/>
            <a:headEnd type="none" w="sm" len="sm"/>
            <a:tailEnd type="none" w="sm" len="sm"/>
          </a:ln>
        </p:spPr>
      </p:pic>
      <p:sp>
        <p:nvSpPr>
          <p:cNvPr id="391" name="Google Shape;391;p65"/>
          <p:cNvSpPr/>
          <p:nvPr/>
        </p:nvSpPr>
        <p:spPr>
          <a:xfrm>
            <a:off x="5730424" y="2009775"/>
            <a:ext cx="14682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 name="Google Shape;392;p65"/>
          <p:cNvSpPr txBox="1"/>
          <p:nvPr/>
        </p:nvSpPr>
        <p:spPr>
          <a:xfrm>
            <a:off x="2964700" y="3763092"/>
            <a:ext cx="3122700" cy="994200"/>
          </a:xfrm>
          <a:prstGeom prst="rect">
            <a:avLst/>
          </a:prstGeom>
          <a:solidFill>
            <a:schemeClr val="bg1">
              <a:lumMod val="75000"/>
            </a:schemeClr>
          </a:solidFill>
          <a:ln>
            <a:solidFill>
              <a:schemeClr val="tx1">
                <a:lumMod val="85000"/>
                <a:lumOff val="15000"/>
              </a:schemeClr>
            </a:solidFill>
          </a:ln>
        </p:spPr>
        <p:txBody>
          <a:bodyPr>
            <a:normAutofit/>
          </a:bodyPr>
          <a:lstStyle>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ym typeface="Calibri"/>
              </a:rPr>
              <a:t>Helps add new visuals</a:t>
            </a:r>
            <a:endParaRPr dirty="0">
              <a:sym typeface="Calibri"/>
            </a:endParaRPr>
          </a:p>
          <a:p>
            <a:r>
              <a:rPr lang="en-GB" dirty="0">
                <a:sym typeface="Calibri"/>
              </a:rPr>
              <a:t>Custom visuals are hosted in AppSource and can be accessed by pressing the “More visuals” dropdown and selecting “From AppSource”</a:t>
            </a:r>
            <a:endParaRPr dirty="0">
              <a:sym typeface="Calibri"/>
            </a:endParaRPr>
          </a:p>
        </p:txBody>
      </p:sp>
      <p:pic>
        <p:nvPicPr>
          <p:cNvPr id="393" name="Google Shape;393;p65"/>
          <p:cNvPicPr preferRelativeResize="0"/>
          <p:nvPr/>
        </p:nvPicPr>
        <p:blipFill>
          <a:blip r:embed="rId4">
            <a:alphaModFix/>
          </a:blip>
          <a:stretch>
            <a:fillRect/>
          </a:stretch>
        </p:blipFill>
        <p:spPr>
          <a:xfrm>
            <a:off x="6573925" y="3522005"/>
            <a:ext cx="2371725" cy="1476375"/>
          </a:xfrm>
          <a:prstGeom prst="rect">
            <a:avLst/>
          </a:prstGeom>
          <a:noFill/>
          <a:ln w="9525" cap="flat" cmpd="sng">
            <a:solidFill>
              <a:srgbClr val="000000"/>
            </a:solidFill>
            <a:prstDash val="solid"/>
            <a:round/>
            <a:headEnd type="none" w="sm" len="sm"/>
            <a:tailEnd type="none" w="sm" len="sm"/>
          </a:ln>
        </p:spPr>
      </p:pic>
      <p:cxnSp>
        <p:nvCxnSpPr>
          <p:cNvPr id="394" name="Google Shape;394;p65"/>
          <p:cNvCxnSpPr>
            <a:cxnSpLocks/>
            <a:stCxn id="392" idx="0"/>
            <a:endCxn id="391" idx="2"/>
          </p:cNvCxnSpPr>
          <p:nvPr/>
        </p:nvCxnSpPr>
        <p:spPr>
          <a:xfrm rot="5400000" flipH="1" flipV="1">
            <a:off x="5115729" y="2414297"/>
            <a:ext cx="759117" cy="1938474"/>
          </a:xfrm>
          <a:prstGeom prst="bentConnector3">
            <a:avLst>
              <a:gd name="adj1" fmla="val 50000"/>
            </a:avLst>
          </a:prstGeom>
          <a:noFill/>
          <a:ln w="9525" cap="flat" cmpd="sng">
            <a:solidFill>
              <a:srgbClr val="FF0000"/>
            </a:solidFill>
            <a:prstDash val="solid"/>
            <a:round/>
            <a:headEnd type="none" w="med" len="med"/>
            <a:tailEnd type="triangle" w="med" len="med"/>
          </a:ln>
        </p:spPr>
      </p:cxnSp>
      <p:cxnSp>
        <p:nvCxnSpPr>
          <p:cNvPr id="395" name="Google Shape;395;p65"/>
          <p:cNvCxnSpPr>
            <a:cxnSpLocks/>
            <a:stCxn id="392" idx="3"/>
            <a:endCxn id="393" idx="1"/>
          </p:cNvCxnSpPr>
          <p:nvPr/>
        </p:nvCxnSpPr>
        <p:spPr>
          <a:xfrm>
            <a:off x="6087400" y="4260192"/>
            <a:ext cx="486525" cy="1"/>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64AC8FF6-C6E4-48AE-86FC-41BB82CE9D34}"/>
              </a:ext>
            </a:extLst>
          </p:cNvPr>
          <p:cNvSpPr>
            <a:spLocks noGrp="1"/>
          </p:cNvSpPr>
          <p:nvPr>
            <p:ph type="body" sz="quarter" idx="10"/>
          </p:nvPr>
        </p:nvSpPr>
        <p:spPr>
          <a:xfrm>
            <a:off x="181163" y="197361"/>
            <a:ext cx="8764983" cy="516740"/>
          </a:xfrm>
        </p:spPr>
        <p:txBody>
          <a:bodyPr>
            <a:normAutofit/>
          </a:bodyPr>
          <a:lstStyle/>
          <a:p>
            <a:r>
              <a:rPr lang="en-GB"/>
              <a:t>Home Tab - Insert Ribbon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550A-1E60-40F1-869E-D8902C9220DC}"/>
              </a:ext>
            </a:extLst>
          </p:cNvPr>
          <p:cNvSpPr>
            <a:spLocks noGrp="1"/>
          </p:cNvSpPr>
          <p:nvPr>
            <p:ph type="body" sz="quarter" idx="10"/>
          </p:nvPr>
        </p:nvSpPr>
        <p:spPr>
          <a:xfrm>
            <a:off x="181163" y="197361"/>
            <a:ext cx="8764983" cy="516740"/>
          </a:xfrm>
        </p:spPr>
        <p:txBody>
          <a:bodyPr>
            <a:normAutofit/>
          </a:bodyPr>
          <a:lstStyle/>
          <a:p>
            <a:r>
              <a:rPr lang="en-GB"/>
              <a:t>View Tab - Themes Ribbon</a:t>
            </a:r>
            <a:endParaRPr lang="en-US"/>
          </a:p>
        </p:txBody>
      </p:sp>
      <p:pic>
        <p:nvPicPr>
          <p:cNvPr id="406" name="Google Shape;406;p67"/>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07" name="Google Shape;407;p67"/>
          <p:cNvSpPr txBox="1"/>
          <p:nvPr/>
        </p:nvSpPr>
        <p:spPr>
          <a:xfrm>
            <a:off x="152400" y="3019525"/>
            <a:ext cx="4152900" cy="746448"/>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Themes ribbon displays themes in a gallery making it more easily to see what colours will be applied to report.</a:t>
            </a:r>
            <a:endParaRPr dirty="0"/>
          </a:p>
          <a:p>
            <a:r>
              <a:rPr lang="en-GB" dirty="0"/>
              <a:t>Also allows user to set custom themes</a:t>
            </a:r>
            <a:endParaRPr dirty="0"/>
          </a:p>
        </p:txBody>
      </p:sp>
      <p:sp>
        <p:nvSpPr>
          <p:cNvPr id="408" name="Google Shape;408;p67"/>
          <p:cNvSpPr/>
          <p:nvPr/>
        </p:nvSpPr>
        <p:spPr>
          <a:xfrm>
            <a:off x="152400" y="1837550"/>
            <a:ext cx="41529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09" name="Google Shape;409;p67"/>
          <p:cNvCxnSpPr>
            <a:cxnSpLocks/>
            <a:stCxn id="407" idx="0"/>
            <a:endCxn id="408" idx="2"/>
          </p:cNvCxnSpPr>
          <p:nvPr/>
        </p:nvCxnSpPr>
        <p:spPr>
          <a:xfrm flipV="1">
            <a:off x="2228850" y="2650250"/>
            <a:ext cx="0" cy="36927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ext Placeholder 2">
            <a:extLst>
              <a:ext uri="{FF2B5EF4-FFF2-40B4-BE49-F238E27FC236}">
                <a16:creationId xmlns:a16="http://schemas.microsoft.com/office/drawing/2014/main" id="{9FDDE2B8-3F8D-4223-B00D-8F4DDAE5C7B8}"/>
              </a:ext>
            </a:extLst>
          </p:cNvPr>
          <p:cNvSpPr>
            <a:spLocks noGrp="1"/>
          </p:cNvSpPr>
          <p:nvPr>
            <p:ph type="body" sz="quarter" idx="10"/>
          </p:nvPr>
        </p:nvSpPr>
        <p:spPr>
          <a:xfrm>
            <a:off x="181163" y="197361"/>
            <a:ext cx="8764983" cy="516740"/>
          </a:xfrm>
        </p:spPr>
        <p:txBody>
          <a:bodyPr>
            <a:normAutofit/>
          </a:bodyPr>
          <a:lstStyle/>
          <a:p>
            <a:r>
              <a:rPr lang="en-GB"/>
              <a:t>View Tab </a:t>
            </a:r>
            <a:endParaRPr lang="en-US"/>
          </a:p>
        </p:txBody>
      </p:sp>
      <p:pic>
        <p:nvPicPr>
          <p:cNvPr id="415" name="Google Shape;415;p68"/>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16" name="Google Shape;416;p68"/>
          <p:cNvSpPr txBox="1"/>
          <p:nvPr/>
        </p:nvSpPr>
        <p:spPr>
          <a:xfrm>
            <a:off x="4461900" y="3168775"/>
            <a:ext cx="4152900" cy="400772"/>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Various Page visibility options and hide/show panes on report view tab</a:t>
            </a:r>
            <a:endParaRPr/>
          </a:p>
        </p:txBody>
      </p:sp>
      <p:sp>
        <p:nvSpPr>
          <p:cNvPr id="417" name="Google Shape;417;p68"/>
          <p:cNvSpPr/>
          <p:nvPr/>
        </p:nvSpPr>
        <p:spPr>
          <a:xfrm>
            <a:off x="4305300" y="1837450"/>
            <a:ext cx="44661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18" name="Google Shape;418;p68"/>
          <p:cNvCxnSpPr>
            <a:cxnSpLocks/>
            <a:stCxn id="416" idx="0"/>
            <a:endCxn id="417" idx="2"/>
          </p:cNvCxnSpPr>
          <p:nvPr/>
        </p:nvCxnSpPr>
        <p:spPr>
          <a:xfrm flipV="1">
            <a:off x="6538350" y="2650150"/>
            <a:ext cx="0" cy="51862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70"/>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8C5182BC-116B-4300-A31C-2443E7AA8CBC}"/>
              </a:ext>
            </a:extLst>
          </p:cNvPr>
          <p:cNvSpPr>
            <a:spLocks noGrp="1"/>
          </p:cNvSpPr>
          <p:nvPr>
            <p:ph type="body" sz="quarter" idx="10"/>
          </p:nvPr>
        </p:nvSpPr>
        <p:spPr>
          <a:xfrm>
            <a:off x="181163" y="197361"/>
            <a:ext cx="8764983" cy="516740"/>
          </a:xfrm>
        </p:spPr>
        <p:txBody>
          <a:bodyPr>
            <a:normAutofit/>
          </a:bodyPr>
          <a:lstStyle/>
          <a:p>
            <a:r>
              <a:rPr lang="en-GB"/>
              <a:t>Modelling Tab - Relationships Ribbon </a:t>
            </a:r>
            <a:endParaRPr lang="en-US"/>
          </a:p>
        </p:txBody>
      </p:sp>
      <p:sp>
        <p:nvSpPr>
          <p:cNvPr id="430" name="Google Shape;430;p70"/>
          <p:cNvSpPr txBox="1"/>
          <p:nvPr/>
        </p:nvSpPr>
        <p:spPr>
          <a:xfrm>
            <a:off x="76149" y="3742824"/>
            <a:ext cx="3409063" cy="1084009"/>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Opens Data Model view</a:t>
            </a:r>
            <a:endParaRPr/>
          </a:p>
          <a:p>
            <a:r>
              <a:rPr lang="en-GB"/>
              <a:t>Relationships between tables can be created and managed here.</a:t>
            </a:r>
            <a:endParaRPr/>
          </a:p>
        </p:txBody>
      </p:sp>
      <p:sp>
        <p:nvSpPr>
          <p:cNvPr id="431" name="Google Shape;431;p70"/>
          <p:cNvSpPr/>
          <p:nvPr/>
        </p:nvSpPr>
        <p:spPr>
          <a:xfrm>
            <a:off x="309325" y="1675150"/>
            <a:ext cx="10224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32" name="Google Shape;432;p70"/>
          <p:cNvCxnSpPr/>
          <p:nvPr/>
        </p:nvCxnSpPr>
        <p:spPr>
          <a:xfrm rot="10800000" flipH="1">
            <a:off x="815150" y="2962150"/>
            <a:ext cx="5400" cy="76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CE17A-54FB-40C3-B65B-36A302FABF0F}"/>
              </a:ext>
            </a:extLst>
          </p:cNvPr>
          <p:cNvSpPr>
            <a:spLocks noGrp="1"/>
          </p:cNvSpPr>
          <p:nvPr>
            <p:ph idx="1"/>
          </p:nvPr>
        </p:nvSpPr>
        <p:spPr>
          <a:xfrm>
            <a:off x="181164" y="871627"/>
            <a:ext cx="4299932" cy="4144204"/>
          </a:xfrm>
        </p:spPr>
        <p:txBody>
          <a:bodyPr>
            <a:noAutofit/>
          </a:bodyPr>
          <a:lstStyle/>
          <a:p>
            <a:r>
              <a:rPr lang="en-US" dirty="0"/>
              <a:t>In Power BI Desktop Report view, user can build visualizations and reports.</a:t>
            </a:r>
          </a:p>
          <a:p>
            <a:r>
              <a:rPr lang="en-US" dirty="0"/>
              <a:t>The ribbon at the top, which displays common tasks associated with reports and visualizations.</a:t>
            </a:r>
          </a:p>
          <a:p>
            <a:r>
              <a:rPr lang="en-US" dirty="0"/>
              <a:t>The canvas area in the middle, where visualizations are created and arranged.</a:t>
            </a:r>
          </a:p>
          <a:p>
            <a:r>
              <a:rPr lang="en-US" dirty="0"/>
              <a:t>The pages tab area at the bottom, which lets you select or add report pages.</a:t>
            </a:r>
          </a:p>
          <a:p>
            <a:r>
              <a:rPr lang="en-US" dirty="0"/>
              <a:t>The Filters pane, where you can filter data visualizations.</a:t>
            </a:r>
          </a:p>
          <a:p>
            <a:r>
              <a:rPr lang="en-US" dirty="0"/>
              <a:t>The Visualizations pane, where you can add, change, or customize visualizations, and apply drill through.</a:t>
            </a:r>
          </a:p>
          <a:p>
            <a:r>
              <a:rPr lang="en-US" dirty="0"/>
              <a:t>The Fields pane, which shows the available fields in your queries. You can drag these fields onto the canvas, the Filters pane, or the Visualizations pane to create or modify visualizations.</a:t>
            </a:r>
          </a:p>
        </p:txBody>
      </p:sp>
      <p:sp>
        <p:nvSpPr>
          <p:cNvPr id="4" name="Text Placeholder 3">
            <a:extLst>
              <a:ext uri="{FF2B5EF4-FFF2-40B4-BE49-F238E27FC236}">
                <a16:creationId xmlns:a16="http://schemas.microsoft.com/office/drawing/2014/main" id="{37A18955-EA31-406F-8491-479219EDFBC6}"/>
              </a:ext>
            </a:extLst>
          </p:cNvPr>
          <p:cNvSpPr>
            <a:spLocks noGrp="1"/>
          </p:cNvSpPr>
          <p:nvPr>
            <p:ph type="body" sz="quarter" idx="10"/>
          </p:nvPr>
        </p:nvSpPr>
        <p:spPr>
          <a:xfrm>
            <a:off x="181163" y="197361"/>
            <a:ext cx="8764983" cy="516740"/>
          </a:xfrm>
        </p:spPr>
        <p:txBody>
          <a:bodyPr>
            <a:normAutofit/>
          </a:bodyPr>
          <a:lstStyle/>
          <a:p>
            <a:r>
              <a:rPr lang="en-GB"/>
              <a:t>Report View</a:t>
            </a:r>
            <a:endParaRPr lang="en-US"/>
          </a:p>
        </p:txBody>
      </p:sp>
      <p:grpSp>
        <p:nvGrpSpPr>
          <p:cNvPr id="5" name="Group 4">
            <a:extLst>
              <a:ext uri="{FF2B5EF4-FFF2-40B4-BE49-F238E27FC236}">
                <a16:creationId xmlns:a16="http://schemas.microsoft.com/office/drawing/2014/main" id="{E8B9502A-DD51-4AB5-E47E-F4918F699E78}"/>
              </a:ext>
            </a:extLst>
          </p:cNvPr>
          <p:cNvGrpSpPr/>
          <p:nvPr/>
        </p:nvGrpSpPr>
        <p:grpSpPr>
          <a:xfrm>
            <a:off x="4781973" y="1315791"/>
            <a:ext cx="4179136" cy="3540689"/>
            <a:chOff x="4443150" y="1474175"/>
            <a:chExt cx="4477599" cy="3577475"/>
          </a:xfrm>
        </p:grpSpPr>
        <p:pic>
          <p:nvPicPr>
            <p:cNvPr id="453" name="Google Shape;453;p73"/>
            <p:cNvPicPr preferRelativeResize="0"/>
            <p:nvPr/>
          </p:nvPicPr>
          <p:blipFill rotWithShape="1">
            <a:blip r:embed="rId3">
              <a:alphaModFix/>
            </a:blip>
            <a:srcRect r="1768" b="2505"/>
            <a:stretch/>
          </p:blipFill>
          <p:spPr>
            <a:xfrm>
              <a:off x="4443150" y="1474175"/>
              <a:ext cx="4477599" cy="3577475"/>
            </a:xfrm>
            <a:prstGeom prst="rect">
              <a:avLst/>
            </a:prstGeom>
            <a:noFill/>
            <a:ln w="9525" cap="flat" cmpd="sng">
              <a:solidFill>
                <a:srgbClr val="000000"/>
              </a:solidFill>
              <a:prstDash val="solid"/>
              <a:round/>
              <a:headEnd type="none" w="sm" len="sm"/>
              <a:tailEnd type="none" w="sm" len="sm"/>
            </a:ln>
          </p:spPr>
        </p:pic>
        <p:sp>
          <p:nvSpPr>
            <p:cNvPr id="454" name="Google Shape;454;p73"/>
            <p:cNvSpPr/>
            <p:nvPr/>
          </p:nvSpPr>
          <p:spPr>
            <a:xfrm>
              <a:off x="5820875" y="1963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1</a:t>
              </a:r>
              <a:endParaRPr sz="800"/>
            </a:p>
          </p:txBody>
        </p:sp>
        <p:sp>
          <p:nvSpPr>
            <p:cNvPr id="455" name="Google Shape;455;p73"/>
            <p:cNvSpPr/>
            <p:nvPr/>
          </p:nvSpPr>
          <p:spPr>
            <a:xfrm>
              <a:off x="66590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4</a:t>
              </a:r>
              <a:endParaRPr sz="800"/>
            </a:p>
          </p:txBody>
        </p:sp>
        <p:sp>
          <p:nvSpPr>
            <p:cNvPr id="456" name="Google Shape;456;p73"/>
            <p:cNvSpPr/>
            <p:nvPr/>
          </p:nvSpPr>
          <p:spPr>
            <a:xfrm>
              <a:off x="77258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5</a:t>
              </a:r>
              <a:endParaRPr sz="800"/>
            </a:p>
          </p:txBody>
        </p:sp>
        <p:sp>
          <p:nvSpPr>
            <p:cNvPr id="457" name="Google Shape;457;p73"/>
            <p:cNvSpPr/>
            <p:nvPr/>
          </p:nvSpPr>
          <p:spPr>
            <a:xfrm>
              <a:off x="84116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6</a:t>
              </a:r>
              <a:endParaRPr sz="800"/>
            </a:p>
          </p:txBody>
        </p:sp>
        <p:sp>
          <p:nvSpPr>
            <p:cNvPr id="458" name="Google Shape;458;p73"/>
            <p:cNvSpPr/>
            <p:nvPr/>
          </p:nvSpPr>
          <p:spPr>
            <a:xfrm>
              <a:off x="5287475" y="2953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2</a:t>
              </a:r>
              <a:endParaRPr sz="800"/>
            </a:p>
          </p:txBody>
        </p:sp>
        <p:sp>
          <p:nvSpPr>
            <p:cNvPr id="459" name="Google Shape;459;p73"/>
            <p:cNvSpPr/>
            <p:nvPr/>
          </p:nvSpPr>
          <p:spPr>
            <a:xfrm>
              <a:off x="4982675" y="4630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3</a:t>
              </a:r>
              <a:endParaRPr sz="8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9A156-B4D7-4F55-9DC2-782082C2C6E1}"/>
              </a:ext>
            </a:extLst>
          </p:cNvPr>
          <p:cNvSpPr>
            <a:spLocks noGrp="1"/>
          </p:cNvSpPr>
          <p:nvPr>
            <p:ph idx="1"/>
          </p:nvPr>
        </p:nvSpPr>
        <p:spPr>
          <a:xfrm>
            <a:off x="181164" y="871627"/>
            <a:ext cx="4299932" cy="4144204"/>
          </a:xfrm>
        </p:spPr>
        <p:txBody>
          <a:bodyPr>
            <a:noAutofit/>
          </a:bodyPr>
          <a:lstStyle/>
          <a:p>
            <a:r>
              <a:rPr lang="en-GB" dirty="0"/>
              <a:t>Data View in Power BI shows a tabular view of your imported data, allowing you to inspect, explore, and verify the dataset before building reports. It helps you see the raw data and understand its structure.</a:t>
            </a:r>
          </a:p>
          <a:p>
            <a:r>
              <a:rPr lang="en-US" dirty="0"/>
              <a:t>Refer to the figure on the left - </a:t>
            </a:r>
          </a:p>
          <a:p>
            <a:pPr lvl="0"/>
            <a:r>
              <a:rPr lang="en-US" dirty="0"/>
              <a:t>Data view icon - Select this icon to enter Data view.</a:t>
            </a:r>
          </a:p>
          <a:p>
            <a:pPr lvl="0"/>
            <a:r>
              <a:rPr lang="en-US" dirty="0"/>
              <a:t>Data Grid - This area shows the selected table and all columns and rows in it. Columns hidden from Report view are greyed out. Right-click on a column for options.</a:t>
            </a:r>
          </a:p>
          <a:p>
            <a:pPr lvl="0"/>
            <a:r>
              <a:rPr lang="en-US" dirty="0"/>
              <a:t>Modeling ribbon - Tab to manage relationships, create calculations, change data type, format, data category for a column.</a:t>
            </a:r>
          </a:p>
          <a:p>
            <a:r>
              <a:rPr lang="en-US" dirty="0"/>
              <a:t>Formula bar -  Enter Data Analysis Expression (DAX) formulas for Measures and Calculated columns.</a:t>
            </a:r>
          </a:p>
          <a:p>
            <a:r>
              <a:rPr lang="en-US" dirty="0"/>
              <a:t>Search - Search for a table or column in model.</a:t>
            </a:r>
          </a:p>
          <a:p>
            <a:r>
              <a:rPr lang="en-US" dirty="0"/>
              <a:t>Fields list - Select a table or column to view in the data grid.</a:t>
            </a:r>
          </a:p>
        </p:txBody>
      </p:sp>
      <p:sp>
        <p:nvSpPr>
          <p:cNvPr id="3" name="Text Placeholder 2">
            <a:extLst>
              <a:ext uri="{FF2B5EF4-FFF2-40B4-BE49-F238E27FC236}">
                <a16:creationId xmlns:a16="http://schemas.microsoft.com/office/drawing/2014/main" id="{43A1176E-83E4-4793-A84D-A2C20EAC5FA2}"/>
              </a:ext>
            </a:extLst>
          </p:cNvPr>
          <p:cNvSpPr>
            <a:spLocks noGrp="1"/>
          </p:cNvSpPr>
          <p:nvPr>
            <p:ph type="body" sz="quarter" idx="10"/>
          </p:nvPr>
        </p:nvSpPr>
        <p:spPr>
          <a:xfrm>
            <a:off x="181163" y="197361"/>
            <a:ext cx="8764983" cy="516740"/>
          </a:xfrm>
        </p:spPr>
        <p:txBody>
          <a:bodyPr anchor="b">
            <a:normAutofit/>
          </a:bodyPr>
          <a:lstStyle/>
          <a:p>
            <a:r>
              <a:rPr lang="en-GB" dirty="0"/>
              <a:t>Table View</a:t>
            </a:r>
            <a:endParaRPr lang="en-US" dirty="0"/>
          </a:p>
        </p:txBody>
      </p:sp>
      <p:pic>
        <p:nvPicPr>
          <p:cNvPr id="6" name="Google Shape;497;p78"/>
          <p:cNvPicPr preferRelativeResize="0"/>
          <p:nvPr/>
        </p:nvPicPr>
        <p:blipFill>
          <a:blip r:embed="rId3"/>
          <a:stretch>
            <a:fillRect/>
          </a:stretch>
        </p:blipFill>
        <p:spPr>
          <a:xfrm>
            <a:off x="4772414" y="1988598"/>
            <a:ext cx="4018936" cy="210994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A5F-29BF-ECD5-C747-736821BDA139}"/>
              </a:ext>
            </a:extLst>
          </p:cNvPr>
          <p:cNvSpPr>
            <a:spLocks noGrp="1"/>
          </p:cNvSpPr>
          <p:nvPr>
            <p:ph type="ctrTitle"/>
          </p:nvPr>
        </p:nvSpPr>
        <p:spPr>
          <a:xfrm>
            <a:off x="1454002" y="2226621"/>
            <a:ext cx="6235995" cy="690258"/>
          </a:xfrm>
        </p:spPr>
        <p:txBody>
          <a:bodyPr/>
          <a:lstStyle/>
          <a:p>
            <a:r>
              <a:rPr lang="en-IN"/>
              <a:t>Connecting to Data</a:t>
            </a:r>
          </a:p>
        </p:txBody>
      </p:sp>
    </p:spTree>
    <p:extLst>
      <p:ext uri="{BB962C8B-B14F-4D97-AF65-F5344CB8AC3E}">
        <p14:creationId xmlns:p14="http://schemas.microsoft.com/office/powerpoint/2010/main" val="162038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a:xfrm>
            <a:off x="181164" y="871627"/>
            <a:ext cx="4299932" cy="4144204"/>
          </a:xfrm>
        </p:spPr>
        <p:txBody>
          <a:bodyPr/>
          <a:lstStyle/>
          <a:p>
            <a:r>
              <a:rPr lang="en-GB"/>
              <a:t>Home Tab &gt; Data Ribbon&gt; Get data</a:t>
            </a:r>
          </a:p>
          <a:p>
            <a:r>
              <a:rPr lang="en-GB"/>
              <a:t>Select the appropriate data connection</a:t>
            </a:r>
          </a:p>
          <a:p>
            <a:r>
              <a:rPr lang="en-GB"/>
              <a:t>Enter credentials (if required)</a:t>
            </a:r>
          </a:p>
          <a:p>
            <a:r>
              <a:rPr lang="en-GB"/>
              <a:t>Load data</a:t>
            </a:r>
          </a:p>
          <a:p>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a:xfrm>
            <a:off x="181163" y="197361"/>
            <a:ext cx="8764983" cy="516740"/>
          </a:xfrm>
        </p:spPr>
        <p:txBody>
          <a:bodyPr>
            <a:normAutofit/>
          </a:bodyPr>
          <a:lstStyle/>
          <a:p>
            <a:r>
              <a:rPr lang="en-US"/>
              <a:t>Connect to Data Source</a:t>
            </a:r>
          </a:p>
        </p:txBody>
      </p:sp>
      <p:pic>
        <p:nvPicPr>
          <p:cNvPr id="5" name="Picture 4">
            <a:extLst>
              <a:ext uri="{FF2B5EF4-FFF2-40B4-BE49-F238E27FC236}">
                <a16:creationId xmlns:a16="http://schemas.microsoft.com/office/drawing/2014/main" id="{BE1211BE-3C3C-4988-8170-6DDC9F3D59CE}"/>
              </a:ext>
            </a:extLst>
          </p:cNvPr>
          <p:cNvPicPr>
            <a:picLocks noChangeAspect="1"/>
          </p:cNvPicPr>
          <p:nvPr/>
        </p:nvPicPr>
        <p:blipFill>
          <a:blip r:embed="rId2"/>
          <a:stretch>
            <a:fillRect/>
          </a:stretch>
        </p:blipFill>
        <p:spPr>
          <a:xfrm>
            <a:off x="5274419" y="1136317"/>
            <a:ext cx="3584034" cy="381980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7854846" y="4654446"/>
            <a:ext cx="539646" cy="3016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395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8E0BF2B-E67C-1CF8-0773-7A077CAD401D}"/>
              </a:ext>
            </a:extLst>
          </p:cNvPr>
          <p:cNvSpPr>
            <a:spLocks noGrp="1"/>
          </p:cNvSpPr>
          <p:nvPr>
            <p:ph idx="1"/>
          </p:nvPr>
        </p:nvSpPr>
        <p:spPr/>
        <p:txBody>
          <a:bodyPr>
            <a:noAutofit/>
          </a:bodyPr>
          <a:lstStyle/>
          <a:p>
            <a:pPr marL="0" indent="0">
              <a:lnSpc>
                <a:spcPct val="200000"/>
              </a:lnSpc>
              <a:buNone/>
            </a:pPr>
            <a:r>
              <a:rPr lang="en-GB" b="1" dirty="0"/>
              <a:t>1. Understand Your Fields</a:t>
            </a:r>
          </a:p>
          <a:p>
            <a:pPr lvl="1">
              <a:lnSpc>
                <a:spcPct val="200000"/>
              </a:lnSpc>
            </a:pPr>
            <a:r>
              <a:rPr lang="en-GB" dirty="0"/>
              <a:t>In the Fields pane (right side), review your tables and columns.</a:t>
            </a:r>
          </a:p>
          <a:p>
            <a:pPr lvl="1">
              <a:lnSpc>
                <a:spcPct val="200000"/>
              </a:lnSpc>
            </a:pPr>
            <a:r>
              <a:rPr lang="en-GB" dirty="0"/>
              <a:t>Identify dimensions (categories like “Department”) and measures (quantities like “Sales” or “Salary”).</a:t>
            </a:r>
          </a:p>
          <a:p>
            <a:pPr>
              <a:lnSpc>
                <a:spcPct val="200000"/>
              </a:lnSpc>
            </a:pPr>
            <a:endParaRPr lang="en-GB" dirty="0"/>
          </a:p>
          <a:p>
            <a:pPr marL="0" indent="0">
              <a:lnSpc>
                <a:spcPct val="200000"/>
              </a:lnSpc>
              <a:buNone/>
            </a:pPr>
            <a:r>
              <a:rPr lang="en-GB" b="1" dirty="0"/>
              <a:t>2. Choose Your Visualization</a:t>
            </a:r>
          </a:p>
          <a:p>
            <a:pPr lvl="1">
              <a:lnSpc>
                <a:spcPct val="200000"/>
              </a:lnSpc>
            </a:pPr>
            <a:r>
              <a:rPr lang="en-GB" dirty="0"/>
              <a:t>In Report View (</a:t>
            </a:r>
            <a:r>
              <a:rPr lang="en-GB" dirty="0" err="1"/>
              <a:t>center</a:t>
            </a:r>
            <a:r>
              <a:rPr lang="en-GB" dirty="0"/>
              <a:t> canvas):</a:t>
            </a:r>
          </a:p>
          <a:p>
            <a:pPr lvl="1">
              <a:lnSpc>
                <a:spcPct val="200000"/>
              </a:lnSpc>
            </a:pPr>
            <a:r>
              <a:rPr lang="en-GB" dirty="0"/>
              <a:t>Go to the Visualizations pane.</a:t>
            </a:r>
          </a:p>
          <a:p>
            <a:pPr lvl="1">
              <a:lnSpc>
                <a:spcPct val="200000"/>
              </a:lnSpc>
            </a:pPr>
            <a:r>
              <a:rPr lang="en-GB" dirty="0"/>
              <a:t>Click on a chart type (e.g., bar, line, pie, table, etc.).</a:t>
            </a:r>
          </a:p>
          <a:p>
            <a:pPr lvl="1">
              <a:lnSpc>
                <a:spcPct val="200000"/>
              </a:lnSpc>
            </a:pPr>
            <a:r>
              <a:rPr lang="en-GB" dirty="0"/>
              <a:t>A blank chart will appear on the canvas.</a:t>
            </a:r>
          </a:p>
        </p:txBody>
      </p:sp>
      <p:sp>
        <p:nvSpPr>
          <p:cNvPr id="3" name="Text Placeholder 2">
            <a:extLst>
              <a:ext uri="{FF2B5EF4-FFF2-40B4-BE49-F238E27FC236}">
                <a16:creationId xmlns:a16="http://schemas.microsoft.com/office/drawing/2014/main" id="{F970A8A8-FB90-49D5-B0BE-851D24D4C277}"/>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215C22B8-44A2-414C-B7F6-6EF819FDC028}"/>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46515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0E7B6406-6B30-E67A-E7BB-BBF3665B8BF4}"/>
              </a:ext>
            </a:extLst>
          </p:cNvPr>
          <p:cNvGraphicFramePr/>
          <p:nvPr>
            <p:extLst>
              <p:ext uri="{D42A27DB-BD31-4B8C-83A1-F6EECF244321}">
                <p14:modId xmlns:p14="http://schemas.microsoft.com/office/powerpoint/2010/main" val="1313641990"/>
              </p:ext>
            </p:extLst>
          </p:nvPr>
        </p:nvGraphicFramePr>
        <p:xfrm>
          <a:off x="181163" y="1209073"/>
          <a:ext cx="8764982" cy="3934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E8171D5-0FB7-1F9D-D502-89A809A6C9CC}"/>
              </a:ext>
            </a:extLst>
          </p:cNvPr>
          <p:cNvSpPr>
            <a:spLocks noGrp="1"/>
          </p:cNvSpPr>
          <p:nvPr>
            <p:ph type="body" sz="quarter" idx="10"/>
          </p:nvPr>
        </p:nvSpPr>
        <p:spPr>
          <a:xfrm>
            <a:off x="181163" y="197361"/>
            <a:ext cx="8764983" cy="516740"/>
          </a:xfrm>
        </p:spPr>
        <p:txBody>
          <a:bodyPr>
            <a:normAutofit/>
          </a:bodyPr>
          <a:lstStyle/>
          <a:p>
            <a:r>
              <a:rPr lang="en-US" dirty="0"/>
              <a:t>What is Data Visualization &amp; Analytics?</a:t>
            </a:r>
          </a:p>
        </p:txBody>
      </p:sp>
    </p:spTree>
    <p:extLst>
      <p:ext uri="{BB962C8B-B14F-4D97-AF65-F5344CB8AC3E}">
        <p14:creationId xmlns:p14="http://schemas.microsoft.com/office/powerpoint/2010/main" val="3267834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D916-D25D-22DA-C13E-029CF0B7360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C75DA17-94C6-B609-A7CE-1E2E5AC4E61C}"/>
              </a:ext>
            </a:extLst>
          </p:cNvPr>
          <p:cNvSpPr>
            <a:spLocks noGrp="1"/>
          </p:cNvSpPr>
          <p:nvPr>
            <p:ph idx="1"/>
          </p:nvPr>
        </p:nvSpPr>
        <p:spPr>
          <a:xfrm>
            <a:off x="181164" y="871627"/>
            <a:ext cx="4299932" cy="4144204"/>
          </a:xfrm>
        </p:spPr>
        <p:txBody>
          <a:bodyPr>
            <a:noAutofit/>
          </a:bodyPr>
          <a:lstStyle/>
          <a:p>
            <a:pPr marL="0" indent="0">
              <a:buNone/>
            </a:pPr>
            <a:r>
              <a:rPr lang="en-GB" b="1" dirty="0"/>
              <a:t>3. Drag and Drop Fields</a:t>
            </a:r>
          </a:p>
          <a:p>
            <a:pPr lvl="1"/>
            <a:r>
              <a:rPr lang="en-GB" dirty="0"/>
              <a:t>Drag fields from the Fields pane to the appropriate areas in the Visualizations pane:</a:t>
            </a:r>
          </a:p>
          <a:p>
            <a:pPr lvl="1"/>
            <a:r>
              <a:rPr lang="en-GB" dirty="0"/>
              <a:t>Axis / Legend / Category: For dimensions (e.g., Month, Department).</a:t>
            </a:r>
          </a:p>
          <a:p>
            <a:pPr lvl="1"/>
            <a:r>
              <a:rPr lang="en-GB" dirty="0"/>
              <a:t>Values: For numerical data (e.g., Sales, Quantity).</a:t>
            </a:r>
          </a:p>
          <a:p>
            <a:pPr lvl="1"/>
            <a:r>
              <a:rPr lang="en-GB" dirty="0"/>
              <a:t>Filters / Tooltips: For filtering or showing additional data on hover.</a:t>
            </a:r>
          </a:p>
          <a:p>
            <a:endParaRPr lang="en-GB" dirty="0"/>
          </a:p>
          <a:p>
            <a:pPr marL="0" indent="0">
              <a:buNone/>
            </a:pPr>
            <a:r>
              <a:rPr lang="en-GB" b="1" dirty="0"/>
              <a:t>4. Format Your Chart</a:t>
            </a:r>
          </a:p>
          <a:p>
            <a:pPr lvl="1"/>
            <a:r>
              <a:rPr lang="en-GB" dirty="0"/>
              <a:t>Use the Format tab (paint roller icon):</a:t>
            </a:r>
          </a:p>
          <a:p>
            <a:pPr lvl="1"/>
            <a:r>
              <a:rPr lang="en-GB" dirty="0"/>
              <a:t>Adjust titles, </a:t>
            </a:r>
            <a:r>
              <a:rPr lang="en-GB" dirty="0" err="1"/>
              <a:t>colors</a:t>
            </a:r>
            <a:r>
              <a:rPr lang="en-GB" dirty="0"/>
              <a:t>, labels, gridlines, data labels, etc.</a:t>
            </a:r>
          </a:p>
          <a:p>
            <a:pPr lvl="1"/>
            <a:r>
              <a:rPr lang="en-GB" dirty="0"/>
              <a:t>Toggle on/off legends, tooltips, and other elements.</a:t>
            </a:r>
            <a:endParaRPr lang="en-IN" dirty="0"/>
          </a:p>
        </p:txBody>
      </p:sp>
      <p:sp>
        <p:nvSpPr>
          <p:cNvPr id="3" name="Text Placeholder 2">
            <a:extLst>
              <a:ext uri="{FF2B5EF4-FFF2-40B4-BE49-F238E27FC236}">
                <a16:creationId xmlns:a16="http://schemas.microsoft.com/office/drawing/2014/main" id="{2CFE96B8-39E5-7F19-46EF-CF772511F519}"/>
              </a:ext>
            </a:extLst>
          </p:cNvPr>
          <p:cNvSpPr>
            <a:spLocks noGrp="1"/>
          </p:cNvSpPr>
          <p:nvPr>
            <p:ph type="body" sz="quarter" idx="10"/>
          </p:nvPr>
        </p:nvSpPr>
        <p:spPr>
          <a:xfrm>
            <a:off x="181163" y="197361"/>
            <a:ext cx="8764983" cy="516740"/>
          </a:xfrm>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01533C21-24BF-36BC-67B0-7C8C55C1944D}"/>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852145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93227-8245-480F-90A8-CFC7C8C1C928}"/>
              </a:ext>
            </a:extLst>
          </p:cNvPr>
          <p:cNvSpPr>
            <a:spLocks noGrp="1"/>
          </p:cNvSpPr>
          <p:nvPr>
            <p:ph idx="1"/>
          </p:nvPr>
        </p:nvSpPr>
        <p:spPr>
          <a:xfrm>
            <a:off x="165768" y="823512"/>
            <a:ext cx="8844548" cy="4251134"/>
          </a:xfrm>
        </p:spPr>
        <p:txBody>
          <a:bodyPr>
            <a:normAutofit/>
          </a:bodyPr>
          <a:lstStyle/>
          <a:p>
            <a:pPr>
              <a:lnSpc>
                <a:spcPct val="200000"/>
              </a:lnSpc>
            </a:pPr>
            <a:r>
              <a:rPr lang="en-US" dirty="0"/>
              <a:t>Connect to file Employees.xlsx file</a:t>
            </a:r>
          </a:p>
          <a:p>
            <a:pPr>
              <a:lnSpc>
                <a:spcPct val="200000"/>
              </a:lnSpc>
            </a:pPr>
            <a:r>
              <a:rPr lang="en-US" dirty="0"/>
              <a:t>Load data from Employee sheet </a:t>
            </a:r>
          </a:p>
          <a:p>
            <a:pPr>
              <a:lnSpc>
                <a:spcPct val="200000"/>
              </a:lnSpc>
            </a:pPr>
            <a:r>
              <a:rPr lang="en-GB" dirty="0"/>
              <a:t>Create Visualizations:</a:t>
            </a:r>
          </a:p>
          <a:p>
            <a:pPr lvl="1">
              <a:lnSpc>
                <a:spcPct val="200000"/>
              </a:lnSpc>
            </a:pPr>
            <a:r>
              <a:rPr lang="en-GB" dirty="0"/>
              <a:t>Card Chart: Total number of Employees</a:t>
            </a:r>
          </a:p>
          <a:p>
            <a:pPr lvl="1">
              <a:lnSpc>
                <a:spcPct val="200000"/>
              </a:lnSpc>
            </a:pPr>
            <a:r>
              <a:rPr lang="en-GB" dirty="0"/>
              <a:t>Bar Chart:. Average Salary by Department.</a:t>
            </a:r>
          </a:p>
          <a:p>
            <a:pPr lvl="1">
              <a:lnSpc>
                <a:spcPct val="200000"/>
              </a:lnSpc>
            </a:pPr>
            <a:r>
              <a:rPr lang="en-GB" dirty="0"/>
              <a:t>Line Chart: Number of employees joined per year.</a:t>
            </a:r>
          </a:p>
          <a:p>
            <a:pPr lvl="1">
              <a:lnSpc>
                <a:spcPct val="200000"/>
              </a:lnSpc>
            </a:pPr>
            <a:r>
              <a:rPr lang="en-GB" dirty="0"/>
              <a:t>Pie Chart: Employee count by department </a:t>
            </a:r>
          </a:p>
          <a:p>
            <a:pPr lvl="1">
              <a:lnSpc>
                <a:spcPct val="200000"/>
              </a:lnSpc>
            </a:pPr>
            <a:r>
              <a:rPr lang="en-GB" dirty="0"/>
              <a:t>Scatter Chart: Correlation between Age and Salary</a:t>
            </a:r>
          </a:p>
          <a:p>
            <a:pPr lvl="1">
              <a:lnSpc>
                <a:spcPct val="200000"/>
              </a:lnSpc>
            </a:pPr>
            <a:r>
              <a:rPr lang="en-GB" dirty="0"/>
              <a:t>Slicer: Gender</a:t>
            </a:r>
          </a:p>
          <a:p>
            <a:pPr>
              <a:lnSpc>
                <a:spcPct val="200000"/>
              </a:lnSpc>
            </a:pPr>
            <a:r>
              <a:rPr lang="en-US" dirty="0"/>
              <a:t>Demo - Customizing theme, formatting visuals, formatting pages, drill up/down filters, edit interactions</a:t>
            </a:r>
          </a:p>
        </p:txBody>
      </p:sp>
    </p:spTree>
    <p:extLst>
      <p:ext uri="{BB962C8B-B14F-4D97-AF65-F5344CB8AC3E}">
        <p14:creationId xmlns:p14="http://schemas.microsoft.com/office/powerpoint/2010/main" val="347300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B981-09DE-6DF7-C7AB-025E8E121642}"/>
              </a:ext>
            </a:extLst>
          </p:cNvPr>
          <p:cNvSpPr>
            <a:spLocks noGrp="1"/>
          </p:cNvSpPr>
          <p:nvPr>
            <p:ph idx="1"/>
          </p:nvPr>
        </p:nvSpPr>
        <p:spPr>
          <a:xfrm>
            <a:off x="165768" y="871620"/>
            <a:ext cx="8844548" cy="4203025"/>
          </a:xfrm>
        </p:spPr>
        <p:txBody>
          <a:bodyPr>
            <a:normAutofit/>
          </a:bodyPr>
          <a:lstStyle/>
          <a:p>
            <a:pPr marL="0" indent="0">
              <a:lnSpc>
                <a:spcPct val="200000"/>
              </a:lnSpc>
              <a:buNone/>
            </a:pPr>
            <a:r>
              <a:rPr lang="en-GB" b="1" dirty="0"/>
              <a:t>Power BI Filters: What We’ve Learned So Far – </a:t>
            </a:r>
          </a:p>
          <a:p>
            <a:pPr>
              <a:lnSpc>
                <a:spcPct val="200000"/>
              </a:lnSpc>
            </a:pPr>
            <a:r>
              <a:rPr lang="en-GB" b="1" dirty="0"/>
              <a:t>Cross-Filtering / Cross-Highlighting </a:t>
            </a:r>
            <a:r>
              <a:rPr lang="en-GB" dirty="0"/>
              <a:t>– Occurs when selecting a data point in one visual filters or highlights data in another.</a:t>
            </a:r>
          </a:p>
          <a:p>
            <a:pPr>
              <a:lnSpc>
                <a:spcPct val="200000"/>
              </a:lnSpc>
            </a:pPr>
            <a:r>
              <a:rPr lang="en-GB" b="1" dirty="0"/>
              <a:t>Edit Interactions – </a:t>
            </a:r>
            <a:r>
              <a:rPr lang="en-GB" dirty="0"/>
              <a:t>A feature that lets you control how one visual affects others when selected (filter, highlight, or do nothing). </a:t>
            </a:r>
          </a:p>
          <a:p>
            <a:pPr lvl="1">
              <a:lnSpc>
                <a:spcPct val="200000"/>
              </a:lnSpc>
            </a:pPr>
            <a:r>
              <a:rPr lang="en-GB" dirty="0"/>
              <a:t>Found under the Format &gt; Edit Interactions toolbar option.</a:t>
            </a:r>
          </a:p>
          <a:p>
            <a:pPr>
              <a:lnSpc>
                <a:spcPct val="200000"/>
              </a:lnSpc>
            </a:pPr>
            <a:r>
              <a:rPr lang="en-GB" b="1" dirty="0"/>
              <a:t>Slicers – </a:t>
            </a:r>
            <a:r>
              <a:rPr lang="en-GB" dirty="0"/>
              <a:t>Interactive on-page filters users can click to filter multiple visuals at once.</a:t>
            </a:r>
          </a:p>
          <a:p>
            <a:pPr>
              <a:lnSpc>
                <a:spcPct val="200000"/>
              </a:lnSpc>
            </a:pPr>
            <a:r>
              <a:rPr lang="en-GB" b="1" dirty="0"/>
              <a:t>Drill through Filters – </a:t>
            </a:r>
            <a:r>
              <a:rPr lang="en-GB" dirty="0"/>
              <a:t>Allow users to right-click a data point and navigate to a detail page with context carried over.</a:t>
            </a:r>
          </a:p>
          <a:p>
            <a:pPr>
              <a:lnSpc>
                <a:spcPct val="200000"/>
              </a:lnSpc>
            </a:pPr>
            <a:r>
              <a:rPr lang="en-GB" b="1" dirty="0"/>
              <a:t>Visual-Level Filters –</a:t>
            </a:r>
            <a:r>
              <a:rPr lang="en-GB" dirty="0"/>
              <a:t> Apply to a single visual only. Other visuals are unaffected.</a:t>
            </a:r>
          </a:p>
          <a:p>
            <a:pPr>
              <a:lnSpc>
                <a:spcPct val="200000"/>
              </a:lnSpc>
            </a:pPr>
            <a:r>
              <a:rPr lang="en-GB" b="1" dirty="0"/>
              <a:t>Page-Level Filters –</a:t>
            </a:r>
            <a:r>
              <a:rPr lang="en-GB" dirty="0"/>
              <a:t> Affect all visuals on the current report page.</a:t>
            </a:r>
          </a:p>
          <a:p>
            <a:pPr>
              <a:lnSpc>
                <a:spcPct val="200000"/>
              </a:lnSpc>
            </a:pPr>
            <a:r>
              <a:rPr lang="en-GB" b="1" dirty="0"/>
              <a:t>Report-Level Filters – </a:t>
            </a:r>
            <a:r>
              <a:rPr lang="en-GB" dirty="0"/>
              <a:t>Apply across all report pages, useful for global filters like region or time period.</a:t>
            </a:r>
          </a:p>
          <a:p>
            <a:pPr>
              <a:lnSpc>
                <a:spcPct val="200000"/>
              </a:lnSpc>
            </a:pPr>
            <a:endParaRPr lang="en-IN" dirty="0"/>
          </a:p>
        </p:txBody>
      </p:sp>
    </p:spTree>
    <p:extLst>
      <p:ext uri="{BB962C8B-B14F-4D97-AF65-F5344CB8AC3E}">
        <p14:creationId xmlns:p14="http://schemas.microsoft.com/office/powerpoint/2010/main" val="130739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C16E-25FE-626C-6044-7DF8EF88309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89294-93B9-C110-72D1-CA64A7E52A48}"/>
              </a:ext>
            </a:extLst>
          </p:cNvPr>
          <p:cNvSpPr>
            <a:spLocks noGrp="1"/>
          </p:cNvSpPr>
          <p:nvPr>
            <p:ph idx="1"/>
          </p:nvPr>
        </p:nvSpPr>
        <p:spPr>
          <a:xfrm>
            <a:off x="165768" y="871620"/>
            <a:ext cx="8844548" cy="4203025"/>
          </a:xfrm>
        </p:spPr>
        <p:txBody>
          <a:bodyPr>
            <a:normAutofit/>
          </a:bodyPr>
          <a:lstStyle/>
          <a:p>
            <a:pPr marL="0" indent="0">
              <a:lnSpc>
                <a:spcPct val="150000"/>
              </a:lnSpc>
              <a:spcBef>
                <a:spcPts val="0"/>
              </a:spcBef>
              <a:buNone/>
            </a:pPr>
            <a:r>
              <a:rPr lang="en-GB" b="1" dirty="0"/>
              <a:t>Power BI Styling Tools: What We’ve Learned So Far – </a:t>
            </a:r>
          </a:p>
          <a:p>
            <a:pPr marL="0" indent="0">
              <a:lnSpc>
                <a:spcPct val="150000"/>
              </a:lnSpc>
              <a:spcBef>
                <a:spcPts val="0"/>
              </a:spcBef>
              <a:buNone/>
            </a:pPr>
            <a:endParaRPr lang="en-GB" b="1" dirty="0"/>
          </a:p>
          <a:p>
            <a:pPr marL="0" indent="0">
              <a:lnSpc>
                <a:spcPct val="150000"/>
              </a:lnSpc>
              <a:spcBef>
                <a:spcPts val="0"/>
              </a:spcBef>
              <a:buNone/>
            </a:pPr>
            <a:r>
              <a:rPr lang="en-GB" b="1" dirty="0"/>
              <a:t>Customizing Theme</a:t>
            </a:r>
          </a:p>
          <a:p>
            <a:pPr lvl="1">
              <a:lnSpc>
                <a:spcPct val="150000"/>
              </a:lnSpc>
              <a:spcBef>
                <a:spcPts val="0"/>
              </a:spcBef>
            </a:pPr>
            <a:r>
              <a:rPr lang="en-GB" dirty="0"/>
              <a:t>Themes control </a:t>
            </a:r>
            <a:r>
              <a:rPr lang="en-GB" dirty="0" err="1"/>
              <a:t>colors</a:t>
            </a:r>
            <a:r>
              <a:rPr lang="en-GB" dirty="0"/>
              <a:t>, fonts, backgrounds, and default styles for all visuals.</a:t>
            </a:r>
          </a:p>
          <a:p>
            <a:pPr lvl="1">
              <a:lnSpc>
                <a:spcPct val="150000"/>
              </a:lnSpc>
              <a:spcBef>
                <a:spcPts val="0"/>
              </a:spcBef>
            </a:pPr>
            <a:r>
              <a:rPr lang="en-GB" dirty="0"/>
              <a:t>Access via: </a:t>
            </a:r>
            <a:r>
              <a:rPr lang="en-GB" i="1" dirty="0"/>
              <a:t>View &gt; Themes</a:t>
            </a:r>
          </a:p>
          <a:p>
            <a:pPr marL="0" indent="0">
              <a:lnSpc>
                <a:spcPct val="150000"/>
              </a:lnSpc>
              <a:spcBef>
                <a:spcPts val="0"/>
              </a:spcBef>
              <a:buNone/>
            </a:pPr>
            <a:endParaRPr lang="en-GB" b="1" dirty="0"/>
          </a:p>
          <a:p>
            <a:pPr marL="0" indent="0">
              <a:lnSpc>
                <a:spcPct val="150000"/>
              </a:lnSpc>
              <a:spcBef>
                <a:spcPts val="0"/>
              </a:spcBef>
              <a:buNone/>
            </a:pPr>
            <a:r>
              <a:rPr lang="en-GB" b="1" dirty="0"/>
              <a:t>Formatting Visuals</a:t>
            </a:r>
          </a:p>
          <a:p>
            <a:pPr lvl="1">
              <a:lnSpc>
                <a:spcPct val="150000"/>
              </a:lnSpc>
              <a:spcBef>
                <a:spcPts val="0"/>
              </a:spcBef>
            </a:pPr>
            <a:r>
              <a:rPr lang="en-GB" dirty="0"/>
              <a:t>Each visual can be individually styled using the Format pane.</a:t>
            </a:r>
          </a:p>
          <a:p>
            <a:pPr marL="0" indent="0">
              <a:lnSpc>
                <a:spcPct val="150000"/>
              </a:lnSpc>
              <a:spcBef>
                <a:spcPts val="0"/>
              </a:spcBef>
              <a:buNone/>
            </a:pPr>
            <a:endParaRPr lang="en-GB" b="1" dirty="0"/>
          </a:p>
          <a:p>
            <a:pPr marL="0" indent="0">
              <a:lnSpc>
                <a:spcPct val="150000"/>
              </a:lnSpc>
              <a:spcBef>
                <a:spcPts val="0"/>
              </a:spcBef>
              <a:buNone/>
            </a:pPr>
            <a:r>
              <a:rPr lang="en-GB" b="1" dirty="0"/>
              <a:t>Common options include:</a:t>
            </a:r>
          </a:p>
          <a:p>
            <a:pPr lvl="2">
              <a:lnSpc>
                <a:spcPct val="150000"/>
              </a:lnSpc>
              <a:spcBef>
                <a:spcPts val="0"/>
              </a:spcBef>
            </a:pPr>
            <a:r>
              <a:rPr lang="en-GB" dirty="0"/>
              <a:t>Title: Text, size, alignment, and font.</a:t>
            </a:r>
          </a:p>
          <a:p>
            <a:pPr lvl="2">
              <a:lnSpc>
                <a:spcPct val="150000"/>
              </a:lnSpc>
              <a:spcBef>
                <a:spcPts val="0"/>
              </a:spcBef>
            </a:pPr>
            <a:r>
              <a:rPr lang="en-GB" dirty="0"/>
              <a:t>Data labels: Show values on charts.</a:t>
            </a:r>
          </a:p>
          <a:p>
            <a:pPr lvl="2">
              <a:lnSpc>
                <a:spcPct val="150000"/>
              </a:lnSpc>
              <a:spcBef>
                <a:spcPts val="0"/>
              </a:spcBef>
            </a:pPr>
            <a:r>
              <a:rPr lang="en-GB" dirty="0"/>
              <a:t>Legend: Show/hide, position, font, </a:t>
            </a:r>
            <a:r>
              <a:rPr lang="en-GB" dirty="0" err="1"/>
              <a:t>color</a:t>
            </a:r>
            <a:r>
              <a:rPr lang="en-GB" dirty="0"/>
              <a:t>.</a:t>
            </a:r>
          </a:p>
          <a:p>
            <a:pPr lvl="2">
              <a:lnSpc>
                <a:spcPct val="150000"/>
              </a:lnSpc>
              <a:spcBef>
                <a:spcPts val="0"/>
              </a:spcBef>
            </a:pPr>
            <a:r>
              <a:rPr lang="en-GB" dirty="0" err="1"/>
              <a:t>Colors</a:t>
            </a:r>
            <a:r>
              <a:rPr lang="en-GB" dirty="0"/>
              <a:t>: Change bar/line/segment </a:t>
            </a:r>
            <a:r>
              <a:rPr lang="en-GB" dirty="0" err="1"/>
              <a:t>colors</a:t>
            </a:r>
            <a:r>
              <a:rPr lang="en-GB" dirty="0"/>
              <a:t>.</a:t>
            </a:r>
          </a:p>
          <a:p>
            <a:pPr lvl="2">
              <a:lnSpc>
                <a:spcPct val="150000"/>
              </a:lnSpc>
              <a:spcBef>
                <a:spcPts val="0"/>
              </a:spcBef>
            </a:pPr>
            <a:r>
              <a:rPr lang="en-GB" dirty="0"/>
              <a:t>Tooltips: Customize hover-over info.</a:t>
            </a:r>
          </a:p>
          <a:p>
            <a:pPr lvl="2">
              <a:lnSpc>
                <a:spcPct val="150000"/>
              </a:lnSpc>
              <a:spcBef>
                <a:spcPts val="0"/>
              </a:spcBef>
            </a:pPr>
            <a:r>
              <a:rPr lang="en-GB" dirty="0"/>
              <a:t>Borders &amp; Backgrounds: Add emphasis or group visuals visually</a:t>
            </a:r>
          </a:p>
        </p:txBody>
      </p:sp>
    </p:spTree>
    <p:extLst>
      <p:ext uri="{BB962C8B-B14F-4D97-AF65-F5344CB8AC3E}">
        <p14:creationId xmlns:p14="http://schemas.microsoft.com/office/powerpoint/2010/main" val="288036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C427B-BA06-6E14-9985-B4847C08432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EF2E7-C47B-17C3-CD78-F67FF4D21FF4}"/>
              </a:ext>
            </a:extLst>
          </p:cNvPr>
          <p:cNvSpPr>
            <a:spLocks noGrp="1"/>
          </p:cNvSpPr>
          <p:nvPr>
            <p:ph idx="1"/>
          </p:nvPr>
        </p:nvSpPr>
        <p:spPr>
          <a:xfrm>
            <a:off x="165768" y="871620"/>
            <a:ext cx="8844548" cy="4203025"/>
          </a:xfrm>
        </p:spPr>
        <p:txBody>
          <a:bodyPr>
            <a:normAutofit/>
          </a:bodyPr>
          <a:lstStyle/>
          <a:p>
            <a:pPr marL="0" indent="0">
              <a:lnSpc>
                <a:spcPct val="150000"/>
              </a:lnSpc>
              <a:buNone/>
            </a:pPr>
            <a:r>
              <a:rPr lang="en-GB" b="1" dirty="0"/>
              <a:t>Power BI Styling Tools: What We’ve Learned So Far – </a:t>
            </a:r>
          </a:p>
          <a:p>
            <a:pPr marL="0" indent="0">
              <a:lnSpc>
                <a:spcPct val="150000"/>
              </a:lnSpc>
              <a:buNone/>
            </a:pPr>
            <a:r>
              <a:rPr lang="en-GB" b="1" dirty="0"/>
              <a:t>Formatting Pages</a:t>
            </a:r>
          </a:p>
          <a:p>
            <a:pPr>
              <a:lnSpc>
                <a:spcPct val="150000"/>
              </a:lnSpc>
            </a:pPr>
            <a:r>
              <a:rPr lang="en-GB" dirty="0"/>
              <a:t>Customize the layout and </a:t>
            </a:r>
            <a:r>
              <a:rPr lang="en-GB" dirty="0" err="1"/>
              <a:t>behavior</a:t>
            </a:r>
            <a:r>
              <a:rPr lang="en-GB" dirty="0"/>
              <a:t> of entire report pages.</a:t>
            </a:r>
          </a:p>
          <a:p>
            <a:pPr>
              <a:lnSpc>
                <a:spcPct val="150000"/>
              </a:lnSpc>
            </a:pPr>
            <a:r>
              <a:rPr lang="en-GB" dirty="0"/>
              <a:t>Found under the Format &gt; Page information or by clicking the empty canvas:</a:t>
            </a:r>
          </a:p>
          <a:p>
            <a:pPr lvl="2">
              <a:lnSpc>
                <a:spcPct val="150000"/>
              </a:lnSpc>
            </a:pPr>
            <a:r>
              <a:rPr lang="en-GB" b="1" dirty="0"/>
              <a:t>Page size: </a:t>
            </a:r>
            <a:r>
              <a:rPr lang="en-GB" dirty="0"/>
              <a:t>Switch between default, 16:9, letter, or custom dimensions.</a:t>
            </a:r>
          </a:p>
          <a:p>
            <a:pPr lvl="2">
              <a:lnSpc>
                <a:spcPct val="150000"/>
              </a:lnSpc>
            </a:pPr>
            <a:r>
              <a:rPr lang="en-GB" b="1" dirty="0"/>
              <a:t>Backgrounds: </a:t>
            </a:r>
            <a:r>
              <a:rPr lang="en-GB" dirty="0"/>
              <a:t>Add </a:t>
            </a:r>
            <a:r>
              <a:rPr lang="en-GB" dirty="0" err="1"/>
              <a:t>colors</a:t>
            </a:r>
            <a:r>
              <a:rPr lang="en-GB" dirty="0"/>
              <a:t> or images to the canvas (e.g., branded templates).</a:t>
            </a:r>
          </a:p>
          <a:p>
            <a:pPr lvl="2">
              <a:lnSpc>
                <a:spcPct val="150000"/>
              </a:lnSpc>
            </a:pPr>
            <a:r>
              <a:rPr lang="en-GB" b="1" dirty="0"/>
              <a:t>Canvas settings: </a:t>
            </a:r>
            <a:r>
              <a:rPr lang="en-GB" dirty="0"/>
              <a:t>Enable gridlines or snap-to-grid for visual alignment.</a:t>
            </a:r>
          </a:p>
          <a:p>
            <a:pPr>
              <a:lnSpc>
                <a:spcPct val="150000"/>
              </a:lnSpc>
            </a:pPr>
            <a:endParaRPr lang="en-IN" dirty="0"/>
          </a:p>
        </p:txBody>
      </p:sp>
    </p:spTree>
    <p:extLst>
      <p:ext uri="{BB962C8B-B14F-4D97-AF65-F5344CB8AC3E}">
        <p14:creationId xmlns:p14="http://schemas.microsoft.com/office/powerpoint/2010/main" val="430454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4"/>
          <p:cNvSpPr txBox="1">
            <a:spLocks noGrp="1"/>
          </p:cNvSpPr>
          <p:nvPr>
            <p:ph type="ctrTitle"/>
          </p:nvPr>
        </p:nvSpPr>
        <p:spPr>
          <a:xfrm>
            <a:off x="1454002" y="2226621"/>
            <a:ext cx="6235995" cy="690258"/>
          </a:xfrm>
        </p:spPr>
        <p:txBody>
          <a:bodyPr spcFirstLastPara="1" wrap="square" lIns="34300" tIns="17150" rIns="34300" bIns="17150" anchor="b" anchorCtr="0">
            <a:noAutofit/>
          </a:bodyPr>
          <a:lstStyle/>
          <a:p>
            <a:r>
              <a:rPr lang="en-GB"/>
              <a:t>Introduction to Power Query Editor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A2002-EA94-A2B8-45A9-A9F0CA692B91}"/>
              </a:ext>
            </a:extLst>
          </p:cNvPr>
          <p:cNvSpPr>
            <a:spLocks noGrp="1"/>
          </p:cNvSpPr>
          <p:nvPr>
            <p:ph idx="1"/>
          </p:nvPr>
        </p:nvSpPr>
        <p:spPr>
          <a:xfrm>
            <a:off x="181164" y="871627"/>
            <a:ext cx="4299932" cy="4144204"/>
          </a:xfrm>
        </p:spPr>
        <p:txBody>
          <a:bodyPr>
            <a:normAutofit/>
          </a:bodyPr>
          <a:lstStyle/>
          <a:p>
            <a:pPr>
              <a:lnSpc>
                <a:spcPct val="200000"/>
              </a:lnSpc>
            </a:pPr>
            <a:r>
              <a:rPr lang="en-GB" dirty="0"/>
              <a:t>Tool for connecting, transforming, and shaping data.</a:t>
            </a:r>
          </a:p>
          <a:p>
            <a:pPr>
              <a:lnSpc>
                <a:spcPct val="200000"/>
              </a:lnSpc>
            </a:pPr>
            <a:r>
              <a:rPr lang="en-GB" dirty="0"/>
              <a:t>Available in Power BI, Excel, and other Microsoft tools.</a:t>
            </a:r>
          </a:p>
          <a:p>
            <a:pPr>
              <a:lnSpc>
                <a:spcPct val="200000"/>
              </a:lnSpc>
            </a:pPr>
            <a:r>
              <a:rPr lang="en-GB" dirty="0"/>
              <a:t>Generates M code automatically based on actions.</a:t>
            </a:r>
          </a:p>
          <a:p>
            <a:pPr>
              <a:lnSpc>
                <a:spcPct val="200000"/>
              </a:lnSpc>
            </a:pPr>
            <a:r>
              <a:rPr lang="en-GB" dirty="0"/>
              <a:t>Interface split into Query Pane, Data Preview, and Applied Steps.</a:t>
            </a:r>
          </a:p>
          <a:p>
            <a:pPr>
              <a:lnSpc>
                <a:spcPct val="200000"/>
              </a:lnSpc>
            </a:pPr>
            <a:endParaRPr lang="en-GB" dirty="0"/>
          </a:p>
          <a:p>
            <a:pPr marL="0" indent="0">
              <a:lnSpc>
                <a:spcPct val="200000"/>
              </a:lnSpc>
              <a:buNone/>
            </a:pPr>
            <a:r>
              <a:rPr lang="en-IN" b="1" dirty="0"/>
              <a:t>Data Source Connectivity</a:t>
            </a:r>
          </a:p>
          <a:p>
            <a:pPr>
              <a:lnSpc>
                <a:spcPct val="200000"/>
              </a:lnSpc>
            </a:pPr>
            <a:r>
              <a:rPr lang="en-GB" dirty="0"/>
              <a:t>Connect to multiple sources: Excel, CSV, SQL Server, Web, APIs, SharePoint, etc.</a:t>
            </a:r>
          </a:p>
          <a:p>
            <a:pPr>
              <a:lnSpc>
                <a:spcPct val="200000"/>
              </a:lnSpc>
            </a:pPr>
            <a:r>
              <a:rPr lang="en-GB" dirty="0"/>
              <a:t>Combine multiple queries using merge or append.</a:t>
            </a:r>
          </a:p>
          <a:p>
            <a:pPr>
              <a:lnSpc>
                <a:spcPct val="200000"/>
              </a:lnSpc>
            </a:pPr>
            <a:r>
              <a:rPr lang="en-GB" dirty="0"/>
              <a:t>Use parameters and functions for dynamic data loads</a:t>
            </a:r>
            <a:endParaRPr lang="en-IN" dirty="0"/>
          </a:p>
          <a:p>
            <a:pPr>
              <a:lnSpc>
                <a:spcPct val="200000"/>
              </a:lnSpc>
            </a:pPr>
            <a:endParaRPr lang="en-GB" dirty="0"/>
          </a:p>
          <a:p>
            <a:pPr>
              <a:lnSpc>
                <a:spcPct val="200000"/>
              </a:lnSpc>
            </a:pPr>
            <a:endParaRPr lang="en-IN" dirty="0"/>
          </a:p>
        </p:txBody>
      </p:sp>
      <p:sp>
        <p:nvSpPr>
          <p:cNvPr id="3" name="Text Placeholder 2">
            <a:extLst>
              <a:ext uri="{FF2B5EF4-FFF2-40B4-BE49-F238E27FC236}">
                <a16:creationId xmlns:a16="http://schemas.microsoft.com/office/drawing/2014/main" id="{05DE746D-483E-70CB-1620-DE28184119B2}"/>
              </a:ext>
            </a:extLst>
          </p:cNvPr>
          <p:cNvSpPr>
            <a:spLocks noGrp="1"/>
          </p:cNvSpPr>
          <p:nvPr>
            <p:ph type="body" sz="quarter" idx="10"/>
          </p:nvPr>
        </p:nvSpPr>
        <p:spPr>
          <a:xfrm>
            <a:off x="181163" y="197361"/>
            <a:ext cx="8764983" cy="516740"/>
          </a:xfrm>
        </p:spPr>
        <p:txBody>
          <a:bodyPr/>
          <a:lstStyle/>
          <a:p>
            <a:r>
              <a:rPr lang="en-GB"/>
              <a:t>Overview of Power Query Editor</a:t>
            </a:r>
            <a:endParaRPr lang="en-IN"/>
          </a:p>
        </p:txBody>
      </p:sp>
      <p:pic>
        <p:nvPicPr>
          <p:cNvPr id="5122" name="Picture 2" descr="Data Transformation in 2025: 5 ...">
            <a:extLst>
              <a:ext uri="{FF2B5EF4-FFF2-40B4-BE49-F238E27FC236}">
                <a16:creationId xmlns:a16="http://schemas.microsoft.com/office/drawing/2014/main" id="{BB739BE3-1710-153D-BF7F-6C123B2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07" y="2209800"/>
            <a:ext cx="3429000" cy="133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6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1E0DE-1112-4A25-8172-D574B4889EEB}"/>
              </a:ext>
            </a:extLst>
          </p:cNvPr>
          <p:cNvSpPr>
            <a:spLocks noGrp="1"/>
          </p:cNvSpPr>
          <p:nvPr>
            <p:ph idx="1"/>
          </p:nvPr>
        </p:nvSpPr>
        <p:spPr>
          <a:xfrm>
            <a:off x="181163" y="871627"/>
            <a:ext cx="8764983" cy="4144204"/>
          </a:xfrm>
        </p:spPr>
        <p:txBody>
          <a:bodyPr/>
          <a:lstStyle/>
          <a:p>
            <a:r>
              <a:rPr lang="en-GB" dirty="0"/>
              <a:t>Home Tab &gt; Queries Ribbon &gt; Transform data</a:t>
            </a:r>
          </a:p>
        </p:txBody>
      </p:sp>
      <p:sp>
        <p:nvSpPr>
          <p:cNvPr id="746" name="Google Shape;746;p111"/>
          <p:cNvSpPr txBox="1">
            <a:spLocks noGrp="1"/>
          </p:cNvSpPr>
          <p:nvPr>
            <p:ph type="body" sz="quarter" idx="10"/>
          </p:nvPr>
        </p:nvSpPr>
        <p:spPr>
          <a:xfrm>
            <a:off x="181163" y="197361"/>
            <a:ext cx="8764983" cy="516740"/>
          </a:xfrm>
        </p:spPr>
        <p:txBody>
          <a:bodyPr spcFirstLastPara="1" wrap="square" lIns="34300" tIns="17150" rIns="34300" bIns="17150" anchor="t" anchorCtr="0">
            <a:noAutofit/>
          </a:bodyPr>
          <a:lstStyle/>
          <a:p>
            <a:pPr lvl="0"/>
            <a:r>
              <a:rPr lang="en-GB"/>
              <a:t>Launch Power Query Editor</a:t>
            </a:r>
          </a:p>
        </p:txBody>
      </p:sp>
      <p:grpSp>
        <p:nvGrpSpPr>
          <p:cNvPr id="3" name="Group 2">
            <a:extLst>
              <a:ext uri="{FF2B5EF4-FFF2-40B4-BE49-F238E27FC236}">
                <a16:creationId xmlns:a16="http://schemas.microsoft.com/office/drawing/2014/main" id="{798F8A95-3D82-D79D-064D-9EC205748E79}"/>
              </a:ext>
            </a:extLst>
          </p:cNvPr>
          <p:cNvGrpSpPr/>
          <p:nvPr/>
        </p:nvGrpSpPr>
        <p:grpSpPr>
          <a:xfrm>
            <a:off x="180975" y="1748006"/>
            <a:ext cx="8828174" cy="2392025"/>
            <a:chOff x="180975" y="1748006"/>
            <a:chExt cx="8828174" cy="2392025"/>
          </a:xfrm>
        </p:grpSpPr>
        <p:pic>
          <p:nvPicPr>
            <p:cNvPr id="747" name="Google Shape;747;p111"/>
            <p:cNvPicPr preferRelativeResize="0"/>
            <p:nvPr/>
          </p:nvPicPr>
          <p:blipFill rotWithShape="1">
            <a:blip r:embed="rId3">
              <a:alphaModFix/>
            </a:blip>
            <a:srcRect t="4588" r="24402" b="58996"/>
            <a:stretch/>
          </p:blipFill>
          <p:spPr>
            <a:xfrm>
              <a:off x="180975" y="1748006"/>
              <a:ext cx="8828174" cy="2392025"/>
            </a:xfrm>
            <a:prstGeom prst="rect">
              <a:avLst/>
            </a:prstGeom>
            <a:noFill/>
            <a:ln w="19050" cap="flat" cmpd="sng">
              <a:solidFill>
                <a:schemeClr val="dk2"/>
              </a:solidFill>
              <a:prstDash val="solid"/>
              <a:round/>
              <a:headEnd type="none" w="sm" len="sm"/>
              <a:tailEnd type="none" w="sm" len="sm"/>
            </a:ln>
          </p:spPr>
        </p:pic>
        <p:sp>
          <p:nvSpPr>
            <p:cNvPr id="748" name="Google Shape;748;p111"/>
            <p:cNvSpPr/>
            <p:nvPr/>
          </p:nvSpPr>
          <p:spPr>
            <a:xfrm>
              <a:off x="4243064" y="2801679"/>
              <a:ext cx="1595100" cy="28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9" name="Google Shape;749;p111"/>
            <p:cNvSpPr/>
            <p:nvPr/>
          </p:nvSpPr>
          <p:spPr>
            <a:xfrm>
              <a:off x="763621" y="1783148"/>
              <a:ext cx="7393800" cy="939600"/>
            </a:xfrm>
            <a:prstGeom prst="corner">
              <a:avLst>
                <a:gd name="adj1" fmla="val 77631"/>
                <a:gd name="adj2" fmla="val 6447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C2F7C-B8C5-D66D-8D44-6B18BE8F91CD}"/>
              </a:ext>
            </a:extLst>
          </p:cNvPr>
          <p:cNvSpPr>
            <a:spLocks noGrp="1"/>
          </p:cNvSpPr>
          <p:nvPr>
            <p:ph idx="1"/>
          </p:nvPr>
        </p:nvSpPr>
        <p:spPr>
          <a:xfrm>
            <a:off x="181163" y="871627"/>
            <a:ext cx="8764983" cy="4144204"/>
          </a:xfrm>
        </p:spPr>
        <p:txBody>
          <a:bodyPr>
            <a:normAutofit/>
          </a:bodyPr>
          <a:lstStyle/>
          <a:p>
            <a:pPr>
              <a:lnSpc>
                <a:spcPct val="200000"/>
              </a:lnSpc>
            </a:pPr>
            <a:r>
              <a:rPr lang="en-GB" b="1" dirty="0"/>
              <a:t>Definition - </a:t>
            </a:r>
            <a:r>
              <a:rPr lang="en-GB" dirty="0"/>
              <a:t>Data transformation is the process of converting data from its raw form into a structured, usable format by applying operations like cleaning, reshaping, and enriching.</a:t>
            </a:r>
          </a:p>
          <a:p>
            <a:pPr>
              <a:lnSpc>
                <a:spcPct val="200000"/>
              </a:lnSpc>
            </a:pPr>
            <a:r>
              <a:rPr lang="en-GB" b="1" dirty="0"/>
              <a:t>Purpose - </a:t>
            </a:r>
            <a:r>
              <a:rPr lang="en-GB" dirty="0"/>
              <a:t>It ensures data is consistent, accurate, and ready for analysis or reporting by correcting errors, standardizing formats, and structuring datasets.</a:t>
            </a:r>
          </a:p>
          <a:p>
            <a:pPr>
              <a:lnSpc>
                <a:spcPct val="200000"/>
              </a:lnSpc>
            </a:pPr>
            <a:r>
              <a:rPr lang="en-GB" b="1" dirty="0"/>
              <a:t>Types of Transformations -</a:t>
            </a:r>
            <a:r>
              <a:rPr lang="en-GB" dirty="0"/>
              <a:t> Includes filtering, sorting, aggregating, splitting or merging columns, changing data types, and removing duplicates.</a:t>
            </a:r>
          </a:p>
          <a:p>
            <a:pPr>
              <a:lnSpc>
                <a:spcPct val="200000"/>
              </a:lnSpc>
            </a:pPr>
            <a:r>
              <a:rPr lang="en-GB" b="1" dirty="0"/>
              <a:t>Use Case - Data Cleaning - </a:t>
            </a:r>
          </a:p>
          <a:p>
            <a:pPr lvl="1">
              <a:lnSpc>
                <a:spcPct val="200000"/>
              </a:lnSpc>
            </a:pPr>
            <a:r>
              <a:rPr lang="en-GB" dirty="0"/>
              <a:t>Fixing missing or incorrect values, removing duplicates, and standardizing formats to improve data quality.</a:t>
            </a:r>
          </a:p>
          <a:p>
            <a:pPr>
              <a:lnSpc>
                <a:spcPct val="200000"/>
              </a:lnSpc>
            </a:pPr>
            <a:r>
              <a:rPr lang="en-GB" b="1" dirty="0"/>
              <a:t>Use Case - Data Integration -</a:t>
            </a:r>
            <a:r>
              <a:rPr lang="en-GB" dirty="0"/>
              <a:t> </a:t>
            </a:r>
          </a:p>
          <a:p>
            <a:pPr lvl="1">
              <a:lnSpc>
                <a:spcPct val="200000"/>
              </a:lnSpc>
            </a:pPr>
            <a:r>
              <a:rPr lang="en-GB" dirty="0"/>
              <a:t>Combining data from multiple sources (e.g., databases, spreadsheets) into a unified dataset for comprehensive analysis.</a:t>
            </a:r>
          </a:p>
          <a:p>
            <a:pPr>
              <a:lnSpc>
                <a:spcPct val="200000"/>
              </a:lnSpc>
            </a:pPr>
            <a:r>
              <a:rPr lang="en-GB" b="1" dirty="0"/>
              <a:t>Use Case - Preparing Data for Visualization - </a:t>
            </a:r>
          </a:p>
          <a:p>
            <a:pPr lvl="1">
              <a:lnSpc>
                <a:spcPct val="200000"/>
              </a:lnSpc>
            </a:pPr>
            <a:r>
              <a:rPr lang="en-GB" dirty="0"/>
              <a:t>Transforming data to fit the needs of charts and dashboards, such as grouping or pivoting data for better insights.</a:t>
            </a:r>
            <a:endParaRPr lang="en-IN" dirty="0"/>
          </a:p>
        </p:txBody>
      </p:sp>
      <p:sp>
        <p:nvSpPr>
          <p:cNvPr id="3" name="Text Placeholder 2">
            <a:extLst>
              <a:ext uri="{FF2B5EF4-FFF2-40B4-BE49-F238E27FC236}">
                <a16:creationId xmlns:a16="http://schemas.microsoft.com/office/drawing/2014/main" id="{BC6774D0-9526-A4C7-84F1-D8D069DADAEB}"/>
              </a:ext>
            </a:extLst>
          </p:cNvPr>
          <p:cNvSpPr>
            <a:spLocks noGrp="1"/>
          </p:cNvSpPr>
          <p:nvPr>
            <p:ph type="body" sz="quarter" idx="10"/>
          </p:nvPr>
        </p:nvSpPr>
        <p:spPr>
          <a:xfrm>
            <a:off x="181163" y="197361"/>
            <a:ext cx="8764983" cy="516740"/>
          </a:xfrm>
        </p:spPr>
        <p:txBody>
          <a:bodyPr>
            <a:normAutofit/>
          </a:bodyPr>
          <a:lstStyle/>
          <a:p>
            <a:r>
              <a:rPr lang="en-IN"/>
              <a:t>Data Transformation Tools</a:t>
            </a:r>
          </a:p>
        </p:txBody>
      </p:sp>
    </p:spTree>
    <p:extLst>
      <p:ext uri="{BB962C8B-B14F-4D97-AF65-F5344CB8AC3E}">
        <p14:creationId xmlns:p14="http://schemas.microsoft.com/office/powerpoint/2010/main" val="151787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0F91CC-CA90-6345-AA6C-7D674370BC61}"/>
              </a:ext>
            </a:extLst>
          </p:cNvPr>
          <p:cNvSpPr>
            <a:spLocks noGrp="1"/>
          </p:cNvSpPr>
          <p:nvPr>
            <p:ph type="body" sz="quarter" idx="10"/>
          </p:nvPr>
        </p:nvSpPr>
        <p:spPr/>
        <p:txBody>
          <a:bodyPr>
            <a:normAutofit/>
          </a:bodyPr>
          <a:lstStyle/>
          <a:p>
            <a:r>
              <a:rPr lang="en-US"/>
              <a:t>Power Query Editor – Interface </a:t>
            </a:r>
          </a:p>
        </p:txBody>
      </p:sp>
      <p:pic>
        <p:nvPicPr>
          <p:cNvPr id="3074" name="Picture 2">
            <a:extLst>
              <a:ext uri="{FF2B5EF4-FFF2-40B4-BE49-F238E27FC236}">
                <a16:creationId xmlns:a16="http://schemas.microsoft.com/office/drawing/2014/main" id="{0AF41E32-5312-0B49-1DFF-19DEC1E2D2A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278342" y="1435768"/>
            <a:ext cx="8766175" cy="947738"/>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878957FB-E7F4-729F-8B3D-636C140AF2A4}"/>
              </a:ext>
            </a:extLst>
          </p:cNvPr>
          <p:cNvSpPr txBox="1">
            <a:spLocks/>
          </p:cNvSpPr>
          <p:nvPr/>
        </p:nvSpPr>
        <p:spPr>
          <a:xfrm>
            <a:off x="219652" y="979121"/>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Home Tab </a:t>
            </a:r>
            <a:r>
              <a:rPr lang="en-GB" sz="1100" dirty="0">
                <a:solidFill>
                  <a:schemeClr val="tx2">
                    <a:lumMod val="50000"/>
                  </a:schemeClr>
                </a:solidFill>
                <a:latin typeface="Aptos Display" panose="020B0004020202020204" pitchFamily="34" charset="0"/>
              </a:rPr>
              <a:t>- essential commands for data import, transformation, and query management.</a:t>
            </a:r>
          </a:p>
        </p:txBody>
      </p:sp>
      <p:sp>
        <p:nvSpPr>
          <p:cNvPr id="2" name="Content Placeholder 1">
            <a:extLst>
              <a:ext uri="{FF2B5EF4-FFF2-40B4-BE49-F238E27FC236}">
                <a16:creationId xmlns:a16="http://schemas.microsoft.com/office/drawing/2014/main" id="{AA19ED17-FF48-CB07-B9BF-116249D469AE}"/>
              </a:ext>
            </a:extLst>
          </p:cNvPr>
          <p:cNvSpPr txBox="1">
            <a:spLocks/>
          </p:cNvSpPr>
          <p:nvPr/>
        </p:nvSpPr>
        <p:spPr>
          <a:xfrm>
            <a:off x="219652" y="282482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Transform Tab - </a:t>
            </a:r>
            <a:r>
              <a:rPr lang="en-GB" sz="1100" i="1" dirty="0">
                <a:solidFill>
                  <a:schemeClr val="tx2">
                    <a:lumMod val="50000"/>
                  </a:schemeClr>
                </a:solidFill>
                <a:latin typeface="Aptos Display" panose="020B0004020202020204" pitchFamily="34" charset="0"/>
              </a:rPr>
              <a:t>Contains tools to modify and clean your data, like changing data types, filtering, and splitting columns.</a:t>
            </a:r>
            <a:endParaRPr lang="en-GB" sz="1100" dirty="0">
              <a:solidFill>
                <a:schemeClr val="tx2">
                  <a:lumMod val="50000"/>
                </a:schemeClr>
              </a:solidFill>
              <a:latin typeface="Aptos Display" panose="020B0004020202020204" pitchFamily="34" charset="0"/>
            </a:endParaRPr>
          </a:p>
        </p:txBody>
      </p:sp>
      <p:pic>
        <p:nvPicPr>
          <p:cNvPr id="4098" name="Picture 2">
            <a:extLst>
              <a:ext uri="{FF2B5EF4-FFF2-40B4-BE49-F238E27FC236}">
                <a16:creationId xmlns:a16="http://schemas.microsoft.com/office/drawing/2014/main" id="{C6BBD951-06A3-C3D8-A57F-F6C979D8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42" y="3281469"/>
            <a:ext cx="8215765" cy="882910"/>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ED934-7E24-4ADC-ACEB-65C11651F89C}"/>
              </a:ext>
            </a:extLst>
          </p:cNvPr>
          <p:cNvSpPr>
            <a:spLocks noGrp="1"/>
          </p:cNvSpPr>
          <p:nvPr>
            <p:ph idx="1"/>
          </p:nvPr>
        </p:nvSpPr>
        <p:spPr>
          <a:xfrm>
            <a:off x="181163" y="871627"/>
            <a:ext cx="8764983" cy="4144204"/>
          </a:xfrm>
        </p:spPr>
        <p:txBody>
          <a:bodyPr/>
          <a:lstStyle/>
          <a:p>
            <a:pPr>
              <a:lnSpc>
                <a:spcPct val="200000"/>
              </a:lnSpc>
              <a:spcAft>
                <a:spcPts val="1200"/>
              </a:spcAft>
            </a:pPr>
            <a:r>
              <a:rPr lang="en-GB" dirty="0"/>
              <a:t>A complete reporting solution for data preparation, visualization, distribution, and management.</a:t>
            </a:r>
          </a:p>
          <a:p>
            <a:pPr>
              <a:lnSpc>
                <a:spcPct val="200000"/>
              </a:lnSpc>
              <a:spcAft>
                <a:spcPts val="1200"/>
              </a:spcAft>
            </a:pPr>
            <a:r>
              <a:rPr lang="en-GB" dirty="0"/>
              <a:t>Scales from simple to complex reports with multiple data sources and models.</a:t>
            </a:r>
          </a:p>
          <a:p>
            <a:pPr>
              <a:lnSpc>
                <a:spcPct val="200000"/>
              </a:lnSpc>
              <a:spcAft>
                <a:spcPts val="1200"/>
              </a:spcAft>
            </a:pPr>
            <a:r>
              <a:rPr lang="en-GB" dirty="0"/>
              <a:t>Enables creation of interactive, visually appealing reports for teams or entire organizations.</a:t>
            </a:r>
          </a:p>
          <a:p>
            <a:pPr>
              <a:lnSpc>
                <a:spcPct val="200000"/>
              </a:lnSpc>
              <a:spcAft>
                <a:spcPts val="1200"/>
              </a:spcAft>
            </a:pPr>
            <a:r>
              <a:rPr lang="en-GB" dirty="0"/>
              <a:t>Acts as a powerful analytics and decision-making engine.</a:t>
            </a:r>
          </a:p>
          <a:p>
            <a:pPr>
              <a:lnSpc>
                <a:spcPct val="200000"/>
              </a:lnSpc>
              <a:spcAft>
                <a:spcPts val="1200"/>
              </a:spcAft>
            </a:pPr>
            <a:r>
              <a:rPr lang="en-GB" dirty="0"/>
              <a:t>Essential for data analysts, but valuable for all data professionals to present insights effectively.</a:t>
            </a:r>
          </a:p>
          <a:p>
            <a:pPr lvl="1">
              <a:lnSpc>
                <a:spcPct val="200000"/>
              </a:lnSpc>
              <a:spcAft>
                <a:spcPts val="1200"/>
              </a:spcAft>
            </a:pPr>
            <a:endParaRPr lang="en-US" dirty="0"/>
          </a:p>
        </p:txBody>
      </p:sp>
      <p:sp>
        <p:nvSpPr>
          <p:cNvPr id="4" name="Text Placeholder 3">
            <a:extLst>
              <a:ext uri="{FF2B5EF4-FFF2-40B4-BE49-F238E27FC236}">
                <a16:creationId xmlns:a16="http://schemas.microsoft.com/office/drawing/2014/main" id="{8BF31A8A-6231-43B9-A9AE-77F8FA9A7ADA}"/>
              </a:ext>
            </a:extLst>
          </p:cNvPr>
          <p:cNvSpPr>
            <a:spLocks noGrp="1"/>
          </p:cNvSpPr>
          <p:nvPr>
            <p:ph type="body" sz="quarter" idx="10"/>
          </p:nvPr>
        </p:nvSpPr>
        <p:spPr>
          <a:xfrm>
            <a:off x="181163" y="197361"/>
            <a:ext cx="8764983" cy="516740"/>
          </a:xfrm>
        </p:spPr>
        <p:txBody>
          <a:bodyPr>
            <a:normAutofit/>
          </a:bodyPr>
          <a:lstStyle/>
          <a:p>
            <a:r>
              <a:rPr lang="en-US"/>
              <a:t>Introduction to Power BI</a:t>
            </a:r>
          </a:p>
        </p:txBody>
      </p:sp>
      <p:pic>
        <p:nvPicPr>
          <p:cNvPr id="2" name="Picture 1">
            <a:extLst>
              <a:ext uri="{FF2B5EF4-FFF2-40B4-BE49-F238E27FC236}">
                <a16:creationId xmlns:a16="http://schemas.microsoft.com/office/drawing/2014/main" id="{CF2D7181-A502-8481-3A14-BCFD2F38DA14}"/>
              </a:ext>
            </a:extLst>
          </p:cNvPr>
          <p:cNvPicPr>
            <a:picLocks noChangeAspect="1"/>
          </p:cNvPicPr>
          <p:nvPr/>
        </p:nvPicPr>
        <p:blipFill rotWithShape="1">
          <a:blip r:embed="rId3"/>
          <a:srcRect l="5034" t="23506" r="61449" b="23396"/>
          <a:stretch/>
        </p:blipFill>
        <p:spPr>
          <a:xfrm>
            <a:off x="6907814" y="1782494"/>
            <a:ext cx="1771382" cy="157851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7AB89-A6EC-1F07-48D3-3799D496C6A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D836FDA-D9D2-A6B3-3C2A-4F897D6177A0}"/>
              </a:ext>
            </a:extLst>
          </p:cNvPr>
          <p:cNvSpPr>
            <a:spLocks noGrp="1"/>
          </p:cNvSpPr>
          <p:nvPr>
            <p:ph type="body" sz="quarter" idx="10"/>
          </p:nvPr>
        </p:nvSpPr>
        <p:spPr/>
        <p:txBody>
          <a:bodyPr>
            <a:normAutofit/>
          </a:bodyPr>
          <a:lstStyle/>
          <a:p>
            <a:r>
              <a:rPr lang="en-US"/>
              <a:t>Power Query Editor – Interface </a:t>
            </a:r>
          </a:p>
        </p:txBody>
      </p:sp>
      <p:pic>
        <p:nvPicPr>
          <p:cNvPr id="5122" name="Picture 2">
            <a:extLst>
              <a:ext uri="{FF2B5EF4-FFF2-40B4-BE49-F238E27FC236}">
                <a16:creationId xmlns:a16="http://schemas.microsoft.com/office/drawing/2014/main" id="{C0D51B45-5B22-CF27-C7C7-7455F4F2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58987"/>
            <a:ext cx="8258739" cy="893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640825C3-B27A-2953-FAB1-0C7565908743}"/>
              </a:ext>
            </a:extLst>
          </p:cNvPr>
          <p:cNvSpPr txBox="1">
            <a:spLocks/>
          </p:cNvSpPr>
          <p:nvPr/>
        </p:nvSpPr>
        <p:spPr>
          <a:xfrm>
            <a:off x="413544" y="1382316"/>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Add Column Tab </a:t>
            </a:r>
            <a:r>
              <a:rPr lang="en-GB" sz="1100">
                <a:solidFill>
                  <a:schemeClr val="tx2">
                    <a:lumMod val="50000"/>
                  </a:schemeClr>
                </a:solidFill>
                <a:latin typeface="Aptos Display" panose="020B0004020202020204" pitchFamily="34" charset="0"/>
              </a:rPr>
              <a:t>- Allows you to create new columns based on calculations, conditions, or custom formulas.</a:t>
            </a:r>
          </a:p>
        </p:txBody>
      </p:sp>
      <p:sp>
        <p:nvSpPr>
          <p:cNvPr id="7" name="Content Placeholder 1">
            <a:extLst>
              <a:ext uri="{FF2B5EF4-FFF2-40B4-BE49-F238E27FC236}">
                <a16:creationId xmlns:a16="http://schemas.microsoft.com/office/drawing/2014/main" id="{5B086FF6-7A11-7CC1-24E2-E97A887537E3}"/>
              </a:ext>
            </a:extLst>
          </p:cNvPr>
          <p:cNvSpPr txBox="1">
            <a:spLocks/>
          </p:cNvSpPr>
          <p:nvPr/>
        </p:nvSpPr>
        <p:spPr>
          <a:xfrm>
            <a:off x="413544" y="3119299"/>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View Tab </a:t>
            </a:r>
            <a:r>
              <a:rPr lang="en-GB" sz="1100" dirty="0">
                <a:solidFill>
                  <a:schemeClr val="tx2">
                    <a:lumMod val="50000"/>
                  </a:schemeClr>
                </a:solidFill>
                <a:latin typeface="Aptos Display" panose="020B0004020202020204" pitchFamily="34" charset="0"/>
              </a:rPr>
              <a:t>- Offers options to manage the Power Query interface, such as viewing query dependencies, formula bar, and layout settings.</a:t>
            </a:r>
          </a:p>
        </p:txBody>
      </p:sp>
      <p:pic>
        <p:nvPicPr>
          <p:cNvPr id="6146" name="Picture 2">
            <a:extLst>
              <a:ext uri="{FF2B5EF4-FFF2-40B4-BE49-F238E27FC236}">
                <a16:creationId xmlns:a16="http://schemas.microsoft.com/office/drawing/2014/main" id="{19691648-4607-B080-B889-C62ECB8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 y="3511688"/>
            <a:ext cx="7151199" cy="7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2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3" name="Text Placeholder 2">
            <a:extLst>
              <a:ext uri="{FF2B5EF4-FFF2-40B4-BE49-F238E27FC236}">
                <a16:creationId xmlns:a16="http://schemas.microsoft.com/office/drawing/2014/main" id="{478D41F1-7638-493F-A038-9DF7B6BF9C58}"/>
              </a:ext>
            </a:extLst>
          </p:cNvPr>
          <p:cNvSpPr>
            <a:spLocks noGrp="1"/>
          </p:cNvSpPr>
          <p:nvPr>
            <p:ph type="body" sz="quarter" idx="10"/>
          </p:nvPr>
        </p:nvSpPr>
        <p:spPr/>
        <p:txBody>
          <a:bodyPr>
            <a:normAutofit/>
          </a:bodyPr>
          <a:lstStyle/>
          <a:p>
            <a:r>
              <a:rPr lang="en-US"/>
              <a:t>Power Query Editor – Interface</a:t>
            </a:r>
          </a:p>
        </p:txBody>
      </p:sp>
      <p:sp>
        <p:nvSpPr>
          <p:cNvPr id="2" name="Content Placeholder 1">
            <a:extLst>
              <a:ext uri="{FF2B5EF4-FFF2-40B4-BE49-F238E27FC236}">
                <a16:creationId xmlns:a16="http://schemas.microsoft.com/office/drawing/2014/main" id="{8AB4951F-8622-4C8F-8876-A1230CA7F3D6}"/>
              </a:ext>
            </a:extLst>
          </p:cNvPr>
          <p:cNvSpPr>
            <a:spLocks noGrp="1"/>
          </p:cNvSpPr>
          <p:nvPr>
            <p:ph idx="4294967295"/>
          </p:nvPr>
        </p:nvSpPr>
        <p:spPr>
          <a:xfrm>
            <a:off x="393089" y="2176941"/>
            <a:ext cx="2087563" cy="1173162"/>
          </a:xfrm>
          <a:prstGeom prst="rect">
            <a:avLst/>
          </a:prstGeom>
          <a:solidFill>
            <a:schemeClr val="bg1">
              <a:lumMod val="75000"/>
            </a:schemeClr>
          </a:solidFill>
          <a:ln>
            <a:solidFill>
              <a:schemeClr val="tx1">
                <a:lumMod val="85000"/>
                <a:lumOff val="15000"/>
              </a:schemeClr>
            </a:solidFill>
          </a:ln>
        </p:spPr>
        <p:txBody>
          <a:bodyPr/>
          <a:lstStyle/>
          <a:p>
            <a:pPr>
              <a:lnSpc>
                <a:spcPct val="200000"/>
              </a:lnSpc>
            </a:pPr>
            <a:r>
              <a:rPr lang="en-US" sz="1100" dirty="0">
                <a:latin typeface="Aptos Display" panose="020B0004020202020204" pitchFamily="34" charset="0"/>
                <a:sym typeface="Calibri"/>
              </a:rPr>
              <a:t>List of queries</a:t>
            </a:r>
          </a:p>
          <a:p>
            <a:pPr>
              <a:lnSpc>
                <a:spcPct val="200000"/>
              </a:lnSpc>
            </a:pPr>
            <a:r>
              <a:rPr lang="en-US" sz="1100" dirty="0">
                <a:latin typeface="Aptos Display" panose="020B0004020202020204" pitchFamily="34" charset="0"/>
                <a:sym typeface="Calibri"/>
              </a:rPr>
              <a:t>Data preview of the selected sheet gets loaded </a:t>
            </a:r>
          </a:p>
          <a:p>
            <a:pPr>
              <a:lnSpc>
                <a:spcPct val="200000"/>
              </a:lnSpc>
            </a:pPr>
            <a:endParaRPr lang="en-US" sz="1100" dirty="0">
              <a:latin typeface="Aptos Display" panose="020B0004020202020204" pitchFamily="34" charset="0"/>
              <a:sym typeface="Arial"/>
            </a:endParaRPr>
          </a:p>
        </p:txBody>
      </p:sp>
      <p:pic>
        <p:nvPicPr>
          <p:cNvPr id="760" name="Google Shape;760;p113"/>
          <p:cNvPicPr preferRelativeResize="0"/>
          <p:nvPr/>
        </p:nvPicPr>
        <p:blipFill rotWithShape="1">
          <a:blip r:embed="rId3">
            <a:alphaModFix/>
          </a:blip>
          <a:srcRect t="2978" b="8900"/>
          <a:stretch/>
        </p:blipFill>
        <p:spPr>
          <a:xfrm>
            <a:off x="3474048" y="1496075"/>
            <a:ext cx="5276863" cy="3043557"/>
          </a:xfrm>
          <a:prstGeom prst="rect">
            <a:avLst/>
          </a:prstGeom>
          <a:noFill/>
          <a:ln w="19050" cap="flat" cmpd="sng">
            <a:solidFill>
              <a:schemeClr val="dk2"/>
            </a:solidFill>
            <a:prstDash val="solid"/>
            <a:round/>
            <a:headEnd type="none" w="sm" len="sm"/>
            <a:tailEnd type="none" w="sm" len="sm"/>
          </a:ln>
        </p:spPr>
      </p:pic>
      <p:sp>
        <p:nvSpPr>
          <p:cNvPr id="761" name="Google Shape;761;p113"/>
          <p:cNvSpPr/>
          <p:nvPr/>
        </p:nvSpPr>
        <p:spPr>
          <a:xfrm>
            <a:off x="3474048" y="2175823"/>
            <a:ext cx="707464" cy="117428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63" name="Google Shape;763;p113"/>
          <p:cNvCxnSpPr>
            <a:cxnSpLocks/>
            <a:stCxn id="2" idx="3"/>
            <a:endCxn id="761" idx="1"/>
          </p:cNvCxnSpPr>
          <p:nvPr/>
        </p:nvCxnSpPr>
        <p:spPr>
          <a:xfrm flipV="1">
            <a:off x="2480652" y="2762963"/>
            <a:ext cx="993396" cy="559"/>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315C-D43E-409E-B9F9-DFB8F7041A2B}"/>
              </a:ext>
            </a:extLst>
          </p:cNvPr>
          <p:cNvSpPr>
            <a:spLocks noGrp="1"/>
          </p:cNvSpPr>
          <p:nvPr>
            <p:ph type="body" sz="quarter" idx="10"/>
          </p:nvPr>
        </p:nvSpPr>
        <p:spPr/>
        <p:txBody>
          <a:bodyPr>
            <a:normAutofit/>
          </a:bodyPr>
          <a:lstStyle/>
          <a:p>
            <a:r>
              <a:rPr lang="en-US"/>
              <a:t>Power Query Editor – Interface</a:t>
            </a:r>
          </a:p>
        </p:txBody>
      </p:sp>
      <p:pic>
        <p:nvPicPr>
          <p:cNvPr id="769" name="Google Shape;769;p114"/>
          <p:cNvPicPr preferRelativeResize="0"/>
          <p:nvPr/>
        </p:nvPicPr>
        <p:blipFill rotWithShape="1">
          <a:blip r:embed="rId3">
            <a:alphaModFix/>
          </a:blip>
          <a:srcRect t="2978" b="8900"/>
          <a:stretch/>
        </p:blipFill>
        <p:spPr>
          <a:xfrm>
            <a:off x="475925" y="1355875"/>
            <a:ext cx="6093115" cy="3466149"/>
          </a:xfrm>
          <a:prstGeom prst="rect">
            <a:avLst/>
          </a:prstGeom>
          <a:noFill/>
          <a:ln w="19050" cap="flat" cmpd="sng">
            <a:solidFill>
              <a:schemeClr val="dk2"/>
            </a:solidFill>
            <a:prstDash val="solid"/>
            <a:round/>
            <a:headEnd type="none" w="sm" len="sm"/>
            <a:tailEnd type="none" w="sm" len="sm"/>
          </a:ln>
        </p:spPr>
      </p:pic>
      <p:sp>
        <p:nvSpPr>
          <p:cNvPr id="770" name="Google Shape;770;p114"/>
          <p:cNvSpPr/>
          <p:nvPr/>
        </p:nvSpPr>
        <p:spPr>
          <a:xfrm>
            <a:off x="5329964" y="2191411"/>
            <a:ext cx="1147500" cy="542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1" name="Google Shape;771;p114"/>
          <p:cNvSpPr/>
          <p:nvPr/>
        </p:nvSpPr>
        <p:spPr>
          <a:xfrm>
            <a:off x="5329964" y="2791143"/>
            <a:ext cx="1147500" cy="157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2" name="Google Shape;772;p114"/>
          <p:cNvSpPr txBox="1"/>
          <p:nvPr/>
        </p:nvSpPr>
        <p:spPr>
          <a:xfrm>
            <a:off x="7026475" y="2228696"/>
            <a:ext cx="1641600" cy="479511"/>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Renaming query</a:t>
            </a:r>
            <a:endParaRPr>
              <a:ln>
                <a:noFill/>
              </a:ln>
              <a:sym typeface="Calibri"/>
            </a:endParaRPr>
          </a:p>
        </p:txBody>
      </p:sp>
      <p:sp>
        <p:nvSpPr>
          <p:cNvPr id="773" name="Google Shape;773;p114"/>
          <p:cNvSpPr txBox="1"/>
          <p:nvPr/>
        </p:nvSpPr>
        <p:spPr>
          <a:xfrm>
            <a:off x="7026475" y="3143247"/>
            <a:ext cx="2011800" cy="874392"/>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List of all the transformation steps applied on the data</a:t>
            </a:r>
            <a:endParaRPr>
              <a:ln>
                <a:noFill/>
              </a:ln>
              <a:sym typeface="Calibri"/>
            </a:endParaRPr>
          </a:p>
        </p:txBody>
      </p:sp>
      <p:cxnSp>
        <p:nvCxnSpPr>
          <p:cNvPr id="774" name="Google Shape;774;p114"/>
          <p:cNvCxnSpPr>
            <a:cxnSpLocks/>
            <a:stCxn id="772" idx="1"/>
            <a:endCxn id="770" idx="3"/>
          </p:cNvCxnSpPr>
          <p:nvPr/>
        </p:nvCxnSpPr>
        <p:spPr>
          <a:xfrm flipH="1" flipV="1">
            <a:off x="6477464" y="2462611"/>
            <a:ext cx="549011" cy="5841"/>
          </a:xfrm>
          <a:prstGeom prst="straightConnector1">
            <a:avLst/>
          </a:prstGeom>
          <a:noFill/>
          <a:ln w="9525" cap="flat" cmpd="sng">
            <a:solidFill>
              <a:srgbClr val="FF0000"/>
            </a:solidFill>
            <a:prstDash val="solid"/>
            <a:round/>
            <a:headEnd type="none" w="med" len="med"/>
            <a:tailEnd type="triangle" w="med" len="med"/>
          </a:ln>
        </p:spPr>
      </p:cxnSp>
      <p:cxnSp>
        <p:nvCxnSpPr>
          <p:cNvPr id="775" name="Google Shape;775;p114"/>
          <p:cNvCxnSpPr>
            <a:cxnSpLocks/>
            <a:stCxn id="773" idx="1"/>
            <a:endCxn id="771" idx="3"/>
          </p:cNvCxnSpPr>
          <p:nvPr/>
        </p:nvCxnSpPr>
        <p:spPr>
          <a:xfrm flipH="1">
            <a:off x="6477464" y="3580443"/>
            <a:ext cx="549011"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A5C30-2CF0-C3DE-22A5-8695D153E38C}"/>
              </a:ext>
            </a:extLst>
          </p:cNvPr>
          <p:cNvSpPr>
            <a:spLocks noGrp="1"/>
          </p:cNvSpPr>
          <p:nvPr>
            <p:ph idx="1"/>
          </p:nvPr>
        </p:nvSpPr>
        <p:spPr/>
        <p:txBody>
          <a:bodyPr>
            <a:normAutofit/>
          </a:bodyPr>
          <a:lstStyle/>
          <a:p>
            <a:pPr marL="0" indent="0">
              <a:lnSpc>
                <a:spcPct val="200000"/>
              </a:lnSpc>
              <a:buNone/>
            </a:pPr>
            <a:r>
              <a:rPr lang="en-US" b="1" dirty="0"/>
              <a:t>Example : Use Employee dataset  – </a:t>
            </a:r>
          </a:p>
          <a:p>
            <a:pPr lvl="1">
              <a:lnSpc>
                <a:spcPct val="200000"/>
              </a:lnSpc>
            </a:pPr>
            <a:r>
              <a:rPr lang="en-US" b="1" dirty="0"/>
              <a:t>Apply Power Query transformation – </a:t>
            </a:r>
          </a:p>
          <a:p>
            <a:pPr lvl="2">
              <a:lnSpc>
                <a:spcPct val="200000"/>
              </a:lnSpc>
            </a:pPr>
            <a:r>
              <a:rPr lang="en-US" dirty="0"/>
              <a:t>View column profile, Employment Age calculation(check for any </a:t>
            </a:r>
            <a:r>
              <a:rPr lang="en-US" dirty="0" err="1"/>
              <a:t>descripency</a:t>
            </a:r>
            <a:r>
              <a:rPr lang="en-US" dirty="0"/>
              <a:t>), Create age groups(conditional column)</a:t>
            </a:r>
          </a:p>
          <a:p>
            <a:pPr marL="0" indent="0">
              <a:lnSpc>
                <a:spcPct val="200000"/>
              </a:lnSpc>
              <a:buNone/>
            </a:pPr>
            <a:r>
              <a:rPr lang="en-US" b="1" dirty="0"/>
              <a:t>Example : Use GDP dataset  – </a:t>
            </a:r>
          </a:p>
          <a:p>
            <a:pPr lvl="1">
              <a:lnSpc>
                <a:spcPct val="200000"/>
              </a:lnSpc>
            </a:pPr>
            <a:r>
              <a:rPr lang="en-US" dirty="0"/>
              <a:t>Connect to file Country GDP by Year.csv </a:t>
            </a:r>
          </a:p>
          <a:p>
            <a:pPr lvl="1">
              <a:lnSpc>
                <a:spcPct val="200000"/>
              </a:lnSpc>
            </a:pPr>
            <a:r>
              <a:rPr lang="en-US" dirty="0"/>
              <a:t>Convert to unpivot the columns to analyze  GDP over the years.</a:t>
            </a:r>
          </a:p>
          <a:p>
            <a:endParaRPr lang="en-US" dirty="0"/>
          </a:p>
        </p:txBody>
      </p:sp>
    </p:spTree>
    <p:extLst>
      <p:ext uri="{BB962C8B-B14F-4D97-AF65-F5344CB8AC3E}">
        <p14:creationId xmlns:p14="http://schemas.microsoft.com/office/powerpoint/2010/main" val="1275830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353C34-5F0E-4C7A-8E58-B43A931B6C9A}"/>
              </a:ext>
            </a:extLst>
          </p:cNvPr>
          <p:cNvSpPr>
            <a:spLocks noGrp="1"/>
          </p:cNvSpPr>
          <p:nvPr>
            <p:ph type="body" sz="quarter" idx="10"/>
          </p:nvPr>
        </p:nvSpPr>
        <p:spPr>
          <a:xfrm>
            <a:off x="181163" y="197361"/>
            <a:ext cx="8764983" cy="516740"/>
          </a:xfrm>
        </p:spPr>
        <p:txBody>
          <a:bodyPr/>
          <a:lstStyle/>
          <a:p>
            <a:r>
              <a:rPr lang="en-IN" dirty="0"/>
              <a:t>Common Transformations in Power Query</a:t>
            </a:r>
          </a:p>
        </p:txBody>
      </p:sp>
      <p:graphicFrame>
        <p:nvGraphicFramePr>
          <p:cNvPr id="4" name="Table 3">
            <a:extLst>
              <a:ext uri="{FF2B5EF4-FFF2-40B4-BE49-F238E27FC236}">
                <a16:creationId xmlns:a16="http://schemas.microsoft.com/office/drawing/2014/main" id="{F0752794-BF02-0EDE-6C3D-6CAFA7DC77A7}"/>
              </a:ext>
            </a:extLst>
          </p:cNvPr>
          <p:cNvGraphicFramePr>
            <a:graphicFrameLocks noGrp="1"/>
          </p:cNvGraphicFramePr>
          <p:nvPr>
            <p:extLst>
              <p:ext uri="{D42A27DB-BD31-4B8C-83A1-F6EECF244321}">
                <p14:modId xmlns:p14="http://schemas.microsoft.com/office/powerpoint/2010/main" val="4150377435"/>
              </p:ext>
            </p:extLst>
          </p:nvPr>
        </p:nvGraphicFramePr>
        <p:xfrm>
          <a:off x="105739" y="996505"/>
          <a:ext cx="4368868" cy="3672881"/>
        </p:xfrm>
        <a:graphic>
          <a:graphicData uri="http://schemas.openxmlformats.org/drawingml/2006/table">
            <a:tbl>
              <a:tblPr firstRow="1">
                <a:tableStyleId>{72833802-FEF1-4C79-8D5D-14CF1EAF98D9}</a:tableStyleId>
              </a:tblPr>
              <a:tblGrid>
                <a:gridCol w="1509135">
                  <a:extLst>
                    <a:ext uri="{9D8B030D-6E8A-4147-A177-3AD203B41FA5}">
                      <a16:colId xmlns:a16="http://schemas.microsoft.com/office/drawing/2014/main" val="2045176158"/>
                    </a:ext>
                  </a:extLst>
                </a:gridCol>
                <a:gridCol w="2859733">
                  <a:extLst>
                    <a:ext uri="{9D8B030D-6E8A-4147-A177-3AD203B41FA5}">
                      <a16:colId xmlns:a16="http://schemas.microsoft.com/office/drawing/2014/main" val="4180658708"/>
                    </a:ext>
                  </a:extLst>
                </a:gridCol>
              </a:tblGrid>
              <a:tr h="235502">
                <a:tc>
                  <a:txBody>
                    <a:bodyPr/>
                    <a:lstStyle/>
                    <a:p>
                      <a:r>
                        <a:rPr lang="en-IN" sz="1100" dirty="0">
                          <a:latin typeface="+mj-lt"/>
                        </a:rPr>
                        <a:t> Transformation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Description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07621"/>
                  </a:ext>
                </a:extLst>
              </a:tr>
              <a:tr h="389042">
                <a:tc>
                  <a:txBody>
                    <a:bodyPr/>
                    <a:lstStyle/>
                    <a:p>
                      <a:r>
                        <a:rPr lang="en-IN" sz="1100" b="1">
                          <a:latin typeface="+mj-lt"/>
                        </a:rPr>
                        <a:t>First Row as Headers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Promotes the first row to be column headers.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48206"/>
                  </a:ext>
                </a:extLst>
              </a:tr>
              <a:tr h="415427">
                <a:tc>
                  <a:txBody>
                    <a:bodyPr/>
                    <a:lstStyle/>
                    <a:p>
                      <a:r>
                        <a:rPr lang="en-IN" sz="1100" b="1">
                          <a:latin typeface="+mj-lt"/>
                        </a:rPr>
                        <a:t>Remove Columns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Delete unnecessary columns to clean the dataset.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395611"/>
                  </a:ext>
                </a:extLst>
              </a:tr>
              <a:tr h="415427">
                <a:tc>
                  <a:txBody>
                    <a:bodyPr/>
                    <a:lstStyle/>
                    <a:p>
                      <a:r>
                        <a:rPr lang="en-IN" sz="1100" b="1">
                          <a:latin typeface="+mj-lt"/>
                        </a:rPr>
                        <a:t>Change Data Type</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Convert columns to appropriate data types (e.g., date, number, text).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495391"/>
                  </a:ext>
                </a:extLst>
              </a:tr>
              <a:tr h="555775">
                <a:tc>
                  <a:txBody>
                    <a:bodyPr/>
                    <a:lstStyle/>
                    <a:p>
                      <a:r>
                        <a:rPr lang="en-IN" sz="1100" b="1" dirty="0">
                          <a:latin typeface="+mj-lt"/>
                        </a:rPr>
                        <a:t>Split Column</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Break a column by delimiter (e.g., comma, space) or number of characters.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254"/>
                  </a:ext>
                </a:extLst>
              </a:tr>
              <a:tr h="415427">
                <a:tc>
                  <a:txBody>
                    <a:bodyPr/>
                    <a:lstStyle/>
                    <a:p>
                      <a:r>
                        <a:rPr lang="en-IN" sz="1100" b="1" dirty="0">
                          <a:latin typeface="+mj-lt"/>
                        </a:rPr>
                        <a:t>Merge Columns</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two or more columns into a single column with a separator.</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528530"/>
                  </a:ext>
                </a:extLst>
              </a:tr>
              <a:tr h="415427">
                <a:tc>
                  <a:txBody>
                    <a:bodyPr/>
                    <a:lstStyle/>
                    <a:p>
                      <a:r>
                        <a:rPr lang="en-IN" sz="1100" b="1">
                          <a:latin typeface="+mj-lt"/>
                        </a:rPr>
                        <a:t>Trim/Clean Text</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 extra spaces or non-printable characters from text data.</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78823"/>
                  </a:ext>
                </a:extLst>
              </a:tr>
              <a:tr h="415427">
                <a:tc>
                  <a:txBody>
                    <a:bodyPr/>
                    <a:lstStyle/>
                    <a:p>
                      <a:r>
                        <a:rPr lang="en-IN" sz="1100" b="1">
                          <a:latin typeface="+mj-lt"/>
                        </a:rPr>
                        <a:t>Fill Up/Down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Fill null values using values from above or below rows.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618228"/>
                  </a:ext>
                </a:extLst>
              </a:tr>
              <a:tr h="415427">
                <a:tc>
                  <a:txBody>
                    <a:bodyPr/>
                    <a:lstStyle/>
                    <a:p>
                      <a:r>
                        <a:rPr lang="en-IN" sz="1100" b="1">
                          <a:latin typeface="+mj-lt"/>
                        </a:rPr>
                        <a:t>Replace Values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Substitute specific values with new ones (e.g., fix typos, unify names).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439102"/>
                  </a:ext>
                </a:extLst>
              </a:tr>
            </a:tbl>
          </a:graphicData>
        </a:graphic>
      </p:graphicFrame>
      <p:graphicFrame>
        <p:nvGraphicFramePr>
          <p:cNvPr id="5" name="Table 4">
            <a:extLst>
              <a:ext uri="{FF2B5EF4-FFF2-40B4-BE49-F238E27FC236}">
                <a16:creationId xmlns:a16="http://schemas.microsoft.com/office/drawing/2014/main" id="{FFE69D00-FB7E-01ED-946D-5388E925A564}"/>
              </a:ext>
            </a:extLst>
          </p:cNvPr>
          <p:cNvGraphicFramePr>
            <a:graphicFrameLocks noGrp="1"/>
          </p:cNvGraphicFramePr>
          <p:nvPr>
            <p:extLst>
              <p:ext uri="{D42A27DB-BD31-4B8C-83A1-F6EECF244321}">
                <p14:modId xmlns:p14="http://schemas.microsoft.com/office/powerpoint/2010/main" val="3609170133"/>
              </p:ext>
            </p:extLst>
          </p:nvPr>
        </p:nvGraphicFramePr>
        <p:xfrm>
          <a:off x="4669394" y="996506"/>
          <a:ext cx="4466260" cy="3672881"/>
        </p:xfrm>
        <a:graphic>
          <a:graphicData uri="http://schemas.openxmlformats.org/drawingml/2006/table">
            <a:tbl>
              <a:tblPr firstRow="1">
                <a:tableStyleId>{72833802-FEF1-4C79-8D5D-14CF1EAF98D9}</a:tableStyleId>
              </a:tblPr>
              <a:tblGrid>
                <a:gridCol w="1666478">
                  <a:extLst>
                    <a:ext uri="{9D8B030D-6E8A-4147-A177-3AD203B41FA5}">
                      <a16:colId xmlns:a16="http://schemas.microsoft.com/office/drawing/2014/main" val="88491889"/>
                    </a:ext>
                  </a:extLst>
                </a:gridCol>
                <a:gridCol w="2799782">
                  <a:extLst>
                    <a:ext uri="{9D8B030D-6E8A-4147-A177-3AD203B41FA5}">
                      <a16:colId xmlns:a16="http://schemas.microsoft.com/office/drawing/2014/main" val="2392119591"/>
                    </a:ext>
                  </a:extLst>
                </a:gridCol>
              </a:tblGrid>
              <a:tr h="233822">
                <a:tc>
                  <a:txBody>
                    <a:bodyPr/>
                    <a:lstStyle/>
                    <a:p>
                      <a:pPr marL="0" algn="l" defTabSz="914400" rtl="0" eaLnBrk="1" latinLnBrk="0" hangingPunct="1"/>
                      <a:r>
                        <a:rPr lang="en-IN" sz="1100" b="1" kern="1200" dirty="0">
                          <a:solidFill>
                            <a:schemeClr val="bg1"/>
                          </a:solidFill>
                        </a:rPr>
                        <a:t>Transformation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1" kern="1200" dirty="0">
                          <a:solidFill>
                            <a:schemeClr val="bg1"/>
                          </a:solidFill>
                        </a:rPr>
                        <a:t>Description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81210"/>
                  </a:ext>
                </a:extLst>
              </a:tr>
              <a:tr h="551811">
                <a:tc>
                  <a:txBody>
                    <a:bodyPr/>
                    <a:lstStyle/>
                    <a:p>
                      <a:pPr marL="0" algn="l" defTabSz="914400" rtl="0" eaLnBrk="1" latinLnBrk="0" hangingPunct="1"/>
                      <a:r>
                        <a:rPr lang="en-IN" sz="1100" b="1" kern="1200" dirty="0">
                          <a:solidFill>
                            <a:schemeClr val="tx1"/>
                          </a:solidFill>
                        </a:rPr>
                        <a:t>Date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Extract year, month, day, quarter, or calculate durations from date columns.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06659"/>
                  </a:ext>
                </a:extLst>
              </a:tr>
              <a:tr h="412464">
                <a:tc>
                  <a:txBody>
                    <a:bodyPr/>
                    <a:lstStyle/>
                    <a:p>
                      <a:pPr marL="0" algn="l" defTabSz="914400" rtl="0" eaLnBrk="1" latinLnBrk="0" hangingPunct="1"/>
                      <a:r>
                        <a:rPr lang="en-IN" sz="1100" b="1" kern="1200" dirty="0">
                          <a:solidFill>
                            <a:schemeClr val="tx1"/>
                          </a:solidFill>
                        </a:rPr>
                        <a:t>Text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Change case (upper/lower/proper), extract substrings, or format strings.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16057"/>
                  </a:ext>
                </a:extLst>
              </a:tr>
              <a:tr h="412464">
                <a:tc>
                  <a:txBody>
                    <a:bodyPr/>
                    <a:lstStyle/>
                    <a:p>
                      <a:pPr marL="0" algn="l" defTabSz="914400" rtl="0" eaLnBrk="1" latinLnBrk="0" hangingPunct="1"/>
                      <a:r>
                        <a:rPr lang="en-IN" sz="1100" b="1" kern="1200">
                          <a:solidFill>
                            <a:schemeClr val="tx1"/>
                          </a:solidFill>
                        </a:rPr>
                        <a:t>Add Conditional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Create logic-based columns (e.g., "High" if Sales &gt; 500, else "Low").</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222082"/>
                  </a:ext>
                </a:extLst>
              </a:tr>
              <a:tr h="412464">
                <a:tc>
                  <a:txBody>
                    <a:bodyPr/>
                    <a:lstStyle/>
                    <a:p>
                      <a:pPr marL="0" algn="l" defTabSz="914400" rtl="0" eaLnBrk="1" latinLnBrk="0" hangingPunct="1"/>
                      <a:r>
                        <a:rPr lang="en-IN" sz="1100" b="1" kern="1200">
                          <a:solidFill>
                            <a:schemeClr val="tx1"/>
                          </a:solidFill>
                        </a:rPr>
                        <a:t>Add Custom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Write simple formulas using M to create new fields.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03347"/>
                  </a:ext>
                </a:extLst>
              </a:tr>
              <a:tr h="412464">
                <a:tc>
                  <a:txBody>
                    <a:bodyPr/>
                    <a:lstStyle/>
                    <a:p>
                      <a:pPr marL="0" algn="l" defTabSz="914400" rtl="0" eaLnBrk="1" latinLnBrk="0" hangingPunct="1"/>
                      <a:r>
                        <a:rPr lang="en-IN" sz="1100" b="1" kern="1200">
                          <a:solidFill>
                            <a:schemeClr val="tx1"/>
                          </a:solidFill>
                        </a:rPr>
                        <a:t>Group By</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Aggregate data (sum, average, count) by categories or IDs.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307973"/>
                  </a:ext>
                </a:extLst>
              </a:tr>
              <a:tr h="412464">
                <a:tc>
                  <a:txBody>
                    <a:bodyPr/>
                    <a:lstStyle/>
                    <a:p>
                      <a:pPr marL="0" algn="l" defTabSz="914400" rtl="0" eaLnBrk="1" latinLnBrk="0" hangingPunct="1"/>
                      <a:r>
                        <a:rPr lang="en-IN" sz="1100" b="1" kern="1200" dirty="0">
                          <a:solidFill>
                            <a:schemeClr val="tx1"/>
                          </a:solidFill>
                        </a:rPr>
                        <a:t>Column Profiling</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View data quality, column distribution, and value statistics.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69382"/>
                  </a:ext>
                </a:extLst>
              </a:tr>
              <a:tr h="412464">
                <a:tc>
                  <a:txBody>
                    <a:bodyPr/>
                    <a:lstStyle/>
                    <a:p>
                      <a:pPr marL="0" algn="l" defTabSz="914400" rtl="0" eaLnBrk="1" latinLnBrk="0" hangingPunct="1"/>
                      <a:r>
                        <a:rPr lang="en-IN" sz="1100" b="1" kern="1200">
                          <a:solidFill>
                            <a:schemeClr val="tx1"/>
                          </a:solidFill>
                        </a:rPr>
                        <a:t>Transpose Table</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Swap rows and columns for better alignment or reshaping data.</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357880"/>
                  </a:ext>
                </a:extLst>
              </a:tr>
              <a:tr h="412464">
                <a:tc>
                  <a:txBody>
                    <a:bodyPr/>
                    <a:lstStyle/>
                    <a:p>
                      <a:pPr marL="0" algn="l" defTabSz="914400" rtl="0" eaLnBrk="1" latinLnBrk="0" hangingPunct="1"/>
                      <a:r>
                        <a:rPr lang="en-IN" sz="1100" b="1" kern="1200">
                          <a:solidFill>
                            <a:schemeClr val="tx1"/>
                          </a:solidFill>
                        </a:rPr>
                        <a:t>Unpivot Columns</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0" kern="1200" dirty="0">
                          <a:solidFill>
                            <a:schemeClr val="tx1"/>
                          </a:solidFill>
                        </a:rPr>
                        <a:t>Convert wide-format data to long format for analysis.</a:t>
                      </a:r>
                      <a:endParaRPr lang="en-IN"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667925"/>
                  </a:ext>
                </a:extLst>
              </a:tr>
            </a:tbl>
          </a:graphicData>
        </a:graphic>
      </p:graphicFrame>
    </p:spTree>
    <p:extLst>
      <p:ext uri="{BB962C8B-B14F-4D97-AF65-F5344CB8AC3E}">
        <p14:creationId xmlns:p14="http://schemas.microsoft.com/office/powerpoint/2010/main" val="96216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63E79-555F-EC0C-02D7-0E1643FB97E0}"/>
              </a:ext>
            </a:extLst>
          </p:cNvPr>
          <p:cNvSpPr>
            <a:spLocks noGrp="1"/>
          </p:cNvSpPr>
          <p:nvPr>
            <p:ph idx="1"/>
          </p:nvPr>
        </p:nvSpPr>
        <p:spPr>
          <a:xfrm>
            <a:off x="181163" y="871627"/>
            <a:ext cx="8764983" cy="4144204"/>
          </a:xfrm>
        </p:spPr>
        <p:txBody>
          <a:bodyPr>
            <a:normAutofit/>
          </a:bodyPr>
          <a:lstStyle/>
          <a:p>
            <a:pPr marL="0" indent="0">
              <a:lnSpc>
                <a:spcPct val="200000"/>
              </a:lnSpc>
              <a:buNone/>
            </a:pPr>
            <a:r>
              <a:rPr lang="en-GB" b="1" dirty="0"/>
              <a:t>What is Append?</a:t>
            </a:r>
          </a:p>
          <a:p>
            <a:pPr>
              <a:lnSpc>
                <a:spcPct val="200000"/>
              </a:lnSpc>
            </a:pPr>
            <a:r>
              <a:rPr lang="en-GB" dirty="0"/>
              <a:t>Appends = Stack rows from one or more tables into a single table.</a:t>
            </a:r>
          </a:p>
          <a:p>
            <a:pPr marL="0" indent="0">
              <a:lnSpc>
                <a:spcPct val="200000"/>
              </a:lnSpc>
              <a:buNone/>
            </a:pPr>
            <a:r>
              <a:rPr lang="en-GB" b="1" dirty="0"/>
              <a:t>When to Use It:</a:t>
            </a:r>
          </a:p>
          <a:p>
            <a:pPr>
              <a:lnSpc>
                <a:spcPct val="200000"/>
              </a:lnSpc>
            </a:pPr>
            <a:r>
              <a:rPr lang="en-GB" dirty="0"/>
              <a:t>Combining monthly files, regional sales reports, or similar structured tables.</a:t>
            </a:r>
          </a:p>
          <a:p>
            <a:pPr>
              <a:lnSpc>
                <a:spcPct val="200000"/>
              </a:lnSpc>
            </a:pPr>
            <a:r>
              <a:rPr lang="en-GB" dirty="0"/>
              <a:t>All tables should have matching columns (same names and order preferred).</a:t>
            </a:r>
          </a:p>
          <a:p>
            <a:pPr marL="0" indent="0">
              <a:lnSpc>
                <a:spcPct val="200000"/>
              </a:lnSpc>
              <a:buNone/>
            </a:pPr>
            <a:r>
              <a:rPr lang="en-GB" b="1" dirty="0"/>
              <a:t>How to Do It:</a:t>
            </a:r>
          </a:p>
          <a:p>
            <a:pPr>
              <a:lnSpc>
                <a:spcPct val="200000"/>
              </a:lnSpc>
            </a:pPr>
            <a:r>
              <a:rPr lang="en-GB" dirty="0"/>
              <a:t>Go to Home &gt; Append Queries (or "Append Queries as New").</a:t>
            </a:r>
          </a:p>
          <a:p>
            <a:pPr>
              <a:lnSpc>
                <a:spcPct val="200000"/>
              </a:lnSpc>
            </a:pPr>
            <a:r>
              <a:rPr lang="en-GB" dirty="0"/>
              <a:t>Select the two or more tables you want to combine.</a:t>
            </a:r>
          </a:p>
          <a:p>
            <a:pPr>
              <a:lnSpc>
                <a:spcPct val="200000"/>
              </a:lnSpc>
            </a:pPr>
            <a:r>
              <a:rPr lang="en-GB" dirty="0"/>
              <a:t>Result: One long table with all rows stacked.</a:t>
            </a:r>
          </a:p>
          <a:p>
            <a:pPr marL="0" indent="0">
              <a:lnSpc>
                <a:spcPct val="200000"/>
              </a:lnSpc>
              <a:buNone/>
            </a:pPr>
            <a:r>
              <a:rPr lang="en-GB" dirty="0"/>
              <a:t>⚠️ Tip: Columns that don’t match may create nulls or extra columns.</a:t>
            </a:r>
            <a:endParaRPr lang="en-IN" dirty="0"/>
          </a:p>
        </p:txBody>
      </p:sp>
      <p:sp>
        <p:nvSpPr>
          <p:cNvPr id="7" name="Text Placeholder 6">
            <a:extLst>
              <a:ext uri="{FF2B5EF4-FFF2-40B4-BE49-F238E27FC236}">
                <a16:creationId xmlns:a16="http://schemas.microsoft.com/office/drawing/2014/main" id="{306FF431-1804-1284-4ECA-CF796452295D}"/>
              </a:ext>
            </a:extLst>
          </p:cNvPr>
          <p:cNvSpPr>
            <a:spLocks noGrp="1"/>
          </p:cNvSpPr>
          <p:nvPr>
            <p:ph type="body" sz="quarter" idx="10"/>
          </p:nvPr>
        </p:nvSpPr>
        <p:spPr>
          <a:xfrm>
            <a:off x="181163" y="197361"/>
            <a:ext cx="8764983" cy="516740"/>
          </a:xfrm>
        </p:spPr>
        <p:txBody>
          <a:bodyPr/>
          <a:lstStyle/>
          <a:p>
            <a:r>
              <a:rPr lang="en-GB" dirty="0"/>
              <a:t>Combining Tables with Append Queries</a:t>
            </a:r>
            <a:endParaRPr lang="en-IN" dirty="0"/>
          </a:p>
        </p:txBody>
      </p:sp>
    </p:spTree>
    <p:extLst>
      <p:ext uri="{BB962C8B-B14F-4D97-AF65-F5344CB8AC3E}">
        <p14:creationId xmlns:p14="http://schemas.microsoft.com/office/powerpoint/2010/main" val="418800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0CA55F-A59A-027E-8237-D649239D13AB}"/>
              </a:ext>
            </a:extLst>
          </p:cNvPr>
          <p:cNvSpPr>
            <a:spLocks noGrp="1"/>
          </p:cNvSpPr>
          <p:nvPr>
            <p:ph idx="1"/>
          </p:nvPr>
        </p:nvSpPr>
        <p:spPr>
          <a:xfrm>
            <a:off x="181163" y="871627"/>
            <a:ext cx="8764983" cy="4144204"/>
          </a:xfrm>
        </p:spPr>
        <p:txBody>
          <a:bodyPr>
            <a:noAutofit/>
          </a:bodyPr>
          <a:lstStyle/>
          <a:p>
            <a:pPr marL="0" indent="0">
              <a:buNone/>
            </a:pPr>
            <a:r>
              <a:rPr lang="en-GB" b="1" dirty="0"/>
              <a:t>What is Merge?</a:t>
            </a:r>
          </a:p>
          <a:p>
            <a:r>
              <a:rPr lang="en-GB" dirty="0"/>
              <a:t>Merges = Join data from two tables using a common key (like VLOOKUP).</a:t>
            </a:r>
          </a:p>
          <a:p>
            <a:pPr marL="0" indent="0">
              <a:buNone/>
            </a:pPr>
            <a:r>
              <a:rPr lang="en-GB" b="1" dirty="0"/>
              <a:t>When to Use It:</a:t>
            </a:r>
          </a:p>
          <a:p>
            <a:r>
              <a:rPr lang="en-GB" dirty="0"/>
              <a:t>Adding customer info to orders.</a:t>
            </a:r>
          </a:p>
          <a:p>
            <a:r>
              <a:rPr lang="en-GB" dirty="0"/>
              <a:t>Joining product master with sales data.</a:t>
            </a:r>
          </a:p>
          <a:p>
            <a:r>
              <a:rPr lang="en-GB" dirty="0"/>
              <a:t>Enriching data from reference tables.</a:t>
            </a:r>
          </a:p>
          <a:p>
            <a:pPr marL="0" indent="0">
              <a:buNone/>
            </a:pPr>
            <a:r>
              <a:rPr lang="en-GB" b="1" dirty="0"/>
              <a:t>How to Do It:</a:t>
            </a:r>
          </a:p>
          <a:p>
            <a:r>
              <a:rPr lang="en-GB" dirty="0"/>
              <a:t>Go to Home &gt; Merge Queries (or "Merge Queries as New").</a:t>
            </a:r>
          </a:p>
          <a:p>
            <a:r>
              <a:rPr lang="en-GB" dirty="0"/>
              <a:t>Select the two tables and matching columns (keys).</a:t>
            </a:r>
          </a:p>
          <a:p>
            <a:pPr marL="0" indent="0">
              <a:buNone/>
            </a:pPr>
            <a:r>
              <a:rPr lang="en-GB" b="1" dirty="0"/>
              <a:t>Choose Join Type:</a:t>
            </a:r>
          </a:p>
          <a:p>
            <a:r>
              <a:rPr lang="en-GB" dirty="0"/>
              <a:t>Left Join (default): All rows from the first table, matched from the second.</a:t>
            </a:r>
          </a:p>
          <a:p>
            <a:r>
              <a:rPr lang="en-GB" dirty="0"/>
              <a:t>Inner Join: Only matching rows from both.</a:t>
            </a:r>
          </a:p>
          <a:p>
            <a:r>
              <a:rPr lang="en-GB" dirty="0"/>
              <a:t>Full Outer, Right Outer, Anti Joins, etc.</a:t>
            </a:r>
          </a:p>
          <a:p>
            <a:endParaRPr lang="en-GB" dirty="0"/>
          </a:p>
          <a:p>
            <a:pPr marL="0" indent="0">
              <a:buNone/>
            </a:pPr>
            <a:r>
              <a:rPr lang="en-GB" dirty="0"/>
              <a:t>⚠️ Tip:  After merging, click the expand icon (🔽) to select which columns to add from the second table.</a:t>
            </a:r>
            <a:endParaRPr lang="en-IN" dirty="0"/>
          </a:p>
        </p:txBody>
      </p:sp>
      <p:sp>
        <p:nvSpPr>
          <p:cNvPr id="3" name="Text Placeholder 2">
            <a:extLst>
              <a:ext uri="{FF2B5EF4-FFF2-40B4-BE49-F238E27FC236}">
                <a16:creationId xmlns:a16="http://schemas.microsoft.com/office/drawing/2014/main" id="{92796246-ED7E-1AF0-85EF-AB0271BB85BE}"/>
              </a:ext>
            </a:extLst>
          </p:cNvPr>
          <p:cNvSpPr>
            <a:spLocks noGrp="1"/>
          </p:cNvSpPr>
          <p:nvPr>
            <p:ph type="body" sz="quarter" idx="10"/>
          </p:nvPr>
        </p:nvSpPr>
        <p:spPr>
          <a:xfrm>
            <a:off x="181163" y="197361"/>
            <a:ext cx="8764983" cy="516740"/>
          </a:xfrm>
        </p:spPr>
        <p:txBody>
          <a:bodyPr/>
          <a:lstStyle/>
          <a:p>
            <a:r>
              <a:rPr lang="en-GB" dirty="0"/>
              <a:t>Combining Tables with Merge Queries</a:t>
            </a:r>
            <a:endParaRPr lang="en-IN" dirty="0"/>
          </a:p>
        </p:txBody>
      </p:sp>
    </p:spTree>
    <p:extLst>
      <p:ext uri="{BB962C8B-B14F-4D97-AF65-F5344CB8AC3E}">
        <p14:creationId xmlns:p14="http://schemas.microsoft.com/office/powerpoint/2010/main" val="236507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AD80E-A34E-043C-FB9F-3FB2F974A1A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09E87-0B43-4A9E-F926-42D18F40F141}"/>
              </a:ext>
            </a:extLst>
          </p:cNvPr>
          <p:cNvSpPr>
            <a:spLocks noGrp="1"/>
          </p:cNvSpPr>
          <p:nvPr>
            <p:ph idx="1"/>
          </p:nvPr>
        </p:nvSpPr>
        <p:spPr>
          <a:xfrm>
            <a:off x="165768" y="823512"/>
            <a:ext cx="8844548" cy="4251134"/>
          </a:xfrm>
        </p:spPr>
        <p:txBody>
          <a:bodyPr>
            <a:normAutofit/>
          </a:bodyPr>
          <a:lstStyle/>
          <a:p>
            <a:pPr marL="0" indent="0">
              <a:lnSpc>
                <a:spcPct val="200000"/>
              </a:lnSpc>
              <a:buNone/>
            </a:pPr>
            <a:r>
              <a:rPr lang="en-US" b="1" dirty="0"/>
              <a:t>Example: Use Stock Data for following examples – </a:t>
            </a:r>
          </a:p>
          <a:p>
            <a:pPr>
              <a:lnSpc>
                <a:spcPct val="200000"/>
              </a:lnSpc>
            </a:pPr>
            <a:r>
              <a:rPr lang="en-IN" dirty="0"/>
              <a:t>Append data from all the 3 companies into a single table</a:t>
            </a:r>
          </a:p>
          <a:p>
            <a:pPr>
              <a:lnSpc>
                <a:spcPct val="200000"/>
              </a:lnSpc>
            </a:pPr>
            <a:r>
              <a:rPr lang="en-US" b="1" dirty="0"/>
              <a:t>Ex</a:t>
            </a:r>
            <a:r>
              <a:rPr lang="en-US" dirty="0"/>
              <a:t>. Create a chart to see the monthly change in volumes of stocks, beginning of 2010 to the end of 2014. Which two consecutive months saw the least fluctuation in increase or decrease?</a:t>
            </a:r>
          </a:p>
          <a:p>
            <a:pPr>
              <a:lnSpc>
                <a:spcPct val="200000"/>
              </a:lnSpc>
            </a:pPr>
            <a:r>
              <a:rPr lang="en-US" b="1" dirty="0"/>
              <a:t>Ex. </a:t>
            </a:r>
            <a:r>
              <a:rPr lang="en-US" dirty="0"/>
              <a:t>Compare avg open value for all the companies across 2010 to 2014. Which company saw a drop in value in 2013? Which month of 2013 for that </a:t>
            </a:r>
            <a:r>
              <a:rPr lang="en-US"/>
              <a:t>company was </a:t>
            </a:r>
            <a:r>
              <a:rPr lang="en-US" dirty="0"/>
              <a:t>the lowest value? Was this all time low or lowest for that year?</a:t>
            </a:r>
          </a:p>
          <a:p>
            <a:pPr>
              <a:lnSpc>
                <a:spcPct val="200000"/>
              </a:lnSpc>
            </a:pPr>
            <a:r>
              <a:rPr lang="en-US" b="1" dirty="0"/>
              <a:t>Ex</a:t>
            </a:r>
            <a:r>
              <a:rPr lang="en-US" dirty="0"/>
              <a:t>. Create a table chart showing the sum of Volume per Company per Year. What was the total volume for Apple in 2013 and the total volume for Apple for 2010 through 2014, respectively?</a:t>
            </a:r>
          </a:p>
          <a:p>
            <a:pPr>
              <a:lnSpc>
                <a:spcPct val="200000"/>
              </a:lnSpc>
            </a:pPr>
            <a:endParaRPr lang="en-US" dirty="0"/>
          </a:p>
        </p:txBody>
      </p:sp>
    </p:spTree>
    <p:extLst>
      <p:ext uri="{BB962C8B-B14F-4D97-AF65-F5344CB8AC3E}">
        <p14:creationId xmlns:p14="http://schemas.microsoft.com/office/powerpoint/2010/main" val="332709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01627-2815-35F9-37EF-79D6A75202B9}"/>
              </a:ext>
            </a:extLst>
          </p:cNvPr>
          <p:cNvSpPr>
            <a:spLocks noGrp="1"/>
          </p:cNvSpPr>
          <p:nvPr>
            <p:ph idx="1"/>
          </p:nvPr>
        </p:nvSpPr>
        <p:spPr/>
        <p:txBody>
          <a:bodyPr/>
          <a:lstStyle/>
          <a:p>
            <a:pPr marL="0" indent="0">
              <a:lnSpc>
                <a:spcPct val="250000"/>
              </a:lnSpc>
              <a:spcBef>
                <a:spcPts val="0"/>
              </a:spcBef>
              <a:buNone/>
            </a:pPr>
            <a:r>
              <a:rPr lang="en-GB" b="1" dirty="0"/>
              <a:t>Example : Invoice Dataset – </a:t>
            </a:r>
          </a:p>
          <a:p>
            <a:pPr lvl="1">
              <a:lnSpc>
                <a:spcPct val="250000"/>
              </a:lnSpc>
              <a:spcBef>
                <a:spcPts val="0"/>
              </a:spcBef>
            </a:pPr>
            <a:r>
              <a:rPr lang="en-GB" dirty="0"/>
              <a:t>Connect to invoice.xlsx file and import all tables</a:t>
            </a:r>
          </a:p>
          <a:p>
            <a:pPr lvl="1">
              <a:lnSpc>
                <a:spcPct val="250000"/>
              </a:lnSpc>
              <a:spcBef>
                <a:spcPts val="0"/>
              </a:spcBef>
            </a:pPr>
            <a:r>
              <a:rPr lang="en-GB" dirty="0"/>
              <a:t>Merge invoice and products tables</a:t>
            </a:r>
          </a:p>
          <a:p>
            <a:pPr marL="0" lvl="1" indent="0">
              <a:lnSpc>
                <a:spcPct val="250000"/>
              </a:lnSpc>
              <a:spcBef>
                <a:spcPts val="0"/>
              </a:spcBef>
              <a:buNone/>
            </a:pPr>
            <a:r>
              <a:rPr lang="en-GB" b="1" dirty="0"/>
              <a:t>Examples –</a:t>
            </a:r>
          </a:p>
          <a:p>
            <a:pPr lvl="1">
              <a:lnSpc>
                <a:spcPct val="250000"/>
              </a:lnSpc>
              <a:spcBef>
                <a:spcPts val="0"/>
              </a:spcBef>
            </a:pPr>
            <a:r>
              <a:rPr lang="en-GB" dirty="0"/>
              <a:t>Ex. How many invoice are generated?</a:t>
            </a:r>
          </a:p>
          <a:p>
            <a:pPr lvl="1">
              <a:lnSpc>
                <a:spcPct val="250000"/>
              </a:lnSpc>
              <a:spcBef>
                <a:spcPts val="0"/>
              </a:spcBef>
            </a:pPr>
            <a:r>
              <a:rPr lang="en-GB" dirty="0"/>
              <a:t>Ex. How many vendors are associated with us?</a:t>
            </a:r>
          </a:p>
          <a:p>
            <a:pPr lvl="1">
              <a:lnSpc>
                <a:spcPct val="250000"/>
              </a:lnSpc>
              <a:spcBef>
                <a:spcPts val="0"/>
              </a:spcBef>
            </a:pPr>
            <a:r>
              <a:rPr lang="en-GB" dirty="0"/>
              <a:t>Ex. How many products are present?</a:t>
            </a:r>
          </a:p>
          <a:p>
            <a:pPr lvl="1">
              <a:lnSpc>
                <a:spcPct val="250000"/>
              </a:lnSpc>
              <a:spcBef>
                <a:spcPts val="0"/>
              </a:spcBef>
            </a:pPr>
            <a:r>
              <a:rPr lang="en-GB" dirty="0"/>
              <a:t>Ex. Calculate total Sales amount by adding a column</a:t>
            </a:r>
          </a:p>
          <a:p>
            <a:pPr lvl="1">
              <a:lnSpc>
                <a:spcPct val="250000"/>
              </a:lnSpc>
              <a:spcBef>
                <a:spcPts val="0"/>
              </a:spcBef>
            </a:pPr>
            <a:r>
              <a:rPr lang="en-GB" dirty="0"/>
              <a:t>Ex. Filter out the unpaid invoices</a:t>
            </a:r>
          </a:p>
          <a:p>
            <a:pPr lvl="1">
              <a:lnSpc>
                <a:spcPct val="150000"/>
              </a:lnSpc>
              <a:spcBef>
                <a:spcPts val="0"/>
              </a:spcBef>
            </a:pPr>
            <a:endParaRPr lang="en-GB" dirty="0"/>
          </a:p>
        </p:txBody>
      </p:sp>
    </p:spTree>
    <p:extLst>
      <p:ext uri="{BB962C8B-B14F-4D97-AF65-F5344CB8AC3E}">
        <p14:creationId xmlns:p14="http://schemas.microsoft.com/office/powerpoint/2010/main" val="4261662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5C084-BD5C-7E40-17D1-0F0F97A57B2B}"/>
              </a:ext>
            </a:extLst>
          </p:cNvPr>
          <p:cNvSpPr>
            <a:spLocks noGrp="1"/>
          </p:cNvSpPr>
          <p:nvPr>
            <p:ph idx="1"/>
          </p:nvPr>
        </p:nvSpPr>
        <p:spPr>
          <a:xfrm>
            <a:off x="165100" y="4696444"/>
            <a:ext cx="8845550" cy="378793"/>
          </a:xfrm>
        </p:spPr>
        <p:txBody>
          <a:bodyPr/>
          <a:lstStyle/>
          <a:p>
            <a:r>
              <a:rPr lang="en-GB" dirty="0"/>
              <a:t>⚠️ Tip: Think of Merge as a VLOOKUP (horizontal) and Append as stacking files (vertical)</a:t>
            </a:r>
            <a:endParaRPr lang="en-IN" dirty="0"/>
          </a:p>
        </p:txBody>
      </p:sp>
      <p:sp>
        <p:nvSpPr>
          <p:cNvPr id="3" name="Text Placeholder 2">
            <a:extLst>
              <a:ext uri="{FF2B5EF4-FFF2-40B4-BE49-F238E27FC236}">
                <a16:creationId xmlns:a16="http://schemas.microsoft.com/office/drawing/2014/main" id="{8CD409C6-3C00-51F5-A5D3-63B5641D1AEB}"/>
              </a:ext>
            </a:extLst>
          </p:cNvPr>
          <p:cNvSpPr>
            <a:spLocks noGrp="1"/>
          </p:cNvSpPr>
          <p:nvPr>
            <p:ph type="body" sz="quarter" idx="10"/>
          </p:nvPr>
        </p:nvSpPr>
        <p:spPr>
          <a:xfrm>
            <a:off x="667720" y="208546"/>
            <a:ext cx="8342596" cy="426321"/>
          </a:xfrm>
        </p:spPr>
        <p:txBody>
          <a:bodyPr/>
          <a:lstStyle/>
          <a:p>
            <a:r>
              <a:rPr lang="en-GB" dirty="0"/>
              <a:t>Merge vs Append in Power Query</a:t>
            </a:r>
            <a:endParaRPr lang="en-IN" dirty="0"/>
          </a:p>
        </p:txBody>
      </p:sp>
      <p:graphicFrame>
        <p:nvGraphicFramePr>
          <p:cNvPr id="4" name="Table 3">
            <a:extLst>
              <a:ext uri="{FF2B5EF4-FFF2-40B4-BE49-F238E27FC236}">
                <a16:creationId xmlns:a16="http://schemas.microsoft.com/office/drawing/2014/main" id="{73DD9414-05C9-4623-2428-166A7F462636}"/>
              </a:ext>
            </a:extLst>
          </p:cNvPr>
          <p:cNvGraphicFramePr>
            <a:graphicFrameLocks noGrp="1"/>
          </p:cNvGraphicFramePr>
          <p:nvPr>
            <p:extLst>
              <p:ext uri="{D42A27DB-BD31-4B8C-83A1-F6EECF244321}">
                <p14:modId xmlns:p14="http://schemas.microsoft.com/office/powerpoint/2010/main" val="3697211403"/>
              </p:ext>
            </p:extLst>
          </p:nvPr>
        </p:nvGraphicFramePr>
        <p:xfrm>
          <a:off x="320201" y="1077838"/>
          <a:ext cx="7092390" cy="3262312"/>
        </p:xfrm>
        <a:graphic>
          <a:graphicData uri="http://schemas.openxmlformats.org/drawingml/2006/table">
            <a:tbl>
              <a:tblPr firstRow="1">
                <a:tableStyleId>{72833802-FEF1-4C79-8D5D-14CF1EAF98D9}</a:tableStyleId>
              </a:tblPr>
              <a:tblGrid>
                <a:gridCol w="1232656">
                  <a:extLst>
                    <a:ext uri="{9D8B030D-6E8A-4147-A177-3AD203B41FA5}">
                      <a16:colId xmlns:a16="http://schemas.microsoft.com/office/drawing/2014/main" val="236831564"/>
                    </a:ext>
                  </a:extLst>
                </a:gridCol>
                <a:gridCol w="2935854">
                  <a:extLst>
                    <a:ext uri="{9D8B030D-6E8A-4147-A177-3AD203B41FA5}">
                      <a16:colId xmlns:a16="http://schemas.microsoft.com/office/drawing/2014/main" val="2136984569"/>
                    </a:ext>
                  </a:extLst>
                </a:gridCol>
                <a:gridCol w="2923880">
                  <a:extLst>
                    <a:ext uri="{9D8B030D-6E8A-4147-A177-3AD203B41FA5}">
                      <a16:colId xmlns:a16="http://schemas.microsoft.com/office/drawing/2014/main" val="3972913356"/>
                    </a:ext>
                  </a:extLst>
                </a:gridCol>
              </a:tblGrid>
              <a:tr h="289983">
                <a:tc>
                  <a:txBody>
                    <a:bodyPr/>
                    <a:lstStyle/>
                    <a:p>
                      <a:r>
                        <a:rPr lang="en-IN" sz="1100" dirty="0">
                          <a:latin typeface="+mj-lt"/>
                        </a:rPr>
                        <a:t>Feature</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Merge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Append</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221774"/>
                  </a:ext>
                </a:extLst>
              </a:tr>
              <a:tr h="507471">
                <a:tc>
                  <a:txBody>
                    <a:bodyPr/>
                    <a:lstStyle/>
                    <a:p>
                      <a:r>
                        <a:rPr lang="en-IN" sz="1100" b="1" dirty="0">
                          <a:latin typeface="+mj-lt"/>
                        </a:rPr>
                        <a:t>Purpose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tables </a:t>
                      </a:r>
                      <a:r>
                        <a:rPr lang="en-GB" sz="1100" b="1">
                          <a:latin typeface="+mj-lt"/>
                        </a:rPr>
                        <a:t>side-by-side</a:t>
                      </a:r>
                      <a:r>
                        <a:rPr lang="en-GB" sz="1100">
                          <a:latin typeface="+mj-lt"/>
                        </a:rPr>
                        <a:t> using a key</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Stack tables </a:t>
                      </a:r>
                      <a:r>
                        <a:rPr lang="en-GB" sz="1100" b="1">
                          <a:latin typeface="+mj-lt"/>
                        </a:rPr>
                        <a:t>on top of each other</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696590"/>
                  </a:ext>
                </a:extLst>
              </a:tr>
              <a:tr h="724958">
                <a:tc>
                  <a:txBody>
                    <a:bodyPr/>
                    <a:lstStyle/>
                    <a:p>
                      <a:r>
                        <a:rPr lang="en-IN" sz="1100" b="1" dirty="0">
                          <a:latin typeface="+mj-lt"/>
                        </a:rPr>
                        <a:t>Structure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Tables may have </a:t>
                      </a:r>
                      <a:r>
                        <a:rPr lang="en-GB" sz="1100" b="1" dirty="0">
                          <a:latin typeface="+mj-lt"/>
                        </a:rPr>
                        <a:t>different columns</a:t>
                      </a:r>
                      <a:endParaRPr lang="en-GB"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Tables should have </a:t>
                      </a:r>
                      <a:r>
                        <a:rPr lang="en-GB" sz="1100" b="1">
                          <a:latin typeface="+mj-lt"/>
                        </a:rPr>
                        <a:t>same columns/structure</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229515"/>
                  </a:ext>
                </a:extLst>
              </a:tr>
              <a:tr h="724958">
                <a:tc>
                  <a:txBody>
                    <a:bodyPr/>
                    <a:lstStyle/>
                    <a:p>
                      <a:r>
                        <a:rPr lang="en-IN" sz="1100" b="1" dirty="0">
                          <a:latin typeface="+mj-lt"/>
                        </a:rPr>
                        <a:t>Use Case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Lookups, enrich with customer/product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monthly, regional, or similar data sets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70765"/>
                  </a:ext>
                </a:extLst>
              </a:tr>
              <a:tr h="507471">
                <a:tc>
                  <a:txBody>
                    <a:bodyPr/>
                    <a:lstStyle/>
                    <a:p>
                      <a:r>
                        <a:rPr lang="en-IN" sz="1100" b="1" dirty="0">
                          <a:latin typeface="+mj-lt"/>
                        </a:rPr>
                        <a:t>Action</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Joins based on a common field (e.g., ID)</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Adds rows from one table to another</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97184"/>
                  </a:ext>
                </a:extLst>
              </a:tr>
              <a:tr h="507471">
                <a:tc>
                  <a:txBody>
                    <a:bodyPr/>
                    <a:lstStyle/>
                    <a:p>
                      <a:r>
                        <a:rPr lang="en-IN" sz="1100" b="1" dirty="0">
                          <a:latin typeface="+mj-lt"/>
                        </a:rPr>
                        <a:t>Example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Add Customer Name to Order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Jan, Feb, Mar sales tables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390818"/>
                  </a:ext>
                </a:extLst>
              </a:tr>
            </a:tbl>
          </a:graphicData>
        </a:graphic>
      </p:graphicFrame>
    </p:spTree>
    <p:extLst>
      <p:ext uri="{BB962C8B-B14F-4D97-AF65-F5344CB8AC3E}">
        <p14:creationId xmlns:p14="http://schemas.microsoft.com/office/powerpoint/2010/main" val="75425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6DC916B-393C-7300-2BE4-196823D29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FFE3-A9DB-0779-EE6E-ED90254F5B23}"/>
              </a:ext>
            </a:extLst>
          </p:cNvPr>
          <p:cNvSpPr>
            <a:spLocks noGrp="1"/>
          </p:cNvSpPr>
          <p:nvPr>
            <p:ph idx="1"/>
          </p:nvPr>
        </p:nvSpPr>
        <p:spPr>
          <a:xfrm>
            <a:off x="181164" y="871627"/>
            <a:ext cx="4299932" cy="4144204"/>
          </a:xfrm>
        </p:spPr>
        <p:txBody>
          <a:bodyPr>
            <a:normAutofit/>
          </a:bodyPr>
          <a:lstStyle/>
          <a:p>
            <a:pPr>
              <a:spcAft>
                <a:spcPts val="1200"/>
              </a:spcAft>
            </a:pPr>
            <a:r>
              <a:rPr lang="en-GB" dirty="0"/>
              <a:t>Power BI has three components: Desktop (development), Service (online management), and Mobile (viewing).</a:t>
            </a:r>
          </a:p>
          <a:p>
            <a:pPr>
              <a:spcAft>
                <a:spcPts val="1200"/>
              </a:spcAft>
            </a:pPr>
            <a:r>
              <a:rPr lang="en-GB" b="1" dirty="0"/>
              <a:t>Power BI Desktop </a:t>
            </a:r>
            <a:r>
              <a:rPr lang="en-GB" dirty="0"/>
              <a:t>is used to connect, model, and visualize data.</a:t>
            </a:r>
          </a:p>
          <a:p>
            <a:pPr>
              <a:spcAft>
                <a:spcPts val="1200"/>
              </a:spcAft>
            </a:pPr>
            <a:r>
              <a:rPr lang="en-GB" dirty="0"/>
              <a:t>Reports are published to the </a:t>
            </a:r>
            <a:r>
              <a:rPr lang="en-GB" b="1" dirty="0"/>
              <a:t>Power BI Service </a:t>
            </a:r>
            <a:r>
              <a:rPr lang="en-GB" dirty="0"/>
              <a:t>for sharing and collaboration.</a:t>
            </a:r>
          </a:p>
          <a:p>
            <a:pPr>
              <a:spcAft>
                <a:spcPts val="1200"/>
              </a:spcAft>
            </a:pPr>
            <a:r>
              <a:rPr lang="en-GB" b="1" dirty="0"/>
              <a:t>Power BI Mobile </a:t>
            </a:r>
            <a:r>
              <a:rPr lang="en-GB" dirty="0"/>
              <a:t>delivers mobile-optimized report views.</a:t>
            </a:r>
          </a:p>
          <a:p>
            <a:pPr>
              <a:spcAft>
                <a:spcPts val="1200"/>
              </a:spcAft>
            </a:pPr>
            <a:r>
              <a:rPr lang="en-GB" dirty="0"/>
              <a:t>Common workflow: Connect → Transform → Visualize → Publish → Distribute.</a:t>
            </a:r>
          </a:p>
          <a:p>
            <a:pPr>
              <a:spcAft>
                <a:spcPts val="1200"/>
              </a:spcAft>
            </a:pPr>
            <a:r>
              <a:rPr lang="en-GB" dirty="0"/>
              <a:t>Dashboards and apps in the Power BI Service help organize and deliver insights effectively.</a:t>
            </a:r>
            <a:endParaRPr lang="en-US" dirty="0"/>
          </a:p>
        </p:txBody>
      </p:sp>
      <p:sp>
        <p:nvSpPr>
          <p:cNvPr id="4" name="Text Placeholder 3">
            <a:extLst>
              <a:ext uri="{FF2B5EF4-FFF2-40B4-BE49-F238E27FC236}">
                <a16:creationId xmlns:a16="http://schemas.microsoft.com/office/drawing/2014/main" id="{3686B617-8B61-8A73-D568-238D9B6EDF4E}"/>
              </a:ext>
            </a:extLst>
          </p:cNvPr>
          <p:cNvSpPr>
            <a:spLocks noGrp="1"/>
          </p:cNvSpPr>
          <p:nvPr>
            <p:ph type="body" sz="quarter" idx="10"/>
          </p:nvPr>
        </p:nvSpPr>
        <p:spPr>
          <a:xfrm>
            <a:off x="181163" y="197361"/>
            <a:ext cx="8764983" cy="516740"/>
          </a:xfrm>
        </p:spPr>
        <p:txBody>
          <a:bodyPr>
            <a:normAutofit/>
          </a:bodyPr>
          <a:lstStyle/>
          <a:p>
            <a:r>
              <a:rPr lang="en-US"/>
              <a:t>Key Components &amp; Workflow</a:t>
            </a:r>
          </a:p>
        </p:txBody>
      </p:sp>
      <p:graphicFrame>
        <p:nvGraphicFramePr>
          <p:cNvPr id="8" name="Content Placeholder 3">
            <a:extLst>
              <a:ext uri="{FF2B5EF4-FFF2-40B4-BE49-F238E27FC236}">
                <a16:creationId xmlns:a16="http://schemas.microsoft.com/office/drawing/2014/main" id="{D295E8F0-26C8-D104-A4B5-DC28FE2E4A04}"/>
              </a:ext>
            </a:extLst>
          </p:cNvPr>
          <p:cNvGraphicFramePr>
            <a:graphicFrameLocks/>
          </p:cNvGraphicFramePr>
          <p:nvPr>
            <p:extLst>
              <p:ext uri="{D42A27DB-BD31-4B8C-83A1-F6EECF244321}">
                <p14:modId xmlns:p14="http://schemas.microsoft.com/office/powerpoint/2010/main" val="3851517825"/>
              </p:ext>
            </p:extLst>
          </p:nvPr>
        </p:nvGraphicFramePr>
        <p:xfrm>
          <a:off x="4752094" y="1194626"/>
          <a:ext cx="3822946" cy="38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08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Tab</a:t>
            </a:r>
          </a:p>
        </p:txBody>
      </p:sp>
    </p:spTree>
    <p:extLst>
      <p:ext uri="{BB962C8B-B14F-4D97-AF65-F5344CB8AC3E}">
        <p14:creationId xmlns:p14="http://schemas.microsoft.com/office/powerpoint/2010/main" val="2325997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1E989-5B54-8E66-3F29-16D8478C611D}"/>
              </a:ext>
            </a:extLst>
          </p:cNvPr>
          <p:cNvSpPr>
            <a:spLocks noGrp="1" noChangeArrowheads="1"/>
          </p:cNvSpPr>
          <p:nvPr>
            <p:ph idx="1"/>
          </p:nvPr>
        </p:nvSpPr>
        <p:spPr bwMode="auto">
          <a:xfrm>
            <a:off x="180975" y="925799"/>
            <a:ext cx="8764588" cy="25647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pPr>
            <a:r>
              <a:rPr lang="en-US" altLang="en-US" b="1" dirty="0"/>
              <a:t>View Imported Data: </a:t>
            </a:r>
            <a:r>
              <a:rPr lang="en-US" altLang="en-US" dirty="0"/>
              <a:t>The Data tab allows you to see the underlying dataset in a tabular format after it's loaded into Power BI.</a:t>
            </a:r>
          </a:p>
          <a:p>
            <a:pPr>
              <a:lnSpc>
                <a:spcPct val="250000"/>
              </a:lnSpc>
            </a:pPr>
            <a:r>
              <a:rPr lang="en-US" altLang="en-US" b="1" dirty="0"/>
              <a:t>Inspect and Validate</a:t>
            </a:r>
            <a:r>
              <a:rPr lang="en-US" altLang="en-US" dirty="0"/>
              <a:t>: Users can verify data values, check for missing or incorrect data, and ensure data quality before using it in visuals.</a:t>
            </a:r>
          </a:p>
          <a:p>
            <a:pPr>
              <a:lnSpc>
                <a:spcPct val="250000"/>
              </a:lnSpc>
            </a:pPr>
            <a:r>
              <a:rPr lang="en-US" altLang="en-US" b="1" dirty="0"/>
              <a:t>Create Measures and Columns: </a:t>
            </a:r>
            <a:r>
              <a:rPr lang="en-US" altLang="en-US" dirty="0"/>
              <a:t>You can write DAX formulas to create new measures, calculated columns, and quick measures directly from the Data tab.</a:t>
            </a:r>
          </a:p>
          <a:p>
            <a:pPr>
              <a:lnSpc>
                <a:spcPct val="250000"/>
              </a:lnSpc>
            </a:pPr>
            <a:r>
              <a:rPr lang="en-US" altLang="en-US" b="1" dirty="0"/>
              <a:t>Field Properties: </a:t>
            </a:r>
            <a:r>
              <a:rPr lang="en-US" altLang="en-US" dirty="0"/>
              <a:t>Modify field names, data types, formatting, and data categories (like geographic fields or dates).</a:t>
            </a:r>
          </a:p>
          <a:p>
            <a:pPr>
              <a:lnSpc>
                <a:spcPct val="250000"/>
              </a:lnSpc>
            </a:pPr>
            <a:r>
              <a:rPr lang="en-US" altLang="en-US" b="1" dirty="0"/>
              <a:t>Preview Only – Not Editable: </a:t>
            </a:r>
            <a:r>
              <a:rPr lang="en-US" altLang="en-US" dirty="0"/>
              <a:t>The Data tab doesn’t allow data editing (like Excel), but reflects all transformations done in Power Query.</a:t>
            </a:r>
          </a:p>
        </p:txBody>
      </p:sp>
      <p:sp>
        <p:nvSpPr>
          <p:cNvPr id="3" name="Text Placeholder 2">
            <a:extLst>
              <a:ext uri="{FF2B5EF4-FFF2-40B4-BE49-F238E27FC236}">
                <a16:creationId xmlns:a16="http://schemas.microsoft.com/office/drawing/2014/main" id="{65016002-6C01-AF63-3DE8-4D081AFCF7FB}"/>
              </a:ext>
            </a:extLst>
          </p:cNvPr>
          <p:cNvSpPr>
            <a:spLocks noGrp="1"/>
          </p:cNvSpPr>
          <p:nvPr>
            <p:ph type="body" sz="quarter" idx="10"/>
          </p:nvPr>
        </p:nvSpPr>
        <p:spPr>
          <a:xfrm>
            <a:off x="181163" y="197361"/>
            <a:ext cx="8764983" cy="516740"/>
          </a:xfrm>
        </p:spPr>
        <p:txBody>
          <a:bodyPr/>
          <a:lstStyle/>
          <a:p>
            <a:r>
              <a:rPr lang="en-IN"/>
              <a:t>Data Tab</a:t>
            </a:r>
          </a:p>
        </p:txBody>
      </p:sp>
    </p:spTree>
    <p:extLst>
      <p:ext uri="{BB962C8B-B14F-4D97-AF65-F5344CB8AC3E}">
        <p14:creationId xmlns:p14="http://schemas.microsoft.com/office/powerpoint/2010/main" val="2571899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C71A9F-662F-3948-D01B-424DB72F91FC}"/>
              </a:ext>
            </a:extLst>
          </p:cNvPr>
          <p:cNvSpPr>
            <a:spLocks noGrp="1"/>
          </p:cNvSpPr>
          <p:nvPr>
            <p:ph idx="1"/>
          </p:nvPr>
        </p:nvSpPr>
        <p:spPr>
          <a:xfrm>
            <a:off x="181163" y="871627"/>
            <a:ext cx="8764983" cy="4144204"/>
          </a:xfrm>
        </p:spPr>
        <p:txBody>
          <a:bodyPr/>
          <a:lstStyle/>
          <a:p>
            <a:pPr>
              <a:spcAft>
                <a:spcPts val="1200"/>
              </a:spcAft>
            </a:pPr>
            <a:r>
              <a:rPr lang="en-GB" b="1" dirty="0"/>
              <a:t>Create and Edit DAX Calculations –</a:t>
            </a:r>
            <a:r>
              <a:rPr lang="en-GB" dirty="0"/>
              <a:t> Build measures, calculated columns, and calculated tables using DAX.</a:t>
            </a:r>
          </a:p>
          <a:p>
            <a:pPr>
              <a:spcAft>
                <a:spcPts val="1200"/>
              </a:spcAft>
            </a:pPr>
            <a:r>
              <a:rPr lang="en-GB" b="1" dirty="0"/>
              <a:t>Format Fields – </a:t>
            </a:r>
            <a:r>
              <a:rPr lang="en-GB" dirty="0"/>
              <a:t>Change data type, decimal places, date/time format, currency symbols, etc.</a:t>
            </a:r>
          </a:p>
          <a:p>
            <a:pPr>
              <a:spcAft>
                <a:spcPts val="1200"/>
              </a:spcAft>
            </a:pPr>
            <a:r>
              <a:rPr lang="en-GB" b="1" dirty="0"/>
              <a:t>Rename and Reorder Columns – </a:t>
            </a:r>
            <a:r>
              <a:rPr lang="en-GB" dirty="0"/>
              <a:t>Easily rename fields and adjust their display order in the Fields pane.</a:t>
            </a:r>
          </a:p>
          <a:p>
            <a:pPr>
              <a:spcAft>
                <a:spcPts val="1200"/>
              </a:spcAft>
            </a:pPr>
            <a:r>
              <a:rPr lang="en-GB" b="1" dirty="0"/>
              <a:t>View Table Data – </a:t>
            </a:r>
            <a:r>
              <a:rPr lang="en-GB" dirty="0"/>
              <a:t>Explore and inspect loaded data row by row in tabular format.</a:t>
            </a:r>
          </a:p>
          <a:p>
            <a:pPr>
              <a:spcAft>
                <a:spcPts val="1200"/>
              </a:spcAft>
            </a:pPr>
            <a:r>
              <a:rPr lang="en-GB" b="1" dirty="0"/>
              <a:t>Hide/Unhide Fields –</a:t>
            </a:r>
            <a:r>
              <a:rPr lang="en-GB" dirty="0"/>
              <a:t> Choose which fields to show or hide in the report view.</a:t>
            </a:r>
          </a:p>
          <a:p>
            <a:pPr>
              <a:spcAft>
                <a:spcPts val="1200"/>
              </a:spcAft>
            </a:pPr>
            <a:r>
              <a:rPr lang="en-GB" b="1" dirty="0"/>
              <a:t>Sort Data by Column –</a:t>
            </a:r>
            <a:r>
              <a:rPr lang="en-GB" dirty="0"/>
              <a:t> Define custom sorting (e.g., sort Month Name by Month Number).</a:t>
            </a:r>
          </a:p>
          <a:p>
            <a:pPr>
              <a:spcAft>
                <a:spcPts val="1200"/>
              </a:spcAft>
            </a:pPr>
            <a:r>
              <a:rPr lang="en-GB" b="1" dirty="0"/>
              <a:t>Define Hierarchies – </a:t>
            </a:r>
            <a:r>
              <a:rPr lang="en-GB" dirty="0"/>
              <a:t>Create hierarchies like Year &gt; Quarter &gt; Month for better drill-down visuals.</a:t>
            </a:r>
          </a:p>
          <a:p>
            <a:pPr>
              <a:spcAft>
                <a:spcPts val="1200"/>
              </a:spcAft>
            </a:pPr>
            <a:r>
              <a:rPr lang="en-GB" b="1" dirty="0"/>
              <a:t>Set Data Categories –</a:t>
            </a:r>
            <a:r>
              <a:rPr lang="en-GB" dirty="0"/>
              <a:t> Tag columns as Geography, Web URL, Image URL, etc., for appropriate visual treatment.</a:t>
            </a:r>
          </a:p>
          <a:p>
            <a:pPr>
              <a:spcAft>
                <a:spcPts val="1200"/>
              </a:spcAft>
            </a:pPr>
            <a:endParaRPr lang="en-IN" dirty="0"/>
          </a:p>
        </p:txBody>
      </p:sp>
      <p:sp>
        <p:nvSpPr>
          <p:cNvPr id="3" name="Text Placeholder 2">
            <a:extLst>
              <a:ext uri="{FF2B5EF4-FFF2-40B4-BE49-F238E27FC236}">
                <a16:creationId xmlns:a16="http://schemas.microsoft.com/office/drawing/2014/main" id="{1DE64210-E302-4053-9838-C6CF39F5827D}"/>
              </a:ext>
            </a:extLst>
          </p:cNvPr>
          <p:cNvSpPr>
            <a:spLocks noGrp="1"/>
          </p:cNvSpPr>
          <p:nvPr>
            <p:ph type="body" sz="quarter" idx="10"/>
          </p:nvPr>
        </p:nvSpPr>
        <p:spPr>
          <a:xfrm>
            <a:off x="181163" y="197361"/>
            <a:ext cx="8764983" cy="516740"/>
          </a:xfrm>
        </p:spPr>
        <p:txBody>
          <a:bodyPr>
            <a:normAutofit/>
          </a:bodyPr>
          <a:lstStyle/>
          <a:p>
            <a:r>
              <a:rPr lang="en-GB"/>
              <a:t>Data Tab - Toolkit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E2B4A-DC6B-086C-95C1-CC863994C817}"/>
              </a:ext>
            </a:extLst>
          </p:cNvPr>
          <p:cNvSpPr>
            <a:spLocks noGrp="1"/>
          </p:cNvSpPr>
          <p:nvPr>
            <p:ph idx="1"/>
          </p:nvPr>
        </p:nvSpPr>
        <p:spPr>
          <a:xfrm>
            <a:off x="165768" y="823512"/>
            <a:ext cx="8844548" cy="4009745"/>
          </a:xfrm>
        </p:spPr>
        <p:txBody>
          <a:bodyPr/>
          <a:lstStyle/>
          <a:p>
            <a:pPr marL="0" indent="0">
              <a:lnSpc>
                <a:spcPct val="250000"/>
              </a:lnSpc>
              <a:buNone/>
            </a:pPr>
            <a:r>
              <a:rPr lang="en-IN" b="1" dirty="0"/>
              <a:t>Example – Use Invoices Dataset</a:t>
            </a:r>
          </a:p>
          <a:p>
            <a:pPr>
              <a:lnSpc>
                <a:spcPct val="250000"/>
              </a:lnSpc>
            </a:pPr>
            <a:r>
              <a:rPr lang="en-GB" b="1" dirty="0"/>
              <a:t>Ex. </a:t>
            </a:r>
            <a:r>
              <a:rPr lang="en-GB" dirty="0"/>
              <a:t>Format ‘Net Sales’ as currency - Change the data type to Currency and set the symbol (₹, $, etc.) for clearer financial reporting.</a:t>
            </a:r>
          </a:p>
          <a:p>
            <a:pPr>
              <a:lnSpc>
                <a:spcPct val="250000"/>
              </a:lnSpc>
            </a:pPr>
            <a:r>
              <a:rPr lang="en-GB" b="1" dirty="0"/>
              <a:t>Ex. </a:t>
            </a:r>
            <a:r>
              <a:rPr lang="en-GB" dirty="0"/>
              <a:t>Rename columns for clarity – For instance, change "No of Units" to "Quantity Sold" or "Invoice #" to "Invoice Number.</a:t>
            </a:r>
          </a:p>
          <a:p>
            <a:pPr>
              <a:lnSpc>
                <a:spcPct val="250000"/>
              </a:lnSpc>
            </a:pPr>
            <a:r>
              <a:rPr lang="en-GB" b="1" dirty="0"/>
              <a:t>Ex. </a:t>
            </a:r>
            <a:r>
              <a:rPr lang="en-GB" dirty="0"/>
              <a:t>Categorize vendors or products – Create a simple column to classify vendors (e.g., Local vs. International) or products by type.</a:t>
            </a:r>
            <a:endParaRPr lang="en-IN" dirty="0"/>
          </a:p>
        </p:txBody>
      </p:sp>
    </p:spTree>
    <p:extLst>
      <p:ext uri="{BB962C8B-B14F-4D97-AF65-F5344CB8AC3E}">
        <p14:creationId xmlns:p14="http://schemas.microsoft.com/office/powerpoint/2010/main" val="635296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DAX Expressions</a:t>
            </a:r>
          </a:p>
        </p:txBody>
      </p:sp>
    </p:spTree>
    <p:extLst>
      <p:ext uri="{BB962C8B-B14F-4D97-AF65-F5344CB8AC3E}">
        <p14:creationId xmlns:p14="http://schemas.microsoft.com/office/powerpoint/2010/main" val="1032495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94FA3-BCC4-0FEF-FBA2-990F20516734}"/>
              </a:ext>
            </a:extLst>
          </p:cNvPr>
          <p:cNvSpPr>
            <a:spLocks noGrp="1"/>
          </p:cNvSpPr>
          <p:nvPr>
            <p:ph idx="1"/>
          </p:nvPr>
        </p:nvSpPr>
        <p:spPr/>
        <p:txBody>
          <a:bodyPr>
            <a:normAutofit/>
          </a:bodyPr>
          <a:lstStyle/>
          <a:p>
            <a:pPr marL="268288" lvl="1"/>
            <a:r>
              <a:rPr lang="en-US" dirty="0"/>
              <a:t>DAX stands for Data Analysis Expressions. </a:t>
            </a:r>
          </a:p>
          <a:p>
            <a:pPr marL="268288" lvl="1">
              <a:spcAft>
                <a:spcPts val="1200"/>
              </a:spcAft>
            </a:pPr>
            <a:r>
              <a:rPr lang="en-US" dirty="0"/>
              <a:t>It is a formula expression language used in Analysis Services, Power BI Desktop, and Power Pivot in Excel.</a:t>
            </a:r>
          </a:p>
          <a:p>
            <a:pPr marL="268288" lvl="1">
              <a:spcAft>
                <a:spcPts val="1200"/>
              </a:spcAft>
            </a:pPr>
            <a:r>
              <a:rPr lang="en-US" dirty="0"/>
              <a:t>DAX formulas include functions, operators, and values to perform advanced calculations and queries on data in related tables and columns in tabular data models.</a:t>
            </a:r>
          </a:p>
          <a:p>
            <a:pPr marL="268288" lvl="1">
              <a:spcAft>
                <a:spcPts val="1200"/>
              </a:spcAft>
            </a:pPr>
            <a:r>
              <a:rPr lang="en-US" dirty="0"/>
              <a:t>DAX calculation formulas are used in measures, calculated columns, calculated tables, and row filters.</a:t>
            </a:r>
          </a:p>
          <a:p>
            <a:pPr marL="268288" lvl="1">
              <a:spcAft>
                <a:spcPts val="1200"/>
              </a:spcAft>
            </a:pPr>
            <a:r>
              <a:rPr lang="en-GB" dirty="0"/>
              <a:t>By using Data Analysis Expressions (DAX), you can add three types of calculations to your semantic model:</a:t>
            </a:r>
          </a:p>
          <a:p>
            <a:pPr marL="611188" lvl="4">
              <a:spcAft>
                <a:spcPts val="1200"/>
              </a:spcAft>
            </a:pPr>
            <a:r>
              <a:rPr lang="en-GB" dirty="0"/>
              <a:t>Calculated tables</a:t>
            </a:r>
          </a:p>
          <a:p>
            <a:pPr marL="611188" lvl="4">
              <a:spcAft>
                <a:spcPts val="1200"/>
              </a:spcAft>
            </a:pPr>
            <a:r>
              <a:rPr lang="en-GB" dirty="0"/>
              <a:t>Calculated columns</a:t>
            </a:r>
          </a:p>
          <a:p>
            <a:pPr marL="611188" lvl="4">
              <a:spcAft>
                <a:spcPts val="1200"/>
              </a:spcAft>
            </a:pPr>
            <a:r>
              <a:rPr lang="en-GB" dirty="0"/>
              <a:t>Measures</a:t>
            </a:r>
          </a:p>
          <a:p>
            <a:pPr marL="268288" lvl="2"/>
            <a:endParaRPr lang="en-US" dirty="0"/>
          </a:p>
          <a:p>
            <a:pPr marL="268288" lvl="1"/>
            <a:endParaRPr lang="en-US" dirty="0"/>
          </a:p>
          <a:p>
            <a:pPr marL="268288"/>
            <a:endParaRPr lang="en-US" dirty="0"/>
          </a:p>
        </p:txBody>
      </p:sp>
      <p:sp>
        <p:nvSpPr>
          <p:cNvPr id="4" name="Text Placeholder 3">
            <a:extLst>
              <a:ext uri="{FF2B5EF4-FFF2-40B4-BE49-F238E27FC236}">
                <a16:creationId xmlns:a16="http://schemas.microsoft.com/office/drawing/2014/main" id="{9A2E9EC6-7FA0-0C4B-CCF1-3BFCD4AE9FD0}"/>
              </a:ext>
            </a:extLst>
          </p:cNvPr>
          <p:cNvSpPr>
            <a:spLocks noGrp="1"/>
          </p:cNvSpPr>
          <p:nvPr>
            <p:ph type="body" sz="quarter" idx="10"/>
          </p:nvPr>
        </p:nvSpPr>
        <p:spPr/>
        <p:txBody>
          <a:bodyPr>
            <a:normAutofit/>
          </a:bodyPr>
          <a:lstStyle/>
          <a:p>
            <a:r>
              <a:rPr lang="en-US"/>
              <a:t>Introduction to DAX</a:t>
            </a:r>
          </a:p>
        </p:txBody>
      </p:sp>
    </p:spTree>
    <p:extLst>
      <p:ext uri="{BB962C8B-B14F-4D97-AF65-F5344CB8AC3E}">
        <p14:creationId xmlns:p14="http://schemas.microsoft.com/office/powerpoint/2010/main" val="1207181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F8AC2E-DA4E-55D8-B395-42AB31BC20AF}"/>
              </a:ext>
            </a:extLst>
          </p:cNvPr>
          <p:cNvSpPr>
            <a:spLocks noGrp="1"/>
          </p:cNvSpPr>
          <p:nvPr>
            <p:ph idx="1"/>
          </p:nvPr>
        </p:nvSpPr>
        <p:spPr>
          <a:xfrm>
            <a:off x="181163" y="871627"/>
            <a:ext cx="8764983" cy="4144204"/>
          </a:xfrm>
        </p:spPr>
        <p:txBody>
          <a:bodyPr/>
          <a:lstStyle/>
          <a:p>
            <a:pPr>
              <a:spcAft>
                <a:spcPts val="600"/>
              </a:spcAft>
            </a:pPr>
            <a:r>
              <a:rPr lang="en-IN" dirty="0"/>
              <a:t>Common Data Types:</a:t>
            </a:r>
          </a:p>
          <a:p>
            <a:pPr lvl="1">
              <a:spcAft>
                <a:spcPts val="600"/>
              </a:spcAft>
            </a:pPr>
            <a:r>
              <a:rPr lang="en-IN" dirty="0"/>
              <a:t>Whole Number → 64-bit integer</a:t>
            </a:r>
          </a:p>
          <a:p>
            <a:pPr lvl="1">
              <a:spcAft>
                <a:spcPts val="600"/>
              </a:spcAft>
            </a:pPr>
            <a:r>
              <a:rPr lang="en-IN" dirty="0"/>
              <a:t>Decimal Number → 64-bit real (up to 17 digits)</a:t>
            </a:r>
          </a:p>
          <a:p>
            <a:pPr lvl="1">
              <a:spcAft>
                <a:spcPts val="600"/>
              </a:spcAft>
            </a:pPr>
            <a:r>
              <a:rPr lang="en-IN" dirty="0"/>
              <a:t>Boolean → TRUE/FALSE</a:t>
            </a:r>
          </a:p>
          <a:p>
            <a:pPr lvl="1">
              <a:spcAft>
                <a:spcPts val="600"/>
              </a:spcAft>
            </a:pPr>
            <a:r>
              <a:rPr lang="en-IN" dirty="0"/>
              <a:t>Text → Unicode string</a:t>
            </a:r>
          </a:p>
          <a:p>
            <a:pPr lvl="1">
              <a:spcAft>
                <a:spcPts val="600"/>
              </a:spcAft>
            </a:pPr>
            <a:r>
              <a:rPr lang="en-IN" dirty="0"/>
              <a:t>Date → Jan 1, 1900</a:t>
            </a:r>
          </a:p>
          <a:p>
            <a:pPr lvl="1">
              <a:spcAft>
                <a:spcPts val="600"/>
              </a:spcAft>
            </a:pPr>
            <a:r>
              <a:rPr lang="en-IN" dirty="0"/>
              <a:t>Currency → High-precision numeric (±9.22×10¹⁴ with 4 decimal places)</a:t>
            </a:r>
          </a:p>
          <a:p>
            <a:pPr>
              <a:spcAft>
                <a:spcPts val="600"/>
              </a:spcAft>
            </a:pPr>
            <a:r>
              <a:rPr lang="en-IN" dirty="0"/>
              <a:t>BLANK Type:</a:t>
            </a:r>
          </a:p>
          <a:p>
            <a:pPr lvl="1">
              <a:spcAft>
                <a:spcPts val="600"/>
              </a:spcAft>
            </a:pPr>
            <a:r>
              <a:rPr lang="en-IN" dirty="0"/>
              <a:t>Represents NULL or empty cell.</a:t>
            </a:r>
          </a:p>
          <a:p>
            <a:pPr lvl="1">
              <a:spcAft>
                <a:spcPts val="600"/>
              </a:spcAft>
            </a:pPr>
            <a:r>
              <a:rPr lang="en-IN" dirty="0"/>
              <a:t>Not the same as zero.</a:t>
            </a:r>
          </a:p>
          <a:p>
            <a:pPr lvl="1">
              <a:spcAft>
                <a:spcPts val="600"/>
              </a:spcAft>
            </a:pPr>
            <a:r>
              <a:rPr lang="en-IN" dirty="0"/>
              <a:t>Use BLANK() to return BLANK, ISBLANK() to check it.</a:t>
            </a:r>
          </a:p>
        </p:txBody>
      </p:sp>
      <p:sp>
        <p:nvSpPr>
          <p:cNvPr id="3" name="Text Placeholder 2">
            <a:extLst>
              <a:ext uri="{FF2B5EF4-FFF2-40B4-BE49-F238E27FC236}">
                <a16:creationId xmlns:a16="http://schemas.microsoft.com/office/drawing/2014/main" id="{32BE5416-6CE2-A579-C3E4-25496BF7DF0B}"/>
              </a:ext>
            </a:extLst>
          </p:cNvPr>
          <p:cNvSpPr>
            <a:spLocks noGrp="1"/>
          </p:cNvSpPr>
          <p:nvPr>
            <p:ph type="body" sz="quarter" idx="10"/>
          </p:nvPr>
        </p:nvSpPr>
        <p:spPr>
          <a:xfrm>
            <a:off x="181163" y="197361"/>
            <a:ext cx="8764983" cy="516740"/>
          </a:xfrm>
        </p:spPr>
        <p:txBody>
          <a:bodyPr/>
          <a:lstStyle/>
          <a:p>
            <a:r>
              <a:rPr lang="en-IN"/>
              <a:t>DAX Data Types</a:t>
            </a:r>
          </a:p>
        </p:txBody>
      </p:sp>
    </p:spTree>
    <p:extLst>
      <p:ext uri="{BB962C8B-B14F-4D97-AF65-F5344CB8AC3E}">
        <p14:creationId xmlns:p14="http://schemas.microsoft.com/office/powerpoint/2010/main" val="1975338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8C6D0-2B18-70DA-5F7A-AB447E928077}"/>
              </a:ext>
            </a:extLst>
          </p:cNvPr>
          <p:cNvSpPr>
            <a:spLocks noGrp="1"/>
          </p:cNvSpPr>
          <p:nvPr>
            <p:ph idx="1"/>
          </p:nvPr>
        </p:nvSpPr>
        <p:spPr>
          <a:xfrm>
            <a:off x="181164" y="871627"/>
            <a:ext cx="4299932" cy="4144204"/>
          </a:xfrm>
        </p:spPr>
        <p:txBody>
          <a:bodyPr/>
          <a:lstStyle/>
          <a:p>
            <a:pPr>
              <a:spcAft>
                <a:spcPts val="600"/>
              </a:spcAft>
            </a:pPr>
            <a:r>
              <a:rPr lang="en-GB" b="1" dirty="0"/>
              <a:t>Arithmetic Operators: </a:t>
            </a:r>
            <a:r>
              <a:rPr lang="en-GB" dirty="0"/>
              <a:t>Perform basic mathematical calculations.</a:t>
            </a:r>
          </a:p>
          <a:p>
            <a:pPr lvl="1">
              <a:spcAft>
                <a:spcPts val="600"/>
              </a:spcAft>
            </a:pPr>
            <a:r>
              <a:rPr lang="en-GB" dirty="0"/>
              <a:t>+ (Addition)</a:t>
            </a:r>
          </a:p>
          <a:p>
            <a:pPr lvl="1">
              <a:spcAft>
                <a:spcPts val="600"/>
              </a:spcAft>
            </a:pPr>
            <a:r>
              <a:rPr lang="en-GB" dirty="0"/>
              <a:t>- (Subtraction)</a:t>
            </a:r>
          </a:p>
          <a:p>
            <a:pPr lvl="1">
              <a:spcAft>
                <a:spcPts val="600"/>
              </a:spcAft>
            </a:pPr>
            <a:r>
              <a:rPr lang="en-GB" dirty="0"/>
              <a:t>* (Multiplication)</a:t>
            </a:r>
          </a:p>
          <a:p>
            <a:pPr lvl="1">
              <a:spcAft>
                <a:spcPts val="600"/>
              </a:spcAft>
            </a:pPr>
            <a:r>
              <a:rPr lang="en-GB" dirty="0"/>
              <a:t>/ (Division)</a:t>
            </a:r>
          </a:p>
          <a:p>
            <a:pPr lvl="1">
              <a:spcAft>
                <a:spcPts val="600"/>
              </a:spcAft>
            </a:pPr>
            <a:r>
              <a:rPr lang="en-GB" dirty="0"/>
              <a:t>^ (Exponent</a:t>
            </a:r>
          </a:p>
          <a:p>
            <a:pPr>
              <a:spcAft>
                <a:spcPts val="600"/>
              </a:spcAft>
            </a:pPr>
            <a:r>
              <a:rPr lang="en-GB" b="1" dirty="0"/>
              <a:t>Logical Operators: </a:t>
            </a:r>
            <a:r>
              <a:rPr lang="en-GB" dirty="0"/>
              <a:t>Combine expressions to test for multiple conditions. Return TRUE or FALSE.</a:t>
            </a:r>
          </a:p>
          <a:p>
            <a:pPr lvl="1">
              <a:spcAft>
                <a:spcPts val="600"/>
              </a:spcAft>
            </a:pPr>
            <a:r>
              <a:rPr lang="en-GB" dirty="0"/>
              <a:t>&amp;&amp; (AND) - TRUE if both expressions are TRUE.</a:t>
            </a:r>
          </a:p>
          <a:p>
            <a:pPr lvl="1">
              <a:spcAft>
                <a:spcPts val="600"/>
              </a:spcAft>
            </a:pPr>
            <a:r>
              <a:rPr lang="en-GB" dirty="0"/>
              <a:t>|| (OR) - TRUE if either expression is TRUE.</a:t>
            </a:r>
          </a:p>
          <a:p>
            <a:pPr lvl="1">
              <a:spcAft>
                <a:spcPts val="600"/>
              </a:spcAft>
            </a:pPr>
            <a:r>
              <a:rPr lang="en-GB" dirty="0"/>
              <a:t>IN - TRUE if a value exists within a list of values.</a:t>
            </a:r>
            <a:endParaRPr lang="en-IN" dirty="0"/>
          </a:p>
        </p:txBody>
      </p:sp>
      <p:sp>
        <p:nvSpPr>
          <p:cNvPr id="4" name="Text Placeholder 3">
            <a:extLst>
              <a:ext uri="{FF2B5EF4-FFF2-40B4-BE49-F238E27FC236}">
                <a16:creationId xmlns:a16="http://schemas.microsoft.com/office/drawing/2014/main" id="{A5B2EC5C-617C-1DA8-C496-F7DC3B0525F6}"/>
              </a:ext>
            </a:extLst>
          </p:cNvPr>
          <p:cNvSpPr>
            <a:spLocks noGrp="1"/>
          </p:cNvSpPr>
          <p:nvPr>
            <p:ph type="body" sz="quarter" idx="10"/>
          </p:nvPr>
        </p:nvSpPr>
        <p:spPr>
          <a:xfrm>
            <a:off x="181163" y="197361"/>
            <a:ext cx="8764983" cy="516740"/>
          </a:xfrm>
        </p:spPr>
        <p:txBody>
          <a:bodyPr/>
          <a:lstStyle/>
          <a:p>
            <a:r>
              <a:rPr lang="en-IN"/>
              <a:t>DAX Operators</a:t>
            </a:r>
          </a:p>
        </p:txBody>
      </p:sp>
      <p:sp>
        <p:nvSpPr>
          <p:cNvPr id="3" name="Content Placeholder 2">
            <a:extLst>
              <a:ext uri="{FF2B5EF4-FFF2-40B4-BE49-F238E27FC236}">
                <a16:creationId xmlns:a16="http://schemas.microsoft.com/office/drawing/2014/main" id="{E1202B9B-E87D-E2DD-A38B-53D9F678E3F0}"/>
              </a:ext>
            </a:extLst>
          </p:cNvPr>
          <p:cNvSpPr>
            <a:spLocks noGrp="1"/>
          </p:cNvSpPr>
          <p:nvPr>
            <p:ph idx="11"/>
          </p:nvPr>
        </p:nvSpPr>
        <p:spPr>
          <a:xfrm>
            <a:off x="4680987" y="868959"/>
            <a:ext cx="4299932" cy="4144204"/>
          </a:xfrm>
        </p:spPr>
        <p:txBody>
          <a:bodyPr/>
          <a:lstStyle/>
          <a:p>
            <a:pPr>
              <a:spcAft>
                <a:spcPts val="600"/>
              </a:spcAft>
            </a:pPr>
            <a:r>
              <a:rPr lang="en-GB" b="1" dirty="0"/>
              <a:t>Comparison Operators: </a:t>
            </a:r>
            <a:r>
              <a:rPr lang="en-GB" dirty="0"/>
              <a:t>Compare two values. The result is a logical value (TRUE or FALSE).</a:t>
            </a:r>
          </a:p>
          <a:p>
            <a:pPr lvl="1">
              <a:spcAft>
                <a:spcPts val="600"/>
              </a:spcAft>
            </a:pPr>
            <a:r>
              <a:rPr lang="en-GB" dirty="0"/>
              <a:t>= (Equal to)</a:t>
            </a:r>
          </a:p>
          <a:p>
            <a:pPr lvl="1">
              <a:spcAft>
                <a:spcPts val="600"/>
              </a:spcAft>
            </a:pPr>
            <a:r>
              <a:rPr lang="en-GB" dirty="0"/>
              <a:t>&gt; (Greater than)</a:t>
            </a:r>
          </a:p>
          <a:p>
            <a:pPr lvl="1">
              <a:spcAft>
                <a:spcPts val="600"/>
              </a:spcAft>
            </a:pPr>
            <a:r>
              <a:rPr lang="en-GB" dirty="0"/>
              <a:t>&lt; (Less than)</a:t>
            </a:r>
          </a:p>
          <a:p>
            <a:pPr lvl="1">
              <a:spcAft>
                <a:spcPts val="600"/>
              </a:spcAft>
            </a:pPr>
            <a:r>
              <a:rPr lang="en-GB" dirty="0"/>
              <a:t>&gt;= (Greater than or equal to)</a:t>
            </a:r>
          </a:p>
          <a:p>
            <a:pPr lvl="1">
              <a:spcAft>
                <a:spcPts val="600"/>
              </a:spcAft>
            </a:pPr>
            <a:r>
              <a:rPr lang="en-GB" dirty="0"/>
              <a:t>&lt;= (Less than or equal to)</a:t>
            </a:r>
          </a:p>
          <a:p>
            <a:pPr lvl="1">
              <a:spcAft>
                <a:spcPts val="600"/>
              </a:spcAft>
            </a:pPr>
            <a:r>
              <a:rPr lang="en-GB" dirty="0"/>
              <a:t>&lt;&gt; (Not equal to)</a:t>
            </a:r>
          </a:p>
          <a:p>
            <a:pPr>
              <a:spcAft>
                <a:spcPts val="600"/>
              </a:spcAft>
            </a:pPr>
            <a:r>
              <a:rPr lang="en-GB" b="1" dirty="0"/>
              <a:t>Text Concatenation Operator: </a:t>
            </a:r>
          </a:p>
          <a:p>
            <a:pPr lvl="1">
              <a:spcAft>
                <a:spcPts val="600"/>
              </a:spcAft>
            </a:pPr>
            <a:r>
              <a:rPr lang="en-GB" dirty="0"/>
              <a:t>Joins two or more text strings into a single string.</a:t>
            </a:r>
          </a:p>
          <a:p>
            <a:pPr lvl="1">
              <a:spcAft>
                <a:spcPts val="600"/>
              </a:spcAft>
            </a:pPr>
            <a:r>
              <a:rPr lang="en-GB" dirty="0"/>
              <a:t>&amp; (Ampersand)</a:t>
            </a:r>
            <a:endParaRPr lang="en-IN" dirty="0"/>
          </a:p>
        </p:txBody>
      </p:sp>
    </p:spTree>
    <p:extLst>
      <p:ext uri="{BB962C8B-B14F-4D97-AF65-F5344CB8AC3E}">
        <p14:creationId xmlns:p14="http://schemas.microsoft.com/office/powerpoint/2010/main" val="3908378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5C4809-B0E0-07DC-BA47-6E3649DBF6A5}"/>
              </a:ext>
            </a:extLst>
          </p:cNvPr>
          <p:cNvSpPr>
            <a:spLocks noGrp="1"/>
          </p:cNvSpPr>
          <p:nvPr>
            <p:ph idx="1"/>
          </p:nvPr>
        </p:nvSpPr>
        <p:spPr>
          <a:xfrm>
            <a:off x="181164" y="871627"/>
            <a:ext cx="4299932" cy="4144204"/>
          </a:xfrm>
        </p:spPr>
        <p:txBody>
          <a:bodyPr/>
          <a:lstStyle/>
          <a:p>
            <a:pPr>
              <a:lnSpc>
                <a:spcPct val="200000"/>
              </a:lnSpc>
              <a:spcAft>
                <a:spcPts val="600"/>
              </a:spcAft>
            </a:pPr>
            <a:r>
              <a:rPr lang="en-GB" dirty="0"/>
              <a:t>Variables in DAX allow you to store the result of an expression, which can then be referenced multiple times within a single DAX formula. </a:t>
            </a:r>
          </a:p>
          <a:p>
            <a:pPr>
              <a:lnSpc>
                <a:spcPct val="200000"/>
              </a:lnSpc>
              <a:spcAft>
                <a:spcPts val="600"/>
              </a:spcAft>
            </a:pPr>
            <a:r>
              <a:rPr lang="en-GB" dirty="0"/>
              <a:t>This can improve readability, performance, and reduce redundancy.</a:t>
            </a:r>
          </a:p>
          <a:p>
            <a:pPr>
              <a:lnSpc>
                <a:spcPct val="200000"/>
              </a:lnSpc>
              <a:spcAft>
                <a:spcPts val="600"/>
              </a:spcAft>
            </a:pPr>
            <a:r>
              <a:rPr lang="en-GB" b="1" dirty="0"/>
              <a:t>Returning the Result: </a:t>
            </a:r>
            <a:r>
              <a:rPr lang="en-GB" dirty="0"/>
              <a:t>After declaring one or more variables, you must use the RETURN keyword to specify the result of the DAX formula, which can be one of the declared variables or an expression that uses the variables.</a:t>
            </a:r>
          </a:p>
          <a:p>
            <a:pPr>
              <a:lnSpc>
                <a:spcPct val="200000"/>
              </a:lnSpc>
              <a:spcAft>
                <a:spcPts val="600"/>
              </a:spcAft>
            </a:pPr>
            <a:r>
              <a:rPr lang="en-GB" b="1" dirty="0"/>
              <a:t>Scope of Variables</a:t>
            </a:r>
            <a:r>
              <a:rPr lang="en-GB" dirty="0"/>
              <a:t>: Variables have scope only within the DAX formula in which they are declared. They cannot be accessed from other formulas.</a:t>
            </a:r>
            <a:endParaRPr lang="en-IN" dirty="0"/>
          </a:p>
          <a:p>
            <a:pPr>
              <a:lnSpc>
                <a:spcPct val="200000"/>
              </a:lnSpc>
              <a:spcAft>
                <a:spcPts val="600"/>
              </a:spcAft>
            </a:pPr>
            <a:endParaRPr lang="en-GB" dirty="0"/>
          </a:p>
        </p:txBody>
      </p:sp>
      <p:sp>
        <p:nvSpPr>
          <p:cNvPr id="4" name="Text Placeholder 3">
            <a:extLst>
              <a:ext uri="{FF2B5EF4-FFF2-40B4-BE49-F238E27FC236}">
                <a16:creationId xmlns:a16="http://schemas.microsoft.com/office/drawing/2014/main" id="{E068B2E0-BC00-1F96-B679-4A6CD139DBD3}"/>
              </a:ext>
            </a:extLst>
          </p:cNvPr>
          <p:cNvSpPr>
            <a:spLocks noGrp="1"/>
          </p:cNvSpPr>
          <p:nvPr>
            <p:ph type="body" sz="quarter" idx="10"/>
          </p:nvPr>
        </p:nvSpPr>
        <p:spPr>
          <a:xfrm>
            <a:off x="181163" y="197361"/>
            <a:ext cx="8764983" cy="516740"/>
          </a:xfrm>
        </p:spPr>
        <p:txBody>
          <a:bodyPr/>
          <a:lstStyle/>
          <a:p>
            <a:r>
              <a:rPr lang="en-IN"/>
              <a:t>DAX Variables</a:t>
            </a:r>
          </a:p>
        </p:txBody>
      </p:sp>
      <p:sp>
        <p:nvSpPr>
          <p:cNvPr id="3" name="Content Placeholder 2">
            <a:extLst>
              <a:ext uri="{FF2B5EF4-FFF2-40B4-BE49-F238E27FC236}">
                <a16:creationId xmlns:a16="http://schemas.microsoft.com/office/drawing/2014/main" id="{168E5B55-FFAF-4405-9366-204168416379}"/>
              </a:ext>
            </a:extLst>
          </p:cNvPr>
          <p:cNvSpPr>
            <a:spLocks noGrp="1"/>
          </p:cNvSpPr>
          <p:nvPr>
            <p:ph idx="11"/>
          </p:nvPr>
        </p:nvSpPr>
        <p:spPr>
          <a:xfrm>
            <a:off x="4680987" y="868959"/>
            <a:ext cx="4299932" cy="4144204"/>
          </a:xfrm>
        </p:spPr>
        <p:txBody>
          <a:bodyPr>
            <a:noAutofit/>
          </a:bodyPr>
          <a:lstStyle/>
          <a:p>
            <a:pPr marL="0" indent="0">
              <a:lnSpc>
                <a:spcPct val="200000"/>
              </a:lnSpc>
              <a:buNone/>
            </a:pPr>
            <a:r>
              <a:rPr lang="en-GB" b="1" dirty="0"/>
              <a:t>Benefits of Using Variables:</a:t>
            </a:r>
          </a:p>
          <a:p>
            <a:pPr>
              <a:lnSpc>
                <a:spcPct val="200000"/>
              </a:lnSpc>
            </a:pPr>
            <a:r>
              <a:rPr lang="en-GB" b="1" dirty="0"/>
              <a:t>Improved Readability</a:t>
            </a:r>
            <a:r>
              <a:rPr lang="en-GB" dirty="0"/>
              <a:t>: Variables make complex formulas easier to understand by breaking them down into smaller, named parts.</a:t>
            </a:r>
          </a:p>
          <a:p>
            <a:pPr>
              <a:lnSpc>
                <a:spcPct val="200000"/>
              </a:lnSpc>
            </a:pPr>
            <a:r>
              <a:rPr lang="en-GB" b="1" dirty="0"/>
              <a:t>Enhanced Performance</a:t>
            </a:r>
            <a:r>
              <a:rPr lang="en-GB" dirty="0"/>
              <a:t>: When an expression is assigned to a variable, it's evaluated only once, even if the variable is used multiple times in the formula. This can lead to performance improvements, especially for computationally intensive expressions.</a:t>
            </a:r>
          </a:p>
          <a:p>
            <a:pPr>
              <a:lnSpc>
                <a:spcPct val="200000"/>
              </a:lnSpc>
            </a:pPr>
            <a:r>
              <a:rPr lang="en-GB" b="1" dirty="0"/>
              <a:t>Reduced Redundancy</a:t>
            </a:r>
            <a:r>
              <a:rPr lang="en-GB" dirty="0"/>
              <a:t>: Avoid repeating the same expression multiple times within a formula by assigning it to a variable.</a:t>
            </a:r>
          </a:p>
          <a:p>
            <a:pPr>
              <a:lnSpc>
                <a:spcPct val="200000"/>
              </a:lnSpc>
            </a:pPr>
            <a:r>
              <a:rPr lang="en-GB" b="1" dirty="0"/>
              <a:t>Declaring Variables</a:t>
            </a:r>
            <a:r>
              <a:rPr lang="en-GB" dirty="0"/>
              <a:t>: Variables are declared using the VAR keyword, followed by the variable name, an equals sign (=), and the expression to be assigned to the variable.</a:t>
            </a:r>
          </a:p>
          <a:p>
            <a:pPr>
              <a:lnSpc>
                <a:spcPct val="200000"/>
              </a:lnSpc>
            </a:pPr>
            <a:endParaRPr lang="en-IN" dirty="0"/>
          </a:p>
        </p:txBody>
      </p:sp>
    </p:spTree>
    <p:extLst>
      <p:ext uri="{BB962C8B-B14F-4D97-AF65-F5344CB8AC3E}">
        <p14:creationId xmlns:p14="http://schemas.microsoft.com/office/powerpoint/2010/main" val="2366316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BC87F-C367-AE72-7E76-E4EAE504CA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41819E4-2B17-5AA5-E290-8CACAB1F0966}"/>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7C3FC716-8B85-43BF-9BEC-AAC0C9C57068}"/>
              </a:ext>
            </a:extLst>
          </p:cNvPr>
          <p:cNvGraphicFramePr>
            <a:graphicFrameLocks noGrp="1"/>
          </p:cNvGraphicFramePr>
          <p:nvPr/>
        </p:nvGraphicFramePr>
        <p:xfrm>
          <a:off x="524832" y="1222807"/>
          <a:ext cx="8154594" cy="382405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275862">
                <a:tc>
                  <a:txBody>
                    <a:bodyPr/>
                    <a:lstStyle/>
                    <a:p>
                      <a:pPr algn="l">
                        <a:lnSpc>
                          <a:spcPct val="200000"/>
                        </a:lnSpc>
                      </a:pPr>
                      <a:r>
                        <a:rPr lang="en-IN" sz="1000" b="1" dirty="0"/>
                        <a:t>SUM</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Adds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SUM(Sales[Amount])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192181"/>
                  </a:ext>
                </a:extLst>
              </a:tr>
              <a:tr h="358621">
                <a:tc>
                  <a:txBody>
                    <a:bodyPr/>
                    <a:lstStyle/>
                    <a:p>
                      <a:pPr algn="l">
                        <a:lnSpc>
                          <a:spcPct val="200000"/>
                        </a:lnSpc>
                      </a:pPr>
                      <a:r>
                        <a:rPr lang="en-IN" sz="1000" b="1"/>
                        <a:t>AVERAGE</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average of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AVERAGE(Sales[Profit])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0128692"/>
                  </a:ext>
                </a:extLst>
              </a:tr>
              <a:tr h="275862">
                <a:tc>
                  <a:txBody>
                    <a:bodyPr/>
                    <a:lstStyle/>
                    <a:p>
                      <a:pPr algn="l">
                        <a:lnSpc>
                          <a:spcPct val="200000"/>
                        </a:lnSpc>
                      </a:pPr>
                      <a:r>
                        <a:rPr lang="en-IN" sz="1000" b="1" dirty="0"/>
                        <a:t>MIN</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smallest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MIN(Products[Price])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688694"/>
                  </a:ext>
                </a:extLst>
              </a:tr>
              <a:tr h="275862">
                <a:tc>
                  <a:txBody>
                    <a:bodyPr/>
                    <a:lstStyle/>
                    <a:p>
                      <a:pPr algn="l">
                        <a:lnSpc>
                          <a:spcPct val="200000"/>
                        </a:lnSpc>
                      </a:pPr>
                      <a:r>
                        <a:rPr lang="en-IN" sz="1000" b="1" dirty="0"/>
                        <a:t>MAX</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largest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MAX(Products[Price])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293403"/>
                  </a:ext>
                </a:extLst>
              </a:tr>
              <a:tr h="358621">
                <a:tc>
                  <a:txBody>
                    <a:bodyPr/>
                    <a:lstStyle/>
                    <a:p>
                      <a:pPr algn="l">
                        <a:lnSpc>
                          <a:spcPct val="200000"/>
                        </a:lnSpc>
                      </a:pPr>
                      <a:r>
                        <a:rPr lang="en-IN" sz="1000" b="1"/>
                        <a:t>COUNT</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Counts the number of rows in a column that are not blank</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COUNT(Orders[OrderID])</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1235844"/>
                  </a:ext>
                </a:extLst>
              </a:tr>
              <a:tr h="358621">
                <a:tc>
                  <a:txBody>
                    <a:bodyPr/>
                    <a:lstStyle/>
                    <a:p>
                      <a:pPr algn="l">
                        <a:lnSpc>
                          <a:spcPct val="200000"/>
                        </a:lnSpc>
                      </a:pPr>
                      <a:r>
                        <a:rPr lang="en-IN" sz="1000" b="1" dirty="0"/>
                        <a:t>COUNTA</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values (non-empty)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COUNTA(Customers[Name])</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3949937"/>
                  </a:ext>
                </a:extLst>
              </a:tr>
              <a:tr h="275862">
                <a:tc>
                  <a:txBody>
                    <a:bodyPr/>
                    <a:lstStyle/>
                    <a:p>
                      <a:pPr algn="l">
                        <a:lnSpc>
                          <a:spcPct val="200000"/>
                        </a:lnSpc>
                      </a:pPr>
                      <a:r>
                        <a:rPr lang="en-IN" sz="1000" b="1" dirty="0"/>
                        <a:t>COUNTROWS</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rows in a table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COUNTROWS(Sales)</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8493695"/>
                  </a:ext>
                </a:extLst>
              </a:tr>
              <a:tr h="358621">
                <a:tc>
                  <a:txBody>
                    <a:bodyPr/>
                    <a:lstStyle/>
                    <a:p>
                      <a:pPr algn="l">
                        <a:lnSpc>
                          <a:spcPct val="200000"/>
                        </a:lnSpc>
                      </a:pPr>
                      <a:r>
                        <a:rPr lang="en-IN" sz="1000" b="1" dirty="0"/>
                        <a:t>DISTINCTCOUNT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distinct (unique) values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DISTINCTCOUNT(Orders[</a:t>
                      </a:r>
                      <a:r>
                        <a:rPr lang="en-IN" sz="1000" dirty="0" err="1"/>
                        <a:t>CustomerID</a:t>
                      </a:r>
                      <a:r>
                        <a:rPr lang="en-IN" sz="1000" dirty="0"/>
                        <a: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76116"/>
                  </a:ext>
                </a:extLst>
              </a:tr>
              <a:tr h="358621">
                <a:tc>
                  <a:txBody>
                    <a:bodyPr/>
                    <a:lstStyle/>
                    <a:p>
                      <a:pPr algn="l">
                        <a:lnSpc>
                          <a:spcPct val="200000"/>
                        </a:lnSpc>
                      </a:pPr>
                      <a:r>
                        <a:rPr lang="en-IN" sz="1000" b="1" dirty="0"/>
                        <a:t>CALCULATE</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Evaluates an expression in a modified filter context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CALCULATE(SUM(Sales[Amount]), Region[Name] = "West")</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967732"/>
                  </a:ext>
                </a:extLst>
              </a:tr>
            </a:tbl>
          </a:graphicData>
        </a:graphic>
      </p:graphicFrame>
    </p:spTree>
    <p:extLst>
      <p:ext uri="{BB962C8B-B14F-4D97-AF65-F5344CB8AC3E}">
        <p14:creationId xmlns:p14="http://schemas.microsoft.com/office/powerpoint/2010/main" val="322704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97B74FF-D7E1-F57E-8A14-F46818F16A30}"/>
              </a:ext>
            </a:extLst>
          </p:cNvPr>
          <p:cNvSpPr>
            <a:spLocks noGrp="1" noChangeArrowheads="1"/>
          </p:cNvSpPr>
          <p:nvPr>
            <p:ph idx="1"/>
          </p:nvPr>
        </p:nvSpPr>
        <p:spPr bwMode="auto">
          <a:xfrm>
            <a:off x="181163" y="871627"/>
            <a:ext cx="8764983" cy="4144204"/>
          </a:xfrm>
        </p:spPr>
        <p:txBody>
          <a:bodyPr>
            <a:normAutofit lnSpcReduction="10000"/>
          </a:bodyPr>
          <a:lstStyle/>
          <a:p>
            <a:r>
              <a:rPr lang="en-US" altLang="en-US" b="1" dirty="0"/>
              <a:t>Open Microsoft Store (Windows 10/11)</a:t>
            </a:r>
          </a:p>
          <a:p>
            <a:pPr lvl="1"/>
            <a:r>
              <a:rPr lang="en-US" altLang="en-US" dirty="0"/>
              <a:t>Search for "Power BI Desktop"</a:t>
            </a:r>
          </a:p>
          <a:p>
            <a:pPr lvl="1"/>
            <a:r>
              <a:rPr lang="en-US" altLang="en-US" dirty="0"/>
              <a:t>Click Install (Free)</a:t>
            </a:r>
          </a:p>
          <a:p>
            <a:r>
              <a:rPr lang="en-US" altLang="en-US" b="1" dirty="0"/>
              <a:t>Or Download from Official Website</a:t>
            </a:r>
          </a:p>
          <a:p>
            <a:pPr lvl="1"/>
            <a:r>
              <a:rPr lang="en-US" altLang="en-US" dirty="0"/>
              <a:t>Go to: </a:t>
            </a:r>
            <a:r>
              <a:rPr lang="en-US" altLang="en-US" dirty="0">
                <a:hlinkClick r:id="rId2"/>
              </a:rPr>
              <a:t>https://powerbi.microsoft.com</a:t>
            </a:r>
            <a:endParaRPr lang="en-US" altLang="en-US" dirty="0"/>
          </a:p>
          <a:p>
            <a:pPr lvl="1"/>
            <a:r>
              <a:rPr lang="en-US" altLang="en-US" dirty="0"/>
              <a:t>Navigate to Products &gt; Power BI Desktop</a:t>
            </a:r>
          </a:p>
          <a:p>
            <a:pPr lvl="1"/>
            <a:r>
              <a:rPr lang="en-US" altLang="en-US" dirty="0"/>
              <a:t>Click Download Free</a:t>
            </a:r>
          </a:p>
          <a:p>
            <a:pPr lvl="1"/>
            <a:r>
              <a:rPr lang="en-US" altLang="en-US" dirty="0"/>
              <a:t>Choose language and download the .exe file</a:t>
            </a:r>
          </a:p>
          <a:p>
            <a:r>
              <a:rPr lang="en-US" altLang="en-US" b="1" dirty="0"/>
              <a:t>Run the Installer</a:t>
            </a:r>
          </a:p>
          <a:p>
            <a:pPr lvl="1"/>
            <a:r>
              <a:rPr lang="en-US" altLang="en-US" dirty="0"/>
              <a:t>Double-click the downloaded .exe file</a:t>
            </a:r>
          </a:p>
          <a:p>
            <a:pPr lvl="1"/>
            <a:r>
              <a:rPr lang="en-US" altLang="en-US" dirty="0"/>
              <a:t>Follow on-screen instructions to install</a:t>
            </a:r>
          </a:p>
          <a:p>
            <a:r>
              <a:rPr lang="en-US" altLang="en-US" b="1" dirty="0"/>
              <a:t>Launch Power BI Desktop</a:t>
            </a:r>
          </a:p>
          <a:p>
            <a:pPr lvl="1"/>
            <a:r>
              <a:rPr lang="en-US" altLang="en-US" dirty="0"/>
              <a:t>After installation, open the app from the Start menu</a:t>
            </a:r>
          </a:p>
          <a:p>
            <a:pPr lvl="1"/>
            <a:r>
              <a:rPr lang="en-US" altLang="en-US" dirty="0"/>
              <a:t>Sign in with your work/school Microsoft account if prompted</a:t>
            </a:r>
          </a:p>
          <a:p>
            <a:pPr marL="0" lvl="1" indent="0">
              <a:buNone/>
            </a:pPr>
            <a:endParaRPr lang="en-US" altLang="en-US" sz="1600" b="1" dirty="0">
              <a:solidFill>
                <a:srgbClr val="FF0000"/>
              </a:solidFill>
            </a:endParaRPr>
          </a:p>
          <a:p>
            <a:pPr marL="0" lvl="1" indent="0">
              <a:buNone/>
            </a:pPr>
            <a:r>
              <a:rPr lang="en-US" altLang="en-US" sz="1600" b="1" dirty="0">
                <a:solidFill>
                  <a:schemeClr val="accent6">
                    <a:lumMod val="50000"/>
                  </a:schemeClr>
                </a:solidFill>
              </a:rPr>
              <a:t>Download your from -  bit.ly/</a:t>
            </a:r>
            <a:r>
              <a:rPr lang="en-US" altLang="en-US" sz="1600" b="1" dirty="0" err="1">
                <a:solidFill>
                  <a:schemeClr val="accent6">
                    <a:lumMod val="50000"/>
                  </a:schemeClr>
                </a:solidFill>
              </a:rPr>
              <a:t>npci_material</a:t>
            </a:r>
            <a:r>
              <a:rPr lang="en-US" altLang="en-US" sz="1600" b="1" dirty="0">
                <a:solidFill>
                  <a:schemeClr val="accent6">
                    <a:lumMod val="50000"/>
                  </a:schemeClr>
                </a:solidFill>
              </a:rPr>
              <a:t> </a:t>
            </a:r>
          </a:p>
        </p:txBody>
      </p:sp>
      <p:sp>
        <p:nvSpPr>
          <p:cNvPr id="3" name="Text Placeholder 2">
            <a:extLst>
              <a:ext uri="{FF2B5EF4-FFF2-40B4-BE49-F238E27FC236}">
                <a16:creationId xmlns:a16="http://schemas.microsoft.com/office/drawing/2014/main" id="{00D7BC16-9D69-43E5-B2B4-8F2D2D91F8C1}"/>
              </a:ext>
            </a:extLst>
          </p:cNvPr>
          <p:cNvSpPr>
            <a:spLocks noGrp="1"/>
          </p:cNvSpPr>
          <p:nvPr>
            <p:ph type="body" sz="quarter" idx="10"/>
          </p:nvPr>
        </p:nvSpPr>
        <p:spPr>
          <a:xfrm>
            <a:off x="181163" y="197361"/>
            <a:ext cx="8764983" cy="516740"/>
          </a:xfrm>
        </p:spPr>
        <p:txBody>
          <a:bodyPr>
            <a:normAutofit/>
          </a:bodyPr>
          <a:lstStyle/>
          <a:p>
            <a:r>
              <a:rPr lang="en-GB"/>
              <a:t>Power BI Installation</a:t>
            </a:r>
            <a:endParaRPr lang="en-US"/>
          </a:p>
        </p:txBody>
      </p:sp>
      <p:pic>
        <p:nvPicPr>
          <p:cNvPr id="2" name="Picture 1">
            <a:extLst>
              <a:ext uri="{FF2B5EF4-FFF2-40B4-BE49-F238E27FC236}">
                <a16:creationId xmlns:a16="http://schemas.microsoft.com/office/drawing/2014/main" id="{DA628C95-6043-FF24-3725-CC641B7C7095}"/>
              </a:ext>
            </a:extLst>
          </p:cNvPr>
          <p:cNvPicPr>
            <a:picLocks noChangeAspect="1"/>
          </p:cNvPicPr>
          <p:nvPr/>
        </p:nvPicPr>
        <p:blipFill rotWithShape="1">
          <a:blip r:embed="rId3"/>
          <a:srcRect l="5034" t="23506" r="61449" b="23396"/>
          <a:stretch/>
        </p:blipFill>
        <p:spPr>
          <a:xfrm>
            <a:off x="5595256" y="1517788"/>
            <a:ext cx="2365482" cy="2107924"/>
          </a:xfrm>
          <a:prstGeom prst="rect">
            <a:avLst/>
          </a:prstGeom>
          <a:noFill/>
        </p:spPr>
      </p:pic>
    </p:spTree>
    <p:extLst>
      <p:ext uri="{BB962C8B-B14F-4D97-AF65-F5344CB8AC3E}">
        <p14:creationId xmlns:p14="http://schemas.microsoft.com/office/powerpoint/2010/main" val="718035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2C24-4A1B-8FF4-DC22-FB545F08E38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7BC7BF8-59CA-6447-7919-809BA680B7A3}"/>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2DAD05F5-38C8-C8A1-CE89-4981926B5F30}"/>
              </a:ext>
            </a:extLst>
          </p:cNvPr>
          <p:cNvGraphicFramePr>
            <a:graphicFrameLocks noGrp="1"/>
          </p:cNvGraphicFramePr>
          <p:nvPr/>
        </p:nvGraphicFramePr>
        <p:xfrm>
          <a:off x="524832" y="1222807"/>
          <a:ext cx="8154594" cy="366489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b="1" dirty="0"/>
                        <a:t>FILTER</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table that represents a subset of another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FILTER(Sales, Sales[Amount] &gt; 1000)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400390"/>
                  </a:ext>
                </a:extLst>
              </a:tr>
              <a:tr h="275862">
                <a:tc>
                  <a:txBody>
                    <a:bodyPr/>
                    <a:lstStyle/>
                    <a:p>
                      <a:pPr algn="l">
                        <a:lnSpc>
                          <a:spcPct val="100000"/>
                        </a:lnSpc>
                      </a:pPr>
                      <a:r>
                        <a:rPr lang="en-IN" sz="1000" b="1"/>
                        <a:t>ALL</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Removes filters from a column or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CALCULATE(SUM(Sales[Amount]), ALL(Sales))</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977382"/>
                  </a:ext>
                </a:extLst>
              </a:tr>
              <a:tr h="441379">
                <a:tc>
                  <a:txBody>
                    <a:bodyPr/>
                    <a:lstStyle/>
                    <a:p>
                      <a:pPr algn="l">
                        <a:lnSpc>
                          <a:spcPct val="100000"/>
                        </a:lnSpc>
                      </a:pPr>
                      <a:r>
                        <a:rPr lang="en-IN" sz="1000" b="1" dirty="0"/>
                        <a:t>RELATED</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a related value from another table using a relationship</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RELATED(Product[Category])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6071897"/>
                  </a:ext>
                </a:extLst>
              </a:tr>
              <a:tr h="358621">
                <a:tc>
                  <a:txBody>
                    <a:bodyPr/>
                    <a:lstStyle/>
                    <a:p>
                      <a:pPr algn="l">
                        <a:lnSpc>
                          <a:spcPct val="100000"/>
                        </a:lnSpc>
                      </a:pPr>
                      <a:r>
                        <a:rPr lang="en-IN" sz="1000" b="1" dirty="0"/>
                        <a:t>IF</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one value if a condition is TRUE, otherwise another</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IF(Sales[Amount] &gt; 500, "High", "Low")</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9810917"/>
                  </a:ext>
                </a:extLst>
              </a:tr>
              <a:tr h="358621">
                <a:tc>
                  <a:txBody>
                    <a:bodyPr/>
                    <a:lstStyle/>
                    <a:p>
                      <a:pPr algn="l">
                        <a:lnSpc>
                          <a:spcPct val="100000"/>
                        </a:lnSpc>
                      </a:pPr>
                      <a:r>
                        <a:rPr lang="en-IN" sz="1000" b="1" dirty="0"/>
                        <a:t>SWITCH</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Evaluates an expression against a list of values and returns result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SWITCH([Rating], 1, "Poor", 5, "Excellent", "Average")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384960"/>
                  </a:ext>
                </a:extLst>
              </a:tr>
              <a:tr h="441379">
                <a:tc>
                  <a:txBody>
                    <a:bodyPr/>
                    <a:lstStyle/>
                    <a:p>
                      <a:pPr algn="l">
                        <a:lnSpc>
                          <a:spcPct val="100000"/>
                        </a:lnSpc>
                      </a:pPr>
                      <a:r>
                        <a:rPr lang="en-IN" sz="1000" b="1" dirty="0"/>
                        <a:t>AND</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both conditions are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IF(AND(Sales[Amount]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142337"/>
                  </a:ext>
                </a:extLst>
              </a:tr>
              <a:tr h="441379">
                <a:tc>
                  <a:txBody>
                    <a:bodyPr/>
                    <a:lstStyle/>
                    <a:p>
                      <a:pPr algn="l">
                        <a:lnSpc>
                          <a:spcPct val="100000"/>
                        </a:lnSpc>
                      </a:pPr>
                      <a:r>
                        <a:rPr lang="en-IN" sz="1000" b="1" dirty="0"/>
                        <a:t>OR</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either condition is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IF(OR(Sales[Amount]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7419835"/>
                  </a:ext>
                </a:extLst>
              </a:tr>
              <a:tr h="275862">
                <a:tc>
                  <a:txBody>
                    <a:bodyPr/>
                    <a:lstStyle/>
                    <a:p>
                      <a:pPr algn="l">
                        <a:lnSpc>
                          <a:spcPct val="100000"/>
                        </a:lnSpc>
                      </a:pPr>
                      <a:r>
                        <a:rPr lang="en-IN" sz="1000" b="1" dirty="0"/>
                        <a:t>NOT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the opposite of a logical value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IF(NOT(Sales[Amount] &gt; 500), "Low", "High")</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1207124"/>
                  </a:ext>
                </a:extLst>
              </a:tr>
              <a:tr h="358621">
                <a:tc>
                  <a:txBody>
                    <a:bodyPr/>
                    <a:lstStyle/>
                    <a:p>
                      <a:pPr algn="l">
                        <a:lnSpc>
                          <a:spcPct val="100000"/>
                        </a:lnSpc>
                      </a:pPr>
                      <a:r>
                        <a:rPr lang="en-IN" sz="1000" b="1" dirty="0"/>
                        <a:t>FORMAT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Formats a value according to a specified format string</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FORMAT(Sales[Date], "MMMM YYYY")</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838371"/>
                  </a:ext>
                </a:extLst>
              </a:tr>
            </a:tbl>
          </a:graphicData>
        </a:graphic>
      </p:graphicFrame>
    </p:spTree>
    <p:extLst>
      <p:ext uri="{BB962C8B-B14F-4D97-AF65-F5344CB8AC3E}">
        <p14:creationId xmlns:p14="http://schemas.microsoft.com/office/powerpoint/2010/main" val="2290233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4B18-766B-A92C-81BC-E2FF8A2AB5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985F24-1123-D549-01B6-1A7BAA06DA2C}"/>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FEE57E1C-4EE1-BD18-1F4D-38B78C5A07A6}"/>
              </a:ext>
            </a:extLst>
          </p:cNvPr>
          <p:cNvGraphicFramePr>
            <a:graphicFrameLocks noGrp="1"/>
          </p:cNvGraphicFramePr>
          <p:nvPr/>
        </p:nvGraphicFramePr>
        <p:xfrm>
          <a:off x="524832" y="1222807"/>
          <a:ext cx="8154594" cy="2882445"/>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b="1" dirty="0"/>
                        <a:t>DIVIDE</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Performs division and handles divide-by-zero errors</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DIVIDE(Sales[Amount], Sales[Quantity], 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143637"/>
                  </a:ext>
                </a:extLst>
              </a:tr>
              <a:tr h="441379">
                <a:tc>
                  <a:txBody>
                    <a:bodyPr/>
                    <a:lstStyle/>
                    <a:p>
                      <a:pPr algn="l">
                        <a:lnSpc>
                          <a:spcPct val="100000"/>
                        </a:lnSpc>
                      </a:pPr>
                      <a:r>
                        <a:rPr lang="en-IN" sz="1000" b="1" dirty="0"/>
                        <a:t>VALUES</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one-column table that contains the distinct values from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VALUES(Customers[City])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967517"/>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RANKX</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rank of an item in a list, with optional sorting order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RANKX(ALL(Sales[Product]), [Total Sales], , DESC)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2540314"/>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ISBLANK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Checks whether a value is 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IF(ISBLANK(Sales[Discount]), "No Discount", Sales[Discount])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0144618"/>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SELECTEDVALUE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value when a single value is selected, otherwise returns alternate result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SELECTEDVALUE(Products[Category], "All Categories")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1469663"/>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current date and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381095"/>
                  </a:ext>
                </a:extLst>
              </a:tr>
            </a:tbl>
          </a:graphicData>
        </a:graphic>
      </p:graphicFrame>
      <p:sp>
        <p:nvSpPr>
          <p:cNvPr id="10" name="TextBox 9">
            <a:extLst>
              <a:ext uri="{FF2B5EF4-FFF2-40B4-BE49-F238E27FC236}">
                <a16:creationId xmlns:a16="http://schemas.microsoft.com/office/drawing/2014/main" id="{1820149D-5429-7364-0068-FFAB38708ABA}"/>
              </a:ext>
            </a:extLst>
          </p:cNvPr>
          <p:cNvSpPr txBox="1"/>
          <p:nvPr/>
        </p:nvSpPr>
        <p:spPr>
          <a:xfrm>
            <a:off x="464574" y="4294880"/>
            <a:ext cx="8214852" cy="261610"/>
          </a:xfrm>
          <a:prstGeom prst="rect">
            <a:avLst/>
          </a:prstGeom>
          <a:noFill/>
        </p:spPr>
        <p:txBody>
          <a:bodyPr wrap="square">
            <a:spAutoFit/>
          </a:bodyPr>
          <a:lstStyle/>
          <a:p>
            <a:r>
              <a:rPr lang="en-IN" sz="1100" b="1" dirty="0">
                <a:solidFill>
                  <a:srgbClr val="FF0000"/>
                </a:solidFill>
                <a:latin typeface="+mj-lt"/>
              </a:rPr>
              <a:t>Refer for more DAX functions - </a:t>
            </a:r>
            <a:r>
              <a:rPr lang="en-IN" sz="1100" dirty="0">
                <a:solidFill>
                  <a:srgbClr val="FF0000"/>
                </a:solidFill>
                <a:latin typeface="+mj-lt"/>
                <a:hlinkClick r:id="rId2"/>
              </a:rPr>
              <a:t>https://learn.microsoft.com/en-us/dax/dax-function-reference</a:t>
            </a:r>
            <a:r>
              <a:rPr lang="en-IN" sz="1100" dirty="0">
                <a:solidFill>
                  <a:srgbClr val="FF0000"/>
                </a:solidFill>
                <a:latin typeface="+mj-lt"/>
              </a:rPr>
              <a:t> </a:t>
            </a:r>
          </a:p>
        </p:txBody>
      </p:sp>
    </p:spTree>
    <p:extLst>
      <p:ext uri="{BB962C8B-B14F-4D97-AF65-F5344CB8AC3E}">
        <p14:creationId xmlns:p14="http://schemas.microsoft.com/office/powerpoint/2010/main" val="232762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590D6C-4EBD-E7F9-4DB8-32F1FA6138A9}"/>
              </a:ext>
            </a:extLst>
          </p:cNvPr>
          <p:cNvSpPr>
            <a:spLocks noGrp="1"/>
          </p:cNvSpPr>
          <p:nvPr>
            <p:ph idx="1"/>
          </p:nvPr>
        </p:nvSpPr>
        <p:spPr/>
        <p:txBody>
          <a:bodyPr/>
          <a:lstStyle/>
          <a:p>
            <a:pPr>
              <a:lnSpc>
                <a:spcPct val="250000"/>
              </a:lnSpc>
            </a:pPr>
            <a:r>
              <a:rPr lang="en-US" dirty="0"/>
              <a:t>Measures are dynamic calculation formulas where the results change depending on context</a:t>
            </a:r>
          </a:p>
          <a:p>
            <a:pPr>
              <a:lnSpc>
                <a:spcPct val="250000"/>
              </a:lnSpc>
            </a:pPr>
            <a:r>
              <a:rPr lang="en-US" dirty="0"/>
              <a:t>A formula in a measure can use standard aggregation functions automatically created by using the Auto sum feature, such as COUNT or SUM, or can be defined by the user using the DAX formula bar</a:t>
            </a:r>
          </a:p>
          <a:p>
            <a:pPr>
              <a:lnSpc>
                <a:spcPct val="250000"/>
              </a:lnSpc>
            </a:pPr>
            <a:r>
              <a:rPr lang="en-US" dirty="0"/>
              <a:t>Named measures can be passed as an argument to other measures.</a:t>
            </a:r>
          </a:p>
          <a:p>
            <a:pPr>
              <a:lnSpc>
                <a:spcPct val="250000"/>
              </a:lnSpc>
            </a:pPr>
            <a:r>
              <a:rPr lang="en-US" dirty="0"/>
              <a:t>The syntax for a measure includes the measure's name preceding the formula</a:t>
            </a:r>
          </a:p>
          <a:p>
            <a:pPr>
              <a:lnSpc>
                <a:spcPct val="250000"/>
              </a:lnSpc>
            </a:pPr>
            <a:endParaRPr lang="en-US" dirty="0"/>
          </a:p>
        </p:txBody>
      </p:sp>
      <p:sp>
        <p:nvSpPr>
          <p:cNvPr id="3" name="Text Placeholder 2">
            <a:extLst>
              <a:ext uri="{FF2B5EF4-FFF2-40B4-BE49-F238E27FC236}">
                <a16:creationId xmlns:a16="http://schemas.microsoft.com/office/drawing/2014/main" id="{A322560C-18F3-D825-5E18-58ECEC8BCC5E}"/>
              </a:ext>
            </a:extLst>
          </p:cNvPr>
          <p:cNvSpPr>
            <a:spLocks noGrp="1"/>
          </p:cNvSpPr>
          <p:nvPr>
            <p:ph type="body" sz="quarter" idx="10"/>
          </p:nvPr>
        </p:nvSpPr>
        <p:spPr/>
        <p:txBody>
          <a:bodyPr>
            <a:normAutofit/>
          </a:bodyPr>
          <a:lstStyle/>
          <a:p>
            <a:r>
              <a:rPr lang="en-US"/>
              <a:t>Measures</a:t>
            </a:r>
          </a:p>
        </p:txBody>
      </p:sp>
    </p:spTree>
    <p:extLst>
      <p:ext uri="{BB962C8B-B14F-4D97-AF65-F5344CB8AC3E}">
        <p14:creationId xmlns:p14="http://schemas.microsoft.com/office/powerpoint/2010/main" val="1604839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E82DBA-4330-2CC3-A165-D4603F60B891}"/>
              </a:ext>
            </a:extLst>
          </p:cNvPr>
          <p:cNvSpPr>
            <a:spLocks noGrp="1"/>
          </p:cNvSpPr>
          <p:nvPr>
            <p:ph idx="1"/>
          </p:nvPr>
        </p:nvSpPr>
        <p:spPr/>
        <p:txBody>
          <a:bodyPr/>
          <a:lstStyle/>
          <a:p>
            <a:pPr>
              <a:lnSpc>
                <a:spcPct val="250000"/>
              </a:lnSpc>
            </a:pPr>
            <a:r>
              <a:rPr lang="en-US" dirty="0"/>
              <a:t>A calculated column added to an existing table and then assigned a DAX formula that defines the column's values</a:t>
            </a:r>
          </a:p>
          <a:p>
            <a:pPr>
              <a:lnSpc>
                <a:spcPct val="250000"/>
              </a:lnSpc>
            </a:pPr>
            <a:r>
              <a:rPr lang="en-US" dirty="0"/>
              <a:t>Since a calculated column is created in a table in the data model, it is not supported in models that retrieve data exclusively from a relational data source using </a:t>
            </a:r>
            <a:r>
              <a:rPr lang="en-US" dirty="0" err="1"/>
              <a:t>DirectQuery</a:t>
            </a:r>
            <a:r>
              <a:rPr lang="en-US" dirty="0"/>
              <a:t> mode</a:t>
            </a:r>
          </a:p>
          <a:p>
            <a:pPr>
              <a:lnSpc>
                <a:spcPct val="250000"/>
              </a:lnSpc>
            </a:pPr>
            <a:r>
              <a:rPr lang="en-US" dirty="0"/>
              <a:t>When a calculated column contains a valid DAX formula, values are calculated for each row as soon as the formula is entered</a:t>
            </a:r>
          </a:p>
          <a:p>
            <a:pPr>
              <a:lnSpc>
                <a:spcPct val="250000"/>
              </a:lnSpc>
            </a:pPr>
            <a:r>
              <a:rPr lang="en-US" dirty="0"/>
              <a:t>Values are then stored in the in-memory data model</a:t>
            </a:r>
          </a:p>
          <a:p>
            <a:endParaRPr lang="en-US" dirty="0"/>
          </a:p>
        </p:txBody>
      </p:sp>
      <p:sp>
        <p:nvSpPr>
          <p:cNvPr id="3" name="Text Placeholder 2">
            <a:extLst>
              <a:ext uri="{FF2B5EF4-FFF2-40B4-BE49-F238E27FC236}">
                <a16:creationId xmlns:a16="http://schemas.microsoft.com/office/drawing/2014/main" id="{0193EE58-EC89-E47B-77D4-E5CC78A8A39E}"/>
              </a:ext>
            </a:extLst>
          </p:cNvPr>
          <p:cNvSpPr>
            <a:spLocks noGrp="1"/>
          </p:cNvSpPr>
          <p:nvPr>
            <p:ph type="body" sz="quarter" idx="10"/>
          </p:nvPr>
        </p:nvSpPr>
        <p:spPr/>
        <p:txBody>
          <a:bodyPr>
            <a:normAutofit/>
          </a:bodyPr>
          <a:lstStyle/>
          <a:p>
            <a:r>
              <a:rPr lang="en-US"/>
              <a:t>Calculated Columns</a:t>
            </a:r>
          </a:p>
        </p:txBody>
      </p:sp>
    </p:spTree>
    <p:extLst>
      <p:ext uri="{BB962C8B-B14F-4D97-AF65-F5344CB8AC3E}">
        <p14:creationId xmlns:p14="http://schemas.microsoft.com/office/powerpoint/2010/main" val="2711509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43F35-E0A6-D5F4-9A12-7E82F8687002}"/>
              </a:ext>
            </a:extLst>
          </p:cNvPr>
          <p:cNvSpPr>
            <a:spLocks noGrp="1"/>
          </p:cNvSpPr>
          <p:nvPr>
            <p:ph idx="1"/>
          </p:nvPr>
        </p:nvSpPr>
        <p:spPr>
          <a:xfrm>
            <a:off x="165768" y="4702629"/>
            <a:ext cx="8844548" cy="372017"/>
          </a:xfrm>
        </p:spPr>
        <p:txBody>
          <a:bodyPr/>
          <a:lstStyle/>
          <a:p>
            <a:pPr marL="0" indent="0">
              <a:buNone/>
            </a:pPr>
            <a:r>
              <a:rPr lang="en-GB" dirty="0"/>
              <a:t>⚠️ Tip: Use Calculated Columns when you need to create new fields per row. Use Measures for aggregations and summarizations in visuals.</a:t>
            </a:r>
            <a:endParaRPr lang="en-US" dirty="0"/>
          </a:p>
        </p:txBody>
      </p:sp>
      <p:sp>
        <p:nvSpPr>
          <p:cNvPr id="3" name="Text Placeholder 2">
            <a:extLst>
              <a:ext uri="{FF2B5EF4-FFF2-40B4-BE49-F238E27FC236}">
                <a16:creationId xmlns:a16="http://schemas.microsoft.com/office/drawing/2014/main" id="{2665C258-B54C-39F0-C78B-1991530CAFB1}"/>
              </a:ext>
            </a:extLst>
          </p:cNvPr>
          <p:cNvSpPr>
            <a:spLocks noGrp="1"/>
          </p:cNvSpPr>
          <p:nvPr>
            <p:ph type="body" sz="quarter" idx="10"/>
          </p:nvPr>
        </p:nvSpPr>
        <p:spPr>
          <a:xfrm>
            <a:off x="667720" y="208546"/>
            <a:ext cx="8342596" cy="426321"/>
          </a:xfrm>
        </p:spPr>
        <p:txBody>
          <a:bodyPr>
            <a:normAutofit/>
          </a:bodyPr>
          <a:lstStyle/>
          <a:p>
            <a:r>
              <a:rPr lang="en-US" dirty="0"/>
              <a:t>Difference between Calculated Column and Measure</a:t>
            </a:r>
          </a:p>
        </p:txBody>
      </p:sp>
      <p:graphicFrame>
        <p:nvGraphicFramePr>
          <p:cNvPr id="4" name="Table 3">
            <a:extLst>
              <a:ext uri="{FF2B5EF4-FFF2-40B4-BE49-F238E27FC236}">
                <a16:creationId xmlns:a16="http://schemas.microsoft.com/office/drawing/2014/main" id="{C5A2547E-FA79-7395-312F-845900E0E8C6}"/>
              </a:ext>
            </a:extLst>
          </p:cNvPr>
          <p:cNvGraphicFramePr>
            <a:graphicFrameLocks noGrp="1"/>
          </p:cNvGraphicFramePr>
          <p:nvPr/>
        </p:nvGraphicFramePr>
        <p:xfrm>
          <a:off x="434141" y="1325547"/>
          <a:ext cx="8296686" cy="3168000"/>
        </p:xfrm>
        <a:graphic>
          <a:graphicData uri="http://schemas.openxmlformats.org/drawingml/2006/table">
            <a:tbl>
              <a:tblPr firstRow="1">
                <a:tableStyleId>{72833802-FEF1-4C79-8D5D-14CF1EAF98D9}</a:tableStyleId>
              </a:tblPr>
              <a:tblGrid>
                <a:gridCol w="1551568">
                  <a:extLst>
                    <a:ext uri="{9D8B030D-6E8A-4147-A177-3AD203B41FA5}">
                      <a16:colId xmlns:a16="http://schemas.microsoft.com/office/drawing/2014/main" val="2249823132"/>
                    </a:ext>
                  </a:extLst>
                </a:gridCol>
                <a:gridCol w="3365425">
                  <a:extLst>
                    <a:ext uri="{9D8B030D-6E8A-4147-A177-3AD203B41FA5}">
                      <a16:colId xmlns:a16="http://schemas.microsoft.com/office/drawing/2014/main" val="3283759793"/>
                    </a:ext>
                  </a:extLst>
                </a:gridCol>
                <a:gridCol w="3379693">
                  <a:extLst>
                    <a:ext uri="{9D8B030D-6E8A-4147-A177-3AD203B41FA5}">
                      <a16:colId xmlns:a16="http://schemas.microsoft.com/office/drawing/2014/main" val="2876762713"/>
                    </a:ext>
                  </a:extLst>
                </a:gridCol>
              </a:tblGrid>
              <a:tr h="396000">
                <a:tc>
                  <a:txBody>
                    <a:bodyPr/>
                    <a:lstStyle/>
                    <a:p>
                      <a:r>
                        <a:rPr lang="en-IN" sz="1100">
                          <a:latin typeface="+mj-lt"/>
                        </a:rPr>
                        <a:t>Feature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Calculated Column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Measure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083406"/>
                  </a:ext>
                </a:extLst>
              </a:tr>
              <a:tr h="396000">
                <a:tc>
                  <a:txBody>
                    <a:bodyPr/>
                    <a:lstStyle/>
                    <a:p>
                      <a:r>
                        <a:rPr lang="en-IN" sz="1100" b="1" dirty="0">
                          <a:latin typeface="+mj-lt"/>
                        </a:rPr>
                        <a:t>Definition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Creates a new column in a table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Calculates a value based on context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628962"/>
                  </a:ext>
                </a:extLst>
              </a:tr>
              <a:tr h="396000">
                <a:tc>
                  <a:txBody>
                    <a:bodyPr/>
                    <a:lstStyle/>
                    <a:p>
                      <a:r>
                        <a:rPr lang="en-IN" sz="1100" b="1" dirty="0">
                          <a:latin typeface="+mj-lt"/>
                        </a:rPr>
                        <a:t>Storage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Physically stored in the data model</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Calculated </a:t>
                      </a:r>
                      <a:r>
                        <a:rPr lang="en-GB" sz="1100" b="1">
                          <a:latin typeface="+mj-lt"/>
                        </a:rPr>
                        <a:t>on the fly</a:t>
                      </a:r>
                      <a:r>
                        <a:rPr lang="en-GB" sz="1100">
                          <a:latin typeface="+mj-lt"/>
                        </a:rPr>
                        <a:t> when used in visuals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506468"/>
                  </a:ext>
                </a:extLst>
              </a:tr>
              <a:tr h="396000">
                <a:tc>
                  <a:txBody>
                    <a:bodyPr/>
                    <a:lstStyle/>
                    <a:p>
                      <a:r>
                        <a:rPr lang="en-IN" sz="1100" b="1" dirty="0">
                          <a:latin typeface="+mj-lt"/>
                        </a:rPr>
                        <a:t>Context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Row-by-row (row context)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Filters, slicers, and visuals (filter/context aware)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30523"/>
                  </a:ext>
                </a:extLst>
              </a:tr>
              <a:tr h="396000">
                <a:tc>
                  <a:txBody>
                    <a:bodyPr/>
                    <a:lstStyle/>
                    <a:p>
                      <a:r>
                        <a:rPr lang="en-IN" sz="1100" b="1" dirty="0">
                          <a:latin typeface="+mj-lt"/>
                        </a:rPr>
                        <a:t>Use Case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Derive values per row, like Profit = Sales - 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Aggregate values, like Total Sales = SUM(Sales)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00172"/>
                  </a:ext>
                </a:extLst>
              </a:tr>
              <a:tr h="396000">
                <a:tc>
                  <a:txBody>
                    <a:bodyPr/>
                    <a:lstStyle/>
                    <a:p>
                      <a:r>
                        <a:rPr lang="en-IN" sz="1100" b="1" dirty="0">
                          <a:latin typeface="+mj-lt"/>
                        </a:rPr>
                        <a:t>Performance Impact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Can increase model size if overused</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More efficient and optimized for large datasets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866901"/>
                  </a:ext>
                </a:extLst>
              </a:tr>
              <a:tr h="396000">
                <a:tc>
                  <a:txBody>
                    <a:bodyPr/>
                    <a:lstStyle/>
                    <a:p>
                      <a:r>
                        <a:rPr lang="en-IN" sz="1100" b="1" dirty="0">
                          <a:latin typeface="+mj-lt"/>
                        </a:rPr>
                        <a:t>Where used</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as a column — can be used in slicers, tables,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in values area — used in KPIs, visuals,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649356"/>
                  </a:ext>
                </a:extLst>
              </a:tr>
              <a:tr h="396000">
                <a:tc>
                  <a:txBody>
                    <a:bodyPr/>
                    <a:lstStyle/>
                    <a:p>
                      <a:r>
                        <a:rPr lang="en-IN" sz="1100" b="1" dirty="0">
                          <a:latin typeface="+mj-lt"/>
                        </a:rPr>
                        <a:t>Example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Sales[Profit] = Sales[Revenue] - Sales[Cost]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err="1">
                          <a:latin typeface="+mj-lt"/>
                        </a:rPr>
                        <a:t>TotalRevenue</a:t>
                      </a:r>
                      <a:r>
                        <a:rPr lang="en-IN" sz="1100" dirty="0">
                          <a:latin typeface="+mj-lt"/>
                        </a:rPr>
                        <a:t> = SUM(Sales[Revenue])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781253"/>
                  </a:ext>
                </a:extLst>
              </a:tr>
            </a:tbl>
          </a:graphicData>
        </a:graphic>
      </p:graphicFrame>
    </p:spTree>
    <p:extLst>
      <p:ext uri="{BB962C8B-B14F-4D97-AF65-F5344CB8AC3E}">
        <p14:creationId xmlns:p14="http://schemas.microsoft.com/office/powerpoint/2010/main" val="60830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61553B-755D-DBA5-E4F4-DF56EAA7E56B}"/>
              </a:ext>
            </a:extLst>
          </p:cNvPr>
          <p:cNvSpPr>
            <a:spLocks noGrp="1"/>
          </p:cNvSpPr>
          <p:nvPr>
            <p:ph idx="1"/>
          </p:nvPr>
        </p:nvSpPr>
        <p:spPr/>
        <p:txBody>
          <a:bodyPr/>
          <a:lstStyle/>
          <a:p>
            <a:pPr marL="0" indent="0">
              <a:lnSpc>
                <a:spcPct val="150000"/>
              </a:lnSpc>
              <a:buNone/>
            </a:pPr>
            <a:r>
              <a:rPr lang="en-IN" b="1" dirty="0"/>
              <a:t>Example – Use Invoices Dataset</a:t>
            </a:r>
          </a:p>
          <a:p>
            <a:pPr>
              <a:lnSpc>
                <a:spcPct val="150000"/>
              </a:lnSpc>
            </a:pPr>
            <a:r>
              <a:rPr lang="en-GB" b="1" dirty="0"/>
              <a:t>Ex.</a:t>
            </a:r>
            <a:r>
              <a:rPr lang="en-GB" dirty="0"/>
              <a:t> Visualise the total sales across all products. Which product generate highest revenue? </a:t>
            </a:r>
            <a:r>
              <a:rPr lang="en-GB" i="1" dirty="0"/>
              <a:t>– (Cluster column chart)</a:t>
            </a:r>
          </a:p>
          <a:p>
            <a:pPr>
              <a:lnSpc>
                <a:spcPct val="150000"/>
              </a:lnSpc>
            </a:pPr>
            <a:r>
              <a:rPr lang="en-GB" b="1" dirty="0"/>
              <a:t>Ex. </a:t>
            </a:r>
            <a:r>
              <a:rPr lang="en-GB" dirty="0"/>
              <a:t>Compute the </a:t>
            </a:r>
            <a:r>
              <a:rPr lang="en-GB" b="1" dirty="0"/>
              <a:t>net sales</a:t>
            </a:r>
            <a:r>
              <a:rPr lang="en-GB" dirty="0"/>
              <a:t> amount after applying an 18% tax rate to the total revenue. </a:t>
            </a:r>
            <a:r>
              <a:rPr lang="en-GB" i="1" dirty="0"/>
              <a:t>(Create Measure, table chart)</a:t>
            </a:r>
          </a:p>
          <a:p>
            <a:pPr>
              <a:lnSpc>
                <a:spcPct val="150000"/>
              </a:lnSpc>
            </a:pPr>
            <a:r>
              <a:rPr lang="en-GB" b="1" dirty="0"/>
              <a:t>Ex. </a:t>
            </a:r>
            <a:r>
              <a:rPr lang="en-GB" dirty="0"/>
              <a:t>Transform </a:t>
            </a:r>
            <a:r>
              <a:rPr lang="en-GB" b="1" dirty="0"/>
              <a:t>net sales </a:t>
            </a:r>
            <a:r>
              <a:rPr lang="en-GB" dirty="0"/>
              <a:t>values into a more readable financial format by converting them into </a:t>
            </a:r>
            <a:r>
              <a:rPr lang="en-GB" b="1" dirty="0"/>
              <a:t>lacs or crores</a:t>
            </a:r>
            <a:r>
              <a:rPr lang="en-GB" dirty="0"/>
              <a:t>, as appropriate for regional reporting standards. </a:t>
            </a:r>
            <a:r>
              <a:rPr lang="en-GB" i="1" dirty="0"/>
              <a:t>(Create Measure,  table chart)</a:t>
            </a:r>
          </a:p>
          <a:p>
            <a:pPr>
              <a:lnSpc>
                <a:spcPct val="150000"/>
              </a:lnSpc>
            </a:pPr>
            <a:r>
              <a:rPr lang="en-IN" b="1" dirty="0"/>
              <a:t>Ex.</a:t>
            </a:r>
            <a:r>
              <a:rPr lang="en-IN" dirty="0"/>
              <a:t> </a:t>
            </a:r>
            <a:r>
              <a:rPr lang="en-GB" dirty="0"/>
              <a:t>Identify and count all invoices where the payment was received after the due date(30 days from invoice date), indicating delayed transactions. </a:t>
            </a:r>
            <a:r>
              <a:rPr lang="en-GB" i="1" dirty="0"/>
              <a:t>(Create Column, table chart)</a:t>
            </a:r>
          </a:p>
          <a:p>
            <a:pPr>
              <a:lnSpc>
                <a:spcPct val="150000"/>
              </a:lnSpc>
            </a:pPr>
            <a:r>
              <a:rPr lang="en-GB" b="1" dirty="0"/>
              <a:t>Ex. </a:t>
            </a:r>
            <a:r>
              <a:rPr lang="en-GB" dirty="0"/>
              <a:t>What is the average delay between invoice date and payment date?</a:t>
            </a:r>
            <a:r>
              <a:rPr lang="en-GB" i="1" dirty="0"/>
              <a:t> – (card chart)</a:t>
            </a:r>
          </a:p>
          <a:p>
            <a:pPr>
              <a:lnSpc>
                <a:spcPct val="150000"/>
              </a:lnSpc>
            </a:pPr>
            <a:r>
              <a:rPr lang="en-GB" b="1" dirty="0"/>
              <a:t>Ex. </a:t>
            </a:r>
            <a:r>
              <a:rPr lang="en-GB" dirty="0"/>
              <a:t>Visualize the distribution of payment delays using a histogram to </a:t>
            </a:r>
            <a:r>
              <a:rPr lang="en-GB" dirty="0" err="1"/>
              <a:t>analyze</a:t>
            </a:r>
            <a:r>
              <a:rPr lang="en-GB" dirty="0"/>
              <a:t> the frequency of different delay durations.</a:t>
            </a:r>
            <a:endParaRPr lang="en-GB" i="1" dirty="0"/>
          </a:p>
          <a:p>
            <a:pPr>
              <a:lnSpc>
                <a:spcPct val="150000"/>
              </a:lnSpc>
            </a:pPr>
            <a:r>
              <a:rPr lang="en-GB" b="1" dirty="0"/>
              <a:t>Ex. </a:t>
            </a:r>
            <a:r>
              <a:rPr lang="en-GB" dirty="0"/>
              <a:t>Determine the month-over-month percentage change in net sales to assess sales performance trends over time. </a:t>
            </a:r>
            <a:r>
              <a:rPr lang="en-GB" i="1" dirty="0"/>
              <a:t>– (table chart and icons)</a:t>
            </a:r>
          </a:p>
        </p:txBody>
      </p:sp>
    </p:spTree>
    <p:extLst>
      <p:ext uri="{BB962C8B-B14F-4D97-AF65-F5344CB8AC3E}">
        <p14:creationId xmlns:p14="http://schemas.microsoft.com/office/powerpoint/2010/main" val="2597981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7247C5-A5AC-31DA-AF15-E597D32CF10F}"/>
              </a:ext>
            </a:extLst>
          </p:cNvPr>
          <p:cNvSpPr>
            <a:spLocks noGrp="1"/>
          </p:cNvSpPr>
          <p:nvPr>
            <p:ph idx="1"/>
          </p:nvPr>
        </p:nvSpPr>
        <p:spPr/>
        <p:txBody>
          <a:bodyPr>
            <a:normAutofit/>
          </a:bodyPr>
          <a:lstStyle/>
          <a:p>
            <a:pPr>
              <a:spcAft>
                <a:spcPts val="600"/>
              </a:spcAft>
            </a:pPr>
            <a:r>
              <a:rPr lang="en-US" dirty="0"/>
              <a:t>Date tables in Power BI are tables that only contain date-related data. </a:t>
            </a:r>
          </a:p>
          <a:p>
            <a:pPr>
              <a:spcAft>
                <a:spcPts val="600"/>
              </a:spcAft>
            </a:pPr>
            <a:r>
              <a:rPr lang="en-US" dirty="0"/>
              <a:t>It is a standard dimension table that can be used to reference dates in your model and analyze data based on these dates.</a:t>
            </a:r>
          </a:p>
          <a:p>
            <a:pPr>
              <a:spcAft>
                <a:spcPts val="600"/>
              </a:spcAft>
            </a:pPr>
            <a:r>
              <a:rPr lang="en-US" dirty="0"/>
              <a:t> They are also useful for time intelligence calculations and when creating reports that require precise date information.</a:t>
            </a:r>
          </a:p>
          <a:p>
            <a:pPr>
              <a:spcAft>
                <a:spcPts val="600"/>
              </a:spcAft>
            </a:pPr>
            <a:r>
              <a:rPr lang="en-US" dirty="0"/>
              <a:t>Date tables allow you to slice and dice your data by date attributes such as weekday, month, quarter, and year. </a:t>
            </a:r>
          </a:p>
          <a:p>
            <a:pPr>
              <a:spcAft>
                <a:spcPts val="600"/>
              </a:spcAft>
            </a:pPr>
            <a:r>
              <a:rPr lang="en-US" dirty="0"/>
              <a:t>They also allow you to use DAX time intelligence functions that can be used to generate Fiscal year calculations</a:t>
            </a:r>
          </a:p>
          <a:p>
            <a:pPr>
              <a:spcAft>
                <a:spcPts val="600"/>
              </a:spcAft>
            </a:pPr>
            <a:r>
              <a:rPr lang="en-US" dirty="0"/>
              <a:t>A date table is a table that meets the following requirements:</a:t>
            </a:r>
          </a:p>
          <a:p>
            <a:pPr lvl="1">
              <a:spcAft>
                <a:spcPts val="600"/>
              </a:spcAft>
            </a:pPr>
            <a:r>
              <a:rPr lang="en-US" dirty="0"/>
              <a:t>It must have a column of data type date (or date/time)—known as the date column.</a:t>
            </a:r>
          </a:p>
          <a:p>
            <a:pPr lvl="1">
              <a:spcAft>
                <a:spcPts val="600"/>
              </a:spcAft>
            </a:pPr>
            <a:r>
              <a:rPr lang="en-US" dirty="0"/>
              <a:t>The date column must contain unique values.</a:t>
            </a:r>
          </a:p>
          <a:p>
            <a:pPr lvl="1">
              <a:spcAft>
                <a:spcPts val="600"/>
              </a:spcAft>
            </a:pPr>
            <a:r>
              <a:rPr lang="en-US" dirty="0"/>
              <a:t>The date column must not contain BLANKs.</a:t>
            </a:r>
          </a:p>
          <a:p>
            <a:pPr lvl="1">
              <a:spcAft>
                <a:spcPts val="600"/>
              </a:spcAft>
            </a:pPr>
            <a:r>
              <a:rPr lang="en-US" dirty="0"/>
              <a:t>The date column must not have any missing dates.</a:t>
            </a:r>
          </a:p>
          <a:p>
            <a:pPr lvl="1">
              <a:spcAft>
                <a:spcPts val="600"/>
              </a:spcAft>
            </a:pPr>
            <a:r>
              <a:rPr lang="en-US" dirty="0"/>
              <a:t>The date column must span full years. A year isn't necessarily a calendar year (January-December).</a:t>
            </a:r>
          </a:p>
          <a:p>
            <a:pPr lvl="1">
              <a:spcAft>
                <a:spcPts val="600"/>
              </a:spcAft>
            </a:pPr>
            <a:r>
              <a:rPr lang="en-US" dirty="0"/>
              <a:t>The date table must be marked as a date table.</a:t>
            </a:r>
          </a:p>
          <a:p>
            <a:endParaRPr lang="en-US" dirty="0"/>
          </a:p>
        </p:txBody>
      </p:sp>
      <p:sp>
        <p:nvSpPr>
          <p:cNvPr id="5" name="Text Placeholder 4">
            <a:extLst>
              <a:ext uri="{FF2B5EF4-FFF2-40B4-BE49-F238E27FC236}">
                <a16:creationId xmlns:a16="http://schemas.microsoft.com/office/drawing/2014/main" id="{2F09847A-FD96-5E3C-1F04-DF33DD85B494}"/>
              </a:ext>
            </a:extLst>
          </p:cNvPr>
          <p:cNvSpPr>
            <a:spLocks noGrp="1"/>
          </p:cNvSpPr>
          <p:nvPr>
            <p:ph type="body" sz="quarter" idx="10"/>
          </p:nvPr>
        </p:nvSpPr>
        <p:spPr/>
        <p:txBody>
          <a:bodyPr>
            <a:normAutofit/>
          </a:bodyPr>
          <a:lstStyle/>
          <a:p>
            <a:r>
              <a:rPr lang="en-US"/>
              <a:t>Date Table</a:t>
            </a:r>
          </a:p>
        </p:txBody>
      </p:sp>
    </p:spTree>
    <p:extLst>
      <p:ext uri="{BB962C8B-B14F-4D97-AF65-F5344CB8AC3E}">
        <p14:creationId xmlns:p14="http://schemas.microsoft.com/office/powerpoint/2010/main" val="255247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F86DC0-3C9B-5672-CD9C-0BDE56299084}"/>
              </a:ext>
            </a:extLst>
          </p:cNvPr>
          <p:cNvSpPr>
            <a:spLocks noGrp="1"/>
          </p:cNvSpPr>
          <p:nvPr>
            <p:ph idx="1"/>
          </p:nvPr>
        </p:nvSpPr>
        <p:spPr>
          <a:xfrm>
            <a:off x="165768" y="823512"/>
            <a:ext cx="4050632" cy="4251134"/>
          </a:xfrm>
        </p:spPr>
        <p:txBody>
          <a:bodyPr/>
          <a:lstStyle/>
          <a:p>
            <a:r>
              <a:rPr lang="en-US" dirty="0"/>
              <a:t>Click on New Table in Data Tab</a:t>
            </a:r>
          </a:p>
          <a:p>
            <a:r>
              <a:rPr lang="en-US" dirty="0"/>
              <a:t>Use function </a:t>
            </a:r>
            <a:r>
              <a:rPr lang="en-US" dirty="0" err="1"/>
              <a:t>calendarauto</a:t>
            </a:r>
            <a:r>
              <a:rPr lang="en-US" dirty="0"/>
              <a:t>()</a:t>
            </a:r>
          </a:p>
          <a:p>
            <a:r>
              <a:rPr lang="en-US" dirty="0"/>
              <a:t>It will generate a range of dates</a:t>
            </a:r>
          </a:p>
          <a:p>
            <a:endParaRPr lang="en-US" dirty="0"/>
          </a:p>
          <a:p>
            <a:pPr marL="0" indent="0">
              <a:lnSpc>
                <a:spcPct val="200000"/>
              </a:lnSpc>
              <a:buNone/>
            </a:pPr>
            <a:r>
              <a:rPr lang="en-IN" b="1" dirty="0"/>
              <a:t>Example – Use Invoices Dataset</a:t>
            </a:r>
          </a:p>
          <a:p>
            <a:pPr>
              <a:lnSpc>
                <a:spcPct val="200000"/>
              </a:lnSpc>
            </a:pPr>
            <a:r>
              <a:rPr lang="en-GB" b="1" dirty="0"/>
              <a:t>Ex. </a:t>
            </a:r>
            <a:r>
              <a:rPr lang="en-GB" dirty="0"/>
              <a:t>Create a dedicated Date table for time-based analysis</a:t>
            </a:r>
          </a:p>
          <a:p>
            <a:pPr>
              <a:lnSpc>
                <a:spcPct val="200000"/>
              </a:lnSpc>
            </a:pPr>
            <a:r>
              <a:rPr lang="en-US" b="1" dirty="0"/>
              <a:t>Ex. </a:t>
            </a:r>
            <a:r>
              <a:rPr lang="en-US" dirty="0"/>
              <a:t>Creating Date Table, adding FY year | month | quarter</a:t>
            </a:r>
          </a:p>
          <a:p>
            <a:pPr>
              <a:lnSpc>
                <a:spcPct val="200000"/>
              </a:lnSpc>
            </a:pPr>
            <a:r>
              <a:rPr lang="en-US" b="1" dirty="0"/>
              <a:t>Ex. </a:t>
            </a:r>
            <a:r>
              <a:rPr lang="en-US" dirty="0"/>
              <a:t>Create hierarchy of the newly created columns</a:t>
            </a:r>
            <a:endParaRPr lang="en-US" b="1" dirty="0"/>
          </a:p>
          <a:p>
            <a:pPr>
              <a:lnSpc>
                <a:spcPct val="200000"/>
              </a:lnSpc>
            </a:pPr>
            <a:r>
              <a:rPr lang="en-GB" b="1" dirty="0"/>
              <a:t>Ex. </a:t>
            </a:r>
            <a:r>
              <a:rPr lang="en-GB" dirty="0"/>
              <a:t>Visualise net sales performance over months across financial year? </a:t>
            </a:r>
            <a:r>
              <a:rPr lang="en-GB" i="1" dirty="0"/>
              <a:t>– sort by month#</a:t>
            </a:r>
          </a:p>
          <a:p>
            <a:pPr>
              <a:lnSpc>
                <a:spcPct val="200000"/>
              </a:lnSpc>
            </a:pPr>
            <a:endParaRPr lang="en-US" dirty="0"/>
          </a:p>
          <a:p>
            <a:endParaRPr lang="en-US" dirty="0"/>
          </a:p>
        </p:txBody>
      </p:sp>
      <p:pic>
        <p:nvPicPr>
          <p:cNvPr id="5" name="Picture 4">
            <a:extLst>
              <a:ext uri="{FF2B5EF4-FFF2-40B4-BE49-F238E27FC236}">
                <a16:creationId xmlns:a16="http://schemas.microsoft.com/office/drawing/2014/main" id="{867E89AA-F5E7-7060-9763-071178CDA2FE}"/>
              </a:ext>
            </a:extLst>
          </p:cNvPr>
          <p:cNvPicPr>
            <a:picLocks noChangeAspect="1"/>
          </p:cNvPicPr>
          <p:nvPr/>
        </p:nvPicPr>
        <p:blipFill>
          <a:blip r:embed="rId2"/>
          <a:stretch>
            <a:fillRect/>
          </a:stretch>
        </p:blipFill>
        <p:spPr>
          <a:xfrm>
            <a:off x="4310084" y="889067"/>
            <a:ext cx="4554962" cy="3365366"/>
          </a:xfrm>
          <a:prstGeom prst="rect">
            <a:avLst/>
          </a:prstGeom>
          <a:ln>
            <a:solidFill>
              <a:schemeClr val="accent1"/>
            </a:solidFill>
          </a:ln>
        </p:spPr>
      </p:pic>
    </p:spTree>
    <p:extLst>
      <p:ext uri="{BB962C8B-B14F-4D97-AF65-F5344CB8AC3E}">
        <p14:creationId xmlns:p14="http://schemas.microsoft.com/office/powerpoint/2010/main" val="2675106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556757-77A4-4C7C-7CB7-A7ED74129400}"/>
              </a:ext>
            </a:extLst>
          </p:cNvPr>
          <p:cNvSpPr>
            <a:spLocks noGrp="1"/>
          </p:cNvSpPr>
          <p:nvPr>
            <p:ph type="body" sz="quarter" idx="10"/>
          </p:nvPr>
        </p:nvSpPr>
        <p:spPr>
          <a:xfrm>
            <a:off x="667720" y="208546"/>
            <a:ext cx="8342596" cy="426321"/>
          </a:xfrm>
        </p:spPr>
        <p:txBody>
          <a:bodyPr>
            <a:normAutofit/>
          </a:bodyPr>
          <a:lstStyle/>
          <a:p>
            <a:r>
              <a:rPr lang="en-IN" sz="2100" dirty="0"/>
              <a:t>CALENDAR vs. CALENDARAUTO</a:t>
            </a:r>
          </a:p>
        </p:txBody>
      </p:sp>
      <p:graphicFrame>
        <p:nvGraphicFramePr>
          <p:cNvPr id="4" name="Table 3">
            <a:extLst>
              <a:ext uri="{FF2B5EF4-FFF2-40B4-BE49-F238E27FC236}">
                <a16:creationId xmlns:a16="http://schemas.microsoft.com/office/drawing/2014/main" id="{1589FFF0-5F6D-67AE-8468-7C2616A46FC4}"/>
              </a:ext>
            </a:extLst>
          </p:cNvPr>
          <p:cNvGraphicFramePr>
            <a:graphicFrameLocks noGrp="1"/>
          </p:cNvGraphicFramePr>
          <p:nvPr>
            <p:extLst>
              <p:ext uri="{D42A27DB-BD31-4B8C-83A1-F6EECF244321}">
                <p14:modId xmlns:p14="http://schemas.microsoft.com/office/powerpoint/2010/main" val="3935016274"/>
              </p:ext>
            </p:extLst>
          </p:nvPr>
        </p:nvGraphicFramePr>
        <p:xfrm>
          <a:off x="165768" y="1041775"/>
          <a:ext cx="8844549" cy="3803902"/>
        </p:xfrm>
        <a:graphic>
          <a:graphicData uri="http://schemas.openxmlformats.org/drawingml/2006/table">
            <a:tbl>
              <a:tblPr firstRow="1">
                <a:tableStyleId>{72833802-FEF1-4C79-8D5D-14CF1EAF98D9}</a:tableStyleId>
              </a:tblPr>
              <a:tblGrid>
                <a:gridCol w="1853546">
                  <a:extLst>
                    <a:ext uri="{9D8B030D-6E8A-4147-A177-3AD203B41FA5}">
                      <a16:colId xmlns:a16="http://schemas.microsoft.com/office/drawing/2014/main" val="2289172384"/>
                    </a:ext>
                  </a:extLst>
                </a:gridCol>
                <a:gridCol w="3066047">
                  <a:extLst>
                    <a:ext uri="{9D8B030D-6E8A-4147-A177-3AD203B41FA5}">
                      <a16:colId xmlns:a16="http://schemas.microsoft.com/office/drawing/2014/main" val="3023583881"/>
                    </a:ext>
                  </a:extLst>
                </a:gridCol>
                <a:gridCol w="3924956">
                  <a:extLst>
                    <a:ext uri="{9D8B030D-6E8A-4147-A177-3AD203B41FA5}">
                      <a16:colId xmlns:a16="http://schemas.microsoft.com/office/drawing/2014/main" val="3136205233"/>
                    </a:ext>
                  </a:extLst>
                </a:gridCol>
              </a:tblGrid>
              <a:tr h="282014">
                <a:tc>
                  <a:txBody>
                    <a:bodyPr/>
                    <a:lstStyle/>
                    <a:p>
                      <a:r>
                        <a:rPr lang="en-IN" sz="1200"/>
                        <a:t>Feature / Aspect</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CALENDAR</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CALENDARAUTO</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495428"/>
                  </a:ext>
                </a:extLst>
              </a:tr>
              <a:tr h="457451">
                <a:tc>
                  <a:txBody>
                    <a:bodyPr/>
                    <a:lstStyle/>
                    <a:p>
                      <a:r>
                        <a:rPr lang="en-IN" sz="1200" b="1"/>
                        <a:t>Purpose</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Creates a date range between specified dates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Creates a date table based on dates present in model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735705"/>
                  </a:ext>
                </a:extLst>
              </a:tr>
              <a:tr h="282014">
                <a:tc>
                  <a:txBody>
                    <a:bodyPr/>
                    <a:lstStyle/>
                    <a:p>
                      <a:r>
                        <a:rPr lang="en-IN" sz="1200" b="1"/>
                        <a:t>Syntax</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CALENDAR(start_date, end_date)</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CALENDARAUTO([fiscal_year_end_month])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382557"/>
                  </a:ext>
                </a:extLst>
              </a:tr>
              <a:tr h="457451">
                <a:tc>
                  <a:txBody>
                    <a:bodyPr/>
                    <a:lstStyle/>
                    <a:p>
                      <a:r>
                        <a:rPr lang="en-IN" sz="1200" b="1"/>
                        <a:t>Input Required</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Start and end dates must be manually defined</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No input needed (optional fiscal 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734094"/>
                  </a:ext>
                </a:extLst>
              </a:tr>
              <a:tr h="282014">
                <a:tc>
                  <a:txBody>
                    <a:bodyPr/>
                    <a:lstStyle/>
                    <a:p>
                      <a:r>
                        <a:rPr lang="en-IN" sz="1200" b="1"/>
                        <a:t>Date Range Control</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Full manual control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Automatically determined by data in the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120333"/>
                  </a:ext>
                </a:extLst>
              </a:tr>
              <a:tr h="282014">
                <a:tc>
                  <a:txBody>
                    <a:bodyPr/>
                    <a:lstStyle/>
                    <a:p>
                      <a:r>
                        <a:rPr lang="en-IN" sz="1200" b="1"/>
                        <a:t>Dynamic with Data</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No — static unless updated manually</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Yes — automatically adjusts as data changes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42653"/>
                  </a:ext>
                </a:extLst>
              </a:tr>
              <a:tr h="282014">
                <a:tc>
                  <a:txBody>
                    <a:bodyPr/>
                    <a:lstStyle/>
                    <a:p>
                      <a:r>
                        <a:rPr lang="en-IN" sz="1200" b="1"/>
                        <a:t>Fiscal Year Support</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No</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Yes — can define fiscal year end 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834409"/>
                  </a:ext>
                </a:extLst>
              </a:tr>
              <a:tr h="282014">
                <a:tc>
                  <a:txBody>
                    <a:bodyPr/>
                    <a:lstStyle/>
                    <a:p>
                      <a:r>
                        <a:rPr lang="en-IN" sz="1200" b="1"/>
                        <a:t>Best For</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Custom or fixed date ranges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Dynamic models with unknown or varying date ranges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694857"/>
                  </a:ext>
                </a:extLst>
              </a:tr>
              <a:tr h="457451">
                <a:tc>
                  <a:txBody>
                    <a:bodyPr/>
                    <a:lstStyle/>
                    <a:p>
                      <a:r>
                        <a:rPr lang="en-IN" sz="1200" b="1"/>
                        <a:t>Potential Pitfall</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May miss dates if not updated properly</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May include unexpected dates if junk/extra dates exist in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5521212"/>
                  </a:ext>
                </a:extLst>
              </a:tr>
              <a:tr h="282014">
                <a:tc>
                  <a:txBody>
                    <a:bodyPr/>
                    <a:lstStyle/>
                    <a:p>
                      <a:r>
                        <a:rPr lang="en-IN" sz="1200" b="1"/>
                        <a:t>Data Dependency</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Independent of model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Dependent on date fields in the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374208"/>
                  </a:ext>
                </a:extLst>
              </a:tr>
              <a:tr h="457451">
                <a:tc>
                  <a:txBody>
                    <a:bodyPr/>
                    <a:lstStyle/>
                    <a:p>
                      <a:r>
                        <a:rPr lang="en-IN" sz="1200" b="1"/>
                        <a:t>Common Use Case</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Time-intelligence with a defined calendar range</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dirty="0"/>
                        <a:t>Quick start with auto-generated calendar across entire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723862"/>
                  </a:ext>
                </a:extLst>
              </a:tr>
            </a:tbl>
          </a:graphicData>
        </a:graphic>
      </p:graphicFrame>
    </p:spTree>
    <p:extLst>
      <p:ext uri="{BB962C8B-B14F-4D97-AF65-F5344CB8AC3E}">
        <p14:creationId xmlns:p14="http://schemas.microsoft.com/office/powerpoint/2010/main" val="2006349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BE9CAD-DEED-72B5-B3BC-7CBB73A0F945}"/>
              </a:ext>
            </a:extLst>
          </p:cNvPr>
          <p:cNvSpPr>
            <a:spLocks noGrp="1"/>
          </p:cNvSpPr>
          <p:nvPr>
            <p:ph idx="1"/>
          </p:nvPr>
        </p:nvSpPr>
        <p:spPr>
          <a:xfrm>
            <a:off x="165768" y="812801"/>
            <a:ext cx="8844548" cy="4261845"/>
          </a:xfrm>
        </p:spPr>
        <p:txBody>
          <a:bodyPr/>
          <a:lstStyle/>
          <a:p>
            <a:pPr marL="0" indent="0">
              <a:lnSpc>
                <a:spcPct val="200000"/>
              </a:lnSpc>
              <a:buNone/>
            </a:pPr>
            <a:r>
              <a:rPr lang="en-GB" b="1" dirty="0"/>
              <a:t>Filter Context</a:t>
            </a:r>
          </a:p>
          <a:p>
            <a:pPr>
              <a:lnSpc>
                <a:spcPct val="200000"/>
              </a:lnSpc>
            </a:pPr>
            <a:r>
              <a:rPr lang="en-GB" dirty="0"/>
              <a:t>Comes from report filters, slicers, and visual-level filters.</a:t>
            </a:r>
          </a:p>
          <a:p>
            <a:pPr>
              <a:lnSpc>
                <a:spcPct val="200000"/>
              </a:lnSpc>
            </a:pPr>
            <a:r>
              <a:rPr lang="en-GB" dirty="0"/>
              <a:t>Tells DAX: “Calculate this measure, but only for the selected dimension.”</a:t>
            </a:r>
          </a:p>
          <a:p>
            <a:pPr>
              <a:lnSpc>
                <a:spcPct val="200000"/>
              </a:lnSpc>
            </a:pPr>
            <a:r>
              <a:rPr lang="en-GB" dirty="0"/>
              <a:t>Used primarily in measures.</a:t>
            </a:r>
          </a:p>
          <a:p>
            <a:pPr>
              <a:lnSpc>
                <a:spcPct val="200000"/>
              </a:lnSpc>
            </a:pPr>
            <a:r>
              <a:rPr lang="en-GB" dirty="0"/>
              <a:t>Ex. Total Sales = SUM(Sales[Amount]) - This measure will calculate differently based on the filters applied in visuals.🔷</a:t>
            </a:r>
          </a:p>
          <a:p>
            <a:pPr marL="0" indent="0">
              <a:lnSpc>
                <a:spcPct val="200000"/>
              </a:lnSpc>
              <a:buNone/>
            </a:pPr>
            <a:r>
              <a:rPr lang="en-GB" b="1" dirty="0"/>
              <a:t>Row Context</a:t>
            </a:r>
          </a:p>
          <a:p>
            <a:pPr>
              <a:lnSpc>
                <a:spcPct val="200000"/>
              </a:lnSpc>
            </a:pPr>
            <a:r>
              <a:rPr lang="en-GB" dirty="0"/>
              <a:t>Comes from iterators like SUMX, FILTER, </a:t>
            </a:r>
            <a:r>
              <a:rPr lang="en-GB" dirty="0" err="1"/>
              <a:t>ADDColumns</a:t>
            </a:r>
            <a:r>
              <a:rPr lang="en-GB" dirty="0"/>
              <a:t>, or a calculated column.</a:t>
            </a:r>
          </a:p>
          <a:p>
            <a:pPr>
              <a:lnSpc>
                <a:spcPct val="200000"/>
              </a:lnSpc>
            </a:pPr>
            <a:r>
              <a:rPr lang="en-GB" dirty="0"/>
              <a:t>Tells DAX: “Evaluate this expression for each row in this table.”</a:t>
            </a:r>
          </a:p>
          <a:p>
            <a:pPr>
              <a:lnSpc>
                <a:spcPct val="200000"/>
              </a:lnSpc>
            </a:pPr>
            <a:r>
              <a:rPr lang="en-GB" dirty="0"/>
              <a:t>Used primarily in calculated columns and iterators.</a:t>
            </a:r>
          </a:p>
          <a:p>
            <a:pPr>
              <a:lnSpc>
                <a:spcPct val="200000"/>
              </a:lnSpc>
            </a:pPr>
            <a:r>
              <a:rPr lang="en-GB" dirty="0"/>
              <a:t> Ex. In a calculated column - </a:t>
            </a:r>
            <a:r>
              <a:rPr lang="en-GB" dirty="0" err="1"/>
              <a:t>SalesTax</a:t>
            </a:r>
            <a:r>
              <a:rPr lang="en-GB" dirty="0"/>
              <a:t> = Sales[Amount] * 0.05 - This happens row by row — each row’s amount gets multiplied.</a:t>
            </a:r>
          </a:p>
        </p:txBody>
      </p:sp>
      <p:sp>
        <p:nvSpPr>
          <p:cNvPr id="3" name="Text Placeholder 2">
            <a:extLst>
              <a:ext uri="{FF2B5EF4-FFF2-40B4-BE49-F238E27FC236}">
                <a16:creationId xmlns:a16="http://schemas.microsoft.com/office/drawing/2014/main" id="{FED574D7-8F9D-653E-0EBA-6A16B0EB6C39}"/>
              </a:ext>
            </a:extLst>
          </p:cNvPr>
          <p:cNvSpPr>
            <a:spLocks noGrp="1"/>
          </p:cNvSpPr>
          <p:nvPr>
            <p:ph type="body" sz="quarter" idx="10"/>
          </p:nvPr>
        </p:nvSpPr>
        <p:spPr>
          <a:xfrm>
            <a:off x="667720" y="208546"/>
            <a:ext cx="8342596" cy="426321"/>
          </a:xfrm>
        </p:spPr>
        <p:txBody>
          <a:bodyPr/>
          <a:lstStyle/>
          <a:p>
            <a:r>
              <a:rPr lang="en-IN" dirty="0"/>
              <a:t>Row – Context vs Filter – Context </a:t>
            </a:r>
          </a:p>
        </p:txBody>
      </p:sp>
    </p:spTree>
    <p:extLst>
      <p:ext uri="{BB962C8B-B14F-4D97-AF65-F5344CB8AC3E}">
        <p14:creationId xmlns:p14="http://schemas.microsoft.com/office/powerpoint/2010/main" val="8936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6FCB7-217B-CF49-50FE-27B2A80E83A5}"/>
              </a:ext>
            </a:extLst>
          </p:cNvPr>
          <p:cNvSpPr>
            <a:spLocks noGrp="1"/>
          </p:cNvSpPr>
          <p:nvPr>
            <p:ph idx="1"/>
          </p:nvPr>
        </p:nvSpPr>
        <p:spPr>
          <a:xfrm>
            <a:off x="181164" y="871627"/>
            <a:ext cx="4299932" cy="4144204"/>
          </a:xfrm>
        </p:spPr>
        <p:txBody>
          <a:bodyPr>
            <a:normAutofit lnSpcReduction="10000"/>
          </a:bodyPr>
          <a:lstStyle/>
          <a:p>
            <a:pPr>
              <a:spcAft>
                <a:spcPts val="1200"/>
              </a:spcAft>
            </a:pPr>
            <a:r>
              <a:rPr lang="en-GB" b="1" dirty="0"/>
              <a:t>Datasets –</a:t>
            </a:r>
            <a:r>
              <a:rPr lang="en-GB" dirty="0"/>
              <a:t> Collections of data used to build visualizations and reports.</a:t>
            </a:r>
          </a:p>
          <a:p>
            <a:pPr>
              <a:spcAft>
                <a:spcPts val="1200"/>
              </a:spcAft>
            </a:pPr>
            <a:r>
              <a:rPr lang="en-GB" b="1" dirty="0"/>
              <a:t>Visualizations </a:t>
            </a:r>
            <a:r>
              <a:rPr lang="en-GB" dirty="0"/>
              <a:t>– Graphical representations of data, like charts and maps.</a:t>
            </a:r>
          </a:p>
          <a:p>
            <a:pPr>
              <a:spcAft>
                <a:spcPts val="1200"/>
              </a:spcAft>
            </a:pPr>
            <a:r>
              <a:rPr lang="en-GB" b="1" dirty="0"/>
              <a:t>Reports</a:t>
            </a:r>
            <a:r>
              <a:rPr lang="en-GB" dirty="0"/>
              <a:t> – A collection of visualizations assembled on one or more pages.</a:t>
            </a:r>
          </a:p>
          <a:p>
            <a:pPr>
              <a:spcAft>
                <a:spcPts val="1200"/>
              </a:spcAft>
            </a:pPr>
            <a:r>
              <a:rPr lang="en-GB" b="1" dirty="0"/>
              <a:t>Dashboards</a:t>
            </a:r>
            <a:r>
              <a:rPr lang="en-GB" dirty="0"/>
              <a:t> – Single-page, real-time views of key metrics and visuals.</a:t>
            </a:r>
          </a:p>
          <a:p>
            <a:pPr>
              <a:spcAft>
                <a:spcPts val="1200"/>
              </a:spcAft>
            </a:pPr>
            <a:r>
              <a:rPr lang="en-GB" b="1" dirty="0"/>
              <a:t>Tiles</a:t>
            </a:r>
            <a:r>
              <a:rPr lang="en-GB" dirty="0"/>
              <a:t> – Individual visualizations pinned to a dashboard from a report.</a:t>
            </a:r>
          </a:p>
          <a:p>
            <a:pPr>
              <a:spcAft>
                <a:spcPts val="1200"/>
              </a:spcAft>
            </a:pPr>
            <a:r>
              <a:rPr lang="en-GB" b="1" dirty="0"/>
              <a:t>Dataflows</a:t>
            </a:r>
            <a:r>
              <a:rPr lang="en-GB" dirty="0"/>
              <a:t> – Reusable data transformation pipelines within Power BI.</a:t>
            </a:r>
          </a:p>
          <a:p>
            <a:pPr>
              <a:spcAft>
                <a:spcPts val="1200"/>
              </a:spcAft>
            </a:pPr>
            <a:r>
              <a:rPr lang="en-GB" b="1" dirty="0"/>
              <a:t>Workspaces</a:t>
            </a:r>
            <a:r>
              <a:rPr lang="en-GB" dirty="0"/>
              <a:t> – Collaborative environments for developing and managing content.</a:t>
            </a:r>
          </a:p>
          <a:p>
            <a:pPr>
              <a:spcAft>
                <a:spcPts val="1200"/>
              </a:spcAft>
            </a:pPr>
            <a:r>
              <a:rPr lang="en-GB" b="1" dirty="0"/>
              <a:t>Apps</a:t>
            </a:r>
            <a:r>
              <a:rPr lang="en-GB" dirty="0"/>
              <a:t> – Bundled collections of dashboards and reports for distribution.</a:t>
            </a:r>
            <a:endParaRPr lang="en-IN" dirty="0"/>
          </a:p>
        </p:txBody>
      </p:sp>
      <p:sp>
        <p:nvSpPr>
          <p:cNvPr id="3" name="Text Placeholder 2">
            <a:extLst>
              <a:ext uri="{FF2B5EF4-FFF2-40B4-BE49-F238E27FC236}">
                <a16:creationId xmlns:a16="http://schemas.microsoft.com/office/drawing/2014/main" id="{EEC6CC8B-C7B2-50D3-D75D-B1C8EF18BFBD}"/>
              </a:ext>
            </a:extLst>
          </p:cNvPr>
          <p:cNvSpPr>
            <a:spLocks noGrp="1"/>
          </p:cNvSpPr>
          <p:nvPr>
            <p:ph type="body" sz="quarter" idx="10"/>
          </p:nvPr>
        </p:nvSpPr>
        <p:spPr>
          <a:xfrm>
            <a:off x="181163" y="197361"/>
            <a:ext cx="8764983" cy="516740"/>
          </a:xfrm>
        </p:spPr>
        <p:txBody>
          <a:bodyPr anchor="b">
            <a:normAutofit/>
          </a:bodyPr>
          <a:lstStyle/>
          <a:p>
            <a:r>
              <a:rPr lang="en-IN"/>
              <a:t>Building Blocks of Power BI</a:t>
            </a:r>
          </a:p>
        </p:txBody>
      </p:sp>
      <p:graphicFrame>
        <p:nvGraphicFramePr>
          <p:cNvPr id="6" name="Content Placeholder 7">
            <a:extLst>
              <a:ext uri="{FF2B5EF4-FFF2-40B4-BE49-F238E27FC236}">
                <a16:creationId xmlns:a16="http://schemas.microsoft.com/office/drawing/2014/main" id="{95EC75A9-18A4-209E-FEA8-F0E093FEECC0}"/>
              </a:ext>
            </a:extLst>
          </p:cNvPr>
          <p:cNvGraphicFramePr>
            <a:graphicFrameLocks/>
          </p:cNvGraphicFramePr>
          <p:nvPr>
            <p:extLst>
              <p:ext uri="{D42A27DB-BD31-4B8C-83A1-F6EECF244321}">
                <p14:modId xmlns:p14="http://schemas.microsoft.com/office/powerpoint/2010/main" val="3997591063"/>
              </p:ext>
            </p:extLst>
          </p:nvPr>
        </p:nvGraphicFramePr>
        <p:xfrm>
          <a:off x="4839929" y="1130346"/>
          <a:ext cx="4018936" cy="3819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44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Modelling</a:t>
            </a:r>
          </a:p>
        </p:txBody>
      </p:sp>
    </p:spTree>
    <p:extLst>
      <p:ext uri="{BB962C8B-B14F-4D97-AF65-F5344CB8AC3E}">
        <p14:creationId xmlns:p14="http://schemas.microsoft.com/office/powerpoint/2010/main" val="357523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01627-2815-35F9-37EF-79D6A75202B9}"/>
              </a:ext>
            </a:extLst>
          </p:cNvPr>
          <p:cNvSpPr>
            <a:spLocks noGrp="1"/>
          </p:cNvSpPr>
          <p:nvPr>
            <p:ph idx="1"/>
          </p:nvPr>
        </p:nvSpPr>
        <p:spPr/>
        <p:txBody>
          <a:bodyPr/>
          <a:lstStyle/>
          <a:p>
            <a:pPr marL="0" indent="0">
              <a:lnSpc>
                <a:spcPct val="200000"/>
              </a:lnSpc>
              <a:spcBef>
                <a:spcPts val="0"/>
              </a:spcBef>
              <a:buNone/>
            </a:pPr>
            <a:r>
              <a:rPr lang="en-GB" b="1" dirty="0"/>
              <a:t>Example : Global Superstore Dataset – </a:t>
            </a:r>
          </a:p>
          <a:p>
            <a:pPr lvl="1">
              <a:lnSpc>
                <a:spcPct val="200000"/>
              </a:lnSpc>
              <a:spcBef>
                <a:spcPts val="0"/>
              </a:spcBef>
            </a:pPr>
            <a:r>
              <a:rPr lang="en-GB" dirty="0"/>
              <a:t>Connect to orders file using folder option</a:t>
            </a:r>
          </a:p>
          <a:p>
            <a:pPr lvl="1">
              <a:lnSpc>
                <a:spcPct val="200000"/>
              </a:lnSpc>
              <a:spcBef>
                <a:spcPts val="0"/>
              </a:spcBef>
            </a:pPr>
            <a:r>
              <a:rPr lang="en-GB" dirty="0"/>
              <a:t>Connect to global superstore.xlsx and import all tables</a:t>
            </a:r>
          </a:p>
          <a:p>
            <a:pPr lvl="1">
              <a:lnSpc>
                <a:spcPct val="200000"/>
              </a:lnSpc>
              <a:spcBef>
                <a:spcPts val="0"/>
              </a:spcBef>
            </a:pPr>
            <a:r>
              <a:rPr lang="en-GB" dirty="0"/>
              <a:t>Merge orders and returns tables</a:t>
            </a:r>
          </a:p>
          <a:p>
            <a:pPr lvl="1">
              <a:lnSpc>
                <a:spcPct val="200000"/>
              </a:lnSpc>
              <a:spcBef>
                <a:spcPts val="0"/>
              </a:spcBef>
            </a:pPr>
            <a:r>
              <a:rPr lang="en-GB" dirty="0"/>
              <a:t>Model the remaining table using relationship</a:t>
            </a:r>
          </a:p>
          <a:p>
            <a:pPr marL="0" lvl="1" indent="0">
              <a:lnSpc>
                <a:spcPct val="200000"/>
              </a:lnSpc>
              <a:spcBef>
                <a:spcPts val="0"/>
              </a:spcBef>
              <a:buNone/>
            </a:pPr>
            <a:r>
              <a:rPr lang="en-GB" b="1" dirty="0"/>
              <a:t>Examples –</a:t>
            </a:r>
          </a:p>
          <a:p>
            <a:pPr lvl="1">
              <a:lnSpc>
                <a:spcPct val="200000"/>
              </a:lnSpc>
              <a:spcBef>
                <a:spcPts val="0"/>
              </a:spcBef>
            </a:pPr>
            <a:r>
              <a:rPr lang="en-GB" b="1" dirty="0"/>
              <a:t>Ex. </a:t>
            </a:r>
            <a:r>
              <a:rPr lang="en-GB" dirty="0"/>
              <a:t>How many customers are registered to our portal?</a:t>
            </a:r>
          </a:p>
          <a:p>
            <a:pPr lvl="1">
              <a:lnSpc>
                <a:spcPct val="200000"/>
              </a:lnSpc>
              <a:spcBef>
                <a:spcPts val="0"/>
              </a:spcBef>
            </a:pPr>
            <a:r>
              <a:rPr lang="en-GB" b="1" dirty="0"/>
              <a:t>Ex. </a:t>
            </a:r>
            <a:r>
              <a:rPr lang="en-GB" dirty="0"/>
              <a:t>How many orders were placed?</a:t>
            </a:r>
          </a:p>
          <a:p>
            <a:pPr lvl="1">
              <a:lnSpc>
                <a:spcPct val="200000"/>
              </a:lnSpc>
              <a:spcBef>
                <a:spcPts val="0"/>
              </a:spcBef>
            </a:pPr>
            <a:r>
              <a:rPr lang="en-GB" b="1" dirty="0"/>
              <a:t>Ex</a:t>
            </a:r>
            <a:r>
              <a:rPr lang="en-GB" dirty="0"/>
              <a:t>. How many products delivered?</a:t>
            </a:r>
          </a:p>
          <a:p>
            <a:pPr lvl="1">
              <a:lnSpc>
                <a:spcPct val="200000"/>
              </a:lnSpc>
              <a:spcBef>
                <a:spcPts val="0"/>
              </a:spcBef>
            </a:pPr>
            <a:r>
              <a:rPr lang="en-GB" b="1" dirty="0"/>
              <a:t>Ex</a:t>
            </a:r>
            <a:r>
              <a:rPr lang="en-GB" dirty="0"/>
              <a:t>. How many orders were placed with only 1 product?</a:t>
            </a:r>
          </a:p>
          <a:p>
            <a:pPr lvl="1">
              <a:lnSpc>
                <a:spcPct val="200000"/>
              </a:lnSpc>
              <a:spcBef>
                <a:spcPts val="0"/>
              </a:spcBef>
            </a:pPr>
            <a:r>
              <a:rPr lang="en-GB" b="1" dirty="0"/>
              <a:t>Ex. </a:t>
            </a:r>
            <a:r>
              <a:rPr lang="en-GB" dirty="0"/>
              <a:t>How many customers have never placed a single order?</a:t>
            </a:r>
          </a:p>
        </p:txBody>
      </p:sp>
    </p:spTree>
    <p:extLst>
      <p:ext uri="{BB962C8B-B14F-4D97-AF65-F5344CB8AC3E}">
        <p14:creationId xmlns:p14="http://schemas.microsoft.com/office/powerpoint/2010/main" val="3576706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3CEB60-5446-ADB1-7DE6-32150BC3304B}"/>
              </a:ext>
            </a:extLst>
          </p:cNvPr>
          <p:cNvSpPr>
            <a:spLocks noGrp="1"/>
          </p:cNvSpPr>
          <p:nvPr>
            <p:ph idx="1"/>
          </p:nvPr>
        </p:nvSpPr>
        <p:spPr>
          <a:xfrm>
            <a:off x="181163" y="871627"/>
            <a:ext cx="8764983" cy="4144204"/>
          </a:xfrm>
        </p:spPr>
        <p:txBody>
          <a:bodyPr>
            <a:normAutofit/>
          </a:bodyPr>
          <a:lstStyle/>
          <a:p>
            <a:pPr>
              <a:spcAft>
                <a:spcPts val="1200"/>
              </a:spcAft>
            </a:pPr>
            <a:r>
              <a:rPr lang="en-GB" dirty="0"/>
              <a:t>Data Modelling in Power BI is the process of connecting, organizing, and structuring data from multiple sources using relationships, calculated fields, and hierarchies to enable efficient analysis and reporting. It helps create a logical view of data that supports meaningful visualizations and insights.</a:t>
            </a:r>
            <a:endParaRPr lang="en-US" dirty="0"/>
          </a:p>
          <a:p>
            <a:pPr>
              <a:spcAft>
                <a:spcPts val="1200"/>
              </a:spcAft>
            </a:pPr>
            <a:r>
              <a:rPr lang="en-US" dirty="0"/>
              <a:t>A good data model offers the following benefits:</a:t>
            </a:r>
          </a:p>
          <a:p>
            <a:pPr lvl="1">
              <a:spcAft>
                <a:spcPts val="1200"/>
              </a:spcAft>
            </a:pPr>
            <a:r>
              <a:rPr lang="en-US" dirty="0"/>
              <a:t>Data exploration is faster.</a:t>
            </a:r>
          </a:p>
          <a:p>
            <a:pPr lvl="1">
              <a:spcAft>
                <a:spcPts val="1200"/>
              </a:spcAft>
            </a:pPr>
            <a:r>
              <a:rPr lang="en-US" dirty="0"/>
              <a:t>Aggregations are simpler to build.</a:t>
            </a:r>
          </a:p>
          <a:p>
            <a:pPr lvl="1">
              <a:spcAft>
                <a:spcPts val="1200"/>
              </a:spcAft>
            </a:pPr>
            <a:r>
              <a:rPr lang="en-US" dirty="0"/>
              <a:t>Reports are more accurate.</a:t>
            </a:r>
          </a:p>
          <a:p>
            <a:pPr lvl="1">
              <a:spcAft>
                <a:spcPts val="1200"/>
              </a:spcAft>
            </a:pPr>
            <a:r>
              <a:rPr lang="en-US" dirty="0"/>
              <a:t>Writing reports takes less time.</a:t>
            </a:r>
          </a:p>
          <a:p>
            <a:pPr lvl="1">
              <a:spcAft>
                <a:spcPts val="1200"/>
              </a:spcAft>
            </a:pPr>
            <a:r>
              <a:rPr lang="en-US" dirty="0"/>
              <a:t>Reports are easier to maintain in the future.</a:t>
            </a:r>
          </a:p>
        </p:txBody>
      </p:sp>
      <p:sp>
        <p:nvSpPr>
          <p:cNvPr id="3" name="Text Placeholder 2">
            <a:extLst>
              <a:ext uri="{FF2B5EF4-FFF2-40B4-BE49-F238E27FC236}">
                <a16:creationId xmlns:a16="http://schemas.microsoft.com/office/drawing/2014/main" id="{4FA9ECFF-0853-E8FC-DA57-E20D1476177F}"/>
              </a:ext>
            </a:extLst>
          </p:cNvPr>
          <p:cNvSpPr>
            <a:spLocks noGrp="1"/>
          </p:cNvSpPr>
          <p:nvPr>
            <p:ph type="body" sz="quarter" idx="10"/>
          </p:nvPr>
        </p:nvSpPr>
        <p:spPr>
          <a:xfrm>
            <a:off x="181163" y="197361"/>
            <a:ext cx="8764983" cy="516740"/>
          </a:xfrm>
        </p:spPr>
        <p:txBody>
          <a:bodyPr>
            <a:normAutofit/>
          </a:bodyPr>
          <a:lstStyle/>
          <a:p>
            <a:r>
              <a:rPr lang="en-US"/>
              <a:t>Introduction to Data Modelling</a:t>
            </a:r>
          </a:p>
        </p:txBody>
      </p:sp>
      <p:pic>
        <p:nvPicPr>
          <p:cNvPr id="6148" name="Picture 4" descr="Data modelling - Free networking icons">
            <a:extLst>
              <a:ext uri="{FF2B5EF4-FFF2-40B4-BE49-F238E27FC236}">
                <a16:creationId xmlns:a16="http://schemas.microsoft.com/office/drawing/2014/main" id="{BE7F8F28-8219-205D-BE79-71BBA081D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426" y="2260177"/>
            <a:ext cx="1957494" cy="195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29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8E2AB3-FE96-41E0-391C-E966F4AB66FE}"/>
              </a:ext>
            </a:extLst>
          </p:cNvPr>
          <p:cNvSpPr>
            <a:spLocks noGrp="1" noChangeArrowheads="1"/>
          </p:cNvSpPr>
          <p:nvPr>
            <p:ph idx="1"/>
          </p:nvPr>
        </p:nvSpPr>
        <p:spPr bwMode="auto">
          <a:xfrm>
            <a:off x="181163" y="720717"/>
            <a:ext cx="8764983" cy="4446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1200"/>
              </a:spcAft>
            </a:pPr>
            <a:r>
              <a:rPr lang="en-US" altLang="en-US" b="1" dirty="0"/>
              <a:t>Relationships: </a:t>
            </a:r>
            <a:r>
              <a:rPr lang="en-US" altLang="en-US" dirty="0"/>
              <a:t>Power BI uses relationships to connect tables, allowing users to create reports across multiple data sources without duplicating data.</a:t>
            </a:r>
          </a:p>
          <a:p>
            <a:pPr>
              <a:spcAft>
                <a:spcPts val="1200"/>
              </a:spcAft>
            </a:pPr>
            <a:r>
              <a:rPr lang="en-US" altLang="en-US" b="1" dirty="0"/>
              <a:t>Star Schema: </a:t>
            </a:r>
            <a:r>
              <a:rPr lang="en-US" altLang="en-US" dirty="0"/>
              <a:t>It's best practice to model data using a star schema — fact tables at the center surrounded by dimension tables — to improve performance and clarity.</a:t>
            </a:r>
          </a:p>
          <a:p>
            <a:pPr>
              <a:spcAft>
                <a:spcPts val="1200"/>
              </a:spcAft>
            </a:pPr>
            <a:r>
              <a:rPr lang="en-US" altLang="en-US" b="1" dirty="0"/>
              <a:t>Primary and Foreign Keys: </a:t>
            </a:r>
            <a:r>
              <a:rPr lang="en-US" altLang="en-US" dirty="0"/>
              <a:t>Relationships are defined using primary and foreign keys; ensure each dimension table has a unique key to maintain data integrity.</a:t>
            </a:r>
          </a:p>
          <a:p>
            <a:pPr>
              <a:spcAft>
                <a:spcPts val="1200"/>
              </a:spcAft>
            </a:pPr>
            <a:r>
              <a:rPr lang="en-US" altLang="en-US" b="1" dirty="0"/>
              <a:t>Cardinality and Cross Filter Direction</a:t>
            </a:r>
            <a:r>
              <a:rPr lang="en-US" altLang="en-US" dirty="0"/>
              <a:t>: Define relationship cardinality (one-to-one, one-to-many, many-to-one) and choose appropriate filter directions (single or both) to control data flow.</a:t>
            </a:r>
          </a:p>
          <a:p>
            <a:pPr>
              <a:spcAft>
                <a:spcPts val="1200"/>
              </a:spcAft>
            </a:pPr>
            <a:r>
              <a:rPr lang="en-US" altLang="en-US" b="1" dirty="0"/>
              <a:t>Calculated Columns and Measures: </a:t>
            </a:r>
            <a:r>
              <a:rPr lang="en-US" altLang="en-US" dirty="0"/>
              <a:t>Use DAX to create calculated columns and measures for custom aggregations and KPIs directly within the model.</a:t>
            </a:r>
          </a:p>
          <a:p>
            <a:pPr>
              <a:spcAft>
                <a:spcPts val="1200"/>
              </a:spcAft>
            </a:pPr>
            <a:r>
              <a:rPr lang="en-US" altLang="en-US" b="1" dirty="0"/>
              <a:t>Data Types and Formatting: </a:t>
            </a:r>
            <a:r>
              <a:rPr lang="en-US" altLang="en-US" dirty="0"/>
              <a:t>Ensure that data types are correctly set (e.g., date, number, text) to avoid issues during analysis and visualizations.</a:t>
            </a:r>
          </a:p>
          <a:p>
            <a:pPr>
              <a:spcAft>
                <a:spcPts val="1200"/>
              </a:spcAft>
            </a:pPr>
            <a:r>
              <a:rPr lang="en-US" altLang="en-US" b="1" dirty="0"/>
              <a:t>Hierarchies: </a:t>
            </a:r>
            <a:r>
              <a:rPr lang="en-US" altLang="en-US" dirty="0"/>
              <a:t>Create hierarchies (e.g., Year &gt; Quarter &gt; Month) in your model to enable intuitive drill-downs in visuals.</a:t>
            </a:r>
          </a:p>
          <a:p>
            <a:pPr>
              <a:spcAft>
                <a:spcPts val="1200"/>
              </a:spcAft>
            </a:pPr>
            <a:r>
              <a:rPr lang="en-US" altLang="en-US" b="1" dirty="0"/>
              <a:t>Performance Optimization</a:t>
            </a:r>
            <a:r>
              <a:rPr lang="en-US" altLang="en-US" dirty="0"/>
              <a:t>: Reduce the size and complexity of your model by removing unnecessary columns, using numeric keys, and aggregating data when possible.</a:t>
            </a:r>
          </a:p>
        </p:txBody>
      </p:sp>
      <p:sp>
        <p:nvSpPr>
          <p:cNvPr id="3" name="Text Placeholder 2">
            <a:extLst>
              <a:ext uri="{FF2B5EF4-FFF2-40B4-BE49-F238E27FC236}">
                <a16:creationId xmlns:a16="http://schemas.microsoft.com/office/drawing/2014/main" id="{9D534CAE-63B1-59D9-51BE-DCEE90F8AD4C}"/>
              </a:ext>
            </a:extLst>
          </p:cNvPr>
          <p:cNvSpPr>
            <a:spLocks noGrp="1"/>
          </p:cNvSpPr>
          <p:nvPr>
            <p:ph type="body" sz="quarter" idx="10"/>
          </p:nvPr>
        </p:nvSpPr>
        <p:spPr>
          <a:xfrm>
            <a:off x="181163" y="197361"/>
            <a:ext cx="8764983" cy="516740"/>
          </a:xfrm>
        </p:spPr>
        <p:txBody>
          <a:bodyPr/>
          <a:lstStyle/>
          <a:p>
            <a:r>
              <a:rPr lang="en-IN"/>
              <a:t>Key-Characteristics of Data Model</a:t>
            </a:r>
          </a:p>
        </p:txBody>
      </p:sp>
    </p:spTree>
    <p:extLst>
      <p:ext uri="{BB962C8B-B14F-4D97-AF65-F5344CB8AC3E}">
        <p14:creationId xmlns:p14="http://schemas.microsoft.com/office/powerpoint/2010/main" val="3408989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41BE2F-05ED-60B1-57E6-BC0622F35B35}"/>
              </a:ext>
            </a:extLst>
          </p:cNvPr>
          <p:cNvSpPr>
            <a:spLocks noGrp="1"/>
          </p:cNvSpPr>
          <p:nvPr>
            <p:ph idx="1"/>
          </p:nvPr>
        </p:nvSpPr>
        <p:spPr>
          <a:xfrm>
            <a:off x="181163" y="871627"/>
            <a:ext cx="8764983" cy="4144204"/>
          </a:xfrm>
        </p:spPr>
        <p:txBody>
          <a:bodyPr>
            <a:normAutofit/>
          </a:bodyPr>
          <a:lstStyle/>
          <a:p>
            <a:pPr>
              <a:spcAft>
                <a:spcPts val="1200"/>
              </a:spcAft>
            </a:pPr>
            <a:r>
              <a:rPr lang="en-GB" b="1" dirty="0"/>
              <a:t>Definition</a:t>
            </a:r>
            <a:r>
              <a:rPr lang="en-GB" dirty="0"/>
              <a:t>: Data granularity refers to the level of detail stored in your dataset — higher granularity means more detailed data.</a:t>
            </a:r>
          </a:p>
          <a:p>
            <a:pPr>
              <a:spcAft>
                <a:spcPts val="1200"/>
              </a:spcAft>
            </a:pPr>
            <a:r>
              <a:rPr lang="en-GB" b="1" dirty="0"/>
              <a:t>Importance</a:t>
            </a:r>
            <a:r>
              <a:rPr lang="en-GB" dirty="0"/>
              <a:t>: Impacts report performance, usability, and how data is analysed or visualized.</a:t>
            </a:r>
          </a:p>
          <a:p>
            <a:pPr>
              <a:spcAft>
                <a:spcPts val="1200"/>
              </a:spcAft>
            </a:pPr>
            <a:r>
              <a:rPr lang="en-GB" b="1" dirty="0"/>
              <a:t>Example Use Case</a:t>
            </a:r>
            <a:r>
              <a:rPr lang="en-GB" dirty="0"/>
              <a:t>: IoT data from trucks may log temperatures every few minutes. Instead of importing all records, a daily average can reduce load and enhance performance.</a:t>
            </a:r>
          </a:p>
          <a:p>
            <a:pPr>
              <a:spcAft>
                <a:spcPts val="1200"/>
              </a:spcAft>
            </a:pPr>
            <a:r>
              <a:rPr lang="en-GB" b="1" dirty="0"/>
              <a:t>Granularity Options</a:t>
            </a:r>
            <a:r>
              <a:rPr lang="en-GB" dirty="0"/>
              <a:t>: Can be set to minute, hourly, daily, weekly, monthly, or quarterly levels depending on user needs.</a:t>
            </a:r>
          </a:p>
          <a:p>
            <a:pPr>
              <a:spcAft>
                <a:spcPts val="1200"/>
              </a:spcAft>
            </a:pPr>
            <a:r>
              <a:rPr lang="en-GB" b="1" dirty="0"/>
              <a:t>Trade-off</a:t>
            </a:r>
            <a:r>
              <a:rPr lang="en-GB" dirty="0"/>
              <a:t>: Lower granularity = faster performance; Higher granularity = better drill-down. Must balance detail vs. speed.</a:t>
            </a:r>
          </a:p>
          <a:p>
            <a:pPr>
              <a:spcAft>
                <a:spcPts val="1200"/>
              </a:spcAft>
            </a:pPr>
            <a:r>
              <a:rPr lang="en-GB" b="1" dirty="0"/>
              <a:t>Relationships Impact</a:t>
            </a:r>
            <a:r>
              <a:rPr lang="en-GB" dirty="0"/>
              <a:t>: Tables must have matching granularity to create relationships (e.g., Sales by Day vs. Budget by Month).</a:t>
            </a:r>
          </a:p>
          <a:p>
            <a:pPr>
              <a:spcAft>
                <a:spcPts val="1200"/>
              </a:spcAft>
            </a:pPr>
            <a:r>
              <a:rPr lang="en-GB" b="1" dirty="0"/>
              <a:t>Fixing Mismatched Granularity</a:t>
            </a:r>
            <a:r>
              <a:rPr lang="en-GB" dirty="0"/>
              <a:t>: Use Power Query to create custom columns (like "YYYY-MM") to align table formats for relationship creation.</a:t>
            </a:r>
          </a:p>
          <a:p>
            <a:pPr>
              <a:spcAft>
                <a:spcPts val="1200"/>
              </a:spcAft>
            </a:pPr>
            <a:r>
              <a:rPr lang="en-GB" b="1" dirty="0"/>
              <a:t>Best Practice</a:t>
            </a:r>
            <a:r>
              <a:rPr lang="en-GB" dirty="0"/>
              <a:t>: Agree on granularity level with stakeholders early to ensure accurate, efficient, and usable reports.</a:t>
            </a:r>
          </a:p>
          <a:p>
            <a:pPr>
              <a:spcAft>
                <a:spcPts val="1200"/>
              </a:spcAft>
            </a:pPr>
            <a:endParaRPr lang="en-IN" dirty="0"/>
          </a:p>
        </p:txBody>
      </p:sp>
      <p:sp>
        <p:nvSpPr>
          <p:cNvPr id="5" name="Text Placeholder 4">
            <a:extLst>
              <a:ext uri="{FF2B5EF4-FFF2-40B4-BE49-F238E27FC236}">
                <a16:creationId xmlns:a16="http://schemas.microsoft.com/office/drawing/2014/main" id="{EA61B8DB-A69A-D80C-FEE9-50023C524AF8}"/>
              </a:ext>
            </a:extLst>
          </p:cNvPr>
          <p:cNvSpPr>
            <a:spLocks noGrp="1"/>
          </p:cNvSpPr>
          <p:nvPr>
            <p:ph type="body" sz="quarter" idx="10"/>
          </p:nvPr>
        </p:nvSpPr>
        <p:spPr>
          <a:xfrm>
            <a:off x="181163" y="197361"/>
            <a:ext cx="8764983" cy="516740"/>
          </a:xfrm>
        </p:spPr>
        <p:txBody>
          <a:bodyPr/>
          <a:lstStyle/>
          <a:p>
            <a:r>
              <a:rPr lang="en-IN"/>
              <a:t>Data Granularity</a:t>
            </a:r>
          </a:p>
        </p:txBody>
      </p:sp>
    </p:spTree>
    <p:extLst>
      <p:ext uri="{BB962C8B-B14F-4D97-AF65-F5344CB8AC3E}">
        <p14:creationId xmlns:p14="http://schemas.microsoft.com/office/powerpoint/2010/main" val="35506406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41D33E4-599E-4123-21B9-F5CA2AB61C12}"/>
              </a:ext>
            </a:extLst>
          </p:cNvPr>
          <p:cNvSpPr>
            <a:spLocks noGrp="1" noChangeArrowheads="1"/>
          </p:cNvSpPr>
          <p:nvPr>
            <p:ph idx="1"/>
          </p:nvPr>
        </p:nvSpPr>
        <p:spPr bwMode="auto">
          <a:xfrm>
            <a:off x="181164" y="871627"/>
            <a:ext cx="4299932" cy="414420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a:spcAft>
                <a:spcPts val="600"/>
              </a:spcAft>
            </a:pPr>
            <a:r>
              <a:rPr lang="en-US" altLang="en-US" b="1" dirty="0"/>
              <a:t>Definition</a:t>
            </a:r>
            <a:r>
              <a:rPr lang="en-US" altLang="en-US" dirty="0"/>
              <a:t>: Star schema is a data modeling design where a central fact table is connected to multiple dimension tables in a star-like layout.</a:t>
            </a:r>
          </a:p>
          <a:p>
            <a:pPr>
              <a:spcAft>
                <a:spcPts val="600"/>
              </a:spcAft>
            </a:pPr>
            <a:r>
              <a:rPr lang="en-US" altLang="en-US" b="1" dirty="0"/>
              <a:t>Fact Table</a:t>
            </a:r>
            <a:r>
              <a:rPr lang="en-US" altLang="en-US" dirty="0"/>
              <a:t>: It contains measurable, quantitative data (e.g., sales, revenue, quantity) and foreign keys linking to dimension tables.</a:t>
            </a:r>
          </a:p>
          <a:p>
            <a:pPr>
              <a:spcAft>
                <a:spcPts val="600"/>
              </a:spcAft>
            </a:pPr>
            <a:r>
              <a:rPr lang="en-US" altLang="en-US" b="1" dirty="0"/>
              <a:t>Dimension Tables</a:t>
            </a:r>
            <a:r>
              <a:rPr lang="en-US" altLang="en-US" dirty="0"/>
              <a:t>: These hold descriptive attributes (e.g., Product Name, Customer, Region) that provide context to the facts.</a:t>
            </a:r>
          </a:p>
          <a:p>
            <a:pPr>
              <a:spcAft>
                <a:spcPts val="600"/>
              </a:spcAft>
            </a:pPr>
            <a:r>
              <a:rPr lang="en-US" altLang="en-US" b="1" dirty="0"/>
              <a:t>Simplified Queries</a:t>
            </a:r>
            <a:r>
              <a:rPr lang="en-US" altLang="en-US" dirty="0"/>
              <a:t>: Star schema enables simpler and faster queries due to clear relationships and fewer joins.</a:t>
            </a:r>
          </a:p>
          <a:p>
            <a:pPr>
              <a:spcAft>
                <a:spcPts val="600"/>
              </a:spcAft>
            </a:pPr>
            <a:r>
              <a:rPr lang="en-US" altLang="en-US" b="1" dirty="0"/>
              <a:t>Improved Performance: </a:t>
            </a:r>
            <a:r>
              <a:rPr lang="en-US" altLang="en-US" dirty="0"/>
              <a:t>As fewer joins are required compared to snowflake schema, performance is optimized in Power BI reports.</a:t>
            </a:r>
          </a:p>
          <a:p>
            <a:pPr>
              <a:spcAft>
                <a:spcPts val="600"/>
              </a:spcAft>
            </a:pPr>
            <a:r>
              <a:rPr lang="en-US" altLang="en-US" b="1" dirty="0"/>
              <a:t>Supports Hierarchies: </a:t>
            </a:r>
            <a:r>
              <a:rPr lang="en-US" altLang="en-US" dirty="0"/>
              <a:t>Star schema allows creation of hierarchies (like Year &gt; Quarter &gt; Month) within dimensions for better drill-down in reports.</a:t>
            </a:r>
          </a:p>
        </p:txBody>
      </p:sp>
      <p:sp>
        <p:nvSpPr>
          <p:cNvPr id="3" name="Text Placeholder 2">
            <a:extLst>
              <a:ext uri="{FF2B5EF4-FFF2-40B4-BE49-F238E27FC236}">
                <a16:creationId xmlns:a16="http://schemas.microsoft.com/office/drawing/2014/main" id="{0E401C2B-3648-3448-91E7-5B87DAC4C35D}"/>
              </a:ext>
            </a:extLst>
          </p:cNvPr>
          <p:cNvSpPr>
            <a:spLocks noGrp="1"/>
          </p:cNvSpPr>
          <p:nvPr>
            <p:ph type="body" sz="quarter" idx="10"/>
          </p:nvPr>
        </p:nvSpPr>
        <p:spPr>
          <a:xfrm>
            <a:off x="181163" y="197361"/>
            <a:ext cx="8764983" cy="516740"/>
          </a:xfrm>
        </p:spPr>
        <p:txBody>
          <a:bodyPr anchor="b">
            <a:normAutofit/>
          </a:bodyPr>
          <a:lstStyle/>
          <a:p>
            <a:r>
              <a:rPr lang="en-US"/>
              <a:t>Star Schemas</a:t>
            </a:r>
          </a:p>
        </p:txBody>
      </p:sp>
      <p:pic>
        <p:nvPicPr>
          <p:cNvPr id="8195" name="Picture 3" descr="Difference between Star Schema and Snowflake Schema | GeeksforGeeks">
            <a:extLst>
              <a:ext uri="{FF2B5EF4-FFF2-40B4-BE49-F238E27FC236}">
                <a16:creationId xmlns:a16="http://schemas.microsoft.com/office/drawing/2014/main" id="{BB2069F0-73A5-6BFA-4FD3-5503648CA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64" y="1584959"/>
            <a:ext cx="3923343" cy="288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29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91254A26-D727-101D-D578-3181F51C61FD}"/>
              </a:ext>
            </a:extLst>
          </p:cNvPr>
          <p:cNvSpPr>
            <a:spLocks noGrp="1"/>
          </p:cNvSpPr>
          <p:nvPr>
            <p:ph idx="1"/>
          </p:nvPr>
        </p:nvSpPr>
        <p:spPr>
          <a:xfrm>
            <a:off x="165768" y="4648325"/>
            <a:ext cx="8844548" cy="426321"/>
          </a:xfrm>
        </p:spPr>
        <p:txBody>
          <a:bodyPr>
            <a:noAutofit/>
          </a:bodyPr>
          <a:lstStyle/>
          <a:p>
            <a:pPr marL="0" indent="0">
              <a:buNone/>
            </a:pPr>
            <a:r>
              <a:rPr lang="en-GB" dirty="0"/>
              <a:t>⚠️ Tip: Use Relationships for dynamic filtering &amp; calculations across tables. Use Merge when you want to combine data into one table before modelling.</a:t>
            </a:r>
            <a:endParaRPr lang="en-IN" dirty="0"/>
          </a:p>
        </p:txBody>
      </p:sp>
      <p:sp>
        <p:nvSpPr>
          <p:cNvPr id="3" name="Text Placeholder 2">
            <a:extLst>
              <a:ext uri="{FF2B5EF4-FFF2-40B4-BE49-F238E27FC236}">
                <a16:creationId xmlns:a16="http://schemas.microsoft.com/office/drawing/2014/main" id="{A8144ED0-F43E-4E47-B664-8C75622DF226}"/>
              </a:ext>
            </a:extLst>
          </p:cNvPr>
          <p:cNvSpPr>
            <a:spLocks noGrp="1"/>
          </p:cNvSpPr>
          <p:nvPr>
            <p:ph type="body" sz="quarter" idx="10"/>
          </p:nvPr>
        </p:nvSpPr>
        <p:spPr>
          <a:xfrm>
            <a:off x="667720" y="208546"/>
            <a:ext cx="8342596" cy="426321"/>
          </a:xfrm>
        </p:spPr>
        <p:txBody>
          <a:bodyPr/>
          <a:lstStyle/>
          <a:p>
            <a:r>
              <a:rPr lang="en-GB" dirty="0"/>
              <a:t>Relationship vs Merge in Power BI</a:t>
            </a:r>
            <a:endParaRPr lang="en-US" dirty="0"/>
          </a:p>
        </p:txBody>
      </p:sp>
      <p:graphicFrame>
        <p:nvGraphicFramePr>
          <p:cNvPr id="9" name="Table 8">
            <a:extLst>
              <a:ext uri="{FF2B5EF4-FFF2-40B4-BE49-F238E27FC236}">
                <a16:creationId xmlns:a16="http://schemas.microsoft.com/office/drawing/2014/main" id="{2DFCFA16-F530-7B43-1FAC-E7D0A63EBF3E}"/>
              </a:ext>
            </a:extLst>
          </p:cNvPr>
          <p:cNvGraphicFramePr>
            <a:graphicFrameLocks noGrp="1"/>
          </p:cNvGraphicFramePr>
          <p:nvPr/>
        </p:nvGraphicFramePr>
        <p:xfrm>
          <a:off x="561496" y="1223925"/>
          <a:ext cx="8117928" cy="3168000"/>
        </p:xfrm>
        <a:graphic>
          <a:graphicData uri="http://schemas.openxmlformats.org/drawingml/2006/table">
            <a:tbl>
              <a:tblPr firstRow="1">
                <a:tableStyleId>{72833802-FEF1-4C79-8D5D-14CF1EAF98D9}</a:tableStyleId>
              </a:tblPr>
              <a:tblGrid>
                <a:gridCol w="1337642">
                  <a:extLst>
                    <a:ext uri="{9D8B030D-6E8A-4147-A177-3AD203B41FA5}">
                      <a16:colId xmlns:a16="http://schemas.microsoft.com/office/drawing/2014/main" val="1542945966"/>
                    </a:ext>
                  </a:extLst>
                </a:gridCol>
                <a:gridCol w="3246391">
                  <a:extLst>
                    <a:ext uri="{9D8B030D-6E8A-4147-A177-3AD203B41FA5}">
                      <a16:colId xmlns:a16="http://schemas.microsoft.com/office/drawing/2014/main" val="55023185"/>
                    </a:ext>
                  </a:extLst>
                </a:gridCol>
                <a:gridCol w="3533895">
                  <a:extLst>
                    <a:ext uri="{9D8B030D-6E8A-4147-A177-3AD203B41FA5}">
                      <a16:colId xmlns:a16="http://schemas.microsoft.com/office/drawing/2014/main" val="728084564"/>
                    </a:ext>
                  </a:extLst>
                </a:gridCol>
              </a:tblGrid>
              <a:tr h="396000">
                <a:tc>
                  <a:txBody>
                    <a:bodyPr/>
                    <a:lstStyle/>
                    <a:p>
                      <a:pPr algn="ctr"/>
                      <a:r>
                        <a:rPr lang="en-IN" sz="1100" dirty="0">
                          <a:latin typeface="+mj-lt"/>
                        </a:rPr>
                        <a:t>Feature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GB" sz="1100" b="1" dirty="0">
                          <a:latin typeface="+mj-lt"/>
                        </a:rPr>
                        <a:t>Relationship</a:t>
                      </a:r>
                      <a:r>
                        <a:rPr lang="en-GB" sz="1100" dirty="0">
                          <a:latin typeface="+mj-lt"/>
                        </a:rPr>
                        <a:t> (Power BI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GB" sz="1100" b="1" dirty="0">
                          <a:latin typeface="+mj-lt"/>
                        </a:rPr>
                        <a:t>Merge</a:t>
                      </a:r>
                      <a:r>
                        <a:rPr lang="en-GB" sz="1100" dirty="0">
                          <a:latin typeface="+mj-lt"/>
                        </a:rPr>
                        <a:t> (Power Query Editor)</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779098"/>
                  </a:ext>
                </a:extLst>
              </a:tr>
              <a:tr h="396000">
                <a:tc>
                  <a:txBody>
                    <a:bodyPr/>
                    <a:lstStyle/>
                    <a:p>
                      <a:r>
                        <a:rPr lang="en-IN" sz="1000" b="1" dirty="0">
                          <a:latin typeface="+mj-lt"/>
                        </a:rPr>
                        <a:t>Definition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Logical connection between two tables in the data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Joins two tables together into a single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772827"/>
                  </a:ext>
                </a:extLst>
              </a:tr>
              <a:tr h="396000">
                <a:tc>
                  <a:txBody>
                    <a:bodyPr/>
                    <a:lstStyle/>
                    <a:p>
                      <a:r>
                        <a:rPr lang="en-IN" sz="1000" b="1" dirty="0">
                          <a:latin typeface="+mj-lt"/>
                        </a:rPr>
                        <a:t>Where it's used</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In </a:t>
                      </a:r>
                      <a:r>
                        <a:rPr lang="en-GB" sz="1000" b="1" dirty="0">
                          <a:latin typeface="+mj-lt"/>
                        </a:rPr>
                        <a:t>Power BI Data Model</a:t>
                      </a:r>
                      <a:r>
                        <a:rPr lang="en-GB" sz="1000" dirty="0">
                          <a:latin typeface="+mj-lt"/>
                        </a:rPr>
                        <a:t> (after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In </a:t>
                      </a:r>
                      <a:r>
                        <a:rPr lang="en-GB" sz="1000" b="1">
                          <a:latin typeface="+mj-lt"/>
                        </a:rPr>
                        <a:t>Power Query Editor</a:t>
                      </a:r>
                      <a:r>
                        <a:rPr lang="en-GB" sz="1000">
                          <a:latin typeface="+mj-lt"/>
                        </a:rPr>
                        <a:t> (before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005159"/>
                  </a:ext>
                </a:extLst>
              </a:tr>
              <a:tr h="396000">
                <a:tc>
                  <a:txBody>
                    <a:bodyPr/>
                    <a:lstStyle/>
                    <a:p>
                      <a:r>
                        <a:rPr lang="en-IN" sz="1000" b="1" dirty="0">
                          <a:latin typeface="+mj-lt"/>
                        </a:rPr>
                        <a:t>Based 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Key columns (e.g., </a:t>
                      </a:r>
                      <a:r>
                        <a:rPr lang="en-GB" sz="1000" dirty="0" err="1">
                          <a:latin typeface="+mj-lt"/>
                        </a:rPr>
                        <a:t>CustomerID</a:t>
                      </a:r>
                      <a:r>
                        <a:rPr lang="en-GB" sz="1000" dirty="0">
                          <a:latin typeface="+mj-lt"/>
                        </a:rPr>
                        <a:t>)</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Key columns, similar to SQL JOINs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470477"/>
                  </a:ext>
                </a:extLst>
              </a:tr>
              <a:tr h="396000">
                <a:tc>
                  <a:txBody>
                    <a:bodyPr/>
                    <a:lstStyle/>
                    <a:p>
                      <a:r>
                        <a:rPr lang="en-IN" sz="1000" b="1" dirty="0">
                          <a:latin typeface="+mj-lt"/>
                        </a:rPr>
                        <a:t>Result</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Keeps tables </a:t>
                      </a:r>
                      <a:r>
                        <a:rPr lang="en-GB" sz="1000" b="1" dirty="0">
                          <a:latin typeface="+mj-lt"/>
                        </a:rPr>
                        <a:t>separate</a:t>
                      </a:r>
                      <a:r>
                        <a:rPr lang="en-GB" sz="1000" dirty="0">
                          <a:latin typeface="+mj-lt"/>
                        </a:rPr>
                        <a:t> but allows </a:t>
                      </a:r>
                      <a:r>
                        <a:rPr lang="en-GB" sz="1000" b="1" dirty="0">
                          <a:latin typeface="+mj-lt"/>
                        </a:rPr>
                        <a:t>cross-table analysis</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Returns a </a:t>
                      </a:r>
                      <a:r>
                        <a:rPr lang="en-GB" sz="1000" b="1" dirty="0">
                          <a:latin typeface="+mj-lt"/>
                        </a:rPr>
                        <a:t>new combined table</a:t>
                      </a:r>
                      <a:r>
                        <a:rPr lang="en-GB" sz="1000" dirty="0">
                          <a:latin typeface="+mj-lt"/>
                        </a:rPr>
                        <a:t> or adds columns to a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04470"/>
                  </a:ext>
                </a:extLst>
              </a:tr>
              <a:tr h="396000">
                <a:tc>
                  <a:txBody>
                    <a:bodyPr/>
                    <a:lstStyle/>
                    <a:p>
                      <a:r>
                        <a:rPr lang="en-IN" sz="1000" b="1" dirty="0">
                          <a:latin typeface="+mj-lt"/>
                        </a:rPr>
                        <a:t>Type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000" dirty="0">
                          <a:latin typeface="+mj-lt"/>
                        </a:rPr>
                        <a:t>One-to-one, one-to-many, many-to-one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Left Join, Inner Join, Right Join, Full Outer, Anti Join, etc.</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431448"/>
                  </a:ext>
                </a:extLst>
              </a:tr>
              <a:tr h="396000">
                <a:tc>
                  <a:txBody>
                    <a:bodyPr/>
                    <a:lstStyle/>
                    <a:p>
                      <a:r>
                        <a:rPr lang="en-IN" sz="1000" b="1" dirty="0">
                          <a:latin typeface="+mj-lt"/>
                        </a:rPr>
                        <a:t>Impact on reports</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Used in </a:t>
                      </a:r>
                      <a:r>
                        <a:rPr lang="en-GB" sz="1000" b="1">
                          <a:latin typeface="+mj-lt"/>
                        </a:rPr>
                        <a:t>DAX, visuals, filters, and slicers</a:t>
                      </a:r>
                      <a:endParaRPr lang="en-GB" sz="100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Transforms and reshapes </a:t>
                      </a:r>
                      <a:r>
                        <a:rPr lang="en-GB" sz="1000" b="1" dirty="0">
                          <a:latin typeface="+mj-lt"/>
                        </a:rPr>
                        <a:t>raw data before it's </a:t>
                      </a:r>
                      <a:r>
                        <a:rPr lang="en-GB" sz="1000" b="1" dirty="0" err="1">
                          <a:latin typeface="+mj-lt"/>
                        </a:rPr>
                        <a:t>modeled</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07526"/>
                  </a:ext>
                </a:extLst>
              </a:tr>
              <a:tr h="396000">
                <a:tc>
                  <a:txBody>
                    <a:bodyPr/>
                    <a:lstStyle/>
                    <a:p>
                      <a:r>
                        <a:rPr lang="en-IN" sz="1000" b="1" dirty="0">
                          <a:latin typeface="+mj-lt"/>
                        </a:rPr>
                        <a:t>When to use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When tables are related and used independently in reports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When you want to enrich or flatten data into one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700798"/>
                  </a:ext>
                </a:extLst>
              </a:tr>
            </a:tbl>
          </a:graphicData>
        </a:graphic>
      </p:graphicFrame>
    </p:spTree>
    <p:extLst>
      <p:ext uri="{BB962C8B-B14F-4D97-AF65-F5344CB8AC3E}">
        <p14:creationId xmlns:p14="http://schemas.microsoft.com/office/powerpoint/2010/main" val="3316825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F7991-947C-B334-356B-9FF7B1CFA72B}"/>
              </a:ext>
            </a:extLst>
          </p:cNvPr>
          <p:cNvSpPr>
            <a:spLocks noGrp="1"/>
          </p:cNvSpPr>
          <p:nvPr>
            <p:ph idx="1"/>
          </p:nvPr>
        </p:nvSpPr>
        <p:spPr>
          <a:xfrm>
            <a:off x="165768" y="823512"/>
            <a:ext cx="8844548" cy="4251134"/>
          </a:xfrm>
        </p:spPr>
        <p:txBody>
          <a:bodyPr numCol="1"/>
          <a:lstStyle/>
          <a:p>
            <a:pPr marL="0" indent="0">
              <a:buNone/>
            </a:pPr>
            <a:r>
              <a:rPr lang="en-US" dirty="0"/>
              <a:t>Build a data model using Global Superstore Dataset </a:t>
            </a:r>
          </a:p>
          <a:p>
            <a:pPr marL="0" indent="0">
              <a:buNone/>
            </a:pPr>
            <a:r>
              <a:rPr lang="en-US" dirty="0"/>
              <a:t>as in the diagram below – </a:t>
            </a:r>
          </a:p>
          <a:p>
            <a:endParaRPr lang="en-GB" dirty="0"/>
          </a:p>
          <a:p>
            <a:endParaRPr lang="en-IN" dirty="0"/>
          </a:p>
          <a:p>
            <a:endParaRPr lang="en-US" dirty="0"/>
          </a:p>
          <a:p>
            <a:endParaRPr lang="en-US" dirty="0"/>
          </a:p>
        </p:txBody>
      </p:sp>
      <p:pic>
        <p:nvPicPr>
          <p:cNvPr id="5" name="Picture 4">
            <a:extLst>
              <a:ext uri="{FF2B5EF4-FFF2-40B4-BE49-F238E27FC236}">
                <a16:creationId xmlns:a16="http://schemas.microsoft.com/office/drawing/2014/main" id="{183503B0-4A08-3DF3-0ACD-5F847738D5B2}"/>
              </a:ext>
            </a:extLst>
          </p:cNvPr>
          <p:cNvPicPr>
            <a:picLocks noChangeAspect="1"/>
          </p:cNvPicPr>
          <p:nvPr/>
        </p:nvPicPr>
        <p:blipFill>
          <a:blip r:embed="rId2"/>
          <a:stretch>
            <a:fillRect/>
          </a:stretch>
        </p:blipFill>
        <p:spPr>
          <a:xfrm>
            <a:off x="268134" y="1621068"/>
            <a:ext cx="3976411" cy="2255021"/>
          </a:xfrm>
          <a:prstGeom prst="rect">
            <a:avLst/>
          </a:prstGeom>
          <a:ln>
            <a:solidFill>
              <a:schemeClr val="tx1"/>
            </a:solidFill>
          </a:ln>
        </p:spPr>
      </p:pic>
      <p:sp>
        <p:nvSpPr>
          <p:cNvPr id="6" name="TextBox 5">
            <a:extLst>
              <a:ext uri="{FF2B5EF4-FFF2-40B4-BE49-F238E27FC236}">
                <a16:creationId xmlns:a16="http://schemas.microsoft.com/office/drawing/2014/main" id="{2EFD2CF7-67D9-1C99-81A4-E4A1C5F91D3D}"/>
              </a:ext>
            </a:extLst>
          </p:cNvPr>
          <p:cNvSpPr txBox="1"/>
          <p:nvPr/>
        </p:nvSpPr>
        <p:spPr>
          <a:xfrm>
            <a:off x="4476659" y="670509"/>
            <a:ext cx="4587446" cy="2416624"/>
          </a:xfrm>
          <a:prstGeom prst="rect">
            <a:avLst/>
          </a:prstGeom>
          <a:noFill/>
        </p:spPr>
        <p:txBody>
          <a:bodyPr wrap="square">
            <a:spAutoFit/>
          </a:bodyPr>
          <a:lstStyle/>
          <a:p>
            <a:pPr>
              <a:lnSpc>
                <a:spcPct val="200000"/>
              </a:lnSpc>
            </a:pPr>
            <a:r>
              <a:rPr lang="en-GB" sz="1100" b="1" dirty="0">
                <a:latin typeface="Aptos Display" panose="020B0004020202020204" pitchFamily="34" charset="0"/>
              </a:rPr>
              <a:t>Examples using </a:t>
            </a:r>
            <a:r>
              <a:rPr lang="en-US" sz="1100" b="1" dirty="0">
                <a:latin typeface="Aptos Display" panose="020B0004020202020204" pitchFamily="34" charset="0"/>
              </a:rPr>
              <a:t>Global Superstore Dataset – </a:t>
            </a:r>
            <a:endParaRPr lang="en-GB" sz="1100" b="1" dirty="0">
              <a:latin typeface="Aptos Display" panose="020B0004020202020204" pitchFamily="34" charset="0"/>
            </a:endParaRPr>
          </a:p>
          <a:p>
            <a:pPr marL="171450" indent="-171450">
              <a:lnSpc>
                <a:spcPct val="200000"/>
              </a:lnSpc>
              <a:buFont typeface="Arial" panose="020B0604020202020204" pitchFamily="34" charset="0"/>
              <a:buChar char="•"/>
            </a:pPr>
            <a:r>
              <a:rPr lang="en-GB" sz="1100" dirty="0">
                <a:latin typeface="Aptos Display" panose="020B0004020202020204" pitchFamily="34" charset="0"/>
              </a:rPr>
              <a:t>Ex. Which Market received maximum orders?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Which month – year showed the lowest Profit?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Find product subcategory which has negative profit in all the segment with the help of bar chart?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How many products were returned? What are the total shipping expenses on returned products?</a:t>
            </a:r>
          </a:p>
        </p:txBody>
      </p:sp>
    </p:spTree>
    <p:extLst>
      <p:ext uri="{BB962C8B-B14F-4D97-AF65-F5344CB8AC3E}">
        <p14:creationId xmlns:p14="http://schemas.microsoft.com/office/powerpoint/2010/main" val="2273762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661A6-B1A4-3B72-26B7-3370A0071570}"/>
              </a:ext>
            </a:extLst>
          </p:cNvPr>
          <p:cNvSpPr>
            <a:spLocks noGrp="1" noChangeArrowheads="1"/>
          </p:cNvSpPr>
          <p:nvPr>
            <p:ph idx="1"/>
          </p:nvPr>
        </p:nvSpPr>
        <p:spPr bwMode="auto">
          <a:xfrm>
            <a:off x="181163" y="770730"/>
            <a:ext cx="8764983" cy="4345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1200"/>
              </a:spcAft>
            </a:pPr>
            <a:r>
              <a:rPr lang="en-US" altLang="en-US" b="1" dirty="0"/>
              <a:t>Automatic Detection: </a:t>
            </a:r>
            <a:r>
              <a:rPr lang="en-US" altLang="en-US" dirty="0"/>
              <a:t>Power BI often auto-detects relationships based on matching column names and data types.</a:t>
            </a:r>
          </a:p>
          <a:p>
            <a:pPr>
              <a:spcAft>
                <a:spcPts val="1200"/>
              </a:spcAft>
            </a:pPr>
            <a:r>
              <a:rPr lang="en-US" altLang="en-US" b="1" dirty="0"/>
              <a:t>Types of Relationships:</a:t>
            </a:r>
          </a:p>
          <a:p>
            <a:pPr lvl="1">
              <a:spcAft>
                <a:spcPts val="1200"/>
              </a:spcAft>
            </a:pPr>
            <a:r>
              <a:rPr lang="en-US" b="1" dirty="0"/>
              <a:t>Many to one (*:1): </a:t>
            </a:r>
            <a:r>
              <a:rPr lang="en-US" dirty="0"/>
              <a:t>The column in one table can have more than one instance of a value, and the other related table, often known as the lookup table, has only one instance of a value</a:t>
            </a:r>
          </a:p>
          <a:p>
            <a:pPr lvl="1">
              <a:spcAft>
                <a:spcPts val="1200"/>
              </a:spcAft>
            </a:pPr>
            <a:r>
              <a:rPr lang="en-US" b="1" dirty="0"/>
              <a:t>One to one (1:1): </a:t>
            </a:r>
            <a:r>
              <a:rPr lang="en-US" dirty="0"/>
              <a:t>The column in one table has only one instance of a particular value, and the other related table has only one instance of a particular value</a:t>
            </a:r>
          </a:p>
          <a:p>
            <a:pPr lvl="1">
              <a:spcAft>
                <a:spcPts val="1200"/>
              </a:spcAft>
            </a:pPr>
            <a:r>
              <a:rPr lang="en-US" b="1" dirty="0"/>
              <a:t>One to many (1:*): </a:t>
            </a:r>
            <a:r>
              <a:rPr lang="en-US" dirty="0"/>
              <a:t>The column in one table has only one instance of a particular value, and the other related table can have more than one instance of a value</a:t>
            </a:r>
          </a:p>
          <a:p>
            <a:pPr lvl="1">
              <a:spcAft>
                <a:spcPts val="1200"/>
              </a:spcAft>
            </a:pPr>
            <a:r>
              <a:rPr lang="en-US" b="1" dirty="0"/>
              <a:t>Many to many (*:*): </a:t>
            </a:r>
            <a:r>
              <a:rPr lang="en-US" dirty="0"/>
              <a:t>Removes requirements for unique values in tables while using composite models</a:t>
            </a:r>
          </a:p>
          <a:p>
            <a:pPr>
              <a:spcAft>
                <a:spcPts val="1200"/>
              </a:spcAft>
            </a:pPr>
            <a:r>
              <a:rPr lang="en-US" altLang="en-US" b="1" dirty="0"/>
              <a:t>Active vs. Inactive:</a:t>
            </a:r>
          </a:p>
          <a:p>
            <a:pPr lvl="1">
              <a:spcAft>
                <a:spcPts val="1200"/>
              </a:spcAft>
            </a:pPr>
            <a:r>
              <a:rPr lang="en-US" altLang="en-US" dirty="0"/>
              <a:t>Only one active relationship between two tables is allowed at a time.</a:t>
            </a:r>
          </a:p>
          <a:p>
            <a:pPr lvl="1">
              <a:spcAft>
                <a:spcPts val="1200"/>
              </a:spcAft>
            </a:pPr>
            <a:r>
              <a:rPr lang="en-US" altLang="en-US" dirty="0"/>
              <a:t>Inactive relationships can be activated in DAX using USERELATIONSHIP().</a:t>
            </a:r>
          </a:p>
        </p:txBody>
      </p:sp>
      <p:sp>
        <p:nvSpPr>
          <p:cNvPr id="5" name="Text Placeholder 4">
            <a:extLst>
              <a:ext uri="{FF2B5EF4-FFF2-40B4-BE49-F238E27FC236}">
                <a16:creationId xmlns:a16="http://schemas.microsoft.com/office/drawing/2014/main" id="{3B0FED7F-28CB-4426-B167-55A05D35DF6A}"/>
              </a:ext>
            </a:extLst>
          </p:cNvPr>
          <p:cNvSpPr>
            <a:spLocks noGrp="1"/>
          </p:cNvSpPr>
          <p:nvPr>
            <p:ph type="body" sz="quarter" idx="10"/>
          </p:nvPr>
        </p:nvSpPr>
        <p:spPr>
          <a:xfrm>
            <a:off x="181163" y="197361"/>
            <a:ext cx="8764983" cy="516740"/>
          </a:xfrm>
        </p:spPr>
        <p:txBody>
          <a:bodyPr>
            <a:normAutofit/>
          </a:bodyPr>
          <a:lstStyle/>
          <a:p>
            <a:r>
              <a:rPr lang="en-GB"/>
              <a:t>Managing relationships</a:t>
            </a:r>
            <a:endParaRPr lang="en-US"/>
          </a:p>
        </p:txBody>
      </p:sp>
    </p:spTree>
    <p:extLst>
      <p:ext uri="{BB962C8B-B14F-4D97-AF65-F5344CB8AC3E}">
        <p14:creationId xmlns:p14="http://schemas.microsoft.com/office/powerpoint/2010/main" val="605835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normAutofit/>
          </a:bodyPr>
          <a:lstStyle/>
          <a:p>
            <a:r>
              <a:rPr lang="en-US" dirty="0"/>
              <a:t>Visualize data in Power BI</a:t>
            </a:r>
          </a:p>
        </p:txBody>
      </p:sp>
    </p:spTree>
    <p:extLst>
      <p:ext uri="{BB962C8B-B14F-4D97-AF65-F5344CB8AC3E}">
        <p14:creationId xmlns:p14="http://schemas.microsoft.com/office/powerpoint/2010/main" val="422155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A4845-9DAB-41F2-97B7-86FA05E4FDD5}"/>
              </a:ext>
            </a:extLst>
          </p:cNvPr>
          <p:cNvSpPr>
            <a:spLocks noGrp="1"/>
          </p:cNvSpPr>
          <p:nvPr>
            <p:ph type="body" sz="quarter" idx="10"/>
          </p:nvPr>
        </p:nvSpPr>
        <p:spPr>
          <a:xfrm>
            <a:off x="181163" y="197361"/>
            <a:ext cx="8764983" cy="516740"/>
          </a:xfrm>
        </p:spPr>
        <p:txBody>
          <a:bodyPr>
            <a:normAutofit/>
          </a:bodyPr>
          <a:lstStyle/>
          <a:p>
            <a:r>
              <a:rPr lang="en-GB"/>
              <a:t>Power BI Components</a:t>
            </a:r>
            <a:endParaRPr lang="en-US"/>
          </a:p>
        </p:txBody>
      </p:sp>
      <p:sp>
        <p:nvSpPr>
          <p:cNvPr id="6" name="Google Shape;187;p37">
            <a:extLst>
              <a:ext uri="{FF2B5EF4-FFF2-40B4-BE49-F238E27FC236}">
                <a16:creationId xmlns:a16="http://schemas.microsoft.com/office/drawing/2014/main" id="{CC6E225C-0F7D-40A4-9BA3-C2BDE0371767}"/>
              </a:ext>
            </a:extLst>
          </p:cNvPr>
          <p:cNvSpPr/>
          <p:nvPr/>
        </p:nvSpPr>
        <p:spPr>
          <a:xfrm>
            <a:off x="371037" y="2784854"/>
            <a:ext cx="167356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Query</a:t>
            </a:r>
            <a:endParaRPr sz="1100">
              <a:solidFill>
                <a:schemeClr val="tx2">
                  <a:lumMod val="50000"/>
                </a:schemeClr>
              </a:solidFill>
              <a:latin typeface="Aptos Display" panose="020B0004020202020204" pitchFamily="34" charset="0"/>
              <a:sym typeface="Calibri"/>
            </a:endParaRPr>
          </a:p>
        </p:txBody>
      </p:sp>
      <p:sp>
        <p:nvSpPr>
          <p:cNvPr id="9" name="Google Shape;190;p37">
            <a:extLst>
              <a:ext uri="{FF2B5EF4-FFF2-40B4-BE49-F238E27FC236}">
                <a16:creationId xmlns:a16="http://schemas.microsoft.com/office/drawing/2014/main" id="{3DB096FD-80C3-440C-918A-8C64438E87FF}"/>
              </a:ext>
            </a:extLst>
          </p:cNvPr>
          <p:cNvSpPr/>
          <p:nvPr/>
        </p:nvSpPr>
        <p:spPr>
          <a:xfrm>
            <a:off x="7128273"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View</a:t>
            </a:r>
            <a:endParaRPr sz="1100">
              <a:solidFill>
                <a:schemeClr val="tx2">
                  <a:lumMod val="50000"/>
                </a:schemeClr>
              </a:solidFill>
              <a:latin typeface="Aptos Display" panose="020B0004020202020204" pitchFamily="34" charset="0"/>
              <a:sym typeface="Calibri"/>
            </a:endParaRPr>
          </a:p>
        </p:txBody>
      </p:sp>
      <p:sp>
        <p:nvSpPr>
          <p:cNvPr id="2" name="Rectangle 1">
            <a:extLst>
              <a:ext uri="{FF2B5EF4-FFF2-40B4-BE49-F238E27FC236}">
                <a16:creationId xmlns:a16="http://schemas.microsoft.com/office/drawing/2014/main" id="{211B7AFB-F446-409E-967C-2DBCD24EAC73}"/>
              </a:ext>
            </a:extLst>
          </p:cNvPr>
          <p:cNvSpPr/>
          <p:nvPr/>
        </p:nvSpPr>
        <p:spPr>
          <a:xfrm>
            <a:off x="234566" y="3450251"/>
            <a:ext cx="1946503"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en-US" sz="1100">
                <a:solidFill>
                  <a:schemeClr val="tx2">
                    <a:lumMod val="50000"/>
                  </a:schemeClr>
                </a:solidFill>
                <a:latin typeface="Aptos Display" panose="020B0004020202020204" pitchFamily="34" charset="0"/>
              </a:rPr>
              <a:t>- Perform data transformation</a:t>
            </a:r>
          </a:p>
          <a:p>
            <a:endParaRPr lang="en-US" sz="1100">
              <a:solidFill>
                <a:schemeClr val="tx2">
                  <a:lumMod val="50000"/>
                </a:schemeClr>
              </a:solidFill>
              <a:latin typeface="Aptos Display" panose="020B0004020202020204" pitchFamily="34" charset="0"/>
            </a:endParaRPr>
          </a:p>
          <a:p>
            <a:r>
              <a:rPr lang="en-US" sz="1100">
                <a:solidFill>
                  <a:schemeClr val="tx2">
                    <a:lumMod val="50000"/>
                  </a:schemeClr>
                </a:solidFill>
                <a:latin typeface="Aptos Display" panose="020B0004020202020204" pitchFamily="34" charset="0"/>
              </a:rPr>
              <a:t>- Store the results in an</a:t>
            </a:r>
          </a:p>
          <a:p>
            <a:r>
              <a:rPr lang="en-US" sz="1100">
                <a:solidFill>
                  <a:schemeClr val="tx2">
                    <a:lumMod val="50000"/>
                  </a:schemeClr>
                </a:solidFill>
                <a:latin typeface="Aptos Display" panose="020B0004020202020204" pitchFamily="34" charset="0"/>
              </a:rPr>
              <a:t>excel file or in a Power Pivot model</a:t>
            </a:r>
          </a:p>
          <a:p>
            <a:endParaRPr lang="en-US" sz="1100">
              <a:solidFill>
                <a:schemeClr val="tx2">
                  <a:lumMod val="50000"/>
                </a:schemeClr>
              </a:solidFill>
              <a:latin typeface="Aptos Display" panose="020B0004020202020204" pitchFamily="34" charset="0"/>
            </a:endParaRPr>
          </a:p>
        </p:txBody>
      </p:sp>
      <p:sp>
        <p:nvSpPr>
          <p:cNvPr id="13" name="Google Shape;185;p37">
            <a:extLst>
              <a:ext uri="{FF2B5EF4-FFF2-40B4-BE49-F238E27FC236}">
                <a16:creationId xmlns:a16="http://schemas.microsoft.com/office/drawing/2014/main" id="{9FA3CC48-CBCE-43F4-94AB-9E2B1E176BCF}"/>
              </a:ext>
            </a:extLst>
          </p:cNvPr>
          <p:cNvSpPr/>
          <p:nvPr/>
        </p:nvSpPr>
        <p:spPr>
          <a:xfrm>
            <a:off x="3928977" y="1096787"/>
            <a:ext cx="1538100" cy="6825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BI Desktop</a:t>
            </a:r>
            <a:endParaRPr sz="1100">
              <a:solidFill>
                <a:schemeClr val="tx2">
                  <a:lumMod val="50000"/>
                </a:schemeClr>
              </a:solidFill>
              <a:latin typeface="Aptos Display" panose="020B0004020202020204" pitchFamily="34" charset="0"/>
              <a:sym typeface="Calibri"/>
            </a:endParaRPr>
          </a:p>
        </p:txBody>
      </p:sp>
      <p:sp>
        <p:nvSpPr>
          <p:cNvPr id="14" name="Google Shape;186;p37">
            <a:extLst>
              <a:ext uri="{FF2B5EF4-FFF2-40B4-BE49-F238E27FC236}">
                <a16:creationId xmlns:a16="http://schemas.microsoft.com/office/drawing/2014/main" id="{61B71B99-2E8B-4644-BC6C-398FC38698B3}"/>
              </a:ext>
            </a:extLst>
          </p:cNvPr>
          <p:cNvSpPr/>
          <p:nvPr/>
        </p:nvSpPr>
        <p:spPr>
          <a:xfrm>
            <a:off x="3928976"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Pivot</a:t>
            </a:r>
            <a:endParaRPr sz="1100">
              <a:solidFill>
                <a:schemeClr val="tx2">
                  <a:lumMod val="50000"/>
                </a:schemeClr>
              </a:solidFill>
              <a:latin typeface="Aptos Display" panose="020B0004020202020204" pitchFamily="34" charset="0"/>
              <a:sym typeface="Calibri"/>
            </a:endParaRPr>
          </a:p>
        </p:txBody>
      </p:sp>
      <p:cxnSp>
        <p:nvCxnSpPr>
          <p:cNvPr id="15" name="Google Shape;188;p37">
            <a:extLst>
              <a:ext uri="{FF2B5EF4-FFF2-40B4-BE49-F238E27FC236}">
                <a16:creationId xmlns:a16="http://schemas.microsoft.com/office/drawing/2014/main" id="{BF61ADF9-535D-437E-9D07-80551F09BB2A}"/>
              </a:ext>
            </a:extLst>
          </p:cNvPr>
          <p:cNvCxnSpPr>
            <a:stCxn id="13" idx="2"/>
            <a:endCxn id="14" idx="0"/>
          </p:cNvCxnSpPr>
          <p:nvPr/>
        </p:nvCxnSpPr>
        <p:spPr>
          <a:xfrm rot="5400000">
            <a:off x="4195244" y="2282070"/>
            <a:ext cx="1005567" cy="1"/>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6" name="Google Shape;189;p37">
            <a:extLst>
              <a:ext uri="{FF2B5EF4-FFF2-40B4-BE49-F238E27FC236}">
                <a16:creationId xmlns:a16="http://schemas.microsoft.com/office/drawing/2014/main" id="{CC11D3E9-65AD-4EB6-B3DC-86166F56CD21}"/>
              </a:ext>
            </a:extLst>
          </p:cNvPr>
          <p:cNvCxnSpPr>
            <a:cxnSpLocks/>
            <a:stCxn id="13" idx="2"/>
            <a:endCxn id="6" idx="0"/>
          </p:cNvCxnSpPr>
          <p:nvPr/>
        </p:nvCxnSpPr>
        <p:spPr>
          <a:xfrm rot="5400000">
            <a:off x="2450139" y="536965"/>
            <a:ext cx="1005567" cy="3490210"/>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7" name="Google Shape;191;p37">
            <a:extLst>
              <a:ext uri="{FF2B5EF4-FFF2-40B4-BE49-F238E27FC236}">
                <a16:creationId xmlns:a16="http://schemas.microsoft.com/office/drawing/2014/main" id="{E828E37A-55D2-461B-B944-E4F1AD7AB932}"/>
              </a:ext>
            </a:extLst>
          </p:cNvPr>
          <p:cNvCxnSpPr>
            <a:cxnSpLocks/>
            <a:stCxn id="13" idx="2"/>
            <a:endCxn id="9" idx="0"/>
          </p:cNvCxnSpPr>
          <p:nvPr/>
        </p:nvCxnSpPr>
        <p:spPr>
          <a:xfrm rot="16200000" flipH="1">
            <a:off x="5794892" y="682422"/>
            <a:ext cx="1005567" cy="3199296"/>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sp>
        <p:nvSpPr>
          <p:cNvPr id="23" name="Rectangle 22">
            <a:extLst>
              <a:ext uri="{FF2B5EF4-FFF2-40B4-BE49-F238E27FC236}">
                <a16:creationId xmlns:a16="http://schemas.microsoft.com/office/drawing/2014/main" id="{151799BA-72A3-4727-9F3A-C18E94FE12B3}"/>
              </a:ext>
            </a:extLst>
          </p:cNvPr>
          <p:cNvSpPr/>
          <p:nvPr/>
        </p:nvSpPr>
        <p:spPr>
          <a:xfrm>
            <a:off x="3609849" y="3452751"/>
            <a:ext cx="2176354"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spcBef>
                <a:spcPts val="600"/>
              </a:spcBef>
            </a:pPr>
            <a:r>
              <a:rPr lang="en-US" sz="1100">
                <a:solidFill>
                  <a:schemeClr val="tx2">
                    <a:lumMod val="50000"/>
                  </a:schemeClr>
                </a:solidFill>
                <a:latin typeface="Aptos Display" panose="020B0004020202020204" pitchFamily="34" charset="0"/>
              </a:rPr>
              <a:t>- Perform data modeling</a:t>
            </a:r>
          </a:p>
          <a:p>
            <a:pPr>
              <a:spcBef>
                <a:spcPts val="600"/>
              </a:spcBef>
            </a:pPr>
            <a:r>
              <a:rPr lang="en-US" sz="1100">
                <a:solidFill>
                  <a:schemeClr val="tx2">
                    <a:lumMod val="50000"/>
                  </a:schemeClr>
                </a:solidFill>
                <a:latin typeface="Aptos Display" panose="020B0004020202020204" pitchFamily="34" charset="0"/>
              </a:rPr>
              <a:t>- Build a schema,</a:t>
            </a:r>
          </a:p>
          <a:p>
            <a:pPr>
              <a:spcBef>
                <a:spcPts val="600"/>
              </a:spcBef>
            </a:pPr>
            <a:r>
              <a:rPr lang="en-US" sz="1100">
                <a:solidFill>
                  <a:schemeClr val="tx2">
                    <a:lumMod val="50000"/>
                  </a:schemeClr>
                </a:solidFill>
                <a:latin typeface="Aptos Display" panose="020B0004020202020204" pitchFamily="34" charset="0"/>
              </a:rPr>
              <a:t>relationships, </a:t>
            </a:r>
          </a:p>
          <a:p>
            <a:pPr>
              <a:spcBef>
                <a:spcPts val="600"/>
              </a:spcBef>
            </a:pPr>
            <a:r>
              <a:rPr lang="en-US" sz="1100">
                <a:solidFill>
                  <a:schemeClr val="tx2">
                    <a:lumMod val="50000"/>
                  </a:schemeClr>
                </a:solidFill>
                <a:latin typeface="Aptos Display" panose="020B0004020202020204" pitchFamily="34" charset="0"/>
              </a:rPr>
              <a:t>- Create user defined fields</a:t>
            </a:r>
          </a:p>
        </p:txBody>
      </p:sp>
      <p:sp>
        <p:nvSpPr>
          <p:cNvPr id="28" name="Rectangle 27">
            <a:extLst>
              <a:ext uri="{FF2B5EF4-FFF2-40B4-BE49-F238E27FC236}">
                <a16:creationId xmlns:a16="http://schemas.microsoft.com/office/drawing/2014/main" id="{368EEB27-FDBB-45D9-B85B-644799462854}"/>
              </a:ext>
            </a:extLst>
          </p:cNvPr>
          <p:cNvSpPr/>
          <p:nvPr/>
        </p:nvSpPr>
        <p:spPr>
          <a:xfrm>
            <a:off x="6895475" y="3445256"/>
            <a:ext cx="2003697"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nSpc>
                <a:spcPct val="150000"/>
              </a:lnSpc>
            </a:pPr>
            <a:r>
              <a:rPr lang="en-US" sz="1100">
                <a:solidFill>
                  <a:schemeClr val="tx2">
                    <a:lumMod val="50000"/>
                  </a:schemeClr>
                </a:solidFill>
                <a:latin typeface="Aptos Display" panose="020B0004020202020204" pitchFamily="34" charset="0"/>
              </a:rPr>
              <a:t>- Connect to different data sources</a:t>
            </a:r>
          </a:p>
          <a:p>
            <a:pPr>
              <a:lnSpc>
                <a:spcPct val="150000"/>
              </a:lnSpc>
            </a:pPr>
            <a:r>
              <a:rPr lang="en-US" sz="1100">
                <a:solidFill>
                  <a:schemeClr val="tx2">
                    <a:lumMod val="50000"/>
                  </a:schemeClr>
                </a:solidFill>
                <a:latin typeface="Aptos Display" panose="020B0004020202020204" pitchFamily="34" charset="0"/>
              </a:rPr>
              <a:t>- Create Views</a:t>
            </a:r>
          </a:p>
          <a:p>
            <a:pPr>
              <a:lnSpc>
                <a:spcPct val="150000"/>
              </a:lnSpc>
            </a:pPr>
            <a:r>
              <a:rPr lang="en-US" sz="1100">
                <a:solidFill>
                  <a:schemeClr val="tx2">
                    <a:lumMod val="50000"/>
                  </a:schemeClr>
                </a:solidFill>
                <a:latin typeface="Aptos Display" panose="020B0004020202020204" pitchFamily="34" charset="0"/>
              </a:rPr>
              <a:t>- Add interactivity</a:t>
            </a:r>
          </a:p>
        </p:txBody>
      </p:sp>
    </p:spTree>
    <p:extLst>
      <p:ext uri="{BB962C8B-B14F-4D97-AF65-F5344CB8AC3E}">
        <p14:creationId xmlns:p14="http://schemas.microsoft.com/office/powerpoint/2010/main" val="1669141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14A74-9686-623A-13E4-21BF830F1506}"/>
              </a:ext>
            </a:extLst>
          </p:cNvPr>
          <p:cNvSpPr>
            <a:spLocks noGrp="1"/>
          </p:cNvSpPr>
          <p:nvPr>
            <p:ph idx="1"/>
          </p:nvPr>
        </p:nvSpPr>
        <p:spPr/>
        <p:txBody>
          <a:bodyPr/>
          <a:lstStyle/>
          <a:p>
            <a:pPr marL="0" indent="0">
              <a:spcAft>
                <a:spcPts val="1200"/>
              </a:spcAft>
              <a:buNone/>
            </a:pPr>
            <a:r>
              <a:rPr lang="en-GB" b="1" dirty="0"/>
              <a:t>What is Report View?</a:t>
            </a:r>
          </a:p>
          <a:p>
            <a:pPr>
              <a:spcAft>
                <a:spcPts val="1200"/>
              </a:spcAft>
            </a:pPr>
            <a:r>
              <a:rPr lang="en-GB" dirty="0"/>
              <a:t>The Report View is the main design workspace in Power BI Desktop where you create and arrange your visualizations (charts, tables, maps, etc.).</a:t>
            </a:r>
          </a:p>
          <a:p>
            <a:pPr>
              <a:spcAft>
                <a:spcPts val="1200"/>
              </a:spcAft>
            </a:pPr>
            <a:r>
              <a:rPr lang="en-GB" dirty="0"/>
              <a:t>It appears as the middle icon (a bar chart symbol) in the left vertical pane.</a:t>
            </a:r>
          </a:p>
          <a:p>
            <a:pPr>
              <a:spcAft>
                <a:spcPts val="1200"/>
              </a:spcAft>
            </a:pPr>
            <a:r>
              <a:rPr lang="en-GB" dirty="0"/>
              <a:t>Here you build the interactive report pages seen by end users.</a:t>
            </a:r>
          </a:p>
          <a:p>
            <a:pPr marL="0" indent="0">
              <a:spcAft>
                <a:spcPts val="1200"/>
              </a:spcAft>
              <a:buNone/>
            </a:pPr>
            <a:r>
              <a:rPr lang="en-GB" b="1" dirty="0"/>
              <a:t>Key Components on Report View:</a:t>
            </a:r>
          </a:p>
          <a:p>
            <a:pPr>
              <a:spcAft>
                <a:spcPts val="1200"/>
              </a:spcAft>
            </a:pPr>
            <a:r>
              <a:rPr lang="en-GB" b="1" dirty="0"/>
              <a:t>Canvas</a:t>
            </a:r>
            <a:r>
              <a:rPr lang="en-GB" dirty="0"/>
              <a:t>: The large white area where visuals are placed and arranged.</a:t>
            </a:r>
          </a:p>
          <a:p>
            <a:pPr>
              <a:spcAft>
                <a:spcPts val="1200"/>
              </a:spcAft>
            </a:pPr>
            <a:r>
              <a:rPr lang="en-GB" b="1" dirty="0"/>
              <a:t>Visualizations Pane: </a:t>
            </a:r>
            <a:r>
              <a:rPr lang="en-GB" dirty="0"/>
              <a:t>Contains all chart types and visual elements you can add.</a:t>
            </a:r>
          </a:p>
          <a:p>
            <a:pPr>
              <a:spcAft>
                <a:spcPts val="1200"/>
              </a:spcAft>
            </a:pPr>
            <a:r>
              <a:rPr lang="en-GB" b="1" dirty="0"/>
              <a:t>Fields Pane:</a:t>
            </a:r>
            <a:r>
              <a:rPr lang="en-GB" dirty="0"/>
              <a:t> Shows tables and fields from your dataset, drag to add to visuals.</a:t>
            </a:r>
          </a:p>
          <a:p>
            <a:pPr>
              <a:spcAft>
                <a:spcPts val="1200"/>
              </a:spcAft>
            </a:pPr>
            <a:r>
              <a:rPr lang="en-GB" b="1" dirty="0"/>
              <a:t>Filters Pane: </a:t>
            </a:r>
            <a:r>
              <a:rPr lang="en-GB" dirty="0"/>
              <a:t>To apply filters at visual, page, or report level.</a:t>
            </a:r>
          </a:p>
          <a:p>
            <a:pPr>
              <a:spcAft>
                <a:spcPts val="1200"/>
              </a:spcAft>
            </a:pPr>
            <a:endParaRPr lang="en-IN" dirty="0"/>
          </a:p>
        </p:txBody>
      </p:sp>
      <p:sp>
        <p:nvSpPr>
          <p:cNvPr id="3" name="Text Placeholder 2">
            <a:extLst>
              <a:ext uri="{FF2B5EF4-FFF2-40B4-BE49-F238E27FC236}">
                <a16:creationId xmlns:a16="http://schemas.microsoft.com/office/drawing/2014/main" id="{D8D7938D-5A69-32BD-8FBA-6AA604BE9223}"/>
              </a:ext>
            </a:extLst>
          </p:cNvPr>
          <p:cNvSpPr>
            <a:spLocks noGrp="1"/>
          </p:cNvSpPr>
          <p:nvPr>
            <p:ph type="body" sz="quarter" idx="10"/>
          </p:nvPr>
        </p:nvSpPr>
        <p:spPr/>
        <p:txBody>
          <a:bodyPr/>
          <a:lstStyle/>
          <a:p>
            <a:r>
              <a:rPr lang="en-IN" dirty="0"/>
              <a:t>Power BI Report View</a:t>
            </a:r>
          </a:p>
        </p:txBody>
      </p:sp>
    </p:spTree>
    <p:extLst>
      <p:ext uri="{BB962C8B-B14F-4D97-AF65-F5344CB8AC3E}">
        <p14:creationId xmlns:p14="http://schemas.microsoft.com/office/powerpoint/2010/main" val="9580612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631DF-E423-E519-E208-3C324D742DEA}"/>
              </a:ext>
            </a:extLst>
          </p:cNvPr>
          <p:cNvSpPr>
            <a:spLocks noGrp="1"/>
          </p:cNvSpPr>
          <p:nvPr>
            <p:ph idx="1"/>
          </p:nvPr>
        </p:nvSpPr>
        <p:spPr/>
        <p:txBody>
          <a:bodyPr/>
          <a:lstStyle/>
          <a:p>
            <a:pPr marL="0" indent="0">
              <a:spcAft>
                <a:spcPts val="1200"/>
              </a:spcAft>
              <a:buNone/>
            </a:pPr>
            <a:r>
              <a:rPr lang="en-GB" b="1" dirty="0"/>
              <a:t>How to add visuals:</a:t>
            </a:r>
          </a:p>
          <a:p>
            <a:pPr>
              <a:spcAft>
                <a:spcPts val="1200"/>
              </a:spcAft>
            </a:pPr>
            <a:r>
              <a:rPr lang="en-GB" dirty="0"/>
              <a:t>Click any visualization icon (e.g., clustered bar chart, pie chart, line chart) in the Visualizations pane.</a:t>
            </a:r>
          </a:p>
          <a:p>
            <a:pPr>
              <a:spcAft>
                <a:spcPts val="1200"/>
              </a:spcAft>
            </a:pPr>
            <a:r>
              <a:rPr lang="en-GB" dirty="0"/>
              <a:t>The visual placeholder appears on the canvas.</a:t>
            </a:r>
          </a:p>
          <a:p>
            <a:pPr>
              <a:spcAft>
                <a:spcPts val="1200"/>
              </a:spcAft>
            </a:pPr>
            <a:r>
              <a:rPr lang="en-GB" dirty="0"/>
              <a:t>Drag fields from the Fields pane into the appropriate visual fields (e.g., Axis, Legend, Values).</a:t>
            </a:r>
          </a:p>
          <a:p>
            <a:pPr marL="0" indent="0">
              <a:spcAft>
                <a:spcPts val="1200"/>
              </a:spcAft>
              <a:buNone/>
            </a:pPr>
            <a:r>
              <a:rPr lang="en-GB" b="1" dirty="0"/>
              <a:t>Customizing visuals:</a:t>
            </a:r>
          </a:p>
          <a:p>
            <a:pPr>
              <a:spcAft>
                <a:spcPts val="1200"/>
              </a:spcAft>
            </a:pPr>
            <a:r>
              <a:rPr lang="en-GB" dirty="0"/>
              <a:t>Use the Format pane (paint roller icon) to change </a:t>
            </a:r>
            <a:r>
              <a:rPr lang="en-GB" dirty="0" err="1"/>
              <a:t>colors</a:t>
            </a:r>
            <a:r>
              <a:rPr lang="en-GB" dirty="0"/>
              <a:t>, fonts, labels, titles, background, borders, and more.</a:t>
            </a:r>
          </a:p>
          <a:p>
            <a:pPr>
              <a:spcAft>
                <a:spcPts val="1200"/>
              </a:spcAft>
            </a:pPr>
            <a:r>
              <a:rPr lang="en-GB" dirty="0"/>
              <a:t>Example: Change the bar </a:t>
            </a:r>
            <a:r>
              <a:rPr lang="en-GB" dirty="0" err="1"/>
              <a:t>colors</a:t>
            </a:r>
            <a:r>
              <a:rPr lang="en-GB" dirty="0"/>
              <a:t> to match corporate branding or add data labels for clarity.</a:t>
            </a:r>
          </a:p>
          <a:p>
            <a:pPr>
              <a:spcAft>
                <a:spcPts val="1200"/>
              </a:spcAft>
            </a:pPr>
            <a:r>
              <a:rPr lang="en-GB" dirty="0"/>
              <a:t>Resize and reposition visuals by dragging edges or moving them on the canvas.</a:t>
            </a:r>
          </a:p>
          <a:p>
            <a:pPr>
              <a:spcAft>
                <a:spcPts val="1200"/>
              </a:spcAft>
            </a:pPr>
            <a:endParaRPr lang="en-IN" dirty="0"/>
          </a:p>
        </p:txBody>
      </p:sp>
      <p:sp>
        <p:nvSpPr>
          <p:cNvPr id="3" name="Text Placeholder 2">
            <a:extLst>
              <a:ext uri="{FF2B5EF4-FFF2-40B4-BE49-F238E27FC236}">
                <a16:creationId xmlns:a16="http://schemas.microsoft.com/office/drawing/2014/main" id="{39CAAA40-7937-AEDE-09E7-66E80846B313}"/>
              </a:ext>
            </a:extLst>
          </p:cNvPr>
          <p:cNvSpPr>
            <a:spLocks noGrp="1"/>
          </p:cNvSpPr>
          <p:nvPr>
            <p:ph type="body" sz="quarter" idx="10"/>
          </p:nvPr>
        </p:nvSpPr>
        <p:spPr/>
        <p:txBody>
          <a:bodyPr/>
          <a:lstStyle/>
          <a:p>
            <a:r>
              <a:rPr lang="en-IN" dirty="0"/>
              <a:t>Adding and Customizing Visualizations</a:t>
            </a:r>
          </a:p>
        </p:txBody>
      </p:sp>
    </p:spTree>
    <p:extLst>
      <p:ext uri="{BB962C8B-B14F-4D97-AF65-F5344CB8AC3E}">
        <p14:creationId xmlns:p14="http://schemas.microsoft.com/office/powerpoint/2010/main" val="3923882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86050-0FE3-8EE3-C70A-076A94918235}"/>
              </a:ext>
            </a:extLst>
          </p:cNvPr>
          <p:cNvSpPr>
            <a:spLocks noGrp="1"/>
          </p:cNvSpPr>
          <p:nvPr>
            <p:ph idx="1"/>
          </p:nvPr>
        </p:nvSpPr>
        <p:spPr/>
        <p:txBody>
          <a:bodyPr/>
          <a:lstStyle/>
          <a:p>
            <a:pPr marL="0" indent="0">
              <a:spcAft>
                <a:spcPts val="1200"/>
              </a:spcAft>
              <a:buNone/>
            </a:pPr>
            <a:r>
              <a:rPr lang="en-GB" b="1" dirty="0"/>
              <a:t>Filters Pane:</a:t>
            </a:r>
          </a:p>
          <a:p>
            <a:pPr>
              <a:spcAft>
                <a:spcPts val="1200"/>
              </a:spcAft>
            </a:pPr>
            <a:r>
              <a:rPr lang="en-GB" dirty="0"/>
              <a:t>Apply Visual-level filters to restrict data for a single visual.</a:t>
            </a:r>
          </a:p>
          <a:p>
            <a:pPr>
              <a:spcAft>
                <a:spcPts val="1200"/>
              </a:spcAft>
            </a:pPr>
            <a:r>
              <a:rPr lang="en-GB" dirty="0"/>
              <a:t>Use Page-level filters to affect all visuals on the current page.</a:t>
            </a:r>
          </a:p>
          <a:p>
            <a:pPr>
              <a:spcAft>
                <a:spcPts val="1200"/>
              </a:spcAft>
            </a:pPr>
            <a:r>
              <a:rPr lang="en-GB" dirty="0"/>
              <a:t>Use Report-level filters to apply across all report pages.</a:t>
            </a:r>
          </a:p>
          <a:p>
            <a:pPr marL="0" indent="0">
              <a:spcAft>
                <a:spcPts val="1200"/>
              </a:spcAft>
              <a:buNone/>
            </a:pPr>
            <a:r>
              <a:rPr lang="en-GB" b="1" dirty="0"/>
              <a:t>Slicers:</a:t>
            </a:r>
          </a:p>
          <a:p>
            <a:pPr>
              <a:spcAft>
                <a:spcPts val="1200"/>
              </a:spcAft>
            </a:pPr>
            <a:r>
              <a:rPr lang="en-GB" dirty="0"/>
              <a:t>Add slicers from the Visualizations pane to create interactive filters users can manipulate.</a:t>
            </a:r>
          </a:p>
          <a:p>
            <a:pPr>
              <a:spcAft>
                <a:spcPts val="1200"/>
              </a:spcAft>
            </a:pPr>
            <a:r>
              <a:rPr lang="en-GB" dirty="0"/>
              <a:t>Example: Add a slicer on "Year" so users can dynamically select the year to view.</a:t>
            </a:r>
          </a:p>
          <a:p>
            <a:pPr>
              <a:spcAft>
                <a:spcPts val="1200"/>
              </a:spcAft>
            </a:pPr>
            <a:r>
              <a:rPr lang="en-GB" dirty="0"/>
              <a:t>Customize slicer style (dropdown, list, between values) in the Format pane.</a:t>
            </a:r>
          </a:p>
          <a:p>
            <a:pPr marL="0" indent="0">
              <a:spcAft>
                <a:spcPts val="1200"/>
              </a:spcAft>
              <a:buNone/>
            </a:pPr>
            <a:r>
              <a:rPr lang="en-GB" b="1" dirty="0"/>
              <a:t>Best Practice:</a:t>
            </a:r>
          </a:p>
          <a:p>
            <a:pPr>
              <a:spcAft>
                <a:spcPts val="1200"/>
              </a:spcAft>
            </a:pPr>
            <a:r>
              <a:rPr lang="en-GB" dirty="0"/>
              <a:t>Use filters and slicers thoughtfully to give users control without overwhelming the report.</a:t>
            </a:r>
          </a:p>
          <a:p>
            <a:pPr>
              <a:spcAft>
                <a:spcPts val="1200"/>
              </a:spcAft>
            </a:pPr>
            <a:endParaRPr lang="en-IN" dirty="0"/>
          </a:p>
        </p:txBody>
      </p:sp>
      <p:sp>
        <p:nvSpPr>
          <p:cNvPr id="3" name="Text Placeholder 2">
            <a:extLst>
              <a:ext uri="{FF2B5EF4-FFF2-40B4-BE49-F238E27FC236}">
                <a16:creationId xmlns:a16="http://schemas.microsoft.com/office/drawing/2014/main" id="{E33B1B8C-205C-CA74-6A42-B3B41EE2DBCC}"/>
              </a:ext>
            </a:extLst>
          </p:cNvPr>
          <p:cNvSpPr>
            <a:spLocks noGrp="1"/>
          </p:cNvSpPr>
          <p:nvPr>
            <p:ph type="body" sz="quarter" idx="10"/>
          </p:nvPr>
        </p:nvSpPr>
        <p:spPr/>
        <p:txBody>
          <a:bodyPr/>
          <a:lstStyle/>
          <a:p>
            <a:r>
              <a:rPr lang="en-IN" dirty="0"/>
              <a:t>Using Filters and Slicers</a:t>
            </a:r>
          </a:p>
        </p:txBody>
      </p:sp>
    </p:spTree>
    <p:extLst>
      <p:ext uri="{BB962C8B-B14F-4D97-AF65-F5344CB8AC3E}">
        <p14:creationId xmlns:p14="http://schemas.microsoft.com/office/powerpoint/2010/main" val="1294274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BE0582-3078-321B-4D9B-8ED14E04DFF0}"/>
              </a:ext>
            </a:extLst>
          </p:cNvPr>
          <p:cNvSpPr>
            <a:spLocks noGrp="1"/>
          </p:cNvSpPr>
          <p:nvPr>
            <p:ph idx="1"/>
          </p:nvPr>
        </p:nvSpPr>
        <p:spPr/>
        <p:txBody>
          <a:bodyPr/>
          <a:lstStyle/>
          <a:p>
            <a:pPr marL="0" indent="0">
              <a:buNone/>
            </a:pPr>
            <a:r>
              <a:rPr lang="en-GB" b="1" dirty="0"/>
              <a:t>What is Conditional Formatting?</a:t>
            </a:r>
          </a:p>
          <a:p>
            <a:r>
              <a:rPr lang="en-GB" dirty="0"/>
              <a:t>Conditional formatting highlights data in tables, matrices, and charts based on defined rules or dynamic logic, improving data interpretation.</a:t>
            </a:r>
          </a:p>
          <a:p>
            <a:endParaRPr lang="en-GB" dirty="0"/>
          </a:p>
          <a:p>
            <a:pPr marL="0" indent="0">
              <a:buNone/>
            </a:pPr>
            <a:r>
              <a:rPr lang="en-GB" b="1" dirty="0"/>
              <a:t>Where Can You Apply It?</a:t>
            </a:r>
          </a:p>
          <a:p>
            <a:r>
              <a:rPr lang="en-GB" b="1" dirty="0"/>
              <a:t>Tables &amp; Matrices</a:t>
            </a:r>
          </a:p>
          <a:p>
            <a:pPr lvl="1"/>
            <a:r>
              <a:rPr lang="en-GB" dirty="0"/>
              <a:t>Background </a:t>
            </a:r>
            <a:r>
              <a:rPr lang="en-GB" dirty="0" err="1"/>
              <a:t>color</a:t>
            </a:r>
            <a:endParaRPr lang="en-GB" dirty="0"/>
          </a:p>
          <a:p>
            <a:pPr lvl="1"/>
            <a:r>
              <a:rPr lang="en-GB" dirty="0"/>
              <a:t>Font </a:t>
            </a:r>
            <a:r>
              <a:rPr lang="en-GB" dirty="0" err="1"/>
              <a:t>color</a:t>
            </a:r>
            <a:endParaRPr lang="en-GB" dirty="0"/>
          </a:p>
          <a:p>
            <a:pPr lvl="1"/>
            <a:r>
              <a:rPr lang="en-GB" dirty="0"/>
              <a:t>Data bars</a:t>
            </a:r>
          </a:p>
          <a:p>
            <a:pPr lvl="1"/>
            <a:r>
              <a:rPr lang="en-GB" dirty="0"/>
              <a:t>Icons</a:t>
            </a:r>
          </a:p>
          <a:p>
            <a:r>
              <a:rPr lang="en-GB" b="1" dirty="0"/>
              <a:t>Charts</a:t>
            </a:r>
          </a:p>
          <a:p>
            <a:pPr lvl="1"/>
            <a:r>
              <a:rPr lang="en-GB" dirty="0" err="1"/>
              <a:t>Color</a:t>
            </a:r>
            <a:r>
              <a:rPr lang="en-GB" dirty="0"/>
              <a:t> of bars/lines based on value or rules</a:t>
            </a:r>
          </a:p>
          <a:p>
            <a:pPr lvl="1"/>
            <a:r>
              <a:rPr lang="en-GB" dirty="0"/>
              <a:t>Saturation levels in maps or scatter plots</a:t>
            </a:r>
          </a:p>
        </p:txBody>
      </p:sp>
      <p:sp>
        <p:nvSpPr>
          <p:cNvPr id="3" name="Text Placeholder 2">
            <a:extLst>
              <a:ext uri="{FF2B5EF4-FFF2-40B4-BE49-F238E27FC236}">
                <a16:creationId xmlns:a16="http://schemas.microsoft.com/office/drawing/2014/main" id="{7574E918-3093-6269-200E-00930562819C}"/>
              </a:ext>
            </a:extLst>
          </p:cNvPr>
          <p:cNvSpPr>
            <a:spLocks noGrp="1"/>
          </p:cNvSpPr>
          <p:nvPr>
            <p:ph type="body" sz="quarter" idx="10"/>
          </p:nvPr>
        </p:nvSpPr>
        <p:spPr/>
        <p:txBody>
          <a:bodyPr/>
          <a:lstStyle/>
          <a:p>
            <a:r>
              <a:rPr lang="en-IN" dirty="0"/>
              <a:t>Conditional Formatting</a:t>
            </a:r>
          </a:p>
        </p:txBody>
      </p:sp>
      <p:sp>
        <p:nvSpPr>
          <p:cNvPr id="4" name="Content Placeholder 3">
            <a:extLst>
              <a:ext uri="{FF2B5EF4-FFF2-40B4-BE49-F238E27FC236}">
                <a16:creationId xmlns:a16="http://schemas.microsoft.com/office/drawing/2014/main" id="{AB5E0E13-5EFA-D924-A2D0-BED027C1E3F9}"/>
              </a:ext>
            </a:extLst>
          </p:cNvPr>
          <p:cNvSpPr>
            <a:spLocks noGrp="1"/>
          </p:cNvSpPr>
          <p:nvPr>
            <p:ph idx="11"/>
          </p:nvPr>
        </p:nvSpPr>
        <p:spPr/>
        <p:txBody>
          <a:bodyPr/>
          <a:lstStyle/>
          <a:p>
            <a:pPr marL="0" indent="0">
              <a:buNone/>
            </a:pPr>
            <a:r>
              <a:rPr lang="en-GB" b="1" dirty="0"/>
              <a:t>How to Apply It</a:t>
            </a:r>
          </a:p>
          <a:p>
            <a:r>
              <a:rPr lang="en-GB" dirty="0"/>
              <a:t>Select the visual (table, matrix, chart).</a:t>
            </a:r>
          </a:p>
          <a:p>
            <a:r>
              <a:rPr lang="en-GB" dirty="0"/>
              <a:t>Go to the Format pane → Expand the field (e.g., "Values").</a:t>
            </a:r>
          </a:p>
          <a:p>
            <a:r>
              <a:rPr lang="en-GB" dirty="0"/>
              <a:t>Choose Conditional formatting → Select "By rules", "</a:t>
            </a:r>
            <a:r>
              <a:rPr lang="en-GB" dirty="0" err="1"/>
              <a:t>Color</a:t>
            </a:r>
            <a:r>
              <a:rPr lang="en-GB" dirty="0"/>
              <a:t> scale", or "Field value".</a:t>
            </a:r>
          </a:p>
          <a:p>
            <a:pPr marL="0" indent="0">
              <a:buNone/>
            </a:pPr>
            <a:r>
              <a:rPr lang="en-GB" b="1" dirty="0"/>
              <a:t>Use Cases</a:t>
            </a:r>
          </a:p>
          <a:p>
            <a:r>
              <a:rPr lang="en-GB" dirty="0"/>
              <a:t>Highlight top/bottom performers</a:t>
            </a:r>
          </a:p>
          <a:p>
            <a:r>
              <a:rPr lang="en-GB" dirty="0" err="1"/>
              <a:t>Color</a:t>
            </a:r>
            <a:r>
              <a:rPr lang="en-GB" dirty="0"/>
              <a:t>-code based on thresholds or KPIs</a:t>
            </a:r>
          </a:p>
          <a:p>
            <a:r>
              <a:rPr lang="en-GB" dirty="0"/>
              <a:t>Visually represent trends or outliers</a:t>
            </a:r>
          </a:p>
          <a:p>
            <a:r>
              <a:rPr lang="en-GB" dirty="0"/>
              <a:t>Improve dashboard readability</a:t>
            </a:r>
          </a:p>
          <a:p>
            <a:pPr marL="0" indent="0">
              <a:buNone/>
            </a:pPr>
            <a:r>
              <a:rPr lang="en-GB" b="1" dirty="0"/>
              <a:t>Benefits</a:t>
            </a:r>
          </a:p>
          <a:p>
            <a:r>
              <a:rPr lang="en-GB" dirty="0"/>
              <a:t>Enhances visual storytelling</a:t>
            </a:r>
          </a:p>
          <a:p>
            <a:r>
              <a:rPr lang="en-GB" dirty="0"/>
              <a:t>Quickly draws attention to important insights</a:t>
            </a:r>
          </a:p>
          <a:p>
            <a:r>
              <a:rPr lang="en-GB" dirty="0"/>
              <a:t>Customizable for user-specific logic</a:t>
            </a:r>
            <a:endParaRPr lang="en-IN" dirty="0"/>
          </a:p>
          <a:p>
            <a:endParaRPr lang="en-IN" dirty="0"/>
          </a:p>
        </p:txBody>
      </p:sp>
    </p:spTree>
    <p:extLst>
      <p:ext uri="{BB962C8B-B14F-4D97-AF65-F5344CB8AC3E}">
        <p14:creationId xmlns:p14="http://schemas.microsoft.com/office/powerpoint/2010/main" val="1383530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D0ACF-5975-D9F0-5F0D-343072C830D7}"/>
              </a:ext>
            </a:extLst>
          </p:cNvPr>
          <p:cNvSpPr>
            <a:spLocks noGrp="1"/>
          </p:cNvSpPr>
          <p:nvPr>
            <p:ph idx="1"/>
          </p:nvPr>
        </p:nvSpPr>
        <p:spPr/>
        <p:txBody>
          <a:bodyPr/>
          <a:lstStyle/>
          <a:p>
            <a:pPr marL="0" indent="0">
              <a:spcAft>
                <a:spcPts val="1200"/>
              </a:spcAft>
              <a:buNone/>
            </a:pPr>
            <a:r>
              <a:rPr lang="en-GB" b="1" dirty="0"/>
              <a:t>Bookmarks:</a:t>
            </a:r>
          </a:p>
          <a:p>
            <a:pPr>
              <a:spcAft>
                <a:spcPts val="1200"/>
              </a:spcAft>
            </a:pPr>
            <a:r>
              <a:rPr lang="en-GB" dirty="0"/>
              <a:t>Bookmarks capture the current state of the report page — including filters, slicers, and visual settings.</a:t>
            </a:r>
          </a:p>
          <a:p>
            <a:pPr>
              <a:spcAft>
                <a:spcPts val="1200"/>
              </a:spcAft>
            </a:pPr>
            <a:r>
              <a:rPr lang="en-GB" dirty="0"/>
              <a:t>Use bookmarks to create report stories, snapshots, or toggle views.</a:t>
            </a:r>
          </a:p>
          <a:p>
            <a:pPr>
              <a:spcAft>
                <a:spcPts val="1200"/>
              </a:spcAft>
            </a:pPr>
            <a:r>
              <a:rPr lang="en-GB" dirty="0"/>
              <a:t>Example: Save a bookmark showing "Top 10 customers" or "Current month sales."</a:t>
            </a:r>
          </a:p>
          <a:p>
            <a:pPr marL="0" indent="0">
              <a:spcAft>
                <a:spcPts val="1200"/>
              </a:spcAft>
              <a:buNone/>
            </a:pPr>
            <a:r>
              <a:rPr lang="en-GB" b="1" dirty="0"/>
              <a:t>Buttons and Images for Navigation:</a:t>
            </a:r>
          </a:p>
          <a:p>
            <a:pPr>
              <a:spcAft>
                <a:spcPts val="1200"/>
              </a:spcAft>
            </a:pPr>
            <a:r>
              <a:rPr lang="en-GB" dirty="0"/>
              <a:t>Insert Buttons (Home, Back, Reset, etc.) or Images via the Insert menu.</a:t>
            </a:r>
          </a:p>
          <a:p>
            <a:pPr>
              <a:spcAft>
                <a:spcPts val="1200"/>
              </a:spcAft>
            </a:pPr>
            <a:r>
              <a:rPr lang="en-GB" dirty="0"/>
              <a:t>Assign Bookmark actions or Page navigation actions to these buttons/images.</a:t>
            </a:r>
          </a:p>
          <a:p>
            <a:pPr>
              <a:spcAft>
                <a:spcPts val="1200"/>
              </a:spcAft>
            </a:pPr>
            <a:r>
              <a:rPr lang="en-GB" dirty="0"/>
              <a:t>This enables users to jump between views or pages smoothly, making the report more interactive.</a:t>
            </a:r>
          </a:p>
          <a:p>
            <a:pPr marL="0" indent="0">
              <a:spcAft>
                <a:spcPts val="1200"/>
              </a:spcAft>
              <a:buNone/>
            </a:pPr>
            <a:r>
              <a:rPr lang="en-GB" b="1" dirty="0"/>
              <a:t>Example:</a:t>
            </a:r>
          </a:p>
          <a:p>
            <a:pPr>
              <a:spcAft>
                <a:spcPts val="1200"/>
              </a:spcAft>
            </a:pPr>
            <a:r>
              <a:rPr lang="en-GB" dirty="0"/>
              <a:t>Create a "Home" button that returns users to the main dashboard page.</a:t>
            </a:r>
          </a:p>
          <a:p>
            <a:pPr>
              <a:spcAft>
                <a:spcPts val="1200"/>
              </a:spcAft>
            </a:pPr>
            <a:endParaRPr lang="en-IN" dirty="0"/>
          </a:p>
        </p:txBody>
      </p:sp>
      <p:sp>
        <p:nvSpPr>
          <p:cNvPr id="3" name="Text Placeholder 2">
            <a:extLst>
              <a:ext uri="{FF2B5EF4-FFF2-40B4-BE49-F238E27FC236}">
                <a16:creationId xmlns:a16="http://schemas.microsoft.com/office/drawing/2014/main" id="{0C1BFC89-9A21-45E3-582D-EA312D680B5A}"/>
              </a:ext>
            </a:extLst>
          </p:cNvPr>
          <p:cNvSpPr>
            <a:spLocks noGrp="1"/>
          </p:cNvSpPr>
          <p:nvPr>
            <p:ph type="body" sz="quarter" idx="10"/>
          </p:nvPr>
        </p:nvSpPr>
        <p:spPr/>
        <p:txBody>
          <a:bodyPr/>
          <a:lstStyle/>
          <a:p>
            <a:r>
              <a:rPr lang="en-GB" dirty="0"/>
              <a:t>Bookmarks and Navigation for Interactive Reports</a:t>
            </a:r>
            <a:endParaRPr lang="en-IN" dirty="0"/>
          </a:p>
        </p:txBody>
      </p:sp>
    </p:spTree>
    <p:extLst>
      <p:ext uri="{BB962C8B-B14F-4D97-AF65-F5344CB8AC3E}">
        <p14:creationId xmlns:p14="http://schemas.microsoft.com/office/powerpoint/2010/main" val="1207078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CEFB4-99CA-ED75-EEDE-B3EE019238D8}"/>
              </a:ext>
            </a:extLst>
          </p:cNvPr>
          <p:cNvSpPr>
            <a:spLocks noGrp="1"/>
          </p:cNvSpPr>
          <p:nvPr>
            <p:ph idx="1"/>
          </p:nvPr>
        </p:nvSpPr>
        <p:spPr>
          <a:xfrm>
            <a:off x="165768" y="812801"/>
            <a:ext cx="8844548" cy="4261845"/>
          </a:xfrm>
        </p:spPr>
        <p:txBody>
          <a:bodyPr>
            <a:normAutofit/>
          </a:bodyPr>
          <a:lstStyle/>
          <a:p>
            <a:pPr>
              <a:lnSpc>
                <a:spcPct val="150000"/>
              </a:lnSpc>
              <a:spcBef>
                <a:spcPts val="0"/>
              </a:spcBef>
            </a:pPr>
            <a:r>
              <a:rPr lang="en-GB" b="1" dirty="0"/>
              <a:t>Keep navigation intuitive and consistent</a:t>
            </a:r>
          </a:p>
          <a:p>
            <a:pPr lvl="1">
              <a:lnSpc>
                <a:spcPct val="150000"/>
              </a:lnSpc>
              <a:spcBef>
                <a:spcPts val="0"/>
              </a:spcBef>
            </a:pPr>
            <a:r>
              <a:rPr lang="en-GB" dirty="0"/>
              <a:t>Use clearly </a:t>
            </a:r>
            <a:r>
              <a:rPr lang="en-GB" dirty="0" err="1"/>
              <a:t>labeled</a:t>
            </a:r>
            <a:r>
              <a:rPr lang="en-GB" dirty="0"/>
              <a:t> buttons (e.g., “Home”, “Back”) and maintain their position across pages.</a:t>
            </a:r>
          </a:p>
          <a:p>
            <a:pPr>
              <a:lnSpc>
                <a:spcPct val="150000"/>
              </a:lnSpc>
              <a:spcBef>
                <a:spcPts val="0"/>
              </a:spcBef>
            </a:pPr>
            <a:r>
              <a:rPr lang="en-GB" b="1" dirty="0"/>
              <a:t>Use tooltips and button text to guide users</a:t>
            </a:r>
          </a:p>
          <a:p>
            <a:pPr lvl="1">
              <a:lnSpc>
                <a:spcPct val="150000"/>
              </a:lnSpc>
              <a:spcBef>
                <a:spcPts val="0"/>
              </a:spcBef>
            </a:pPr>
            <a:r>
              <a:rPr lang="en-GB" dirty="0"/>
              <a:t>Enable tooltips for visuals and navigation elements to help users understand purpose without clutter.</a:t>
            </a:r>
          </a:p>
          <a:p>
            <a:pPr>
              <a:lnSpc>
                <a:spcPct val="150000"/>
              </a:lnSpc>
              <a:spcBef>
                <a:spcPts val="0"/>
              </a:spcBef>
            </a:pPr>
            <a:r>
              <a:rPr lang="en-GB" b="1" dirty="0"/>
              <a:t>Combine bookmarks and buttons</a:t>
            </a:r>
          </a:p>
          <a:p>
            <a:pPr lvl="1">
              <a:lnSpc>
                <a:spcPct val="150000"/>
              </a:lnSpc>
              <a:spcBef>
                <a:spcPts val="0"/>
              </a:spcBef>
            </a:pPr>
            <a:r>
              <a:rPr lang="en-GB" dirty="0"/>
              <a:t>Create interactive reports where users can toggle views (e.g., show/hide visuals or switch between summaries and details).</a:t>
            </a:r>
          </a:p>
          <a:p>
            <a:pPr>
              <a:lnSpc>
                <a:spcPct val="150000"/>
              </a:lnSpc>
              <a:spcBef>
                <a:spcPts val="0"/>
              </a:spcBef>
            </a:pPr>
            <a:r>
              <a:rPr lang="en-GB" b="1" dirty="0"/>
              <a:t>Avoid clutter – less is more</a:t>
            </a:r>
          </a:p>
          <a:p>
            <a:pPr lvl="1">
              <a:lnSpc>
                <a:spcPct val="150000"/>
              </a:lnSpc>
              <a:spcBef>
                <a:spcPts val="0"/>
              </a:spcBef>
            </a:pPr>
            <a:r>
              <a:rPr lang="en-GB" dirty="0"/>
              <a:t>Show only essential visuals on a page. Use bookmarks or </a:t>
            </a:r>
            <a:r>
              <a:rPr lang="en-GB" dirty="0" err="1"/>
              <a:t>drillthroughs</a:t>
            </a:r>
            <a:r>
              <a:rPr lang="en-GB" dirty="0"/>
              <a:t> to display more when needed.</a:t>
            </a:r>
          </a:p>
          <a:p>
            <a:pPr>
              <a:lnSpc>
                <a:spcPct val="150000"/>
              </a:lnSpc>
              <a:spcBef>
                <a:spcPts val="0"/>
              </a:spcBef>
            </a:pPr>
            <a:r>
              <a:rPr lang="en-GB" b="1" dirty="0"/>
              <a:t>Group and align visuals properly</a:t>
            </a:r>
          </a:p>
          <a:p>
            <a:pPr lvl="1">
              <a:lnSpc>
                <a:spcPct val="150000"/>
              </a:lnSpc>
              <a:spcBef>
                <a:spcPts val="0"/>
              </a:spcBef>
            </a:pPr>
            <a:r>
              <a:rPr lang="en-GB" dirty="0"/>
              <a:t>Use the alignment tools to maintain visual consistency and a professional layout.</a:t>
            </a:r>
          </a:p>
          <a:p>
            <a:pPr>
              <a:lnSpc>
                <a:spcPct val="150000"/>
              </a:lnSpc>
              <a:spcBef>
                <a:spcPts val="0"/>
              </a:spcBef>
            </a:pPr>
            <a:r>
              <a:rPr lang="en-GB" b="1" dirty="0"/>
              <a:t>Use slicers for key filters</a:t>
            </a:r>
          </a:p>
          <a:p>
            <a:pPr lvl="1">
              <a:lnSpc>
                <a:spcPct val="150000"/>
              </a:lnSpc>
              <a:spcBef>
                <a:spcPts val="0"/>
              </a:spcBef>
            </a:pPr>
            <a:r>
              <a:rPr lang="en-GB" dirty="0"/>
              <a:t>Empower users with slicers for commonly changed filters like date, region, or product category.</a:t>
            </a:r>
          </a:p>
          <a:p>
            <a:pPr>
              <a:lnSpc>
                <a:spcPct val="150000"/>
              </a:lnSpc>
              <a:spcBef>
                <a:spcPts val="0"/>
              </a:spcBef>
            </a:pPr>
            <a:r>
              <a:rPr lang="en-GB" b="1" dirty="0"/>
              <a:t>Use themes and </a:t>
            </a:r>
            <a:r>
              <a:rPr lang="en-GB" b="1" dirty="0" err="1"/>
              <a:t>color</a:t>
            </a:r>
            <a:r>
              <a:rPr lang="en-GB" b="1" dirty="0"/>
              <a:t> schemes wisely</a:t>
            </a:r>
          </a:p>
          <a:p>
            <a:pPr lvl="1">
              <a:lnSpc>
                <a:spcPct val="150000"/>
              </a:lnSpc>
              <a:spcBef>
                <a:spcPts val="0"/>
              </a:spcBef>
            </a:pPr>
            <a:r>
              <a:rPr lang="en-GB" dirty="0"/>
              <a:t>Apply consistent </a:t>
            </a:r>
            <a:r>
              <a:rPr lang="en-GB" dirty="0" err="1"/>
              <a:t>color</a:t>
            </a:r>
            <a:r>
              <a:rPr lang="en-GB" dirty="0"/>
              <a:t> palettes (match brand guidelines) to improve readability and aesthetics.</a:t>
            </a:r>
          </a:p>
          <a:p>
            <a:pPr>
              <a:lnSpc>
                <a:spcPct val="150000"/>
              </a:lnSpc>
              <a:spcBef>
                <a:spcPts val="0"/>
              </a:spcBef>
            </a:pPr>
            <a:r>
              <a:rPr lang="en-GB" b="1" dirty="0"/>
              <a:t>Add a 'Reset Filters' or 'Clear Selection' button</a:t>
            </a:r>
          </a:p>
          <a:p>
            <a:pPr lvl="1">
              <a:lnSpc>
                <a:spcPct val="150000"/>
              </a:lnSpc>
              <a:spcBef>
                <a:spcPts val="0"/>
              </a:spcBef>
            </a:pPr>
            <a:r>
              <a:rPr lang="en-GB" dirty="0"/>
              <a:t>Use bookmarks to return all slicers and filters to their default state, making exploration easier.</a:t>
            </a:r>
          </a:p>
          <a:p>
            <a:pPr>
              <a:lnSpc>
                <a:spcPct val="150000"/>
              </a:lnSpc>
              <a:spcBef>
                <a:spcPts val="0"/>
              </a:spcBef>
            </a:pPr>
            <a:endParaRPr lang="en-IN" dirty="0"/>
          </a:p>
        </p:txBody>
      </p:sp>
      <p:sp>
        <p:nvSpPr>
          <p:cNvPr id="3" name="Text Placeholder 2">
            <a:extLst>
              <a:ext uri="{FF2B5EF4-FFF2-40B4-BE49-F238E27FC236}">
                <a16:creationId xmlns:a16="http://schemas.microsoft.com/office/drawing/2014/main" id="{B9216EE1-3F9A-6753-4568-F27970E62305}"/>
              </a:ext>
            </a:extLst>
          </p:cNvPr>
          <p:cNvSpPr>
            <a:spLocks noGrp="1"/>
          </p:cNvSpPr>
          <p:nvPr>
            <p:ph type="body" sz="quarter" idx="10"/>
          </p:nvPr>
        </p:nvSpPr>
        <p:spPr>
          <a:xfrm>
            <a:off x="667720" y="208546"/>
            <a:ext cx="8342596" cy="426321"/>
          </a:xfrm>
        </p:spPr>
        <p:txBody>
          <a:bodyPr/>
          <a:lstStyle/>
          <a:p>
            <a:r>
              <a:rPr lang="en-IN" dirty="0"/>
              <a:t>Better User Experience</a:t>
            </a:r>
          </a:p>
        </p:txBody>
      </p:sp>
    </p:spTree>
    <p:extLst>
      <p:ext uri="{BB962C8B-B14F-4D97-AF65-F5344CB8AC3E}">
        <p14:creationId xmlns:p14="http://schemas.microsoft.com/office/powerpoint/2010/main" val="3219133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D2E8C-DC46-988C-E4FE-131FE6CC4406}"/>
              </a:ext>
            </a:extLst>
          </p:cNvPr>
          <p:cNvSpPr>
            <a:spLocks noGrp="1"/>
          </p:cNvSpPr>
          <p:nvPr>
            <p:ph idx="1"/>
          </p:nvPr>
        </p:nvSpPr>
        <p:spPr/>
        <p:txBody>
          <a:bodyPr/>
          <a:lstStyle/>
          <a:p>
            <a:pPr marL="0" indent="0">
              <a:spcAft>
                <a:spcPts val="1200"/>
              </a:spcAft>
              <a:buNone/>
            </a:pPr>
            <a:r>
              <a:rPr lang="en-GB" b="1" dirty="0"/>
              <a:t>Using Images and Shapes:</a:t>
            </a:r>
          </a:p>
          <a:p>
            <a:pPr>
              <a:spcAft>
                <a:spcPts val="1200"/>
              </a:spcAft>
            </a:pPr>
            <a:r>
              <a:rPr lang="en-GB" dirty="0"/>
              <a:t>Insert logos, icons, or shapes to brand your report and improve aesthetics.</a:t>
            </a:r>
          </a:p>
          <a:p>
            <a:pPr>
              <a:spcAft>
                <a:spcPts val="1200"/>
              </a:spcAft>
            </a:pPr>
            <a:r>
              <a:rPr lang="en-GB" dirty="0"/>
              <a:t>Images can also act as clickable buttons with assigned actions.</a:t>
            </a:r>
          </a:p>
          <a:p>
            <a:pPr marL="0" indent="0">
              <a:spcAft>
                <a:spcPts val="1200"/>
              </a:spcAft>
              <a:buNone/>
            </a:pPr>
            <a:r>
              <a:rPr lang="en-GB" b="1" dirty="0"/>
              <a:t>Custom Buttons:  </a:t>
            </a:r>
            <a:r>
              <a:rPr lang="en-GB" dirty="0"/>
              <a:t>Create custom navigation buttons and assign actions like:</a:t>
            </a:r>
          </a:p>
          <a:p>
            <a:pPr lvl="1">
              <a:spcAft>
                <a:spcPts val="1200"/>
              </a:spcAft>
            </a:pPr>
            <a:r>
              <a:rPr lang="en-GB" b="1" dirty="0"/>
              <a:t>Bookmark:</a:t>
            </a:r>
            <a:r>
              <a:rPr lang="en-GB" dirty="0"/>
              <a:t> Show/hide visuals or toggle filters.</a:t>
            </a:r>
          </a:p>
          <a:p>
            <a:pPr lvl="1">
              <a:spcAft>
                <a:spcPts val="1200"/>
              </a:spcAft>
            </a:pPr>
            <a:r>
              <a:rPr lang="en-GB" b="1" dirty="0"/>
              <a:t>Page Navigation:</a:t>
            </a:r>
            <a:r>
              <a:rPr lang="en-GB" dirty="0"/>
              <a:t> Move to other report pages.</a:t>
            </a:r>
          </a:p>
          <a:p>
            <a:pPr lvl="1">
              <a:spcAft>
                <a:spcPts val="1200"/>
              </a:spcAft>
            </a:pPr>
            <a:r>
              <a:rPr lang="en-GB" b="1" dirty="0"/>
              <a:t>Web URL:</a:t>
            </a:r>
            <a:r>
              <a:rPr lang="en-GB" dirty="0"/>
              <a:t> Link to external websites or documents.</a:t>
            </a:r>
          </a:p>
          <a:p>
            <a:pPr>
              <a:spcAft>
                <a:spcPts val="1200"/>
              </a:spcAft>
            </a:pPr>
            <a:endParaRPr lang="en-IN" dirty="0"/>
          </a:p>
        </p:txBody>
      </p:sp>
      <p:sp>
        <p:nvSpPr>
          <p:cNvPr id="3" name="Text Placeholder 2">
            <a:extLst>
              <a:ext uri="{FF2B5EF4-FFF2-40B4-BE49-F238E27FC236}">
                <a16:creationId xmlns:a16="http://schemas.microsoft.com/office/drawing/2014/main" id="{1123EE6D-B355-6709-2BCA-B15E6D3FB25B}"/>
              </a:ext>
            </a:extLst>
          </p:cNvPr>
          <p:cNvSpPr>
            <a:spLocks noGrp="1"/>
          </p:cNvSpPr>
          <p:nvPr>
            <p:ph type="body" sz="quarter" idx="10"/>
          </p:nvPr>
        </p:nvSpPr>
        <p:spPr/>
        <p:txBody>
          <a:bodyPr/>
          <a:lstStyle/>
          <a:p>
            <a:r>
              <a:rPr lang="en-GB" dirty="0"/>
              <a:t>Enhancing User Experience with Visual Elements</a:t>
            </a:r>
            <a:endParaRPr lang="en-IN" dirty="0"/>
          </a:p>
        </p:txBody>
      </p:sp>
    </p:spTree>
    <p:extLst>
      <p:ext uri="{BB962C8B-B14F-4D97-AF65-F5344CB8AC3E}">
        <p14:creationId xmlns:p14="http://schemas.microsoft.com/office/powerpoint/2010/main" val="279779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6CA00-417C-9402-4CAE-63F2393DD6A7}"/>
              </a:ext>
            </a:extLst>
          </p:cNvPr>
          <p:cNvSpPr>
            <a:spLocks noGrp="1"/>
          </p:cNvSpPr>
          <p:nvPr>
            <p:ph idx="1"/>
          </p:nvPr>
        </p:nvSpPr>
        <p:spPr/>
        <p:txBody>
          <a:bodyPr>
            <a:normAutofit/>
          </a:bodyPr>
          <a:lstStyle/>
          <a:p>
            <a:pPr marL="0" indent="0">
              <a:buNone/>
            </a:pPr>
            <a:r>
              <a:rPr lang="en-GB" b="1" dirty="0"/>
              <a:t>1. Smart Narrative (Narrative Visuals)</a:t>
            </a:r>
          </a:p>
          <a:p>
            <a:pPr lvl="1"/>
            <a:r>
              <a:rPr lang="en-GB" dirty="0"/>
              <a:t>Auto-generates text summaries for visuals or entire reports</a:t>
            </a:r>
          </a:p>
          <a:p>
            <a:pPr lvl="1"/>
            <a:r>
              <a:rPr lang="en-GB" dirty="0"/>
              <a:t>Useful for automated insights, highlighting trends, key drivers, and anomalies</a:t>
            </a:r>
          </a:p>
          <a:p>
            <a:pPr marL="0" indent="0">
              <a:buNone/>
            </a:pPr>
            <a:r>
              <a:rPr lang="en-GB" b="1" dirty="0"/>
              <a:t>2. Q&amp;A Visual</a:t>
            </a:r>
          </a:p>
          <a:p>
            <a:pPr lvl="1"/>
            <a:r>
              <a:rPr lang="en-GB" dirty="0"/>
              <a:t>Allows users to ask natural language questions (e.g., "total sales by region")</a:t>
            </a:r>
          </a:p>
          <a:p>
            <a:pPr lvl="1"/>
            <a:r>
              <a:rPr lang="en-GB" dirty="0"/>
              <a:t>Power BI interprets the query and generates visuals accordingly</a:t>
            </a:r>
          </a:p>
          <a:p>
            <a:pPr lvl="1"/>
            <a:r>
              <a:rPr lang="en-GB" dirty="0"/>
              <a:t>Auto-suggests valid field names and values for better usability</a:t>
            </a:r>
          </a:p>
          <a:p>
            <a:pPr marL="0" indent="0">
              <a:buNone/>
            </a:pPr>
            <a:r>
              <a:rPr lang="en-GB" b="1" dirty="0"/>
              <a:t>3. Decomposition Tree</a:t>
            </a:r>
          </a:p>
          <a:p>
            <a:pPr lvl="1"/>
            <a:r>
              <a:rPr lang="en-GB" dirty="0"/>
              <a:t>Breaks down metrics (like Sales) by multiple dimensions</a:t>
            </a:r>
          </a:p>
          <a:p>
            <a:pPr lvl="1"/>
            <a:r>
              <a:rPr lang="en-GB" dirty="0"/>
              <a:t>Automatically surfaces key contributors to a value</a:t>
            </a:r>
          </a:p>
          <a:p>
            <a:pPr lvl="1"/>
            <a:r>
              <a:rPr lang="en-GB" dirty="0"/>
              <a:t>Includes AI-driven "High Value" and "Low Value" options</a:t>
            </a:r>
          </a:p>
          <a:p>
            <a:pPr marL="0" indent="0">
              <a:buNone/>
            </a:pPr>
            <a:r>
              <a:rPr lang="en-GB" b="1" dirty="0"/>
              <a:t>4. Key Influencers Visual</a:t>
            </a:r>
          </a:p>
          <a:p>
            <a:pPr lvl="1"/>
            <a:r>
              <a:rPr lang="en-GB" dirty="0"/>
              <a:t>Uses ML to identify what factors impact a given metric</a:t>
            </a:r>
          </a:p>
          <a:p>
            <a:pPr lvl="1"/>
            <a:r>
              <a:rPr lang="en-GB" dirty="0"/>
              <a:t>Great for understanding drivers behind outcomes (e.g., what affects customer satisfaction)</a:t>
            </a:r>
          </a:p>
          <a:p>
            <a:endParaRPr lang="en-GB" dirty="0"/>
          </a:p>
          <a:p>
            <a:endParaRPr lang="en-GB" dirty="0"/>
          </a:p>
          <a:p>
            <a:endParaRPr lang="en-IN" dirty="0"/>
          </a:p>
        </p:txBody>
      </p:sp>
      <p:sp>
        <p:nvSpPr>
          <p:cNvPr id="3" name="Text Placeholder 2">
            <a:extLst>
              <a:ext uri="{FF2B5EF4-FFF2-40B4-BE49-F238E27FC236}">
                <a16:creationId xmlns:a16="http://schemas.microsoft.com/office/drawing/2014/main" id="{19CF8218-C69A-7157-EFBE-81EE3917E207}"/>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872493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77CD1-C848-8FFF-E93B-493DF7173D46}"/>
              </a:ext>
            </a:extLst>
          </p:cNvPr>
          <p:cNvSpPr>
            <a:spLocks noGrp="1"/>
          </p:cNvSpPr>
          <p:nvPr>
            <p:ph idx="1"/>
          </p:nvPr>
        </p:nvSpPr>
        <p:spPr/>
        <p:txBody>
          <a:bodyPr/>
          <a:lstStyle/>
          <a:p>
            <a:pPr>
              <a:lnSpc>
                <a:spcPct val="150000"/>
              </a:lnSpc>
              <a:spcBef>
                <a:spcPts val="0"/>
              </a:spcBef>
            </a:pPr>
            <a:r>
              <a:rPr lang="en-GB" b="1" dirty="0"/>
              <a:t>Organize Measures Using a Dummy Table &amp; Display Folders</a:t>
            </a:r>
          </a:p>
          <a:p>
            <a:pPr lvl="1">
              <a:lnSpc>
                <a:spcPct val="150000"/>
              </a:lnSpc>
              <a:spcBef>
                <a:spcPts val="0"/>
              </a:spcBef>
            </a:pPr>
            <a:r>
              <a:rPr lang="en-GB" dirty="0"/>
              <a:t>Create a dummy (empty) table specifically to store all your DAX measures. This improves model clarity and helps you manage calculations. Then, use </a:t>
            </a:r>
            <a:r>
              <a:rPr lang="en-GB" b="1" dirty="0"/>
              <a:t>Display Folders</a:t>
            </a:r>
            <a:r>
              <a:rPr lang="en-GB" dirty="0"/>
              <a:t> in the </a:t>
            </a:r>
            <a:r>
              <a:rPr lang="en-GB" b="1" dirty="0"/>
              <a:t>Model view</a:t>
            </a:r>
            <a:r>
              <a:rPr lang="en-GB" dirty="0"/>
              <a:t> to group and organize these measures logically (e.g., KPIs, Ratios, YoY comparisons).</a:t>
            </a:r>
          </a:p>
          <a:p>
            <a:pPr>
              <a:lnSpc>
                <a:spcPct val="150000"/>
              </a:lnSpc>
              <a:spcBef>
                <a:spcPts val="0"/>
              </a:spcBef>
            </a:pPr>
            <a:r>
              <a:rPr lang="en-GB" b="1" dirty="0"/>
              <a:t>Use Report Page as a Tooltip for Enhanced Interactivity</a:t>
            </a:r>
          </a:p>
          <a:p>
            <a:pPr lvl="1">
              <a:lnSpc>
                <a:spcPct val="150000"/>
              </a:lnSpc>
              <a:spcBef>
                <a:spcPts val="0"/>
              </a:spcBef>
            </a:pPr>
            <a:r>
              <a:rPr lang="en-GB" dirty="0"/>
              <a:t>Create a dedicated report page with visuals, set its </a:t>
            </a:r>
            <a:r>
              <a:rPr lang="en-GB" b="1" dirty="0"/>
              <a:t>Page Information → Page Type</a:t>
            </a:r>
            <a:r>
              <a:rPr lang="en-GB" dirty="0"/>
              <a:t> to </a:t>
            </a:r>
            <a:r>
              <a:rPr lang="en-GB" i="1" dirty="0"/>
              <a:t>Tooltip</a:t>
            </a:r>
            <a:r>
              <a:rPr lang="en-GB" dirty="0"/>
              <a:t>, and then assign it as a tooltip on other visuals. This allows users to hover and see contextual insights (e.g., order-level breakdowns).</a:t>
            </a:r>
          </a:p>
          <a:p>
            <a:pPr>
              <a:lnSpc>
                <a:spcPct val="150000"/>
              </a:lnSpc>
              <a:spcBef>
                <a:spcPts val="0"/>
              </a:spcBef>
            </a:pPr>
            <a:r>
              <a:rPr lang="en-GB" b="1" dirty="0"/>
              <a:t>Precisely Align &amp; Distribute Visuals</a:t>
            </a:r>
          </a:p>
          <a:p>
            <a:pPr lvl="1">
              <a:lnSpc>
                <a:spcPct val="150000"/>
              </a:lnSpc>
              <a:spcBef>
                <a:spcPts val="0"/>
              </a:spcBef>
            </a:pPr>
            <a:r>
              <a:rPr lang="en-GB" dirty="0"/>
              <a:t>Use </a:t>
            </a:r>
            <a:r>
              <a:rPr lang="en-GB" b="1" dirty="0"/>
              <a:t>Format &gt; Align</a:t>
            </a:r>
            <a:r>
              <a:rPr lang="en-GB" dirty="0"/>
              <a:t> and </a:t>
            </a:r>
            <a:r>
              <a:rPr lang="en-GB" b="1" dirty="0"/>
              <a:t>Distribute</a:t>
            </a:r>
            <a:r>
              <a:rPr lang="en-GB" dirty="0"/>
              <a:t> tools to cleanly align objects on the canvas. It improves the visual consistency and readability of your reports.</a:t>
            </a:r>
          </a:p>
          <a:p>
            <a:pPr>
              <a:lnSpc>
                <a:spcPct val="150000"/>
              </a:lnSpc>
              <a:spcBef>
                <a:spcPts val="0"/>
              </a:spcBef>
            </a:pPr>
            <a:r>
              <a:rPr lang="en-GB" b="1" dirty="0"/>
              <a:t>Quickly </a:t>
            </a:r>
            <a:r>
              <a:rPr lang="en-GB" b="1" dirty="0" err="1"/>
              <a:t>Analyze</a:t>
            </a:r>
            <a:r>
              <a:rPr lang="en-GB" b="1" dirty="0"/>
              <a:t> Trends (Increase/Decrease)</a:t>
            </a:r>
          </a:p>
          <a:p>
            <a:pPr lvl="1">
              <a:lnSpc>
                <a:spcPct val="150000"/>
              </a:lnSpc>
              <a:spcBef>
                <a:spcPts val="0"/>
              </a:spcBef>
            </a:pPr>
            <a:r>
              <a:rPr lang="en-GB" dirty="0"/>
              <a:t>Right-click on any data point in a visual and choose </a:t>
            </a:r>
            <a:r>
              <a:rPr lang="en-GB" b="1" dirty="0"/>
              <a:t>“</a:t>
            </a:r>
            <a:r>
              <a:rPr lang="en-GB" b="1" dirty="0" err="1"/>
              <a:t>Analyze</a:t>
            </a:r>
            <a:r>
              <a:rPr lang="en-GB" b="1" dirty="0"/>
              <a:t> &gt; Explain the increase/decrease”</a:t>
            </a:r>
            <a:r>
              <a:rPr lang="en-GB" dirty="0"/>
              <a:t> to generate AI-powered insights into why a metric changed.</a:t>
            </a:r>
          </a:p>
          <a:p>
            <a:pPr>
              <a:lnSpc>
                <a:spcPct val="150000"/>
              </a:lnSpc>
              <a:spcBef>
                <a:spcPts val="0"/>
              </a:spcBef>
            </a:pPr>
            <a:r>
              <a:rPr lang="en-GB" b="1" dirty="0"/>
              <a:t>Detect and Highlight Anomalies Automatically</a:t>
            </a:r>
          </a:p>
          <a:p>
            <a:pPr lvl="1">
              <a:lnSpc>
                <a:spcPct val="150000"/>
              </a:lnSpc>
              <a:spcBef>
                <a:spcPts val="0"/>
              </a:spcBef>
            </a:pPr>
            <a:r>
              <a:rPr lang="en-GB" dirty="0"/>
              <a:t>Use the </a:t>
            </a:r>
            <a:r>
              <a:rPr lang="en-GB" b="1" dirty="0"/>
              <a:t>Find Anomalies</a:t>
            </a:r>
            <a:r>
              <a:rPr lang="en-GB" dirty="0"/>
              <a:t> feature under the </a:t>
            </a:r>
            <a:r>
              <a:rPr lang="en-GB" b="1" dirty="0"/>
              <a:t>Analytics pane</a:t>
            </a:r>
            <a:r>
              <a:rPr lang="en-GB" dirty="0"/>
              <a:t> for line charts. It automatically detects outliers and lets you customize the sensitivity and explanations.</a:t>
            </a:r>
          </a:p>
          <a:p>
            <a:pPr>
              <a:lnSpc>
                <a:spcPct val="150000"/>
              </a:lnSpc>
              <a:spcBef>
                <a:spcPts val="0"/>
              </a:spcBef>
            </a:pPr>
            <a:r>
              <a:rPr lang="en-GB" b="1" dirty="0"/>
              <a:t>Dynamically Display Values in Text Boxes</a:t>
            </a:r>
          </a:p>
          <a:p>
            <a:pPr lvl="1">
              <a:lnSpc>
                <a:spcPct val="150000"/>
              </a:lnSpc>
              <a:spcBef>
                <a:spcPts val="0"/>
              </a:spcBef>
            </a:pPr>
            <a:r>
              <a:rPr lang="en-GB" dirty="0"/>
              <a:t>Use the </a:t>
            </a:r>
            <a:r>
              <a:rPr lang="en-GB" b="1" dirty="0"/>
              <a:t>“+ Value”</a:t>
            </a:r>
            <a:r>
              <a:rPr lang="en-GB" dirty="0"/>
              <a:t> option inside a Text Box to insert dynamic measures (e.g., selected market, sales figure) that update automatically based on filters.</a:t>
            </a:r>
          </a:p>
        </p:txBody>
      </p:sp>
      <p:sp>
        <p:nvSpPr>
          <p:cNvPr id="3" name="Text Placeholder 2">
            <a:extLst>
              <a:ext uri="{FF2B5EF4-FFF2-40B4-BE49-F238E27FC236}">
                <a16:creationId xmlns:a16="http://schemas.microsoft.com/office/drawing/2014/main" id="{AFDA1B54-8749-EEF2-D24D-8E8974B0DDEA}"/>
              </a:ext>
            </a:extLst>
          </p:cNvPr>
          <p:cNvSpPr>
            <a:spLocks noGrp="1"/>
          </p:cNvSpPr>
          <p:nvPr>
            <p:ph type="body" sz="quarter" idx="10"/>
          </p:nvPr>
        </p:nvSpPr>
        <p:spPr/>
        <p:txBody>
          <a:bodyPr/>
          <a:lstStyle/>
          <a:p>
            <a:r>
              <a:rPr lang="en-GB" dirty="0"/>
              <a:t>Power BI Report Design &amp; Interaction Tips</a:t>
            </a:r>
            <a:endParaRPr lang="en-IN" dirty="0"/>
          </a:p>
        </p:txBody>
      </p:sp>
    </p:spTree>
    <p:extLst>
      <p:ext uri="{BB962C8B-B14F-4D97-AF65-F5344CB8AC3E}">
        <p14:creationId xmlns:p14="http://schemas.microsoft.com/office/powerpoint/2010/main" val="21979838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B7999-1AC4-485A-C255-666FF829D93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7A86CB-67BF-88B6-6FA1-02885E2A3164}"/>
              </a:ext>
            </a:extLst>
          </p:cNvPr>
          <p:cNvSpPr>
            <a:spLocks noGrp="1"/>
          </p:cNvSpPr>
          <p:nvPr>
            <p:ph idx="1"/>
          </p:nvPr>
        </p:nvSpPr>
        <p:spPr/>
        <p:txBody>
          <a:bodyPr/>
          <a:lstStyle/>
          <a:p>
            <a:pPr>
              <a:lnSpc>
                <a:spcPct val="150000"/>
              </a:lnSpc>
            </a:pPr>
            <a:r>
              <a:rPr lang="en-GB" b="1" dirty="0"/>
              <a:t>Use Field Parameters for Dynamic Dimension Switching</a:t>
            </a:r>
          </a:p>
          <a:p>
            <a:pPr lvl="1">
              <a:lnSpc>
                <a:spcPct val="150000"/>
              </a:lnSpc>
            </a:pPr>
            <a:r>
              <a:rPr lang="en-GB" dirty="0"/>
              <a:t>Create Field Parameters to let users toggle between different dimensions (e.g., Region, Segment, Product) in a single visual, using a slicer.</a:t>
            </a:r>
          </a:p>
          <a:p>
            <a:pPr>
              <a:lnSpc>
                <a:spcPct val="150000"/>
              </a:lnSpc>
            </a:pPr>
            <a:r>
              <a:rPr lang="en-GB" b="1" dirty="0"/>
              <a:t>Enable Slicer Sync Across Pages</a:t>
            </a:r>
          </a:p>
          <a:p>
            <a:pPr lvl="1">
              <a:lnSpc>
                <a:spcPct val="150000"/>
              </a:lnSpc>
            </a:pPr>
            <a:r>
              <a:rPr lang="en-GB" dirty="0"/>
              <a:t>Use the </a:t>
            </a:r>
            <a:r>
              <a:rPr lang="en-GB" b="1" dirty="0"/>
              <a:t>View &gt; Sync Slicers</a:t>
            </a:r>
            <a:r>
              <a:rPr lang="en-GB" dirty="0"/>
              <a:t> pane to synchronize slicers across multiple report pages for consistent filtering.</a:t>
            </a:r>
          </a:p>
          <a:p>
            <a:pPr>
              <a:lnSpc>
                <a:spcPct val="150000"/>
              </a:lnSpc>
            </a:pPr>
            <a:r>
              <a:rPr lang="en-GB" b="1" dirty="0"/>
              <a:t>Conditional Formatting for Deeper Visual Impact</a:t>
            </a:r>
          </a:p>
          <a:p>
            <a:pPr lvl="1">
              <a:lnSpc>
                <a:spcPct val="150000"/>
              </a:lnSpc>
            </a:pPr>
            <a:r>
              <a:rPr lang="en-GB" dirty="0"/>
              <a:t>Apply </a:t>
            </a:r>
            <a:r>
              <a:rPr lang="en-GB" b="1" dirty="0"/>
              <a:t>Gradient</a:t>
            </a:r>
            <a:r>
              <a:rPr lang="en-GB" dirty="0"/>
              <a:t>, </a:t>
            </a:r>
            <a:r>
              <a:rPr lang="en-GB" b="1" dirty="0"/>
              <a:t>Rules</a:t>
            </a:r>
            <a:r>
              <a:rPr lang="en-GB" dirty="0"/>
              <a:t>, or </a:t>
            </a:r>
            <a:r>
              <a:rPr lang="en-GB" b="1" dirty="0"/>
              <a:t>Field Value-based</a:t>
            </a:r>
            <a:r>
              <a:rPr lang="en-GB" dirty="0"/>
              <a:t> formatting to enhance visual cues for performance (e.g., RAG, Profit Thresholds).</a:t>
            </a:r>
          </a:p>
          <a:p>
            <a:pPr>
              <a:lnSpc>
                <a:spcPct val="150000"/>
              </a:lnSpc>
            </a:pPr>
            <a:r>
              <a:rPr lang="en-GB" b="1" dirty="0"/>
              <a:t>Use Bookmarks + Selection Pane for Interactivity</a:t>
            </a:r>
          </a:p>
          <a:p>
            <a:pPr lvl="1">
              <a:lnSpc>
                <a:spcPct val="150000"/>
              </a:lnSpc>
            </a:pPr>
            <a:r>
              <a:rPr lang="en-GB" dirty="0"/>
              <a:t>Create interactive navigation or toggle panels by combining </a:t>
            </a:r>
            <a:r>
              <a:rPr lang="en-GB" b="1" dirty="0"/>
              <a:t>Bookmarks</a:t>
            </a:r>
            <a:r>
              <a:rPr lang="en-GB" dirty="0"/>
              <a:t> with the </a:t>
            </a:r>
            <a:r>
              <a:rPr lang="en-GB" b="1" dirty="0"/>
              <a:t>Selection Pane</a:t>
            </a:r>
            <a:r>
              <a:rPr lang="en-GB" dirty="0"/>
              <a:t>—great for showing/hiding visuals or pages conditionally.</a:t>
            </a:r>
          </a:p>
          <a:p>
            <a:pPr>
              <a:lnSpc>
                <a:spcPct val="150000"/>
              </a:lnSpc>
            </a:pPr>
            <a:r>
              <a:rPr lang="en-GB" b="1" dirty="0"/>
              <a:t>Group and Layer Visuals Using Selection Pane</a:t>
            </a:r>
          </a:p>
          <a:p>
            <a:pPr lvl="1">
              <a:lnSpc>
                <a:spcPct val="150000"/>
              </a:lnSpc>
            </a:pPr>
            <a:r>
              <a:rPr lang="en-GB" dirty="0"/>
              <a:t>Organize overlapping visuals or stacked objects using the </a:t>
            </a:r>
            <a:r>
              <a:rPr lang="en-GB" b="1" dirty="0"/>
              <a:t>Selection Pane</a:t>
            </a:r>
            <a:r>
              <a:rPr lang="en-GB" dirty="0"/>
              <a:t>, especially when working with layered charts or toggling views.</a:t>
            </a:r>
          </a:p>
        </p:txBody>
      </p:sp>
      <p:sp>
        <p:nvSpPr>
          <p:cNvPr id="3" name="Text Placeholder 2">
            <a:extLst>
              <a:ext uri="{FF2B5EF4-FFF2-40B4-BE49-F238E27FC236}">
                <a16:creationId xmlns:a16="http://schemas.microsoft.com/office/drawing/2014/main" id="{564BAE6D-A7E1-6390-FAA1-1D4EC92D0F8A}"/>
              </a:ext>
            </a:extLst>
          </p:cNvPr>
          <p:cNvSpPr>
            <a:spLocks noGrp="1"/>
          </p:cNvSpPr>
          <p:nvPr>
            <p:ph type="body" sz="quarter" idx="10"/>
          </p:nvPr>
        </p:nvSpPr>
        <p:spPr/>
        <p:txBody>
          <a:bodyPr/>
          <a:lstStyle/>
          <a:p>
            <a:r>
              <a:rPr lang="en-GB" dirty="0"/>
              <a:t>Power BI Report Design &amp; Interaction Tips</a:t>
            </a:r>
            <a:endParaRPr lang="en-IN" dirty="0"/>
          </a:p>
        </p:txBody>
      </p:sp>
    </p:spTree>
    <p:extLst>
      <p:ext uri="{BB962C8B-B14F-4D97-AF65-F5344CB8AC3E}">
        <p14:creationId xmlns:p14="http://schemas.microsoft.com/office/powerpoint/2010/main" val="331359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ctrTitle"/>
          </p:nvPr>
        </p:nvSpPr>
        <p:spPr>
          <a:xfrm>
            <a:off x="1454002" y="2226621"/>
            <a:ext cx="6235995" cy="690258"/>
          </a:xfrm>
        </p:spPr>
        <p:txBody>
          <a:bodyPr spcFirstLastPara="1" wrap="square" lIns="34300" tIns="17150" rIns="34300" bIns="17150" anchor="ctr" anchorCtr="0">
            <a:noAutofit/>
          </a:bodyPr>
          <a:lstStyle/>
          <a:p>
            <a:pPr lvl="0"/>
            <a:r>
              <a:rPr lang="en-GB"/>
              <a:t>Power BI Interface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80D35-CCF2-A5C7-BC3C-ADC3B988C4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2AD21-1900-9D51-1BA3-1160577C27EF}"/>
              </a:ext>
            </a:extLst>
          </p:cNvPr>
          <p:cNvSpPr>
            <a:spLocks noGrp="1"/>
          </p:cNvSpPr>
          <p:nvPr>
            <p:ph idx="1"/>
          </p:nvPr>
        </p:nvSpPr>
        <p:spPr/>
        <p:txBody>
          <a:bodyPr>
            <a:normAutofit/>
          </a:bodyPr>
          <a:lstStyle/>
          <a:p>
            <a:pPr marL="0" indent="0">
              <a:lnSpc>
                <a:spcPct val="200000"/>
              </a:lnSpc>
              <a:spcBef>
                <a:spcPts val="0"/>
              </a:spcBef>
              <a:buNone/>
            </a:pPr>
            <a:r>
              <a:rPr lang="en-IN" b="1" dirty="0"/>
              <a:t>Example – Use Global super store Dataset</a:t>
            </a:r>
          </a:p>
          <a:p>
            <a:pPr>
              <a:lnSpc>
                <a:spcPct val="200000"/>
              </a:lnSpc>
              <a:spcBef>
                <a:spcPts val="0"/>
              </a:spcBef>
            </a:pPr>
            <a:r>
              <a:rPr lang="en-GB" b="1" dirty="0"/>
              <a:t>Page 1 – Sales and Profit Analysis</a:t>
            </a:r>
          </a:p>
          <a:p>
            <a:pPr lvl="1">
              <a:lnSpc>
                <a:spcPct val="200000"/>
              </a:lnSpc>
              <a:spcBef>
                <a:spcPts val="0"/>
              </a:spcBef>
            </a:pPr>
            <a:r>
              <a:rPr lang="en-GB" dirty="0"/>
              <a:t>Sales and Profits across Products Categories and Sub-Categories. (</a:t>
            </a:r>
            <a:r>
              <a:rPr lang="en-GB" i="1" dirty="0"/>
              <a:t>Tree Map Chart – handling negative values)</a:t>
            </a:r>
          </a:p>
          <a:p>
            <a:pPr lvl="1">
              <a:lnSpc>
                <a:spcPct val="200000"/>
              </a:lnSpc>
              <a:spcBef>
                <a:spcPts val="0"/>
              </a:spcBef>
            </a:pPr>
            <a:r>
              <a:rPr lang="en-GB" dirty="0"/>
              <a:t>Market share of each Product Category. </a:t>
            </a:r>
            <a:r>
              <a:rPr lang="en-GB" i="1" dirty="0"/>
              <a:t>(Pie Chat)</a:t>
            </a:r>
          </a:p>
          <a:p>
            <a:pPr lvl="1">
              <a:lnSpc>
                <a:spcPct val="200000"/>
              </a:lnSpc>
              <a:spcBef>
                <a:spcPts val="0"/>
              </a:spcBef>
            </a:pPr>
            <a:r>
              <a:rPr lang="en-GB" dirty="0"/>
              <a:t>Sales and Profit across months. </a:t>
            </a:r>
            <a:r>
              <a:rPr lang="en-GB" i="1" dirty="0"/>
              <a:t>(Line chart)</a:t>
            </a:r>
          </a:p>
          <a:p>
            <a:pPr>
              <a:lnSpc>
                <a:spcPct val="200000"/>
              </a:lnSpc>
              <a:spcBef>
                <a:spcPts val="0"/>
              </a:spcBef>
            </a:pPr>
            <a:r>
              <a:rPr lang="en-GB" b="1" dirty="0"/>
              <a:t>Page 2 – Customer Analysis</a:t>
            </a:r>
          </a:p>
          <a:p>
            <a:pPr lvl="1">
              <a:lnSpc>
                <a:spcPct val="200000"/>
              </a:lnSpc>
              <a:spcBef>
                <a:spcPts val="0"/>
              </a:spcBef>
            </a:pPr>
            <a:r>
              <a:rPr lang="en-GB" dirty="0"/>
              <a:t>Total number of customers. </a:t>
            </a:r>
            <a:r>
              <a:rPr lang="en-GB" i="1" dirty="0"/>
              <a:t>(Card Chart)</a:t>
            </a:r>
          </a:p>
          <a:p>
            <a:pPr lvl="1">
              <a:lnSpc>
                <a:spcPct val="200000"/>
              </a:lnSpc>
              <a:spcBef>
                <a:spcPts val="0"/>
              </a:spcBef>
            </a:pPr>
            <a:r>
              <a:rPr lang="en-GB" dirty="0"/>
              <a:t>Segment wise customer distribution</a:t>
            </a:r>
            <a:r>
              <a:rPr lang="en-GB" i="1" dirty="0"/>
              <a:t>. (Pie Chart)</a:t>
            </a:r>
          </a:p>
          <a:p>
            <a:pPr lvl="1">
              <a:lnSpc>
                <a:spcPct val="200000"/>
              </a:lnSpc>
              <a:spcBef>
                <a:spcPts val="0"/>
              </a:spcBef>
            </a:pPr>
            <a:r>
              <a:rPr lang="en-GB" dirty="0"/>
              <a:t>Top 10 customers by Profit. </a:t>
            </a:r>
            <a:r>
              <a:rPr lang="en-GB" i="1" dirty="0"/>
              <a:t>(Cluster column chart)</a:t>
            </a:r>
          </a:p>
          <a:p>
            <a:pPr lvl="1">
              <a:lnSpc>
                <a:spcPct val="200000"/>
              </a:lnSpc>
              <a:spcBef>
                <a:spcPts val="0"/>
              </a:spcBef>
            </a:pPr>
            <a:r>
              <a:rPr lang="en-GB" dirty="0"/>
              <a:t>Country wise market share(Orders#) </a:t>
            </a:r>
            <a:r>
              <a:rPr lang="en-GB" i="1" dirty="0"/>
              <a:t>(Map chart)</a:t>
            </a:r>
            <a:r>
              <a:rPr lang="en-GB" dirty="0"/>
              <a:t> and Market wise #Orders </a:t>
            </a:r>
            <a:r>
              <a:rPr lang="en-GB" i="1" dirty="0"/>
              <a:t>(Pie chart) –</a:t>
            </a:r>
            <a:r>
              <a:rPr lang="en-GB" dirty="0"/>
              <a:t> Display them conditionally using bookmarks</a:t>
            </a:r>
          </a:p>
          <a:p>
            <a:pPr lvl="1">
              <a:lnSpc>
                <a:spcPct val="200000"/>
              </a:lnSpc>
              <a:spcBef>
                <a:spcPts val="0"/>
              </a:spcBef>
            </a:pPr>
            <a:r>
              <a:rPr lang="en-GB" dirty="0"/>
              <a:t>Year slicer</a:t>
            </a:r>
          </a:p>
          <a:p>
            <a:pPr marL="342900" lvl="1" indent="0">
              <a:lnSpc>
                <a:spcPct val="200000"/>
              </a:lnSpc>
              <a:buNone/>
            </a:pPr>
            <a:endParaRPr lang="en-GB" dirty="0"/>
          </a:p>
          <a:p>
            <a:pPr marL="342900" lvl="1" indent="0">
              <a:lnSpc>
                <a:spcPct val="200000"/>
              </a:lnSpc>
              <a:buNone/>
            </a:pPr>
            <a:endParaRPr lang="en-GB" dirty="0"/>
          </a:p>
          <a:p>
            <a:pPr>
              <a:lnSpc>
                <a:spcPct val="200000"/>
              </a:lnSpc>
            </a:pPr>
            <a:endParaRPr lang="en-US" dirty="0"/>
          </a:p>
        </p:txBody>
      </p:sp>
    </p:spTree>
    <p:extLst>
      <p:ext uri="{BB962C8B-B14F-4D97-AF65-F5344CB8AC3E}">
        <p14:creationId xmlns:p14="http://schemas.microsoft.com/office/powerpoint/2010/main" val="2165331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795FE-3DD8-C7B3-705B-A5CF870A3979}"/>
              </a:ext>
            </a:extLst>
          </p:cNvPr>
          <p:cNvSpPr>
            <a:spLocks noGrp="1"/>
          </p:cNvSpPr>
          <p:nvPr>
            <p:ph idx="1"/>
          </p:nvPr>
        </p:nvSpPr>
        <p:spPr/>
        <p:txBody>
          <a:bodyPr/>
          <a:lstStyle/>
          <a:p>
            <a:pPr marL="0" indent="0">
              <a:lnSpc>
                <a:spcPct val="200000"/>
              </a:lnSpc>
              <a:buNone/>
            </a:pPr>
            <a:r>
              <a:rPr lang="en-IN" b="1" dirty="0"/>
              <a:t>Example – Use Global-superstore Dataset</a:t>
            </a:r>
          </a:p>
          <a:p>
            <a:pPr>
              <a:lnSpc>
                <a:spcPct val="200000"/>
              </a:lnSpc>
            </a:pPr>
            <a:r>
              <a:rPr lang="en-IN" b="1" dirty="0"/>
              <a:t>Page 3 – Sub-Category wise detailed Analysis (Drill-Through page)</a:t>
            </a:r>
          </a:p>
          <a:p>
            <a:pPr lvl="1">
              <a:lnSpc>
                <a:spcPct val="200000"/>
              </a:lnSpc>
            </a:pPr>
            <a:r>
              <a:rPr lang="en-IN" dirty="0"/>
              <a:t>Add a dynamically generated title filtering the selected drill through category.</a:t>
            </a:r>
          </a:p>
          <a:p>
            <a:pPr lvl="1">
              <a:lnSpc>
                <a:spcPct val="200000"/>
              </a:lnSpc>
            </a:pPr>
            <a:r>
              <a:rPr lang="en-IN" dirty="0"/>
              <a:t>Decomposition Tree explaining Profits by Market/Region, Segment, Ship mode.</a:t>
            </a:r>
          </a:p>
          <a:p>
            <a:pPr lvl="1">
              <a:lnSpc>
                <a:spcPct val="200000"/>
              </a:lnSpc>
            </a:pPr>
            <a:r>
              <a:rPr lang="en-IN" dirty="0"/>
              <a:t>Add a key-influencer chart to explain profits by discount, sales, number of orders and ship mode</a:t>
            </a:r>
          </a:p>
          <a:p>
            <a:pPr lvl="1">
              <a:lnSpc>
                <a:spcPct val="200000"/>
              </a:lnSpc>
            </a:pPr>
            <a:r>
              <a:rPr lang="en-IN" dirty="0"/>
              <a:t>Using Map chart display country generating profits and losses. </a:t>
            </a:r>
            <a:r>
              <a:rPr lang="en-IN" i="1" dirty="0"/>
              <a:t>– (Rules conditional formatting)</a:t>
            </a:r>
          </a:p>
          <a:p>
            <a:pPr lvl="1">
              <a:lnSpc>
                <a:spcPct val="200000"/>
              </a:lnSpc>
            </a:pPr>
            <a:r>
              <a:rPr lang="en-IN" dirty="0"/>
              <a:t>Add a narrative chart</a:t>
            </a:r>
          </a:p>
          <a:p>
            <a:pPr lvl="1">
              <a:lnSpc>
                <a:spcPct val="200000"/>
              </a:lnSpc>
            </a:pPr>
            <a:r>
              <a:rPr lang="en-IN" dirty="0"/>
              <a:t>Analyse trends increase and decrease</a:t>
            </a:r>
          </a:p>
          <a:p>
            <a:pPr lvl="1">
              <a:lnSpc>
                <a:spcPct val="200000"/>
              </a:lnSpc>
            </a:pPr>
            <a:r>
              <a:rPr lang="en-IN" dirty="0"/>
              <a:t>Q&amp;A</a:t>
            </a:r>
          </a:p>
          <a:p>
            <a:endParaRPr lang="en-IN" dirty="0"/>
          </a:p>
        </p:txBody>
      </p:sp>
    </p:spTree>
    <p:extLst>
      <p:ext uri="{BB962C8B-B14F-4D97-AF65-F5344CB8AC3E}">
        <p14:creationId xmlns:p14="http://schemas.microsoft.com/office/powerpoint/2010/main" val="2591712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CC9A90-FCDE-CCA7-EE8D-F8E60E672D5C}"/>
              </a:ext>
            </a:extLst>
          </p:cNvPr>
          <p:cNvSpPr>
            <a:spLocks noGrp="1"/>
          </p:cNvSpPr>
          <p:nvPr>
            <p:ph idx="1"/>
          </p:nvPr>
        </p:nvSpPr>
        <p:spPr/>
        <p:txBody>
          <a:bodyPr/>
          <a:lstStyle/>
          <a:p>
            <a:pPr marL="0" indent="0">
              <a:lnSpc>
                <a:spcPct val="150000"/>
              </a:lnSpc>
              <a:buNone/>
            </a:pPr>
            <a:r>
              <a:rPr lang="en-IN" b="1" dirty="0"/>
              <a:t>Example – Use Global-superstore Dataset – Q&amp;A Visual</a:t>
            </a:r>
          </a:p>
          <a:p>
            <a:pPr>
              <a:lnSpc>
                <a:spcPct val="150000"/>
              </a:lnSpc>
            </a:pPr>
            <a:r>
              <a:rPr lang="en-GB" dirty="0"/>
              <a:t>What are the top 5 products by profit?</a:t>
            </a:r>
          </a:p>
          <a:p>
            <a:pPr>
              <a:lnSpc>
                <a:spcPct val="150000"/>
              </a:lnSpc>
            </a:pPr>
            <a:r>
              <a:rPr lang="en-GB" dirty="0"/>
              <a:t>Show total sales and total profit by region</a:t>
            </a:r>
          </a:p>
          <a:p>
            <a:pPr>
              <a:lnSpc>
                <a:spcPct val="150000"/>
              </a:lnSpc>
            </a:pPr>
            <a:r>
              <a:rPr lang="en-GB" dirty="0"/>
              <a:t>Which sub-category had the highest discount rate? </a:t>
            </a:r>
          </a:p>
          <a:p>
            <a:pPr>
              <a:lnSpc>
                <a:spcPct val="150000"/>
              </a:lnSpc>
            </a:pPr>
            <a:r>
              <a:rPr lang="en-GB" dirty="0"/>
              <a:t>How many late shipments were made in 2024? – Add synonyms</a:t>
            </a:r>
          </a:p>
          <a:p>
            <a:pPr>
              <a:lnSpc>
                <a:spcPct val="150000"/>
              </a:lnSpc>
            </a:pPr>
            <a:r>
              <a:rPr lang="en-GB" dirty="0"/>
              <a:t>Compare sales vs. profit for each product category</a:t>
            </a:r>
          </a:p>
          <a:p>
            <a:pPr>
              <a:lnSpc>
                <a:spcPct val="150000"/>
              </a:lnSpc>
            </a:pPr>
            <a:r>
              <a:rPr lang="en-GB" dirty="0"/>
              <a:t>What is the average delivery time by region? </a:t>
            </a:r>
          </a:p>
          <a:p>
            <a:pPr>
              <a:lnSpc>
                <a:spcPct val="150000"/>
              </a:lnSpc>
            </a:pPr>
            <a:r>
              <a:rPr lang="en-GB" dirty="0"/>
              <a:t>Show the top 10 customers by sales</a:t>
            </a:r>
          </a:p>
          <a:p>
            <a:pPr>
              <a:lnSpc>
                <a:spcPct val="150000"/>
              </a:lnSpc>
            </a:pPr>
            <a:r>
              <a:rPr lang="en-GB" dirty="0"/>
              <a:t>Which state had the highest loss in profit? </a:t>
            </a:r>
          </a:p>
          <a:p>
            <a:pPr>
              <a:lnSpc>
                <a:spcPct val="150000"/>
              </a:lnSpc>
            </a:pPr>
            <a:r>
              <a:rPr lang="en-GB" dirty="0"/>
              <a:t>Show monthly trend of sales and profit in the Europe Market?</a:t>
            </a:r>
          </a:p>
          <a:p>
            <a:pPr>
              <a:lnSpc>
                <a:spcPct val="150000"/>
              </a:lnSpc>
            </a:pPr>
            <a:r>
              <a:rPr lang="en-GB" dirty="0"/>
              <a:t>What are the top 3 performing segments by profit-to-sales ratio?</a:t>
            </a:r>
            <a:endParaRPr lang="en-IN" dirty="0"/>
          </a:p>
        </p:txBody>
      </p:sp>
    </p:spTree>
    <p:extLst>
      <p:ext uri="{BB962C8B-B14F-4D97-AF65-F5344CB8AC3E}">
        <p14:creationId xmlns:p14="http://schemas.microsoft.com/office/powerpoint/2010/main" val="35005952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8B5-51DB-5D71-7F04-E06E4BF7EB1F}"/>
              </a:ext>
            </a:extLst>
          </p:cNvPr>
          <p:cNvSpPr>
            <a:spLocks noGrp="1"/>
          </p:cNvSpPr>
          <p:nvPr>
            <p:ph type="ctrTitle"/>
          </p:nvPr>
        </p:nvSpPr>
        <p:spPr>
          <a:xfrm>
            <a:off x="1454002" y="2226621"/>
            <a:ext cx="6235995" cy="690258"/>
          </a:xfrm>
        </p:spPr>
        <p:txBody>
          <a:bodyPr/>
          <a:lstStyle/>
          <a:p>
            <a:r>
              <a:rPr lang="en-IN" dirty="0"/>
              <a:t>Power BI Service</a:t>
            </a:r>
          </a:p>
        </p:txBody>
      </p:sp>
    </p:spTree>
    <p:extLst>
      <p:ext uri="{BB962C8B-B14F-4D97-AF65-F5344CB8AC3E}">
        <p14:creationId xmlns:p14="http://schemas.microsoft.com/office/powerpoint/2010/main" val="32087376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05479-5707-B205-7865-4EEB9B31D9C6}"/>
              </a:ext>
            </a:extLst>
          </p:cNvPr>
          <p:cNvSpPr>
            <a:spLocks noGrp="1"/>
          </p:cNvSpPr>
          <p:nvPr>
            <p:ph idx="1"/>
          </p:nvPr>
        </p:nvSpPr>
        <p:spPr/>
        <p:txBody>
          <a:bodyPr/>
          <a:lstStyle/>
          <a:p>
            <a:pPr marL="0" indent="0">
              <a:spcAft>
                <a:spcPts val="600"/>
              </a:spcAft>
              <a:buNone/>
            </a:pPr>
            <a:r>
              <a:rPr lang="en-GB" dirty="0"/>
              <a:t>A cloud-based platform for sharing, collaborating, and interacting with Power BI reports and dashboards.</a:t>
            </a:r>
          </a:p>
          <a:p>
            <a:pPr marL="0" indent="0">
              <a:spcAft>
                <a:spcPts val="600"/>
              </a:spcAft>
              <a:buNone/>
            </a:pPr>
            <a:r>
              <a:rPr lang="en-GB" b="1" dirty="0"/>
              <a:t>Key Features</a:t>
            </a:r>
          </a:p>
          <a:p>
            <a:pPr>
              <a:spcAft>
                <a:spcPts val="600"/>
              </a:spcAft>
            </a:pPr>
            <a:r>
              <a:rPr lang="en-GB" dirty="0"/>
              <a:t>Publish Reports from Power BI Desktop to the cloud</a:t>
            </a:r>
          </a:p>
          <a:p>
            <a:pPr>
              <a:spcAft>
                <a:spcPts val="600"/>
              </a:spcAft>
            </a:pPr>
            <a:r>
              <a:rPr lang="en-GB" dirty="0"/>
              <a:t>Create Dashboards by pinning visuals across multiple reports</a:t>
            </a:r>
          </a:p>
          <a:p>
            <a:pPr>
              <a:spcAft>
                <a:spcPts val="600"/>
              </a:spcAft>
            </a:pPr>
            <a:r>
              <a:rPr lang="en-GB" dirty="0"/>
              <a:t>Schedule Data Refresh for automatic updates</a:t>
            </a:r>
          </a:p>
          <a:p>
            <a:pPr>
              <a:spcAft>
                <a:spcPts val="600"/>
              </a:spcAft>
            </a:pPr>
            <a:r>
              <a:rPr lang="en-GB" dirty="0"/>
              <a:t>Collaborate with others via workspaces, apps, and sharing</a:t>
            </a:r>
          </a:p>
          <a:p>
            <a:pPr>
              <a:spcAft>
                <a:spcPts val="600"/>
              </a:spcAft>
            </a:pPr>
            <a:r>
              <a:rPr lang="en-GB" dirty="0"/>
              <a:t>Access Anywhere – use Power BI mobile app or web browser</a:t>
            </a:r>
          </a:p>
          <a:p>
            <a:pPr>
              <a:spcAft>
                <a:spcPts val="600"/>
              </a:spcAft>
            </a:pPr>
            <a:endParaRPr lang="en-IN" dirty="0"/>
          </a:p>
        </p:txBody>
      </p:sp>
      <p:sp>
        <p:nvSpPr>
          <p:cNvPr id="3" name="Text Placeholder 2">
            <a:extLst>
              <a:ext uri="{FF2B5EF4-FFF2-40B4-BE49-F238E27FC236}">
                <a16:creationId xmlns:a16="http://schemas.microsoft.com/office/drawing/2014/main" id="{B0EC5849-8CB0-DDF2-CFD2-DD247B94A93A}"/>
              </a:ext>
            </a:extLst>
          </p:cNvPr>
          <p:cNvSpPr>
            <a:spLocks noGrp="1"/>
          </p:cNvSpPr>
          <p:nvPr>
            <p:ph type="body" sz="quarter" idx="10"/>
          </p:nvPr>
        </p:nvSpPr>
        <p:spPr/>
        <p:txBody>
          <a:bodyPr/>
          <a:lstStyle/>
          <a:p>
            <a:r>
              <a:rPr lang="en-IN" dirty="0"/>
              <a:t>Power BI Service</a:t>
            </a:r>
          </a:p>
        </p:txBody>
      </p:sp>
    </p:spTree>
    <p:extLst>
      <p:ext uri="{BB962C8B-B14F-4D97-AF65-F5344CB8AC3E}">
        <p14:creationId xmlns:p14="http://schemas.microsoft.com/office/powerpoint/2010/main" val="14317569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A8FAD-4A61-C33C-40A7-60A66714D039}"/>
              </a:ext>
            </a:extLst>
          </p:cNvPr>
          <p:cNvSpPr>
            <a:spLocks noGrp="1"/>
          </p:cNvSpPr>
          <p:nvPr>
            <p:ph idx="1"/>
          </p:nvPr>
        </p:nvSpPr>
        <p:spPr/>
        <p:txBody>
          <a:bodyPr>
            <a:normAutofit/>
          </a:bodyPr>
          <a:lstStyle/>
          <a:p>
            <a:pPr>
              <a:spcAft>
                <a:spcPts val="600"/>
              </a:spcAft>
            </a:pPr>
            <a:r>
              <a:rPr lang="en-GB" dirty="0"/>
              <a:t>Share your reports and dashboards online with others in your organization.</a:t>
            </a:r>
          </a:p>
          <a:p>
            <a:pPr>
              <a:spcAft>
                <a:spcPts val="600"/>
              </a:spcAft>
            </a:pPr>
            <a:r>
              <a:rPr lang="en-GB" dirty="0"/>
              <a:t>Access from any device via browser or Power BI mobile app.</a:t>
            </a:r>
          </a:p>
          <a:p>
            <a:pPr>
              <a:spcAft>
                <a:spcPts val="600"/>
              </a:spcAft>
            </a:pPr>
            <a:r>
              <a:rPr lang="en-GB" dirty="0"/>
              <a:t>Set up scheduled refreshes to keep data up to date.</a:t>
            </a:r>
          </a:p>
          <a:p>
            <a:pPr marL="0" indent="0">
              <a:spcAft>
                <a:spcPts val="600"/>
              </a:spcAft>
              <a:buNone/>
            </a:pPr>
            <a:r>
              <a:rPr lang="en-GB" b="1" dirty="0"/>
              <a:t>Steps to Publish – </a:t>
            </a:r>
          </a:p>
          <a:p>
            <a:pPr lvl="1">
              <a:spcAft>
                <a:spcPts val="600"/>
              </a:spcAft>
            </a:pPr>
            <a:r>
              <a:rPr lang="en-GB" dirty="0"/>
              <a:t>Finish building your report in Power BI Desktop.</a:t>
            </a:r>
          </a:p>
          <a:p>
            <a:pPr lvl="1">
              <a:spcAft>
                <a:spcPts val="600"/>
              </a:spcAft>
            </a:pPr>
            <a:r>
              <a:rPr lang="en-GB" dirty="0"/>
              <a:t>Click "Publish" on the Home ribbon.</a:t>
            </a:r>
          </a:p>
          <a:p>
            <a:pPr lvl="1">
              <a:spcAft>
                <a:spcPts val="600"/>
              </a:spcAft>
            </a:pPr>
            <a:r>
              <a:rPr lang="en-GB" dirty="0"/>
              <a:t>Sign in with your Power BI account.</a:t>
            </a:r>
          </a:p>
          <a:p>
            <a:pPr lvl="1">
              <a:spcAft>
                <a:spcPts val="600"/>
              </a:spcAft>
            </a:pPr>
            <a:r>
              <a:rPr lang="en-GB" dirty="0"/>
              <a:t>Choose a workspace (My Workspace or a shared one).Your report is now live on the Power BI Service!</a:t>
            </a:r>
          </a:p>
          <a:p>
            <a:pPr lvl="1">
              <a:spcAft>
                <a:spcPts val="600"/>
              </a:spcAft>
            </a:pPr>
            <a:r>
              <a:rPr lang="en-GB" dirty="0"/>
              <a:t>Things to Remember – </a:t>
            </a:r>
          </a:p>
          <a:p>
            <a:pPr lvl="1">
              <a:spcAft>
                <a:spcPts val="600"/>
              </a:spcAft>
            </a:pPr>
            <a:r>
              <a:rPr lang="en-GB" dirty="0"/>
              <a:t>You need a Power BI Pro or Premium license to share with others.</a:t>
            </a:r>
          </a:p>
          <a:p>
            <a:pPr lvl="1">
              <a:spcAft>
                <a:spcPts val="600"/>
              </a:spcAft>
            </a:pPr>
            <a:r>
              <a:rPr lang="en-GB" dirty="0"/>
              <a:t>Make sure your data source supports refresh if needed.</a:t>
            </a:r>
          </a:p>
          <a:p>
            <a:pPr lvl="1">
              <a:spcAft>
                <a:spcPts val="600"/>
              </a:spcAft>
            </a:pPr>
            <a:r>
              <a:rPr lang="en-GB" dirty="0"/>
              <a:t>You can manage dashboards, permissions, and alerts in the service.</a:t>
            </a:r>
            <a:endParaRPr lang="en-IN" dirty="0"/>
          </a:p>
        </p:txBody>
      </p:sp>
      <p:sp>
        <p:nvSpPr>
          <p:cNvPr id="3" name="Text Placeholder 2">
            <a:extLst>
              <a:ext uri="{FF2B5EF4-FFF2-40B4-BE49-F238E27FC236}">
                <a16:creationId xmlns:a16="http://schemas.microsoft.com/office/drawing/2014/main" id="{68C5DE88-4EB0-D623-A6B6-62728CF7979C}"/>
              </a:ext>
            </a:extLst>
          </p:cNvPr>
          <p:cNvSpPr>
            <a:spLocks noGrp="1"/>
          </p:cNvSpPr>
          <p:nvPr>
            <p:ph type="body" sz="quarter" idx="10"/>
          </p:nvPr>
        </p:nvSpPr>
        <p:spPr/>
        <p:txBody>
          <a:bodyPr/>
          <a:lstStyle/>
          <a:p>
            <a:r>
              <a:rPr lang="en-GB" dirty="0"/>
              <a:t>Publish Your Work to Power BI Service</a:t>
            </a:r>
            <a:endParaRPr lang="en-IN" dirty="0"/>
          </a:p>
        </p:txBody>
      </p:sp>
    </p:spTree>
    <p:extLst>
      <p:ext uri="{BB962C8B-B14F-4D97-AF65-F5344CB8AC3E}">
        <p14:creationId xmlns:p14="http://schemas.microsoft.com/office/powerpoint/2010/main" val="16735269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DE4DA-52CE-BB8C-4F1E-2D4938B4BBEC}"/>
              </a:ext>
            </a:extLst>
          </p:cNvPr>
          <p:cNvSpPr>
            <a:spLocks noGrp="1"/>
          </p:cNvSpPr>
          <p:nvPr>
            <p:ph idx="1"/>
          </p:nvPr>
        </p:nvSpPr>
        <p:spPr/>
        <p:txBody>
          <a:bodyPr>
            <a:normAutofit/>
          </a:bodyPr>
          <a:lstStyle/>
          <a:p>
            <a:r>
              <a:rPr lang="en-GB" dirty="0"/>
              <a:t>A dashboard is a single-page, canvas view in Power BI Service that consolidates visuals from multiple reports, datasets, or apps.</a:t>
            </a:r>
          </a:p>
          <a:p>
            <a:r>
              <a:rPr lang="en-GB" dirty="0"/>
              <a:t>Designed for monitoring KPIs and tracking insights at-a-glance.</a:t>
            </a:r>
          </a:p>
          <a:p>
            <a:r>
              <a:rPr lang="en-GB" dirty="0"/>
              <a:t>Dashboards are only  available in Power BI Service, not in Power BI Desktop.</a:t>
            </a:r>
          </a:p>
          <a:p>
            <a:pPr marL="0" indent="0">
              <a:buNone/>
            </a:pPr>
            <a:r>
              <a:rPr lang="en-GB" b="1" dirty="0"/>
              <a:t>Key Features</a:t>
            </a:r>
          </a:p>
          <a:p>
            <a:endParaRPr lang="en-IN" dirty="0"/>
          </a:p>
        </p:txBody>
      </p:sp>
      <p:sp>
        <p:nvSpPr>
          <p:cNvPr id="3" name="Text Placeholder 2">
            <a:extLst>
              <a:ext uri="{FF2B5EF4-FFF2-40B4-BE49-F238E27FC236}">
                <a16:creationId xmlns:a16="http://schemas.microsoft.com/office/drawing/2014/main" id="{50472321-8327-30B4-B1E2-93DC802FCB60}"/>
              </a:ext>
            </a:extLst>
          </p:cNvPr>
          <p:cNvSpPr>
            <a:spLocks noGrp="1"/>
          </p:cNvSpPr>
          <p:nvPr>
            <p:ph type="body" sz="quarter" idx="10"/>
          </p:nvPr>
        </p:nvSpPr>
        <p:spPr/>
        <p:txBody>
          <a:bodyPr/>
          <a:lstStyle/>
          <a:p>
            <a:r>
              <a:rPr lang="en-IN" dirty="0"/>
              <a:t>Power BI Dashboard</a:t>
            </a:r>
          </a:p>
        </p:txBody>
      </p:sp>
      <p:graphicFrame>
        <p:nvGraphicFramePr>
          <p:cNvPr id="7" name="Table 6">
            <a:extLst>
              <a:ext uri="{FF2B5EF4-FFF2-40B4-BE49-F238E27FC236}">
                <a16:creationId xmlns:a16="http://schemas.microsoft.com/office/drawing/2014/main" id="{587A1FCF-28F7-2D83-D5CC-42ACA4350056}"/>
              </a:ext>
            </a:extLst>
          </p:cNvPr>
          <p:cNvGraphicFramePr>
            <a:graphicFrameLocks noGrp="1"/>
          </p:cNvGraphicFramePr>
          <p:nvPr>
            <p:extLst>
              <p:ext uri="{D42A27DB-BD31-4B8C-83A1-F6EECF244321}">
                <p14:modId xmlns:p14="http://schemas.microsoft.com/office/powerpoint/2010/main" val="591199500"/>
              </p:ext>
            </p:extLst>
          </p:nvPr>
        </p:nvGraphicFramePr>
        <p:xfrm>
          <a:off x="286764" y="2252394"/>
          <a:ext cx="8381840" cy="2441936"/>
        </p:xfrm>
        <a:graphic>
          <a:graphicData uri="http://schemas.openxmlformats.org/drawingml/2006/table">
            <a:tbl>
              <a:tblPr firstRow="1" bandRow="1">
                <a:tableStyleId>{72833802-FEF1-4C79-8D5D-14CF1EAF98D9}</a:tableStyleId>
              </a:tblPr>
              <a:tblGrid>
                <a:gridCol w="2373322">
                  <a:extLst>
                    <a:ext uri="{9D8B030D-6E8A-4147-A177-3AD203B41FA5}">
                      <a16:colId xmlns:a16="http://schemas.microsoft.com/office/drawing/2014/main" val="1954578743"/>
                    </a:ext>
                  </a:extLst>
                </a:gridCol>
                <a:gridCol w="6008518">
                  <a:extLst>
                    <a:ext uri="{9D8B030D-6E8A-4147-A177-3AD203B41FA5}">
                      <a16:colId xmlns:a16="http://schemas.microsoft.com/office/drawing/2014/main" val="924658484"/>
                    </a:ext>
                  </a:extLst>
                </a:gridCol>
              </a:tblGrid>
              <a:tr h="317999">
                <a:tc>
                  <a:txBody>
                    <a:bodyPr/>
                    <a:lstStyle/>
                    <a:p>
                      <a:r>
                        <a:rPr lang="en-IN" sz="1100" dirty="0">
                          <a:solidFill>
                            <a:schemeClr val="tx1"/>
                          </a:solidFill>
                        </a:rPr>
                        <a:t>Feature</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IN" sz="1100">
                          <a:solidFill>
                            <a:schemeClr val="tx1"/>
                          </a:solidFill>
                        </a:rPr>
                        <a:t>Description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585129"/>
                  </a:ext>
                </a:extLst>
              </a:tr>
              <a:tr h="317999">
                <a:tc>
                  <a:txBody>
                    <a:bodyPr/>
                    <a:lstStyle/>
                    <a:p>
                      <a:r>
                        <a:rPr lang="en-IN" sz="1100" b="1" dirty="0">
                          <a:solidFill>
                            <a:schemeClr val="tx1"/>
                          </a:solidFill>
                        </a:rPr>
                        <a:t>Cross-report View</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Visuals from different reports and datasets can be pinned together</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306082"/>
                  </a:ext>
                </a:extLst>
              </a:tr>
              <a:tr h="317999">
                <a:tc>
                  <a:txBody>
                    <a:bodyPr/>
                    <a:lstStyle/>
                    <a:p>
                      <a:r>
                        <a:rPr lang="en-IN" sz="1100" b="1" dirty="0">
                          <a:solidFill>
                            <a:schemeClr val="tx1"/>
                          </a:solidFill>
                        </a:rPr>
                        <a:t>Real-time Data</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Tiles can be configured to auto-refresh in real-time</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182577"/>
                  </a:ext>
                </a:extLst>
              </a:tr>
              <a:tr h="317999">
                <a:tc>
                  <a:txBody>
                    <a:bodyPr/>
                    <a:lstStyle/>
                    <a:p>
                      <a:r>
                        <a:rPr lang="en-IN" sz="1100" b="1" dirty="0">
                          <a:solidFill>
                            <a:schemeClr val="tx1"/>
                          </a:solidFill>
                        </a:rPr>
                        <a:t>Alerts</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Set up data-driven alerts on dashboard tiles (e.g., if a KPI crosses a threshold)</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393143"/>
                  </a:ext>
                </a:extLst>
              </a:tr>
              <a:tr h="317999">
                <a:tc>
                  <a:txBody>
                    <a:bodyPr/>
                    <a:lstStyle/>
                    <a:p>
                      <a:r>
                        <a:rPr lang="en-IN" sz="1100" b="1">
                          <a:solidFill>
                            <a:schemeClr val="tx1"/>
                          </a:solidFill>
                        </a:rPr>
                        <a:t>Q&amp;A Support</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Ask natural language questions, then pin the results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5123549"/>
                  </a:ext>
                </a:extLst>
              </a:tr>
              <a:tr h="381539">
                <a:tc>
                  <a:txBody>
                    <a:bodyPr/>
                    <a:lstStyle/>
                    <a:p>
                      <a:r>
                        <a:rPr lang="en-IN" sz="1100" b="1">
                          <a:solidFill>
                            <a:schemeClr val="tx1"/>
                          </a:solidFill>
                        </a:rPr>
                        <a:t>Mobile-Friendly</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are optimized for Power BI mobile apps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924839"/>
                  </a:ext>
                </a:extLst>
              </a:tr>
              <a:tr h="470402">
                <a:tc>
                  <a:txBody>
                    <a:bodyPr/>
                    <a:lstStyle/>
                    <a:p>
                      <a:r>
                        <a:rPr lang="en-IN" sz="1100" b="1">
                          <a:solidFill>
                            <a:schemeClr val="tx1"/>
                          </a:solidFill>
                        </a:rPr>
                        <a:t>Sharing &amp; Collaboration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can be shared or published to apps/workspaces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567885"/>
                  </a:ext>
                </a:extLst>
              </a:tr>
            </a:tbl>
          </a:graphicData>
        </a:graphic>
      </p:graphicFrame>
    </p:spTree>
    <p:extLst>
      <p:ext uri="{BB962C8B-B14F-4D97-AF65-F5344CB8AC3E}">
        <p14:creationId xmlns:p14="http://schemas.microsoft.com/office/powerpoint/2010/main" val="1513903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938FD-95B9-6DE5-8CDA-8765B1AA6F30}"/>
              </a:ext>
            </a:extLst>
          </p:cNvPr>
          <p:cNvSpPr>
            <a:spLocks noGrp="1"/>
          </p:cNvSpPr>
          <p:nvPr>
            <p:ph idx="1"/>
          </p:nvPr>
        </p:nvSpPr>
        <p:spPr/>
        <p:txBody>
          <a:bodyPr>
            <a:normAutofit/>
          </a:bodyPr>
          <a:lstStyle/>
          <a:p>
            <a:r>
              <a:rPr lang="en-GB" dirty="0"/>
              <a:t>A tile is a single visual (chart, graph, card, map, etc.) pinned to a dashboard.</a:t>
            </a:r>
          </a:p>
          <a:p>
            <a:r>
              <a:rPr lang="en-GB" dirty="0"/>
              <a:t>Tiles are the building blocks of a dashboard.</a:t>
            </a:r>
          </a:p>
          <a:p>
            <a:pPr marL="0" indent="0">
              <a:buNone/>
            </a:pPr>
            <a:r>
              <a:rPr lang="en-GB" b="1" dirty="0"/>
              <a:t>Tiles can come from:</a:t>
            </a:r>
          </a:p>
          <a:p>
            <a:pPr lvl="1"/>
            <a:r>
              <a:rPr lang="en-GB" dirty="0"/>
              <a:t>Reports</a:t>
            </a:r>
          </a:p>
          <a:p>
            <a:pPr lvl="1"/>
            <a:r>
              <a:rPr lang="en-GB" dirty="0"/>
              <a:t>Q&amp;A results</a:t>
            </a:r>
          </a:p>
          <a:p>
            <a:pPr lvl="1"/>
            <a:r>
              <a:rPr lang="en-GB" dirty="0"/>
              <a:t>Excel files</a:t>
            </a:r>
          </a:p>
          <a:p>
            <a:pPr lvl="1"/>
            <a:r>
              <a:rPr lang="en-GB" dirty="0"/>
              <a:t>Images, videos, and web content</a:t>
            </a:r>
          </a:p>
          <a:p>
            <a:pPr marL="0" indent="0">
              <a:buNone/>
            </a:pPr>
            <a:r>
              <a:rPr lang="en-IN" b="1" dirty="0"/>
              <a:t>Types of Tiles</a:t>
            </a:r>
          </a:p>
          <a:p>
            <a:pPr lvl="1"/>
            <a:r>
              <a:rPr lang="en-IN" dirty="0"/>
              <a:t>Visual tile: Pinned from a report</a:t>
            </a:r>
          </a:p>
          <a:p>
            <a:pPr lvl="1"/>
            <a:r>
              <a:rPr lang="en-IN" dirty="0"/>
              <a:t>Q&amp;A tile: Created using natural language queries</a:t>
            </a:r>
          </a:p>
          <a:p>
            <a:pPr lvl="1"/>
            <a:r>
              <a:rPr lang="en-IN" dirty="0"/>
              <a:t>Image/video tile: Embedded media content</a:t>
            </a:r>
          </a:p>
          <a:p>
            <a:pPr lvl="1"/>
            <a:r>
              <a:rPr lang="en-IN" dirty="0"/>
              <a:t>Web content tile: Embedded websites or HTML code</a:t>
            </a:r>
          </a:p>
          <a:p>
            <a:pPr lvl="1"/>
            <a:r>
              <a:rPr lang="en-IN" dirty="0"/>
              <a:t>Live tile: Interactive tiles that reflect live report visuals</a:t>
            </a:r>
          </a:p>
          <a:p>
            <a:pPr lvl="1"/>
            <a:endParaRPr lang="en-GB" dirty="0"/>
          </a:p>
        </p:txBody>
      </p:sp>
      <p:sp>
        <p:nvSpPr>
          <p:cNvPr id="3" name="Text Placeholder 2">
            <a:extLst>
              <a:ext uri="{FF2B5EF4-FFF2-40B4-BE49-F238E27FC236}">
                <a16:creationId xmlns:a16="http://schemas.microsoft.com/office/drawing/2014/main" id="{08424827-221B-4184-AE33-7487CDCB60AF}"/>
              </a:ext>
            </a:extLst>
          </p:cNvPr>
          <p:cNvSpPr>
            <a:spLocks noGrp="1"/>
          </p:cNvSpPr>
          <p:nvPr>
            <p:ph type="body" sz="quarter" idx="10"/>
          </p:nvPr>
        </p:nvSpPr>
        <p:spPr/>
        <p:txBody>
          <a:bodyPr/>
          <a:lstStyle/>
          <a:p>
            <a:r>
              <a:rPr lang="en-IN" dirty="0"/>
              <a:t>Power BI Tiles</a:t>
            </a:r>
          </a:p>
        </p:txBody>
      </p:sp>
      <p:sp>
        <p:nvSpPr>
          <p:cNvPr id="5" name="Content Placeholder 4">
            <a:extLst>
              <a:ext uri="{FF2B5EF4-FFF2-40B4-BE49-F238E27FC236}">
                <a16:creationId xmlns:a16="http://schemas.microsoft.com/office/drawing/2014/main" id="{F60C1651-B2D7-6790-6521-32F0AF255658}"/>
              </a:ext>
            </a:extLst>
          </p:cNvPr>
          <p:cNvSpPr>
            <a:spLocks noGrp="1"/>
          </p:cNvSpPr>
          <p:nvPr>
            <p:ph idx="11"/>
          </p:nvPr>
        </p:nvSpPr>
        <p:spPr/>
        <p:txBody>
          <a:bodyPr/>
          <a:lstStyle/>
          <a:p>
            <a:pPr marL="0" indent="0">
              <a:buNone/>
            </a:pPr>
            <a:r>
              <a:rPr lang="en-GB" b="1" dirty="0"/>
              <a:t>Tile Actions &amp; Options</a:t>
            </a:r>
          </a:p>
          <a:p>
            <a:pPr lvl="1"/>
            <a:r>
              <a:rPr lang="en-GB" dirty="0"/>
              <a:t>Pin: Add a report visual to a dashboard</a:t>
            </a:r>
          </a:p>
          <a:p>
            <a:pPr lvl="1"/>
            <a:r>
              <a:rPr lang="en-GB" dirty="0"/>
              <a:t>Edit Details: Change title, subtitle, or hyperlink</a:t>
            </a:r>
          </a:p>
          <a:p>
            <a:pPr lvl="1"/>
            <a:r>
              <a:rPr lang="en-GB" dirty="0"/>
              <a:t>Resize/Move: Adjust tile layout</a:t>
            </a:r>
          </a:p>
          <a:p>
            <a:pPr lvl="1"/>
            <a:r>
              <a:rPr lang="en-GB" dirty="0"/>
              <a:t>Set Alerts: Get notified on data threshold changes</a:t>
            </a:r>
          </a:p>
          <a:p>
            <a:pPr lvl="1"/>
            <a:r>
              <a:rPr lang="en-GB" dirty="0"/>
              <a:t>Open Underlying Report: Clicking tile takes user to source report</a:t>
            </a:r>
          </a:p>
          <a:p>
            <a:endParaRPr lang="en-IN" dirty="0"/>
          </a:p>
          <a:p>
            <a:endParaRPr lang="en-IN" dirty="0"/>
          </a:p>
        </p:txBody>
      </p:sp>
    </p:spTree>
    <p:extLst>
      <p:ext uri="{BB962C8B-B14F-4D97-AF65-F5344CB8AC3E}">
        <p14:creationId xmlns:p14="http://schemas.microsoft.com/office/powerpoint/2010/main" val="1204614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0DE5A9-840D-E0DC-2754-CAD41EA13A40}"/>
              </a:ext>
            </a:extLst>
          </p:cNvPr>
          <p:cNvSpPr>
            <a:spLocks noGrp="1"/>
          </p:cNvSpPr>
          <p:nvPr>
            <p:ph type="body" sz="quarter" idx="10"/>
          </p:nvPr>
        </p:nvSpPr>
        <p:spPr>
          <a:xfrm>
            <a:off x="667720" y="208546"/>
            <a:ext cx="8342596" cy="426321"/>
          </a:xfrm>
        </p:spPr>
        <p:txBody>
          <a:bodyPr anchor="b">
            <a:normAutofit/>
          </a:bodyPr>
          <a:lstStyle/>
          <a:p>
            <a:r>
              <a:rPr lang="en-IN"/>
              <a:t>Dashboard vs Report</a:t>
            </a:r>
          </a:p>
        </p:txBody>
      </p:sp>
      <p:graphicFrame>
        <p:nvGraphicFramePr>
          <p:cNvPr id="4" name="Table 3">
            <a:extLst>
              <a:ext uri="{FF2B5EF4-FFF2-40B4-BE49-F238E27FC236}">
                <a16:creationId xmlns:a16="http://schemas.microsoft.com/office/drawing/2014/main" id="{FF689B99-508C-1CD3-9383-B6AF10F2C211}"/>
              </a:ext>
            </a:extLst>
          </p:cNvPr>
          <p:cNvGraphicFramePr>
            <a:graphicFrameLocks noGrp="1"/>
          </p:cNvGraphicFramePr>
          <p:nvPr>
            <p:extLst>
              <p:ext uri="{D42A27DB-BD31-4B8C-83A1-F6EECF244321}">
                <p14:modId xmlns:p14="http://schemas.microsoft.com/office/powerpoint/2010/main" val="3784047905"/>
              </p:ext>
            </p:extLst>
          </p:nvPr>
        </p:nvGraphicFramePr>
        <p:xfrm>
          <a:off x="238069" y="892757"/>
          <a:ext cx="8441358" cy="4095557"/>
        </p:xfrm>
        <a:graphic>
          <a:graphicData uri="http://schemas.openxmlformats.org/drawingml/2006/table">
            <a:tbl>
              <a:tblPr/>
              <a:tblGrid>
                <a:gridCol w="1603684">
                  <a:extLst>
                    <a:ext uri="{9D8B030D-6E8A-4147-A177-3AD203B41FA5}">
                      <a16:colId xmlns:a16="http://schemas.microsoft.com/office/drawing/2014/main" val="2786920137"/>
                    </a:ext>
                  </a:extLst>
                </a:gridCol>
                <a:gridCol w="3361724">
                  <a:extLst>
                    <a:ext uri="{9D8B030D-6E8A-4147-A177-3AD203B41FA5}">
                      <a16:colId xmlns:a16="http://schemas.microsoft.com/office/drawing/2014/main" val="3910645216"/>
                    </a:ext>
                  </a:extLst>
                </a:gridCol>
                <a:gridCol w="3475950">
                  <a:extLst>
                    <a:ext uri="{9D8B030D-6E8A-4147-A177-3AD203B41FA5}">
                      <a16:colId xmlns:a16="http://schemas.microsoft.com/office/drawing/2014/main" val="3599946864"/>
                    </a:ext>
                  </a:extLst>
                </a:gridCol>
              </a:tblGrid>
              <a:tr h="272213">
                <a:tc>
                  <a:txBody>
                    <a:bodyPr/>
                    <a:lstStyle/>
                    <a:p>
                      <a:pPr algn="l" fontAlgn="ctr">
                        <a:buNone/>
                      </a:pPr>
                      <a:r>
                        <a:rPr lang="en-IN" sz="1050" b="1" i="0" u="none" strike="noStrike" dirty="0">
                          <a:effectLst/>
                          <a:latin typeface="Aptos Display" panose="020B0004020202020204" pitchFamily="34" charset="0"/>
                        </a:rPr>
                        <a:t>Feature</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dirty="0">
                          <a:effectLst/>
                          <a:latin typeface="Aptos Display" panose="020B0004020202020204" pitchFamily="34" charset="0"/>
                        </a:rPr>
                        <a:t>Dashboard</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a:effectLst/>
                          <a:latin typeface="Aptos Display" panose="020B0004020202020204" pitchFamily="34" charset="0"/>
                        </a:rPr>
                        <a:t>Report</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539142"/>
                  </a:ext>
                </a:extLst>
              </a:tr>
              <a:tr h="457809">
                <a:tc>
                  <a:txBody>
                    <a:bodyPr/>
                    <a:lstStyle/>
                    <a:p>
                      <a:pPr algn="l" fontAlgn="ctr">
                        <a:buNone/>
                      </a:pPr>
                      <a:r>
                        <a:rPr lang="en-IN" sz="1050" b="1" i="0" u="none" strike="noStrike" dirty="0">
                          <a:effectLst/>
                          <a:latin typeface="Aptos Display" panose="020B0004020202020204" pitchFamily="34" charset="0"/>
                        </a:rPr>
                        <a:t>Definition</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 single-page summary with pinned visuals from one or more reports/datasets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A multi-page detailed view of data from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50646"/>
                  </a:ext>
                </a:extLst>
              </a:tr>
              <a:tr h="272213">
                <a:tc>
                  <a:txBody>
                    <a:bodyPr/>
                    <a:lstStyle/>
                    <a:p>
                      <a:pPr algn="l" fontAlgn="ctr">
                        <a:buNone/>
                      </a:pPr>
                      <a:r>
                        <a:rPr lang="en-IN" sz="1050" b="1" i="0" u="none" strike="noStrike">
                          <a:effectLst/>
                          <a:latin typeface="Aptos Display" panose="020B0004020202020204" pitchFamily="34" charset="0"/>
                        </a:rPr>
                        <a:t>Creation Tool</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Created and edited in </a:t>
                      </a:r>
                      <a:r>
                        <a:rPr lang="en-GB" sz="1000" b="1" i="0" u="none" strike="noStrike" dirty="0">
                          <a:effectLst/>
                          <a:latin typeface="Aptos Display" panose="020B0004020202020204" pitchFamily="34" charset="0"/>
                        </a:rPr>
                        <a:t>Power BI Service</a:t>
                      </a:r>
                      <a:endParaRPr lang="en-GB" sz="100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Created and edited in </a:t>
                      </a:r>
                      <a:r>
                        <a:rPr lang="en-GB" sz="1000" b="1" i="0" u="none" strike="noStrike">
                          <a:effectLst/>
                          <a:latin typeface="Aptos Display" panose="020B0004020202020204" pitchFamily="34" charset="0"/>
                        </a:rPr>
                        <a:t>Power BI Desktop</a:t>
                      </a:r>
                      <a:endParaRPr lang="en-GB" sz="100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488405"/>
                  </a:ext>
                </a:extLst>
              </a:tr>
              <a:tr h="272213">
                <a:tc>
                  <a:txBody>
                    <a:bodyPr/>
                    <a:lstStyle/>
                    <a:p>
                      <a:pPr algn="l" fontAlgn="ctr">
                        <a:buNone/>
                      </a:pPr>
                      <a:r>
                        <a:rPr lang="en-IN" sz="1050" b="1" i="0" u="none" strike="noStrike">
                          <a:effectLst/>
                          <a:latin typeface="Aptos Display" panose="020B0004020202020204" pitchFamily="34" charset="0"/>
                        </a:rPr>
                        <a:t>Pages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Single page (no scrolling)</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Can have multiple pages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017677"/>
                  </a:ext>
                </a:extLst>
              </a:tr>
              <a:tr h="272213">
                <a:tc>
                  <a:txBody>
                    <a:bodyPr/>
                    <a:lstStyle/>
                    <a:p>
                      <a:pPr algn="l" fontAlgn="ctr">
                        <a:buNone/>
                      </a:pPr>
                      <a:r>
                        <a:rPr lang="en-IN" sz="1050" b="1" i="0" u="none" strike="noStrike">
                          <a:effectLst/>
                          <a:latin typeface="Aptos Display" panose="020B0004020202020204" pitchFamily="34" charset="0"/>
                        </a:rPr>
                        <a:t>Interactivity</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Limited (no slicers, basic interaction)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High interactivity (slicers, filters, drill-through, etc.)</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410438"/>
                  </a:ext>
                </a:extLst>
              </a:tr>
              <a:tr h="272213">
                <a:tc>
                  <a:txBody>
                    <a:bodyPr/>
                    <a:lstStyle/>
                    <a:p>
                      <a:pPr algn="l" fontAlgn="ctr">
                        <a:buNone/>
                      </a:pPr>
                      <a:r>
                        <a:rPr lang="en-IN" sz="1050" b="1" i="0" u="none" strike="noStrike">
                          <a:effectLst/>
                          <a:latin typeface="Aptos Display" panose="020B0004020202020204" pitchFamily="34" charset="0"/>
                        </a:rPr>
                        <a:t>Data Sources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use visuals from multiple 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Tied to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977738"/>
                  </a:ext>
                </a:extLst>
              </a:tr>
              <a:tr h="457809">
                <a:tc>
                  <a:txBody>
                    <a:bodyPr/>
                    <a:lstStyle/>
                    <a:p>
                      <a:pPr algn="l" fontAlgn="ctr">
                        <a:buNone/>
                      </a:pPr>
                      <a:r>
                        <a:rPr lang="en-IN" sz="1050" b="1" i="0" u="none" strike="noStrike">
                          <a:effectLst/>
                          <a:latin typeface="Aptos Display" panose="020B0004020202020204" pitchFamily="34" charset="0"/>
                        </a:rPr>
                        <a:t>Visuals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Pinned tiles (charts, KPIs, Q&amp;A results, images, videos)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range of visualizations and custom visuals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887112"/>
                  </a:ext>
                </a:extLst>
              </a:tr>
              <a:tr h="272213">
                <a:tc>
                  <a:txBody>
                    <a:bodyPr/>
                    <a:lstStyle/>
                    <a:p>
                      <a:pPr algn="l" fontAlgn="ctr">
                        <a:buNone/>
                      </a:pPr>
                      <a:r>
                        <a:rPr lang="en-IN" sz="1050" b="1" i="0" u="none" strike="noStrike">
                          <a:effectLst/>
                          <a:latin typeface="Aptos Display" panose="020B0004020202020204" pitchFamily="34" charset="0"/>
                        </a:rPr>
                        <a:t>Filtering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No visual-level filters or slicers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support for visual, page, and report-level filters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5849398"/>
                  </a:ext>
                </a:extLst>
              </a:tr>
              <a:tr h="272213">
                <a:tc>
                  <a:txBody>
                    <a:bodyPr/>
                    <a:lstStyle/>
                    <a:p>
                      <a:pPr algn="l" fontAlgn="ctr">
                        <a:buNone/>
                      </a:pPr>
                      <a:r>
                        <a:rPr lang="en-IN" sz="1050" b="1" i="0" u="none" strike="noStrike">
                          <a:effectLst/>
                          <a:latin typeface="Aptos Display" panose="020B0004020202020204" pitchFamily="34" charset="0"/>
                        </a:rPr>
                        <a:t>Use Case</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High-level monitoring and KPIs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In-depth exploration and analysis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302329"/>
                  </a:ext>
                </a:extLst>
              </a:tr>
              <a:tr h="272213">
                <a:tc>
                  <a:txBody>
                    <a:bodyPr/>
                    <a:lstStyle/>
                    <a:p>
                      <a:pPr algn="l" fontAlgn="ctr">
                        <a:buNone/>
                      </a:pPr>
                      <a:r>
                        <a:rPr lang="en-IN" sz="1050" b="1" i="0" u="none" strike="noStrike">
                          <a:effectLst/>
                          <a:latin typeface="Aptos Display" panose="020B0004020202020204" pitchFamily="34" charset="0"/>
                        </a:rPr>
                        <a:t>Mobile Optimization</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Mobile-optimized layout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Also supports mobile layout customization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063693"/>
                  </a:ext>
                </a:extLst>
              </a:tr>
              <a:tr h="272213">
                <a:tc>
                  <a:txBody>
                    <a:bodyPr/>
                    <a:lstStyle/>
                    <a:p>
                      <a:pPr algn="l" fontAlgn="ctr">
                        <a:buNone/>
                      </a:pPr>
                      <a:r>
                        <a:rPr lang="en-IN" sz="1050" b="1" i="0" u="none" strike="noStrike">
                          <a:effectLst/>
                          <a:latin typeface="Aptos Display" panose="020B0004020202020204" pitchFamily="34" charset="0"/>
                        </a:rPr>
                        <a:t>Alerts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set data-driven alerts on KPI or gauge tiles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Alerts not available directly</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621202"/>
                  </a:ext>
                </a:extLst>
              </a:tr>
              <a:tr h="272213">
                <a:tc>
                  <a:txBody>
                    <a:bodyPr/>
                    <a:lstStyle/>
                    <a:p>
                      <a:pPr algn="l" fontAlgn="ctr">
                        <a:buNone/>
                      </a:pPr>
                      <a:r>
                        <a:rPr lang="en-IN" sz="1050" b="1" i="0" u="none" strike="noStrike">
                          <a:effectLst/>
                          <a:latin typeface="Aptos Display" panose="020B0004020202020204" pitchFamily="34" charset="0"/>
                        </a:rPr>
                        <a:t>Drill-down/Drill-through</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Not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Fully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91242"/>
                  </a:ext>
                </a:extLst>
              </a:tr>
              <a:tr h="457809">
                <a:tc>
                  <a:txBody>
                    <a:bodyPr/>
                    <a:lstStyle/>
                    <a:p>
                      <a:pPr algn="l" fontAlgn="ctr">
                        <a:buNone/>
                      </a:pPr>
                      <a:r>
                        <a:rPr lang="en-IN" sz="1050" b="1" i="0" u="none" strike="noStrike">
                          <a:effectLst/>
                          <a:latin typeface="Aptos Display" panose="020B0004020202020204" pitchFamily="34" charset="0"/>
                        </a:rPr>
                        <a:t>Sharing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Shared via Power BI Apps or direct dashboard share</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Shared via workspace or included in apps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250997"/>
                  </a:ext>
                </a:extLst>
              </a:tr>
            </a:tbl>
          </a:graphicData>
        </a:graphic>
      </p:graphicFrame>
    </p:spTree>
    <p:extLst>
      <p:ext uri="{BB962C8B-B14F-4D97-AF65-F5344CB8AC3E}">
        <p14:creationId xmlns:p14="http://schemas.microsoft.com/office/powerpoint/2010/main" val="29870648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FCE81-BB09-3798-0A88-7709396AB9D4}"/>
              </a:ext>
            </a:extLst>
          </p:cNvPr>
          <p:cNvPicPr>
            <a:picLocks noChangeAspect="1"/>
          </p:cNvPicPr>
          <p:nvPr/>
        </p:nvPicPr>
        <p:blipFill>
          <a:blip r:embed="rId2"/>
          <a:stretch>
            <a:fillRect/>
          </a:stretch>
        </p:blipFill>
        <p:spPr>
          <a:xfrm>
            <a:off x="4487430" y="575095"/>
            <a:ext cx="4430472" cy="4038891"/>
          </a:xfrm>
          <a:prstGeom prst="rect">
            <a:avLst/>
          </a:prstGeom>
        </p:spPr>
      </p:pic>
      <p:pic>
        <p:nvPicPr>
          <p:cNvPr id="5" name="Picture 4">
            <a:extLst>
              <a:ext uri="{FF2B5EF4-FFF2-40B4-BE49-F238E27FC236}">
                <a16:creationId xmlns:a16="http://schemas.microsoft.com/office/drawing/2014/main" id="{39BA5161-7CD2-E8A7-9F8F-E51CBB97C06A}"/>
              </a:ext>
            </a:extLst>
          </p:cNvPr>
          <p:cNvPicPr>
            <a:picLocks noChangeAspect="1"/>
          </p:cNvPicPr>
          <p:nvPr/>
        </p:nvPicPr>
        <p:blipFill>
          <a:blip r:embed="rId3"/>
          <a:stretch>
            <a:fillRect/>
          </a:stretch>
        </p:blipFill>
        <p:spPr>
          <a:xfrm>
            <a:off x="226098" y="575095"/>
            <a:ext cx="4100425" cy="4038891"/>
          </a:xfrm>
          <a:prstGeom prst="rect">
            <a:avLst/>
          </a:prstGeom>
        </p:spPr>
      </p:pic>
    </p:spTree>
    <p:extLst>
      <p:ext uri="{BB962C8B-B14F-4D97-AF65-F5344CB8AC3E}">
        <p14:creationId xmlns:p14="http://schemas.microsoft.com/office/powerpoint/2010/main" val="155257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 Placeholder 2">
            <a:extLst>
              <a:ext uri="{FF2B5EF4-FFF2-40B4-BE49-F238E27FC236}">
                <a16:creationId xmlns:a16="http://schemas.microsoft.com/office/drawing/2014/main" id="{98DE3142-2BA9-4B3D-8073-0D34A0168638}"/>
              </a:ext>
            </a:extLst>
          </p:cNvPr>
          <p:cNvSpPr>
            <a:spLocks noGrp="1"/>
          </p:cNvSpPr>
          <p:nvPr>
            <p:ph type="body" sz="quarter" idx="10"/>
          </p:nvPr>
        </p:nvSpPr>
        <p:spPr>
          <a:xfrm>
            <a:off x="181163" y="197361"/>
            <a:ext cx="8764983" cy="516740"/>
          </a:xfrm>
        </p:spPr>
        <p:txBody>
          <a:bodyPr>
            <a:normAutofit/>
          </a:bodyPr>
          <a:lstStyle/>
          <a:p>
            <a:r>
              <a:rPr lang="en-GB"/>
              <a:t>Home Tab - Data Ribbon</a:t>
            </a:r>
            <a:endParaRPr lang="en-US"/>
          </a:p>
        </p:txBody>
      </p:sp>
      <p:pic>
        <p:nvPicPr>
          <p:cNvPr id="372" name="Google Shape;372;p63"/>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73" name="Google Shape;373;p63"/>
          <p:cNvSpPr/>
          <p:nvPr/>
        </p:nvSpPr>
        <p:spPr>
          <a:xfrm>
            <a:off x="1712050" y="2009800"/>
            <a:ext cx="28599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sp>
        <p:nvSpPr>
          <p:cNvPr id="374" name="Google Shape;374;p63"/>
          <p:cNvSpPr txBox="1"/>
          <p:nvPr/>
        </p:nvSpPr>
        <p:spPr>
          <a:xfrm>
            <a:off x="1490224" y="3576394"/>
            <a:ext cx="3303552" cy="994200"/>
          </a:xfrm>
          <a:prstGeom prst="rect">
            <a:avLst/>
          </a:prstGeom>
          <a:solidFill>
            <a:schemeClr val="bg1">
              <a:lumMod val="75000"/>
            </a:schemeClr>
          </a:solidFill>
          <a:ln>
            <a:solidFill>
              <a:schemeClr val="tx1">
                <a:lumMod val="85000"/>
                <a:lumOff val="15000"/>
              </a:schemeClr>
            </a:solidFill>
          </a:ln>
        </p:spPr>
        <p:txBody>
          <a:bodyPr spcFirstLastPara="1" wrap="square" lIns="91425" tIns="91425" rIns="91425" bIns="91425" anchor="t" anchorCtr="0">
            <a:noAutofit/>
          </a:bodyPr>
          <a:lstStyle/>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Data Connection options</a:t>
            </a:r>
            <a:endParaRPr sz="1100" kern="1200">
              <a:solidFill>
                <a:schemeClr val="tx2">
                  <a:lumMod val="50000"/>
                </a:schemeClr>
              </a:solidFill>
              <a:latin typeface="Aptos Display" panose="020B0004020202020204" pitchFamily="34" charset="0"/>
              <a:ea typeface="+mn-ea"/>
              <a:cs typeface="+mn-cs"/>
              <a:sym typeface="Calibri"/>
            </a:endParaRPr>
          </a:p>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Get Data window, allows to scroll through the list of All data sources</a:t>
            </a:r>
            <a:endParaRPr sz="1100" kern="1200">
              <a:solidFill>
                <a:schemeClr val="tx2">
                  <a:lumMod val="50000"/>
                </a:schemeClr>
              </a:solidFill>
              <a:latin typeface="Aptos Display" panose="020B0004020202020204" pitchFamily="34" charset="0"/>
              <a:ea typeface="+mn-ea"/>
              <a:cs typeface="+mn-cs"/>
              <a:sym typeface="Calibri"/>
            </a:endParaRPr>
          </a:p>
        </p:txBody>
      </p:sp>
      <p:cxnSp>
        <p:nvCxnSpPr>
          <p:cNvPr id="375" name="Google Shape;375;p63"/>
          <p:cNvCxnSpPr>
            <a:cxnSpLocks/>
            <a:stCxn id="374" idx="0"/>
            <a:endCxn id="373" idx="2"/>
          </p:cNvCxnSpPr>
          <p:nvPr/>
        </p:nvCxnSpPr>
        <p:spPr>
          <a:xfrm flipV="1">
            <a:off x="3142000" y="3004000"/>
            <a:ext cx="0" cy="572394"/>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Q&amp;A - STM – Sea Traffic Management">
            <a:extLst>
              <a:ext uri="{FF2B5EF4-FFF2-40B4-BE49-F238E27FC236}">
                <a16:creationId xmlns:a16="http://schemas.microsoft.com/office/drawing/2014/main" id="{955BB095-C2B9-BFF4-7315-F40FC75E2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04" y="-14637"/>
            <a:ext cx="8014154" cy="517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9092"/>
      </p:ext>
    </p:extLst>
  </p:cSld>
  <p:clrMapOvr>
    <a:masterClrMapping/>
  </p:clrMapOvr>
</p:sld>
</file>

<file path=ppt/theme/theme1.xml><?xml version="1.0" encoding="utf-8"?>
<a:theme xmlns:a="http://schemas.openxmlformats.org/drawingml/2006/main" name="Standard Layo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DA2455AE-8790-4473-9334-3350133AD5F1}" vid="{78085882-F375-4984-832A-649B729E5C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F53C41-B9C1-420F-A00B-EA08FD223CB3}">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5965</TotalTime>
  <Words>9177</Words>
  <Application>Microsoft Office PowerPoint</Application>
  <PresentationFormat>On-screen Show (16:9)</PresentationFormat>
  <Paragraphs>962</Paragraphs>
  <Slides>90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Amasis MT Pro Black</vt:lpstr>
      <vt:lpstr>Aptos Display</vt:lpstr>
      <vt:lpstr>Arial</vt:lpstr>
      <vt:lpstr>Calibri</vt:lpstr>
      <vt:lpstr>Standard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Tab</vt:lpstr>
      <vt:lpstr>PowerPoint Presentation</vt:lpstr>
      <vt:lpstr>PowerPoint Presentation</vt:lpstr>
      <vt:lpstr>PowerPoint Presentation</vt:lpstr>
      <vt:lpstr>DAX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Visualize data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Kumar Kr, Anoop</dc:creator>
  <cp:lastModifiedBy>Vaidehi Nair</cp:lastModifiedBy>
  <cp:revision>6</cp:revision>
  <cp:lastPrinted>2022-11-07T12:21:02Z</cp:lastPrinted>
  <dcterms:created xsi:type="dcterms:W3CDTF">2020-12-06T06:39:29Z</dcterms:created>
  <dcterms:modified xsi:type="dcterms:W3CDTF">2025-07-03T07:39:00Z</dcterms:modified>
</cp:coreProperties>
</file>