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que Praxedes de Lima" initials="HPdL" lastIdx="12" clrIdx="0">
    <p:extLst>
      <p:ext uri="{19B8F6BF-5375-455C-9EA6-DF929625EA0E}">
        <p15:presenceInfo xmlns:p15="http://schemas.microsoft.com/office/powerpoint/2012/main" userId="S-1-5-21-3563728261-2876688674-1100267613-450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9T16:52:41.176" idx="2">
    <p:pos x="2385" y="1996"/>
    <p:text>Executivos, gestores e os diferentes times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3:05.424" idx="3">
    <p:pos x="2106" y="2228"/>
    <p:text>Como estamos hoje, objetivos futuros, visão estratégica e tática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3:41.216" idx="5">
    <p:pos x="1786" y="2461"/>
    <p:text>Visão, requisitos não funcionais e novas técnologias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4:03.616" idx="6">
    <p:pos x="2071" y="2694"/>
    <p:text>Divisão dos times para a discussão das features tendo um facilitador (SM, AC, ART) e um mediador que vai percorrendo cada um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5:01.886" idx="7">
    <p:pos x="2129" y="2927"/>
    <p:text>E organização das histórias e levantamento de riscos e problemas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5:33.036" idx="8">
    <p:pos x="3572" y="3159"/>
    <p:text>Voltar a reunir todas as pessoas, com os riscos e problemas endereçados para os gestores e escalados na hora para se encontrar uma solução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9T16:56:24.576" idx="9">
    <p:pos x="2426" y="1949"/>
    <p:text>Ajustes no plano após a apresentação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6:54.546" idx="10">
    <p:pos x="2124" y="2182"/>
    <p:text>Como estamos hoje, objetivos futuros, visão estratégica e tática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6:58.766" idx="11">
    <p:pos x="1891" y="2415"/>
    <p:text>Visãro dos riscos já identificados</p:text>
    <p:extLst>
      <p:ext uri="{C676402C-5697-4E1C-873F-D02D1690AC5C}">
        <p15:threadingInfo xmlns:p15="http://schemas.microsoft.com/office/powerpoint/2012/main" timeZoneBias="180"/>
      </p:ext>
    </p:extLst>
  </p:cm>
  <p:cm authorId="1" dt="2022-03-29T16:57:14.756" idx="12">
    <p:pos x="2292" y="2647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9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4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67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1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1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1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1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3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A0E5746-5E62-485C-8BFC-ED9CDC38B6D0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F2B71C-2470-44D6-8A88-54298024F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93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aptworks.com.br/2020/04/o-que-e-pi-program-increment/" TargetMode="External"/><Relationship Id="rId2" Type="http://schemas.openxmlformats.org/officeDocument/2006/relationships/hyperlink" Target="https://insights.invillia.com/pt/pi-planning-e-lean-inception-em-missoes-de-inovacao/#:~:text=A%20PI%20Planning%20%C3%A9%20um,SAFe%20(Scaled%20agile%20framework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96617-327D-4DCB-8A3F-BAA202C3D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968"/>
            <a:ext cx="9144000" cy="1671171"/>
          </a:xfrm>
        </p:spPr>
        <p:txBody>
          <a:bodyPr>
            <a:normAutofit fontScale="90000"/>
          </a:bodyPr>
          <a:lstStyle/>
          <a:p>
            <a:r>
              <a:rPr lang="pt-BR" dirty="0"/>
              <a:t>A importância da PI Planning para metodologias ágeis</a:t>
            </a:r>
          </a:p>
        </p:txBody>
      </p:sp>
      <p:pic>
        <p:nvPicPr>
          <p:cNvPr id="1028" name="Picture 4" descr="Program Increment Planning Meeting Checklist for Scrum Masters | by Anca  Onuta | Serious Scrum | Medium">
            <a:extLst>
              <a:ext uri="{FF2B5EF4-FFF2-40B4-BE49-F238E27FC236}">
                <a16:creationId xmlns:a16="http://schemas.microsoft.com/office/drawing/2014/main" id="{FD595442-CE02-4F81-BE2B-770488C5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1" y="2142557"/>
            <a:ext cx="6936996" cy="29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79313-E5EC-4373-8A1A-1B7C9B24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5122" name="Picture 2" descr="Dúvidas Frequentes — Português (Brasil)">
            <a:extLst>
              <a:ext uri="{FF2B5EF4-FFF2-40B4-BE49-F238E27FC236}">
                <a16:creationId xmlns:a16="http://schemas.microsoft.com/office/drawing/2014/main" id="{0E1BFD0C-C7F4-43AF-B616-8D165D51E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99" y="2620510"/>
            <a:ext cx="5855341" cy="32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7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5C525-827E-4EBE-96A8-C14A8EE6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DA1EC-536B-41DF-8D64-5911E8D9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  <a:p>
            <a:pPr lvl="1"/>
            <a:r>
              <a:rPr lang="pt-BR" dirty="0">
                <a:hlinkClick r:id="rId2"/>
              </a:rPr>
              <a:t>https://insights.invillia.com/</a:t>
            </a:r>
            <a:r>
              <a:rPr lang="pt-BR" dirty="0" err="1">
                <a:hlinkClick r:id="rId2"/>
              </a:rPr>
              <a:t>pt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pi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planning</a:t>
            </a:r>
            <a:r>
              <a:rPr lang="pt-BR" dirty="0">
                <a:hlinkClick r:id="rId2"/>
              </a:rPr>
              <a:t>-e-</a:t>
            </a:r>
            <a:r>
              <a:rPr lang="pt-BR" dirty="0" err="1">
                <a:hlinkClick r:id="rId2"/>
              </a:rPr>
              <a:t>lean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inception</a:t>
            </a:r>
            <a:r>
              <a:rPr lang="pt-BR" dirty="0">
                <a:hlinkClick r:id="rId2"/>
              </a:rPr>
              <a:t>-em-</a:t>
            </a:r>
            <a:r>
              <a:rPr lang="pt-BR" dirty="0" err="1">
                <a:hlinkClick r:id="rId2"/>
              </a:rPr>
              <a:t>missoes</a:t>
            </a:r>
            <a:r>
              <a:rPr lang="pt-BR" dirty="0">
                <a:hlinkClick r:id="rId2"/>
              </a:rPr>
              <a:t>-de-</a:t>
            </a:r>
            <a:r>
              <a:rPr lang="pt-BR" dirty="0" err="1">
                <a:hlinkClick r:id="rId2"/>
              </a:rPr>
              <a:t>inovacao</a:t>
            </a:r>
            <a:r>
              <a:rPr lang="pt-BR" dirty="0">
                <a:hlinkClick r:id="rId2"/>
              </a:rPr>
              <a:t>/#:~:</a:t>
            </a:r>
            <a:r>
              <a:rPr lang="pt-BR" dirty="0" err="1">
                <a:hlinkClick r:id="rId2"/>
              </a:rPr>
              <a:t>text</a:t>
            </a:r>
            <a:r>
              <a:rPr lang="pt-BR" dirty="0">
                <a:hlinkClick r:id="rId2"/>
              </a:rPr>
              <a:t>=A%20PI%20Planning%20%C3%A9%20um,SAFe%20(Scaled%20agile%20framework)</a:t>
            </a:r>
            <a:r>
              <a:rPr lang="pt-BR" dirty="0"/>
              <a:t>.</a:t>
            </a:r>
          </a:p>
          <a:p>
            <a:pPr lvl="1"/>
            <a:r>
              <a:rPr lang="pt-BR" dirty="0">
                <a:hlinkClick r:id="rId3"/>
              </a:rPr>
              <a:t>https://blog.adaptworks.com.br/2020/04/o-que-e-pi-program-increment/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96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026B-65C4-40BA-80A7-D59C1314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PI Planning?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3DD40-80B8-4B48-A984-AC7E3BBE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 Planning, significa “</a:t>
            </a:r>
            <a:r>
              <a:rPr lang="pt-BR" dirty="0" err="1"/>
              <a:t>program</a:t>
            </a:r>
            <a:r>
              <a:rPr lang="pt-BR" dirty="0"/>
              <a:t> incremente </a:t>
            </a:r>
            <a:r>
              <a:rPr lang="pt-BR" dirty="0" err="1"/>
              <a:t>planning</a:t>
            </a:r>
            <a:r>
              <a:rPr lang="pt-BR" dirty="0"/>
              <a:t>”, ou seja programa incremental de planejamento. Na qual temos o ART, </a:t>
            </a:r>
            <a:r>
              <a:rPr lang="pt-BR" dirty="0" err="1"/>
              <a:t>Agile</a:t>
            </a:r>
            <a:r>
              <a:rPr lang="pt-BR" dirty="0"/>
              <a:t> release </a:t>
            </a:r>
            <a:r>
              <a:rPr lang="pt-BR" dirty="0" err="1"/>
              <a:t>train</a:t>
            </a:r>
            <a:r>
              <a:rPr lang="pt-BR" dirty="0"/>
              <a:t>, que é composto por pessoas chave das equipes de desenvolvimento, produto e estratégia, que tem a finalidade de alinhar todas as equipes em uma missão e visão comuns.</a:t>
            </a:r>
          </a:p>
          <a:p>
            <a:r>
              <a:rPr lang="pt-BR" dirty="0"/>
              <a:t>A PI </a:t>
            </a:r>
            <a:r>
              <a:rPr lang="pt-BR" dirty="0" err="1"/>
              <a:t>planning</a:t>
            </a:r>
            <a:r>
              <a:rPr lang="pt-BR" dirty="0"/>
              <a:t> tem duração média de dois dias, a fim de mapear riscos, dependências para promover uma linguagem única entre os times prevendo em que momento os trabalhos se conectam, promovendo assim a colaboração mutua.</a:t>
            </a:r>
          </a:p>
        </p:txBody>
      </p:sp>
    </p:spTree>
    <p:extLst>
      <p:ext uri="{BB962C8B-B14F-4D97-AF65-F5344CB8AC3E}">
        <p14:creationId xmlns:p14="http://schemas.microsoft.com/office/powerpoint/2010/main" val="24738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DC7B0-1936-414C-91A0-97D514BC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D646A-9629-43DA-A514-D5C4725E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planejamento da </a:t>
            </a:r>
            <a:r>
              <a:rPr lang="pt-BR" dirty="0" err="1"/>
              <a:t>planning</a:t>
            </a:r>
            <a:r>
              <a:rPr lang="pt-BR" dirty="0"/>
              <a:t> deve ocorrer de maneira prévia, já que é necessário:</a:t>
            </a:r>
          </a:p>
          <a:p>
            <a:pPr lvl="1"/>
            <a:r>
              <a:rPr lang="pt-BR" dirty="0"/>
              <a:t>Alinhar os contextos</a:t>
            </a:r>
          </a:p>
          <a:p>
            <a:pPr lvl="1"/>
            <a:r>
              <a:rPr lang="pt-BR" dirty="0"/>
              <a:t>Visualizar a estratégia e a tática</a:t>
            </a:r>
          </a:p>
          <a:p>
            <a:pPr lvl="1"/>
            <a:r>
              <a:rPr lang="pt-BR" dirty="0"/>
              <a:t>Divulgar para os gestores</a:t>
            </a:r>
          </a:p>
          <a:p>
            <a:pPr lvl="1"/>
            <a:r>
              <a:rPr lang="pt-BR" dirty="0"/>
              <a:t>Definir os participantes (pessoas chaves de negócio e técnicas)</a:t>
            </a:r>
          </a:p>
          <a:p>
            <a:pPr lvl="1"/>
            <a:r>
              <a:rPr lang="pt-BR" dirty="0"/>
              <a:t>Definir quais times terão participação no escopo</a:t>
            </a:r>
          </a:p>
          <a:p>
            <a:pPr lvl="1"/>
            <a:r>
              <a:rPr lang="pt-BR" dirty="0"/>
              <a:t>Os facilitadores (engenheiros ART, </a:t>
            </a:r>
            <a:r>
              <a:rPr lang="pt-BR" dirty="0" err="1"/>
              <a:t>agile</a:t>
            </a:r>
            <a:r>
              <a:rPr lang="pt-BR" dirty="0"/>
              <a:t> coach, </a:t>
            </a:r>
            <a:r>
              <a:rPr lang="pt-BR" dirty="0" err="1"/>
              <a:t>scrum</a:t>
            </a:r>
            <a:r>
              <a:rPr lang="pt-BR" dirty="0"/>
              <a:t> másters)</a:t>
            </a:r>
          </a:p>
          <a:p>
            <a:pPr lvl="1"/>
            <a:r>
              <a:rPr lang="pt-BR" dirty="0"/>
              <a:t>Fontes de informação, </a:t>
            </a:r>
            <a:r>
              <a:rPr lang="pt-BR" dirty="0" err="1"/>
              <a:t>PM’s</a:t>
            </a:r>
            <a:r>
              <a:rPr lang="pt-BR" dirty="0"/>
              <a:t> e </a:t>
            </a:r>
            <a:r>
              <a:rPr lang="pt-BR" dirty="0" err="1"/>
              <a:t>PO’s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39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EEB6-6558-42B6-948E-9FE72751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por 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0B140-4917-4BD1-A637-2B9710D0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413852"/>
            <a:ext cx="10515600" cy="2804400"/>
          </a:xfrm>
        </p:spPr>
        <p:txBody>
          <a:bodyPr>
            <a:normAutofit/>
          </a:bodyPr>
          <a:lstStyle/>
          <a:p>
            <a:r>
              <a:rPr lang="pt-BR" dirty="0"/>
              <a:t>É feito um cronograma, com seus </a:t>
            </a:r>
            <a:r>
              <a:rPr lang="pt-BR" dirty="0" err="1"/>
              <a:t>timebox</a:t>
            </a:r>
            <a:r>
              <a:rPr lang="pt-BR" dirty="0"/>
              <a:t> pré-definidos</a:t>
            </a:r>
          </a:p>
        </p:txBody>
      </p:sp>
      <p:sp>
        <p:nvSpPr>
          <p:cNvPr id="4" name="AutoShape 4" descr="Draft Plan Review PI Planning">
            <a:extLst>
              <a:ext uri="{FF2B5EF4-FFF2-40B4-BE49-F238E27FC236}">
                <a16:creationId xmlns:a16="http://schemas.microsoft.com/office/drawing/2014/main" id="{38EF9EF5-AD97-4DF3-8B8D-E853D71FBE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raft Plan Review PI Planning">
            <a:extLst>
              <a:ext uri="{FF2B5EF4-FFF2-40B4-BE49-F238E27FC236}">
                <a16:creationId xmlns:a16="http://schemas.microsoft.com/office/drawing/2014/main" id="{48D5504F-9416-4CA7-885A-816CA65E0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Agenda PI Planning">
            <a:extLst>
              <a:ext uri="{FF2B5EF4-FFF2-40B4-BE49-F238E27FC236}">
                <a16:creationId xmlns:a16="http://schemas.microsoft.com/office/drawing/2014/main" id="{7B559345-7407-4AFD-B098-0283E19B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20" y="3238987"/>
            <a:ext cx="38290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E68C5-02B7-40F0-AE03-7987036B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073"/>
            <a:ext cx="10515600" cy="4351338"/>
          </a:xfrm>
        </p:spPr>
        <p:txBody>
          <a:bodyPr/>
          <a:lstStyle/>
          <a:p>
            <a:r>
              <a:rPr lang="pt-BR" dirty="0"/>
              <a:t>No primeiro dia</a:t>
            </a:r>
          </a:p>
          <a:p>
            <a:pPr lvl="1"/>
            <a:r>
              <a:rPr lang="pt-BR" dirty="0"/>
              <a:t>Abertura/introdução</a:t>
            </a:r>
          </a:p>
          <a:p>
            <a:pPr lvl="1"/>
            <a:r>
              <a:rPr lang="pt-BR" dirty="0"/>
              <a:t>Business </a:t>
            </a:r>
            <a:r>
              <a:rPr lang="pt-BR" dirty="0" err="1"/>
              <a:t>Context</a:t>
            </a:r>
            <a:endParaRPr lang="pt-BR" dirty="0"/>
          </a:p>
          <a:p>
            <a:pPr lvl="1"/>
            <a:r>
              <a:rPr lang="pt-BR" dirty="0"/>
              <a:t>Arquitetura</a:t>
            </a:r>
          </a:p>
          <a:p>
            <a:pPr lvl="1"/>
            <a:r>
              <a:rPr lang="pt-BR" dirty="0"/>
              <a:t>Team </a:t>
            </a:r>
            <a:r>
              <a:rPr lang="pt-BR" dirty="0" err="1"/>
              <a:t>Breakouts</a:t>
            </a:r>
            <a:endParaRPr lang="pt-BR" dirty="0"/>
          </a:p>
          <a:p>
            <a:pPr lvl="1"/>
            <a:r>
              <a:rPr lang="pt-BR" dirty="0"/>
              <a:t>Criação/Revisão</a:t>
            </a:r>
          </a:p>
          <a:p>
            <a:pPr lvl="1"/>
            <a:r>
              <a:rPr lang="pt-BR" dirty="0"/>
              <a:t>Management Review e </a:t>
            </a:r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9CB7E0-448A-4848-8558-55D48885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dirty="0"/>
              <a:t>Divisão por dias</a:t>
            </a:r>
          </a:p>
        </p:txBody>
      </p:sp>
    </p:spTree>
    <p:extLst>
      <p:ext uri="{BB962C8B-B14F-4D97-AF65-F5344CB8AC3E}">
        <p14:creationId xmlns:p14="http://schemas.microsoft.com/office/powerpoint/2010/main" val="424661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D792-5B02-4E0B-9361-AF582197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Team </a:t>
            </a:r>
            <a:r>
              <a:rPr lang="pt-BR" dirty="0" err="1"/>
              <a:t>Breakout</a:t>
            </a:r>
            <a:r>
              <a:rPr lang="pt-BR" dirty="0"/>
              <a:t> e do Management Review</a:t>
            </a:r>
          </a:p>
        </p:txBody>
      </p:sp>
      <p:pic>
        <p:nvPicPr>
          <p:cNvPr id="4" name="Picture 2" descr="Team Breakout PI Planning">
            <a:extLst>
              <a:ext uri="{FF2B5EF4-FFF2-40B4-BE49-F238E27FC236}">
                <a16:creationId xmlns:a16="http://schemas.microsoft.com/office/drawing/2014/main" id="{D4EA85D1-2282-4141-8059-A1C72E6CF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9" y="2401290"/>
            <a:ext cx="5412771" cy="407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raft Plan Review PI Planning">
            <a:extLst>
              <a:ext uri="{FF2B5EF4-FFF2-40B4-BE49-F238E27FC236}">
                <a16:creationId xmlns:a16="http://schemas.microsoft.com/office/drawing/2014/main" id="{199DC480-871B-4AA3-A248-09FE3673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401290"/>
            <a:ext cx="5808292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5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B7C20-93B2-4663-8C47-B676988ED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98" y="1795243"/>
            <a:ext cx="10515600" cy="4395832"/>
          </a:xfrm>
        </p:spPr>
        <p:txBody>
          <a:bodyPr/>
          <a:lstStyle/>
          <a:p>
            <a:r>
              <a:rPr lang="pt-BR" dirty="0"/>
              <a:t>No segundo dia</a:t>
            </a:r>
          </a:p>
          <a:p>
            <a:pPr lvl="1"/>
            <a:r>
              <a:rPr lang="pt-BR" dirty="0"/>
              <a:t>Planning </a:t>
            </a:r>
            <a:r>
              <a:rPr lang="pt-BR" dirty="0" err="1"/>
              <a:t>Adjustments</a:t>
            </a:r>
            <a:endParaRPr lang="pt-BR" dirty="0"/>
          </a:p>
          <a:p>
            <a:pPr lvl="1"/>
            <a:r>
              <a:rPr lang="pt-BR" dirty="0"/>
              <a:t>Business </a:t>
            </a:r>
            <a:r>
              <a:rPr lang="pt-BR" dirty="0" err="1"/>
              <a:t>Context</a:t>
            </a:r>
            <a:endParaRPr lang="pt-BR" dirty="0"/>
          </a:p>
          <a:p>
            <a:pPr lvl="1"/>
            <a:r>
              <a:rPr lang="pt-BR" dirty="0" err="1"/>
              <a:t>Program</a:t>
            </a:r>
            <a:r>
              <a:rPr lang="pt-BR" dirty="0"/>
              <a:t> Risk</a:t>
            </a:r>
          </a:p>
          <a:p>
            <a:pPr lvl="1"/>
            <a:r>
              <a:rPr lang="pt-BR" dirty="0"/>
              <a:t>Voto de confiança</a:t>
            </a:r>
          </a:p>
          <a:p>
            <a:pPr lvl="1"/>
            <a:r>
              <a:rPr lang="pt-BR" dirty="0"/>
              <a:t>Versão final do plano e retrospectiva da PI</a:t>
            </a:r>
          </a:p>
          <a:p>
            <a:pPr lvl="1"/>
            <a:r>
              <a:rPr lang="pt-BR" dirty="0"/>
              <a:t>Planejamento da data de Start das Sprints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B92C5B-8710-44A0-B4CA-34AC5DFD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dirty="0"/>
              <a:t>Divisão por dias</a:t>
            </a:r>
          </a:p>
        </p:txBody>
      </p:sp>
    </p:spTree>
    <p:extLst>
      <p:ext uri="{BB962C8B-B14F-4D97-AF65-F5344CB8AC3E}">
        <p14:creationId xmlns:p14="http://schemas.microsoft.com/office/powerpoint/2010/main" val="274019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88210-C518-43DB-9FE3-0914A9D2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dirty="0" err="1"/>
              <a:t>Program</a:t>
            </a:r>
            <a:r>
              <a:rPr lang="pt-BR" dirty="0"/>
              <a:t> Board finalizado</a:t>
            </a:r>
          </a:p>
        </p:txBody>
      </p:sp>
      <p:pic>
        <p:nvPicPr>
          <p:cNvPr id="3074" name="Picture 2" descr="Program Board PI Planning">
            <a:extLst>
              <a:ext uri="{FF2B5EF4-FFF2-40B4-BE49-F238E27FC236}">
                <a16:creationId xmlns:a16="http://schemas.microsoft.com/office/drawing/2014/main" id="{B65E8BF5-19BC-4AAC-A471-5C2D78965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584" y="2281223"/>
            <a:ext cx="7177426" cy="43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1A8C-1818-43A0-96AF-580BE9A0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Então, qual a finalidade da PI Planning?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B820F-A835-423C-884F-AF4D35E6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qual será o escopo da release</a:t>
            </a:r>
          </a:p>
          <a:p>
            <a:r>
              <a:rPr lang="pt-BR" dirty="0"/>
              <a:t>Visão prévia do que será feito na </a:t>
            </a:r>
            <a:r>
              <a:rPr lang="pt-BR" dirty="0" err="1"/>
              <a:t>Lean</a:t>
            </a:r>
            <a:r>
              <a:rPr lang="pt-BR" dirty="0"/>
              <a:t> </a:t>
            </a:r>
            <a:r>
              <a:rPr lang="pt-BR" dirty="0" err="1"/>
              <a:t>Inception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roadmap</a:t>
            </a:r>
            <a:r>
              <a:rPr lang="pt-BR" dirty="0"/>
              <a:t> com as datas marco de entrega</a:t>
            </a:r>
          </a:p>
          <a:p>
            <a:r>
              <a:rPr lang="pt-BR" dirty="0"/>
              <a:t>Visão macro dos riscos de cada entrega</a:t>
            </a:r>
          </a:p>
          <a:p>
            <a:r>
              <a:rPr lang="pt-BR" dirty="0"/>
              <a:t>Melhorias são cabíveis para a versão</a:t>
            </a:r>
          </a:p>
          <a:p>
            <a:r>
              <a:rPr lang="pt-BR" dirty="0"/>
              <a:t>Alinhamento de expectativas</a:t>
            </a:r>
          </a:p>
          <a:p>
            <a:r>
              <a:rPr lang="pt-BR" dirty="0"/>
              <a:t>Sinergia dos times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15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68</TotalTime>
  <Words>364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Citável</vt:lpstr>
      <vt:lpstr>A importância da PI Planning para metodologias ágeis</vt:lpstr>
      <vt:lpstr>O que é a PI Planning?</vt:lpstr>
      <vt:lpstr>Como funciona?</vt:lpstr>
      <vt:lpstr>Divisão por dias</vt:lpstr>
      <vt:lpstr>Divisão por dias</vt:lpstr>
      <vt:lpstr>Exemplo de Team Breakout e do Management Review</vt:lpstr>
      <vt:lpstr>Divisão por dias</vt:lpstr>
      <vt:lpstr>Exemplo do Program Board finalizado</vt:lpstr>
      <vt:lpstr>Então, qual a finalidade da PI Planning?</vt:lpstr>
      <vt:lpstr>Dúvidas?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importância da PI Planning para metodologias ágil</dc:title>
  <dc:creator>Henrique Praxedes de Lima</dc:creator>
  <cp:lastModifiedBy>Henrique Praxedes de Lima</cp:lastModifiedBy>
  <cp:revision>8</cp:revision>
  <dcterms:created xsi:type="dcterms:W3CDTF">2022-03-27T20:09:49Z</dcterms:created>
  <dcterms:modified xsi:type="dcterms:W3CDTF">2022-03-29T19:57:45Z</dcterms:modified>
</cp:coreProperties>
</file>