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4" r:id="rId16"/>
    <p:sldId id="271" r:id="rId17"/>
    <p:sldId id="272" r:id="rId18"/>
    <p:sldId id="273" r:id="rId19"/>
    <p:sldId id="275" r:id="rId20"/>
    <p:sldId id="276" r:id="rId21"/>
    <p:sldId id="277" r:id="rId22"/>
    <p:sldId id="278" r:id="rId23"/>
    <p:sldId id="279" r:id="rId24"/>
    <p:sldId id="285" r:id="rId25"/>
    <p:sldId id="286" r:id="rId26"/>
    <p:sldId id="287" r:id="rId27"/>
    <p:sldId id="280" r:id="rId28"/>
    <p:sldId id="281" r:id="rId29"/>
    <p:sldId id="282" r:id="rId30"/>
    <p:sldId id="283" r:id="rId31"/>
    <p:sldId id="284" r:id="rId32"/>
    <p:sldId id="288" r:id="rId33"/>
    <p:sldId id="290" r:id="rId34"/>
    <p:sldId id="289"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7" r:id="rId100"/>
    <p:sldId id="355" r:id="rId101"/>
    <p:sldId id="356"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pt-BR"/>
              <a:t>Clique para editar o título Mestre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pt-BR"/>
              <a:t>Clique para editar o título Mestre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E5059C3-6A89-4494-99FF-5A4D6FFD50EB}" type="datetimeFigureOut">
              <a:rPr lang="en-US" dirty="0"/>
              <a:t>1/31/2022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609285" y="2851331"/>
            <a:ext cx="3893623" cy="307143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666635" y="2851331"/>
            <a:ext cx="3899798" cy="307143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1/31/2022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1/31/2022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7D525BB-DA17-4BA0-B3C8-3AC3ABC827E6}" type="datetimeFigureOut">
              <a:rPr lang="en-US" dirty="0"/>
              <a:t>1/31/2022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16C4C9A-3960-41CF-A4E9-2A8FB932454B}" type="datetimeFigureOut">
              <a:rPr lang="en-US" dirty="0"/>
              <a:t>1/31/2022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1/31/2022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bancodata.com.br/"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4677B-AC3E-474F-84B4-36188BDE9FAD}"/>
              </a:ext>
            </a:extLst>
          </p:cNvPr>
          <p:cNvSpPr>
            <a:spLocks noGrp="1"/>
          </p:cNvSpPr>
          <p:nvPr>
            <p:ph type="ctrTitle"/>
          </p:nvPr>
        </p:nvSpPr>
        <p:spPr>
          <a:xfrm>
            <a:off x="1232452" y="993914"/>
            <a:ext cx="6897422" cy="4703644"/>
          </a:xfrm>
        </p:spPr>
        <p:txBody>
          <a:bodyPr>
            <a:normAutofit/>
          </a:bodyPr>
          <a:lstStyle/>
          <a:p>
            <a:r>
              <a:rPr lang="pt-BR" dirty="0"/>
              <a:t>Tudo bem às minhas custas: Descobertas financeiras de um </a:t>
            </a:r>
            <a:r>
              <a:rPr lang="pt-BR" dirty="0" err="1"/>
              <a:t>dev</a:t>
            </a:r>
            <a:r>
              <a:rPr lang="pt-BR" dirty="0"/>
              <a:t> na pandemia</a:t>
            </a:r>
          </a:p>
        </p:txBody>
      </p:sp>
    </p:spTree>
    <p:extLst>
      <p:ext uri="{BB962C8B-B14F-4D97-AF65-F5344CB8AC3E}">
        <p14:creationId xmlns:p14="http://schemas.microsoft.com/office/powerpoint/2010/main" val="319469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4D137-3A22-459E-B6F2-5DE1AC4B005D}"/>
              </a:ext>
            </a:extLst>
          </p:cNvPr>
          <p:cNvSpPr>
            <a:spLocks noGrp="1"/>
          </p:cNvSpPr>
          <p:nvPr>
            <p:ph type="title"/>
          </p:nvPr>
        </p:nvSpPr>
        <p:spPr/>
        <p:txBody>
          <a:bodyPr/>
          <a:lstStyle/>
          <a:p>
            <a:pPr algn="l"/>
            <a:r>
              <a:rPr lang="pt-BR" dirty="0"/>
              <a:t>Juros Compostos - Fórmula</a:t>
            </a:r>
          </a:p>
        </p:txBody>
      </p:sp>
      <p:sp>
        <p:nvSpPr>
          <p:cNvPr id="3" name="Espaço Reservado para Conteúdo 2">
            <a:extLst>
              <a:ext uri="{FF2B5EF4-FFF2-40B4-BE49-F238E27FC236}">
                <a16:creationId xmlns:a16="http://schemas.microsoft.com/office/drawing/2014/main" id="{F3AD1409-94B6-4899-B1D3-9448DE1AEE3A}"/>
              </a:ext>
            </a:extLst>
          </p:cNvPr>
          <p:cNvSpPr>
            <a:spLocks noGrp="1"/>
          </p:cNvSpPr>
          <p:nvPr>
            <p:ph idx="1"/>
          </p:nvPr>
        </p:nvSpPr>
        <p:spPr/>
        <p:txBody>
          <a:bodyPr/>
          <a:lstStyle/>
          <a:p>
            <a:r>
              <a:rPr lang="nn-NO" sz="3000" dirty="0"/>
              <a:t>M = C (1 + i)</a:t>
            </a:r>
            <a:r>
              <a:rPr lang="nn-NO" sz="3000" baseline="30000" dirty="0"/>
              <a:t>t</a:t>
            </a:r>
          </a:p>
          <a:p>
            <a:r>
              <a:rPr lang="pt-BR" sz="3000" dirty="0"/>
              <a:t>M: Montante </a:t>
            </a:r>
          </a:p>
          <a:p>
            <a:r>
              <a:rPr lang="pt-BR" sz="3000" dirty="0"/>
              <a:t>C: Capital</a:t>
            </a:r>
          </a:p>
          <a:p>
            <a:r>
              <a:rPr lang="pt-BR" sz="3000" dirty="0"/>
              <a:t>i: Taxa de juros</a:t>
            </a:r>
          </a:p>
          <a:p>
            <a:r>
              <a:rPr lang="pt-BR" sz="3000" dirty="0"/>
              <a:t>t: Tempo</a:t>
            </a:r>
          </a:p>
          <a:p>
            <a:endParaRPr lang="pt-BR" dirty="0"/>
          </a:p>
        </p:txBody>
      </p:sp>
    </p:spTree>
    <p:extLst>
      <p:ext uri="{BB962C8B-B14F-4D97-AF65-F5344CB8AC3E}">
        <p14:creationId xmlns:p14="http://schemas.microsoft.com/office/powerpoint/2010/main" val="57020852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1C5C7-B626-4D10-8E3C-9396E7726F31}"/>
              </a:ext>
            </a:extLst>
          </p:cNvPr>
          <p:cNvSpPr>
            <a:spLocks noGrp="1"/>
          </p:cNvSpPr>
          <p:nvPr>
            <p:ph type="title"/>
          </p:nvPr>
        </p:nvSpPr>
        <p:spPr/>
        <p:txBody>
          <a:bodyPr/>
          <a:lstStyle/>
          <a:p>
            <a:pPr algn="l"/>
            <a:r>
              <a:rPr lang="pt-BR" dirty="0"/>
              <a:t>FUNDOS DE INVESTIMENTOS - Tipos </a:t>
            </a:r>
          </a:p>
        </p:txBody>
      </p:sp>
      <p:sp>
        <p:nvSpPr>
          <p:cNvPr id="3" name="Espaço Reservado para Conteúdo 2">
            <a:extLst>
              <a:ext uri="{FF2B5EF4-FFF2-40B4-BE49-F238E27FC236}">
                <a16:creationId xmlns:a16="http://schemas.microsoft.com/office/drawing/2014/main" id="{F911C1E9-EE62-4063-9021-F94AAEED891F}"/>
              </a:ext>
            </a:extLst>
          </p:cNvPr>
          <p:cNvSpPr>
            <a:spLocks noGrp="1"/>
          </p:cNvSpPr>
          <p:nvPr>
            <p:ph idx="1"/>
          </p:nvPr>
        </p:nvSpPr>
        <p:spPr>
          <a:xfrm>
            <a:off x="1929468" y="1493240"/>
            <a:ext cx="9076888" cy="5364760"/>
          </a:xfrm>
        </p:spPr>
        <p:txBody>
          <a:bodyPr>
            <a:normAutofit fontScale="62500" lnSpcReduction="20000"/>
          </a:bodyPr>
          <a:lstStyle/>
          <a:p>
            <a:pPr fontAlgn="base"/>
            <a:r>
              <a:rPr lang="pt-BR" dirty="0"/>
              <a:t>Fundo cambial e de ouro </a:t>
            </a:r>
          </a:p>
          <a:p>
            <a:pPr lvl="1" fontAlgn="base"/>
            <a:r>
              <a:rPr lang="pt-BR" dirty="0"/>
              <a:t>Eles podem ser uma opção para investidores que desejem se proteger das variações cambiais ou que estejam programando uma viagem ao exterior. O principal fator de risco de um fundo desse tipo é exatamente a variação do preço de moedas estrangeiras. </a:t>
            </a:r>
          </a:p>
          <a:p>
            <a:pPr fontAlgn="base"/>
            <a:r>
              <a:rPr lang="pt-BR" dirty="0"/>
              <a:t>Fundo de ações </a:t>
            </a:r>
          </a:p>
          <a:p>
            <a:pPr lvl="1" fontAlgn="base"/>
            <a:r>
              <a:rPr lang="pt-BR" dirty="0"/>
              <a:t>Os fundos de ações costumam ser recomendados para quem tem objetivos de longo prazo, já que a exposição a riscos (em troca de uma expectativa de rentabilidade mais elevada) é grande. </a:t>
            </a:r>
          </a:p>
          <a:p>
            <a:pPr fontAlgn="base"/>
            <a:r>
              <a:rPr lang="pt-BR" dirty="0"/>
              <a:t>Fundo Multimercado </a:t>
            </a:r>
          </a:p>
          <a:p>
            <a:pPr lvl="1" fontAlgn="base"/>
            <a:r>
              <a:rPr lang="pt-BR" dirty="0"/>
              <a:t>Nos fundos multimercado, a política de investimento pode envolver vários fatores de risco, sem o compromisso de concentração em nenhum em especial. Cabem, nesse tipo de carteira, aplicações de renda fixa, câmbio, ações e derivativos (principalmente para alavancagem). </a:t>
            </a:r>
          </a:p>
          <a:p>
            <a:pPr fontAlgn="base"/>
            <a:r>
              <a:rPr lang="pt-BR" dirty="0"/>
              <a:t>Fundo de Renda Fixa </a:t>
            </a:r>
          </a:p>
          <a:p>
            <a:pPr fontAlgn="base"/>
            <a:r>
              <a:rPr lang="pt-BR" dirty="0"/>
              <a:t>Fundos de Debêntures Incentivadas  </a:t>
            </a:r>
          </a:p>
          <a:p>
            <a:pPr lvl="1" fontAlgn="base"/>
            <a:r>
              <a:rPr lang="pt-BR" dirty="0"/>
              <a:t>Os seus recursos são aplicados em papéis emitidos por outras empresas) com características específicas. A principal é o fato de serem isentos da cobrança de Imposto de Renda. </a:t>
            </a:r>
          </a:p>
          <a:p>
            <a:pPr fontAlgn="base"/>
            <a:r>
              <a:rPr lang="pt-BR" dirty="0"/>
              <a:t>Fundo de Previdência </a:t>
            </a:r>
          </a:p>
          <a:p>
            <a:pPr fontAlgn="base"/>
            <a:r>
              <a:rPr lang="pt-BR" dirty="0"/>
              <a:t>Fundo Imobiliário</a:t>
            </a:r>
          </a:p>
          <a:p>
            <a:endParaRPr lang="pt-BR" dirty="0"/>
          </a:p>
        </p:txBody>
      </p:sp>
    </p:spTree>
    <p:extLst>
      <p:ext uri="{BB962C8B-B14F-4D97-AF65-F5344CB8AC3E}">
        <p14:creationId xmlns:p14="http://schemas.microsoft.com/office/powerpoint/2010/main" val="7945899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C5470-FBB8-4AC6-B452-AD2A4A633536}"/>
              </a:ext>
            </a:extLst>
          </p:cNvPr>
          <p:cNvSpPr>
            <a:spLocks noGrp="1"/>
          </p:cNvSpPr>
          <p:nvPr>
            <p:ph type="title"/>
          </p:nvPr>
        </p:nvSpPr>
        <p:spPr/>
        <p:txBody>
          <a:bodyPr/>
          <a:lstStyle/>
          <a:p>
            <a:pPr algn="l"/>
            <a:r>
              <a:rPr lang="pt-BR" dirty="0"/>
              <a:t>FUNDOS DE INVESTIMENTOS - Tipos</a:t>
            </a:r>
          </a:p>
        </p:txBody>
      </p:sp>
      <p:sp>
        <p:nvSpPr>
          <p:cNvPr id="3" name="Espaço Reservado para Texto 2">
            <a:extLst>
              <a:ext uri="{FF2B5EF4-FFF2-40B4-BE49-F238E27FC236}">
                <a16:creationId xmlns:a16="http://schemas.microsoft.com/office/drawing/2014/main" id="{112C004D-84DA-478C-ACF7-B03B1BA226FB}"/>
              </a:ext>
            </a:extLst>
          </p:cNvPr>
          <p:cNvSpPr>
            <a:spLocks noGrp="1"/>
          </p:cNvSpPr>
          <p:nvPr>
            <p:ph type="body" idx="1"/>
          </p:nvPr>
        </p:nvSpPr>
        <p:spPr/>
        <p:txBody>
          <a:bodyPr/>
          <a:lstStyle/>
          <a:p>
            <a:pPr algn="ctr"/>
            <a:r>
              <a:rPr lang="pt-BR" dirty="0"/>
              <a:t>Aberto</a:t>
            </a:r>
          </a:p>
        </p:txBody>
      </p:sp>
      <p:sp>
        <p:nvSpPr>
          <p:cNvPr id="4" name="Espaço Reservado para Conteúdo 3">
            <a:extLst>
              <a:ext uri="{FF2B5EF4-FFF2-40B4-BE49-F238E27FC236}">
                <a16:creationId xmlns:a16="http://schemas.microsoft.com/office/drawing/2014/main" id="{EEF14BCC-3C9F-49CD-AF84-FB1569D740E9}"/>
              </a:ext>
            </a:extLst>
          </p:cNvPr>
          <p:cNvSpPr>
            <a:spLocks noGrp="1"/>
          </p:cNvSpPr>
          <p:nvPr>
            <p:ph sz="half" idx="2"/>
          </p:nvPr>
        </p:nvSpPr>
        <p:spPr/>
        <p:txBody>
          <a:bodyPr>
            <a:normAutofit fontScale="92500" lnSpcReduction="10000"/>
          </a:bodyPr>
          <a:lstStyle/>
          <a:p>
            <a:r>
              <a:rPr lang="pt-BR" dirty="0"/>
              <a:t>A entrada e a saída (resgate) do cotista ocorre quando o investidor quiser</a:t>
            </a:r>
          </a:p>
        </p:txBody>
      </p:sp>
      <p:sp>
        <p:nvSpPr>
          <p:cNvPr id="5" name="Espaço Reservado para Texto 4">
            <a:extLst>
              <a:ext uri="{FF2B5EF4-FFF2-40B4-BE49-F238E27FC236}">
                <a16:creationId xmlns:a16="http://schemas.microsoft.com/office/drawing/2014/main" id="{77C79D7A-66A8-49D2-8837-195F2F51BA58}"/>
              </a:ext>
            </a:extLst>
          </p:cNvPr>
          <p:cNvSpPr>
            <a:spLocks noGrp="1"/>
          </p:cNvSpPr>
          <p:nvPr>
            <p:ph type="body" sz="quarter" idx="3"/>
          </p:nvPr>
        </p:nvSpPr>
        <p:spPr/>
        <p:txBody>
          <a:bodyPr/>
          <a:lstStyle/>
          <a:p>
            <a:pPr algn="ctr"/>
            <a:r>
              <a:rPr lang="pt-BR" dirty="0"/>
              <a:t>Fechado</a:t>
            </a:r>
          </a:p>
        </p:txBody>
      </p:sp>
      <p:sp>
        <p:nvSpPr>
          <p:cNvPr id="6" name="Espaço Reservado para Conteúdo 5">
            <a:extLst>
              <a:ext uri="{FF2B5EF4-FFF2-40B4-BE49-F238E27FC236}">
                <a16:creationId xmlns:a16="http://schemas.microsoft.com/office/drawing/2014/main" id="{52C86997-8F55-425E-8906-BCBAAA175412}"/>
              </a:ext>
            </a:extLst>
          </p:cNvPr>
          <p:cNvSpPr>
            <a:spLocks noGrp="1"/>
          </p:cNvSpPr>
          <p:nvPr>
            <p:ph sz="quarter" idx="4"/>
          </p:nvPr>
        </p:nvSpPr>
        <p:spPr/>
        <p:txBody>
          <a:bodyPr>
            <a:normAutofit fontScale="92500" lnSpcReduction="10000"/>
          </a:bodyPr>
          <a:lstStyle/>
          <a:p>
            <a:r>
              <a:rPr lang="pt-BR" dirty="0"/>
              <a:t>O investidor somente pode virar cotista no período de captação</a:t>
            </a:r>
          </a:p>
          <a:p>
            <a:r>
              <a:rPr lang="pt-BR" dirty="0"/>
              <a:t>O resgate ocorre no prazo de encerramento do fundo</a:t>
            </a:r>
          </a:p>
          <a:p>
            <a:r>
              <a:rPr lang="pt-BR" dirty="0"/>
              <a:t>Se precisar do dinheiro antes deverá a cota a outro investidor.</a:t>
            </a:r>
          </a:p>
        </p:txBody>
      </p:sp>
    </p:spTree>
    <p:extLst>
      <p:ext uri="{BB962C8B-B14F-4D97-AF65-F5344CB8AC3E}">
        <p14:creationId xmlns:p14="http://schemas.microsoft.com/office/powerpoint/2010/main" val="5387915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07070-0582-4082-9D24-54B878FF73C6}"/>
              </a:ext>
            </a:extLst>
          </p:cNvPr>
          <p:cNvSpPr>
            <a:spLocks noGrp="1"/>
          </p:cNvSpPr>
          <p:nvPr>
            <p:ph type="title"/>
          </p:nvPr>
        </p:nvSpPr>
        <p:spPr>
          <a:xfrm>
            <a:off x="2424418" y="808056"/>
            <a:ext cx="8145721" cy="1077229"/>
          </a:xfrm>
        </p:spPr>
        <p:txBody>
          <a:bodyPr/>
          <a:lstStyle/>
          <a:p>
            <a:pPr algn="l"/>
            <a:r>
              <a:rPr lang="pt-BR" dirty="0"/>
              <a:t>FUNDOS DE INVESTIMENTOS - Riscos</a:t>
            </a:r>
          </a:p>
        </p:txBody>
      </p:sp>
      <p:sp>
        <p:nvSpPr>
          <p:cNvPr id="3" name="Espaço Reservado para Conteúdo 2">
            <a:extLst>
              <a:ext uri="{FF2B5EF4-FFF2-40B4-BE49-F238E27FC236}">
                <a16:creationId xmlns:a16="http://schemas.microsoft.com/office/drawing/2014/main" id="{170A9F30-A4FF-41D5-BC4E-34C6E1E331E5}"/>
              </a:ext>
            </a:extLst>
          </p:cNvPr>
          <p:cNvSpPr>
            <a:spLocks noGrp="1"/>
          </p:cNvSpPr>
          <p:nvPr>
            <p:ph idx="1"/>
          </p:nvPr>
        </p:nvSpPr>
        <p:spPr>
          <a:xfrm>
            <a:off x="2424418" y="2052116"/>
            <a:ext cx="8145721" cy="3997828"/>
          </a:xfrm>
        </p:spPr>
        <p:txBody>
          <a:bodyPr/>
          <a:lstStyle/>
          <a:p>
            <a:r>
              <a:rPr lang="pt-BR" dirty="0"/>
              <a:t>Risco de crédito: Ele representa a chance de o emissor dar “calote” nos investidores.</a:t>
            </a:r>
          </a:p>
          <a:p>
            <a:r>
              <a:rPr lang="pt-BR" dirty="0"/>
              <a:t>Risco de mercado</a:t>
            </a:r>
          </a:p>
          <a:p>
            <a:r>
              <a:rPr lang="pt-BR" dirty="0"/>
              <a:t>Risco de liquidez: o gestor aplicar em ativos que possuam pouca liquidez e precise adiar o seu resgate</a:t>
            </a:r>
          </a:p>
          <a:p>
            <a:endParaRPr lang="pt-BR" dirty="0"/>
          </a:p>
        </p:txBody>
      </p:sp>
    </p:spTree>
    <p:extLst>
      <p:ext uri="{BB962C8B-B14F-4D97-AF65-F5344CB8AC3E}">
        <p14:creationId xmlns:p14="http://schemas.microsoft.com/office/powerpoint/2010/main" val="34004455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01833-2D1A-434A-9B9C-C485895AB6DB}"/>
              </a:ext>
            </a:extLst>
          </p:cNvPr>
          <p:cNvSpPr>
            <a:spLocks noGrp="1"/>
          </p:cNvSpPr>
          <p:nvPr>
            <p:ph type="title"/>
          </p:nvPr>
        </p:nvSpPr>
        <p:spPr/>
        <p:txBody>
          <a:bodyPr/>
          <a:lstStyle/>
          <a:p>
            <a:pPr algn="ctr"/>
            <a:r>
              <a:rPr lang="pt-BR" dirty="0"/>
              <a:t>FUNDOS DE INVESTIMENTO</a:t>
            </a:r>
          </a:p>
        </p:txBody>
      </p:sp>
      <p:sp>
        <p:nvSpPr>
          <p:cNvPr id="3" name="Espaço Reservado para Texto 2">
            <a:extLst>
              <a:ext uri="{FF2B5EF4-FFF2-40B4-BE49-F238E27FC236}">
                <a16:creationId xmlns:a16="http://schemas.microsoft.com/office/drawing/2014/main" id="{50F49D33-FFA5-45F8-8FD9-1066F0ED4127}"/>
              </a:ext>
            </a:extLst>
          </p:cNvPr>
          <p:cNvSpPr>
            <a:spLocks noGrp="1"/>
          </p:cNvSpPr>
          <p:nvPr>
            <p:ph type="body" idx="1"/>
          </p:nvPr>
        </p:nvSpPr>
        <p:spPr>
          <a:xfrm>
            <a:off x="2609285" y="1884166"/>
            <a:ext cx="3896467" cy="713818"/>
          </a:xfrm>
        </p:spPr>
        <p:txBody>
          <a:bodyPr/>
          <a:lstStyle/>
          <a:p>
            <a:pPr algn="ctr"/>
            <a:r>
              <a:rPr lang="pt-BR" dirty="0"/>
              <a:t>Vantagens</a:t>
            </a:r>
          </a:p>
        </p:txBody>
      </p:sp>
      <p:sp>
        <p:nvSpPr>
          <p:cNvPr id="4" name="Espaço Reservado para Conteúdo 3">
            <a:extLst>
              <a:ext uri="{FF2B5EF4-FFF2-40B4-BE49-F238E27FC236}">
                <a16:creationId xmlns:a16="http://schemas.microsoft.com/office/drawing/2014/main" id="{6EC811A5-F636-4A7E-A0AD-46D658FEAD14}"/>
              </a:ext>
            </a:extLst>
          </p:cNvPr>
          <p:cNvSpPr>
            <a:spLocks noGrp="1"/>
          </p:cNvSpPr>
          <p:nvPr>
            <p:ph sz="half" idx="2"/>
          </p:nvPr>
        </p:nvSpPr>
        <p:spPr/>
        <p:txBody>
          <a:bodyPr>
            <a:normAutofit fontScale="92500" lnSpcReduction="10000"/>
          </a:bodyPr>
          <a:lstStyle/>
          <a:p>
            <a:r>
              <a:rPr lang="pt-BR" dirty="0"/>
              <a:t>Contar com a gestão de um profissional especializado</a:t>
            </a:r>
          </a:p>
          <a:p>
            <a:r>
              <a:rPr lang="pt-BR" dirty="0"/>
              <a:t>Diversificação mesmo sem ter muito dinheiro para investir</a:t>
            </a:r>
          </a:p>
          <a:p>
            <a:r>
              <a:rPr lang="pt-BR" dirty="0"/>
              <a:t>Dar acesso a uma série de investimentos que não estariam disponíveis às pessoas de outra forma</a:t>
            </a:r>
          </a:p>
        </p:txBody>
      </p:sp>
      <p:sp>
        <p:nvSpPr>
          <p:cNvPr id="5" name="Espaço Reservado para Texto 4">
            <a:extLst>
              <a:ext uri="{FF2B5EF4-FFF2-40B4-BE49-F238E27FC236}">
                <a16:creationId xmlns:a16="http://schemas.microsoft.com/office/drawing/2014/main" id="{90ADB22A-616E-4718-BB0A-AFBD613265D9}"/>
              </a:ext>
            </a:extLst>
          </p:cNvPr>
          <p:cNvSpPr>
            <a:spLocks noGrp="1"/>
          </p:cNvSpPr>
          <p:nvPr>
            <p:ph type="body" sz="quarter" idx="3"/>
          </p:nvPr>
        </p:nvSpPr>
        <p:spPr>
          <a:xfrm>
            <a:off x="6666635" y="1884166"/>
            <a:ext cx="3899798" cy="713818"/>
          </a:xfrm>
        </p:spPr>
        <p:txBody>
          <a:bodyPr/>
          <a:lstStyle/>
          <a:p>
            <a:pPr algn="ctr"/>
            <a:r>
              <a:rPr lang="pt-BR" dirty="0"/>
              <a:t>Desvantagens</a:t>
            </a:r>
          </a:p>
        </p:txBody>
      </p:sp>
      <p:sp>
        <p:nvSpPr>
          <p:cNvPr id="6" name="Espaço Reservado para Conteúdo 5">
            <a:extLst>
              <a:ext uri="{FF2B5EF4-FFF2-40B4-BE49-F238E27FC236}">
                <a16:creationId xmlns:a16="http://schemas.microsoft.com/office/drawing/2014/main" id="{F2520074-A47A-48F4-B4D9-062BB17EF513}"/>
              </a:ext>
            </a:extLst>
          </p:cNvPr>
          <p:cNvSpPr>
            <a:spLocks noGrp="1"/>
          </p:cNvSpPr>
          <p:nvPr>
            <p:ph sz="quarter" idx="4"/>
          </p:nvPr>
        </p:nvSpPr>
        <p:spPr/>
        <p:txBody>
          <a:bodyPr>
            <a:normAutofit fontScale="92500" lnSpcReduction="10000"/>
          </a:bodyPr>
          <a:lstStyle/>
          <a:p>
            <a:r>
              <a:rPr lang="pt-BR" dirty="0"/>
              <a:t>Você não tem controle e não pode interferir na escolha feita nas compras pelo fundo;</a:t>
            </a:r>
          </a:p>
          <a:p>
            <a:r>
              <a:rPr lang="pt-BR" dirty="0"/>
              <a:t>Taxas</a:t>
            </a:r>
          </a:p>
        </p:txBody>
      </p:sp>
    </p:spTree>
    <p:extLst>
      <p:ext uri="{BB962C8B-B14F-4D97-AF65-F5344CB8AC3E}">
        <p14:creationId xmlns:p14="http://schemas.microsoft.com/office/powerpoint/2010/main" val="30963569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7DE1E-C49B-4D98-B0FE-145CC9F5516D}"/>
              </a:ext>
            </a:extLst>
          </p:cNvPr>
          <p:cNvSpPr>
            <a:spLocks noGrp="1"/>
          </p:cNvSpPr>
          <p:nvPr>
            <p:ph type="title"/>
          </p:nvPr>
        </p:nvSpPr>
        <p:spPr>
          <a:xfrm>
            <a:off x="1392572" y="808056"/>
            <a:ext cx="9857065" cy="1077229"/>
          </a:xfrm>
        </p:spPr>
        <p:txBody>
          <a:bodyPr/>
          <a:lstStyle/>
          <a:p>
            <a:r>
              <a:rPr lang="pt-BR" dirty="0"/>
              <a:t>Critérios para escolher um fundo de investimento </a:t>
            </a:r>
          </a:p>
        </p:txBody>
      </p:sp>
      <p:sp>
        <p:nvSpPr>
          <p:cNvPr id="3" name="Espaço Reservado para Conteúdo 2">
            <a:extLst>
              <a:ext uri="{FF2B5EF4-FFF2-40B4-BE49-F238E27FC236}">
                <a16:creationId xmlns:a16="http://schemas.microsoft.com/office/drawing/2014/main" id="{B70C2C06-3383-4D56-81B0-80E737B9DE1A}"/>
              </a:ext>
            </a:extLst>
          </p:cNvPr>
          <p:cNvSpPr>
            <a:spLocks noGrp="1"/>
          </p:cNvSpPr>
          <p:nvPr>
            <p:ph idx="1"/>
          </p:nvPr>
        </p:nvSpPr>
        <p:spPr>
          <a:xfrm>
            <a:off x="1560352" y="1753299"/>
            <a:ext cx="9521505" cy="4798503"/>
          </a:xfrm>
        </p:spPr>
        <p:txBody>
          <a:bodyPr>
            <a:normAutofit fontScale="92500" lnSpcReduction="20000"/>
          </a:bodyPr>
          <a:lstStyle/>
          <a:p>
            <a:r>
              <a:rPr lang="pt-BR" dirty="0"/>
              <a:t>Lâmina: é uma espécie de resumo que procura simplificar a apresentação das principais informações do regulamento e do prospecto dos fundos. </a:t>
            </a:r>
          </a:p>
          <a:p>
            <a:r>
              <a:rPr lang="pt-BR" dirty="0"/>
              <a:t>Perfil e risco: se o perfil dos fundos que você está avaliando combina com seu próprio perfil de investidor. Se combina com sua tolerância a risco.</a:t>
            </a:r>
          </a:p>
          <a:p>
            <a:r>
              <a:rPr lang="pt-BR" dirty="0"/>
              <a:t>Benchmark: parâmetro usado como referência para a performance da carteira.</a:t>
            </a:r>
          </a:p>
          <a:p>
            <a:r>
              <a:rPr lang="pt-BR" dirty="0"/>
              <a:t>Resgate e Liquidez: prazos de resgate das cotas.</a:t>
            </a:r>
          </a:p>
          <a:p>
            <a:r>
              <a:rPr lang="pt-BR" dirty="0"/>
              <a:t>Taxas.</a:t>
            </a:r>
          </a:p>
          <a:p>
            <a:r>
              <a:rPr lang="pt-BR" dirty="0"/>
              <a:t>Aplicação inicial: valor mínimo que o investidor deve aportar na primeira vez que aplica.</a:t>
            </a:r>
          </a:p>
          <a:p>
            <a:r>
              <a:rPr lang="pt-BR" dirty="0"/>
              <a:t>Histórico e rentabilidade: Ficam disponível nos sites da CVM e da </a:t>
            </a:r>
            <a:r>
              <a:rPr lang="pt-BR" dirty="0" err="1"/>
              <a:t>Anbima</a:t>
            </a:r>
            <a:r>
              <a:rPr lang="pt-BR" dirty="0"/>
              <a:t>. </a:t>
            </a:r>
          </a:p>
          <a:p>
            <a:r>
              <a:rPr lang="pt-BR" dirty="0"/>
              <a:t>Rating: avaliações externas de casas de análise ou de especialistas.</a:t>
            </a:r>
          </a:p>
        </p:txBody>
      </p:sp>
    </p:spTree>
    <p:extLst>
      <p:ext uri="{BB962C8B-B14F-4D97-AF65-F5344CB8AC3E}">
        <p14:creationId xmlns:p14="http://schemas.microsoft.com/office/powerpoint/2010/main" val="22799901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558EF-4CEC-4118-A868-508FD9581EEC}"/>
              </a:ext>
            </a:extLst>
          </p:cNvPr>
          <p:cNvSpPr>
            <a:spLocks noGrp="1"/>
          </p:cNvSpPr>
          <p:nvPr>
            <p:ph type="title"/>
          </p:nvPr>
        </p:nvSpPr>
        <p:spPr/>
        <p:txBody>
          <a:bodyPr/>
          <a:lstStyle/>
          <a:p>
            <a:pPr algn="l"/>
            <a:r>
              <a:rPr lang="pt-BR" dirty="0"/>
              <a:t>BANCOS – Como avaliar</a:t>
            </a:r>
          </a:p>
        </p:txBody>
      </p:sp>
      <p:sp>
        <p:nvSpPr>
          <p:cNvPr id="3" name="Espaço Reservado para Conteúdo 2">
            <a:extLst>
              <a:ext uri="{FF2B5EF4-FFF2-40B4-BE49-F238E27FC236}">
                <a16:creationId xmlns:a16="http://schemas.microsoft.com/office/drawing/2014/main" id="{E0E24B00-6BB7-4A70-B66D-84D5F95B2884}"/>
              </a:ext>
            </a:extLst>
          </p:cNvPr>
          <p:cNvSpPr>
            <a:spLocks noGrp="1"/>
          </p:cNvSpPr>
          <p:nvPr>
            <p:ph idx="1"/>
          </p:nvPr>
        </p:nvSpPr>
        <p:spPr/>
        <p:txBody>
          <a:bodyPr/>
          <a:lstStyle/>
          <a:p>
            <a:r>
              <a:rPr lang="pt-BR" dirty="0"/>
              <a:t>Sugestão para consulta: </a:t>
            </a:r>
            <a:r>
              <a:rPr lang="pt-BR" u="sng" dirty="0">
                <a:hlinkClick r:id="rId2"/>
              </a:rPr>
              <a:t>https://bancodata.com.br/</a:t>
            </a:r>
            <a:endParaRPr lang="pt-BR" u="sng" dirty="0"/>
          </a:p>
          <a:p>
            <a:r>
              <a:rPr lang="pt-BR" dirty="0"/>
              <a:t>Reclamações no Reclame Aqui, Banco Central e </a:t>
            </a:r>
            <a:r>
              <a:rPr lang="pt-BR" dirty="0" err="1"/>
              <a:t>Yubb</a:t>
            </a:r>
            <a:r>
              <a:rPr lang="pt-BR" dirty="0"/>
              <a:t>: principalmente se resolvem as reclamações (recomendação minha)</a:t>
            </a:r>
          </a:p>
          <a:p>
            <a:r>
              <a:rPr lang="pt-BR" dirty="0"/>
              <a:t>Índices (básicos)</a:t>
            </a:r>
          </a:p>
          <a:p>
            <a:pPr lvl="1"/>
            <a:r>
              <a:rPr lang="pt-BR" dirty="0"/>
              <a:t>Lucro </a:t>
            </a:r>
          </a:p>
          <a:p>
            <a:pPr lvl="1"/>
            <a:r>
              <a:rPr lang="pt-BR" dirty="0"/>
              <a:t>Índice de Basiléia </a:t>
            </a:r>
          </a:p>
          <a:p>
            <a:pPr lvl="1"/>
            <a:r>
              <a:rPr lang="pt-BR" dirty="0"/>
              <a:t>Índice de Imobilização  </a:t>
            </a:r>
          </a:p>
        </p:txBody>
      </p:sp>
    </p:spTree>
    <p:extLst>
      <p:ext uri="{BB962C8B-B14F-4D97-AF65-F5344CB8AC3E}">
        <p14:creationId xmlns:p14="http://schemas.microsoft.com/office/powerpoint/2010/main" val="2674268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BC919-D755-4B2C-98CB-1EF7E4C3B311}"/>
              </a:ext>
            </a:extLst>
          </p:cNvPr>
          <p:cNvSpPr>
            <a:spLocks noGrp="1"/>
          </p:cNvSpPr>
          <p:nvPr>
            <p:ph type="title"/>
          </p:nvPr>
        </p:nvSpPr>
        <p:spPr/>
        <p:txBody>
          <a:bodyPr/>
          <a:lstStyle/>
          <a:p>
            <a:pPr algn="l"/>
            <a:r>
              <a:rPr lang="pt-BR" dirty="0"/>
              <a:t>Índice de Basiléia</a:t>
            </a:r>
          </a:p>
        </p:txBody>
      </p:sp>
      <p:sp>
        <p:nvSpPr>
          <p:cNvPr id="3" name="Espaço Reservado para Conteúdo 2">
            <a:extLst>
              <a:ext uri="{FF2B5EF4-FFF2-40B4-BE49-F238E27FC236}">
                <a16:creationId xmlns:a16="http://schemas.microsoft.com/office/drawing/2014/main" id="{F21B2A6B-D12F-4B7D-AB98-AB8DEB2AF2DE}"/>
              </a:ext>
            </a:extLst>
          </p:cNvPr>
          <p:cNvSpPr>
            <a:spLocks noGrp="1"/>
          </p:cNvSpPr>
          <p:nvPr>
            <p:ph idx="1"/>
          </p:nvPr>
        </p:nvSpPr>
        <p:spPr/>
        <p:txBody>
          <a:bodyPr>
            <a:normAutofit fontScale="85000" lnSpcReduction="10000"/>
          </a:bodyPr>
          <a:lstStyle/>
          <a:p>
            <a:r>
              <a:rPr lang="pt-BR" dirty="0"/>
              <a:t>Relação entre o capital próprio e o capital de terceiros (captações).</a:t>
            </a:r>
          </a:p>
          <a:p>
            <a:r>
              <a:rPr lang="pt-BR" dirty="0"/>
              <a:t>Indicador da capacidade dos bancos, financeiras ou corretoras em honrar suas obrigações de pagamento. </a:t>
            </a:r>
          </a:p>
          <a:p>
            <a:pPr fontAlgn="base"/>
            <a:r>
              <a:rPr lang="pt-BR" dirty="0"/>
              <a:t>Porcentagem de capital do banco que efetivamente é dele </a:t>
            </a:r>
          </a:p>
          <a:p>
            <a:pPr fontAlgn="base"/>
            <a:r>
              <a:rPr lang="pt-BR" dirty="0"/>
              <a:t>Indica a saúde financeira do banco </a:t>
            </a:r>
          </a:p>
          <a:p>
            <a:pPr fontAlgn="base"/>
            <a:r>
              <a:rPr lang="pt-BR" dirty="0"/>
              <a:t>Quanto maior melhor </a:t>
            </a:r>
          </a:p>
          <a:p>
            <a:pPr fontAlgn="base"/>
            <a:r>
              <a:rPr lang="pt-BR" dirty="0"/>
              <a:t>Banco Central exigi mínio de 11% -&gt; considerando este mínimo, indica que cada 100,00 emprestados o banco tem 11,00 de capital próprio </a:t>
            </a:r>
          </a:p>
          <a:p>
            <a:pPr fontAlgn="base"/>
            <a:r>
              <a:rPr lang="pt-BR" dirty="0"/>
              <a:t>Risco por meio da carteira de crédito </a:t>
            </a:r>
          </a:p>
          <a:p>
            <a:endParaRPr lang="pt-BR" dirty="0"/>
          </a:p>
        </p:txBody>
      </p:sp>
    </p:spTree>
    <p:extLst>
      <p:ext uri="{BB962C8B-B14F-4D97-AF65-F5344CB8AC3E}">
        <p14:creationId xmlns:p14="http://schemas.microsoft.com/office/powerpoint/2010/main" val="1819412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39C25-14D9-4154-ADAD-ED89F2D910DB}"/>
              </a:ext>
            </a:extLst>
          </p:cNvPr>
          <p:cNvSpPr>
            <a:spLocks noGrp="1"/>
          </p:cNvSpPr>
          <p:nvPr>
            <p:ph type="title"/>
          </p:nvPr>
        </p:nvSpPr>
        <p:spPr/>
        <p:txBody>
          <a:bodyPr/>
          <a:lstStyle/>
          <a:p>
            <a:pPr algn="l"/>
            <a:r>
              <a:rPr lang="pt-BR" dirty="0"/>
              <a:t>Índice de Imobilização</a:t>
            </a:r>
          </a:p>
        </p:txBody>
      </p:sp>
      <p:sp>
        <p:nvSpPr>
          <p:cNvPr id="3" name="Espaço Reservado para Conteúdo 2">
            <a:extLst>
              <a:ext uri="{FF2B5EF4-FFF2-40B4-BE49-F238E27FC236}">
                <a16:creationId xmlns:a16="http://schemas.microsoft.com/office/drawing/2014/main" id="{EE084957-8CD5-411C-B774-179A52727F19}"/>
              </a:ext>
            </a:extLst>
          </p:cNvPr>
          <p:cNvSpPr>
            <a:spLocks noGrp="1"/>
          </p:cNvSpPr>
          <p:nvPr>
            <p:ph idx="1"/>
          </p:nvPr>
        </p:nvSpPr>
        <p:spPr>
          <a:xfrm>
            <a:off x="2611808" y="2052116"/>
            <a:ext cx="7796540" cy="3997828"/>
          </a:xfrm>
        </p:spPr>
        <p:txBody>
          <a:bodyPr/>
          <a:lstStyle/>
          <a:p>
            <a:pPr fontAlgn="base"/>
            <a:r>
              <a:rPr lang="pt-BR" dirty="0"/>
              <a:t>Quanto do seu patrimônio estão investidos em imóveis; </a:t>
            </a:r>
          </a:p>
          <a:p>
            <a:pPr fontAlgn="base"/>
            <a:r>
              <a:rPr lang="pt-BR" dirty="0"/>
              <a:t>Indica a agilidade do banco em usar seu patrimônio para honrar seus compromissos, indica sua liquidez; </a:t>
            </a:r>
          </a:p>
          <a:p>
            <a:pPr fontAlgn="base"/>
            <a:r>
              <a:rPr lang="pt-BR" dirty="0"/>
              <a:t>Quanto menor melhor; </a:t>
            </a:r>
          </a:p>
          <a:p>
            <a:pPr fontAlgn="base"/>
            <a:r>
              <a:rPr lang="pt-BR" dirty="0"/>
              <a:t>Banco Central tolera um máximo de 50% -&gt; indica que cada 100,00 de patrimônio do banco, 50,00 estão investidos em imóveis. </a:t>
            </a:r>
          </a:p>
          <a:p>
            <a:endParaRPr lang="pt-BR" dirty="0"/>
          </a:p>
        </p:txBody>
      </p:sp>
    </p:spTree>
    <p:extLst>
      <p:ext uri="{BB962C8B-B14F-4D97-AF65-F5344CB8AC3E}">
        <p14:creationId xmlns:p14="http://schemas.microsoft.com/office/powerpoint/2010/main" val="39394791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12334C-C8C9-4C79-B0BE-DA952B7770B6}"/>
              </a:ext>
            </a:extLst>
          </p:cNvPr>
          <p:cNvSpPr>
            <a:spLocks noGrp="1"/>
          </p:cNvSpPr>
          <p:nvPr>
            <p:ph type="title"/>
          </p:nvPr>
        </p:nvSpPr>
        <p:spPr/>
        <p:txBody>
          <a:bodyPr/>
          <a:lstStyle/>
          <a:p>
            <a:pPr algn="l"/>
            <a:r>
              <a:rPr lang="pt-BR" dirty="0"/>
              <a:t>Corretoras – Como avaliar</a:t>
            </a:r>
          </a:p>
        </p:txBody>
      </p:sp>
      <p:sp>
        <p:nvSpPr>
          <p:cNvPr id="3" name="Espaço Reservado para Conteúdo 2">
            <a:extLst>
              <a:ext uri="{FF2B5EF4-FFF2-40B4-BE49-F238E27FC236}">
                <a16:creationId xmlns:a16="http://schemas.microsoft.com/office/drawing/2014/main" id="{82CFCE33-FCB2-4229-BF85-2806F1E514BD}"/>
              </a:ext>
            </a:extLst>
          </p:cNvPr>
          <p:cNvSpPr>
            <a:spLocks noGrp="1"/>
          </p:cNvSpPr>
          <p:nvPr>
            <p:ph idx="1"/>
          </p:nvPr>
        </p:nvSpPr>
        <p:spPr>
          <a:xfrm>
            <a:off x="1409350" y="1577130"/>
            <a:ext cx="9823509" cy="5075340"/>
          </a:xfrm>
        </p:spPr>
        <p:txBody>
          <a:bodyPr>
            <a:normAutofit/>
          </a:bodyPr>
          <a:lstStyle/>
          <a:p>
            <a:r>
              <a:rPr lang="pt-BR" dirty="0"/>
              <a:t>Pode-se usar os índices apresentados pra analisar os bancos;</a:t>
            </a:r>
          </a:p>
          <a:p>
            <a:r>
              <a:rPr lang="pt-BR" dirty="0"/>
              <a:t>Se certificar que a corretora está certificada a operar: B3, BC, CVM</a:t>
            </a:r>
          </a:p>
          <a:p>
            <a:pPr lvl="1" fontAlgn="base"/>
            <a:r>
              <a:rPr lang="pt-BR" dirty="0"/>
              <a:t>https://www.b3.com.br/pt_br/produtos-e-servicos/participantes/busca-de-participantes/participantes/ </a:t>
            </a:r>
          </a:p>
          <a:p>
            <a:pPr lvl="1" fontAlgn="base"/>
            <a:r>
              <a:rPr lang="pt-BR" dirty="0"/>
              <a:t>https://www.bcb.gov.br/estabilidadefinanceira/relacao_instituicoes_funcionamento </a:t>
            </a:r>
          </a:p>
          <a:p>
            <a:pPr lvl="1" fontAlgn="base"/>
            <a:r>
              <a:rPr lang="pt-BR" dirty="0"/>
              <a:t>https://sistemas.cvm.gov.br/?CadGeral </a:t>
            </a:r>
          </a:p>
          <a:p>
            <a:pPr marL="344488" lvl="1" indent="-344488" fontAlgn="base">
              <a:spcBef>
                <a:spcPts val="1000"/>
              </a:spcBef>
            </a:pPr>
            <a:r>
              <a:rPr lang="pt-BR" sz="2100" dirty="0"/>
              <a:t>Que tipo de serviço você quer? -&gt; nem todas as corretoras oferecem todos os serviços disponíveis na bolsa de valores</a:t>
            </a:r>
          </a:p>
          <a:p>
            <a:pPr marL="344488" lvl="1" indent="-344488" fontAlgn="base">
              <a:spcBef>
                <a:spcPts val="1000"/>
              </a:spcBef>
            </a:pPr>
            <a:r>
              <a:rPr lang="pt-BR" sz="2000" dirty="0"/>
              <a:t>Custos e taxas</a:t>
            </a:r>
          </a:p>
          <a:p>
            <a:r>
              <a:rPr lang="pt-BR" dirty="0"/>
              <a:t>Notas no Reclame Aqui e no </a:t>
            </a:r>
            <a:r>
              <a:rPr lang="pt-BR" dirty="0" err="1"/>
              <a:t>Yubb</a:t>
            </a:r>
            <a:r>
              <a:rPr lang="pt-BR" dirty="0"/>
              <a:t>  </a:t>
            </a:r>
          </a:p>
        </p:txBody>
      </p:sp>
    </p:spTree>
    <p:extLst>
      <p:ext uri="{BB962C8B-B14F-4D97-AF65-F5344CB8AC3E}">
        <p14:creationId xmlns:p14="http://schemas.microsoft.com/office/powerpoint/2010/main" val="904295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4D14D-8512-4E46-9377-27465236A1F3}"/>
              </a:ext>
            </a:extLst>
          </p:cNvPr>
          <p:cNvSpPr>
            <a:spLocks noGrp="1"/>
          </p:cNvSpPr>
          <p:nvPr>
            <p:ph type="title"/>
          </p:nvPr>
        </p:nvSpPr>
        <p:spPr>
          <a:xfrm>
            <a:off x="1353459" y="269441"/>
            <a:ext cx="9610952" cy="1077229"/>
          </a:xfrm>
        </p:spPr>
        <p:txBody>
          <a:bodyPr/>
          <a:lstStyle/>
          <a:p>
            <a:pPr algn="l"/>
            <a:r>
              <a:rPr lang="pt-BR" dirty="0"/>
              <a:t>Dicas </a:t>
            </a:r>
          </a:p>
        </p:txBody>
      </p:sp>
      <p:sp>
        <p:nvSpPr>
          <p:cNvPr id="3" name="Espaço Reservado para Conteúdo 2">
            <a:extLst>
              <a:ext uri="{FF2B5EF4-FFF2-40B4-BE49-F238E27FC236}">
                <a16:creationId xmlns:a16="http://schemas.microsoft.com/office/drawing/2014/main" id="{13077F9A-188E-4B5C-8162-2C274FE22591}"/>
              </a:ext>
            </a:extLst>
          </p:cNvPr>
          <p:cNvSpPr>
            <a:spLocks noGrp="1"/>
          </p:cNvSpPr>
          <p:nvPr>
            <p:ph idx="1"/>
          </p:nvPr>
        </p:nvSpPr>
        <p:spPr>
          <a:xfrm>
            <a:off x="1353459" y="1551962"/>
            <a:ext cx="9048890" cy="4874005"/>
          </a:xfrm>
        </p:spPr>
        <p:txBody>
          <a:bodyPr/>
          <a:lstStyle/>
          <a:p>
            <a:r>
              <a:rPr lang="pt-BR" dirty="0"/>
              <a:t>Cash </a:t>
            </a:r>
            <a:r>
              <a:rPr lang="pt-BR" dirty="0" err="1"/>
              <a:t>back</a:t>
            </a:r>
            <a:endParaRPr lang="pt-BR" dirty="0"/>
          </a:p>
          <a:p>
            <a:pPr lvl="1" fontAlgn="base"/>
            <a:r>
              <a:rPr lang="pt-BR" dirty="0"/>
              <a:t>Cartão de crédito  </a:t>
            </a:r>
          </a:p>
          <a:p>
            <a:pPr lvl="2" fontAlgn="base"/>
            <a:r>
              <a:rPr lang="pt-BR" dirty="0"/>
              <a:t>O principal é o </a:t>
            </a:r>
            <a:r>
              <a:rPr lang="pt-BR" dirty="0" err="1"/>
              <a:t>Meliuz</a:t>
            </a:r>
            <a:r>
              <a:rPr lang="pt-BR" dirty="0"/>
              <a:t>, se a fatura atingir um valor mínimo você recebe </a:t>
            </a:r>
            <a:r>
              <a:rPr lang="pt-BR" dirty="0" err="1"/>
              <a:t>cashback</a:t>
            </a:r>
            <a:r>
              <a:rPr lang="pt-BR" dirty="0"/>
              <a:t> </a:t>
            </a:r>
          </a:p>
          <a:p>
            <a:pPr lvl="2" fontAlgn="base"/>
            <a:r>
              <a:rPr lang="pt-BR" dirty="0"/>
              <a:t>Programa de pontos, geralmente tem tarifa   </a:t>
            </a:r>
          </a:p>
          <a:p>
            <a:pPr lvl="1" fontAlgn="base"/>
            <a:r>
              <a:rPr lang="pt-BR" dirty="0"/>
              <a:t>Compra em parceiros</a:t>
            </a:r>
          </a:p>
          <a:p>
            <a:pPr lvl="2" fontAlgn="base"/>
            <a:r>
              <a:rPr lang="pt-BR" dirty="0"/>
              <a:t>AME </a:t>
            </a:r>
            <a:endParaRPr lang="pt-BR" sz="3600" dirty="0"/>
          </a:p>
          <a:p>
            <a:pPr lvl="2" fontAlgn="base"/>
            <a:r>
              <a:rPr lang="pt-BR" dirty="0"/>
              <a:t>Inter </a:t>
            </a:r>
            <a:endParaRPr lang="pt-BR" sz="3600" dirty="0"/>
          </a:p>
          <a:p>
            <a:pPr lvl="3" fontAlgn="base"/>
            <a:r>
              <a:rPr lang="pt-BR" dirty="0"/>
              <a:t>pode pagar com outras formas de pagamento sem ser o cartão do Inter </a:t>
            </a:r>
            <a:endParaRPr lang="pt-BR" sz="3400" dirty="0"/>
          </a:p>
          <a:p>
            <a:pPr lvl="2" fontAlgn="base"/>
            <a:r>
              <a:rPr lang="pt-BR" dirty="0" err="1"/>
              <a:t>Meliuz</a:t>
            </a:r>
            <a:r>
              <a:rPr lang="pt-BR" dirty="0"/>
              <a:t>  </a:t>
            </a:r>
            <a:endParaRPr lang="pt-BR" sz="3600" dirty="0"/>
          </a:p>
          <a:p>
            <a:pPr lvl="2" fontAlgn="base"/>
            <a:r>
              <a:rPr lang="pt-BR" dirty="0"/>
              <a:t>C6 </a:t>
            </a:r>
            <a:endParaRPr lang="pt-BR" sz="3600" dirty="0"/>
          </a:p>
          <a:p>
            <a:pPr lvl="2" fontAlgn="base"/>
            <a:endParaRPr lang="pt-BR" dirty="0"/>
          </a:p>
          <a:p>
            <a:endParaRPr lang="pt-BR" dirty="0"/>
          </a:p>
          <a:p>
            <a:pPr lvl="1"/>
            <a:endParaRPr lang="pt-BR" dirty="0"/>
          </a:p>
        </p:txBody>
      </p:sp>
    </p:spTree>
    <p:extLst>
      <p:ext uri="{BB962C8B-B14F-4D97-AF65-F5344CB8AC3E}">
        <p14:creationId xmlns:p14="http://schemas.microsoft.com/office/powerpoint/2010/main" val="209599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AAD49-48C7-4312-8F0D-A184E06DEDE4}"/>
              </a:ext>
            </a:extLst>
          </p:cNvPr>
          <p:cNvSpPr>
            <a:spLocks noGrp="1"/>
          </p:cNvSpPr>
          <p:nvPr>
            <p:ph type="title"/>
          </p:nvPr>
        </p:nvSpPr>
        <p:spPr/>
        <p:txBody>
          <a:bodyPr/>
          <a:lstStyle/>
          <a:p>
            <a:pPr algn="l"/>
            <a:r>
              <a:rPr lang="pt-BR" dirty="0"/>
              <a:t>Juros Compostos - Exemplo</a:t>
            </a:r>
          </a:p>
        </p:txBody>
      </p:sp>
      <p:sp>
        <p:nvSpPr>
          <p:cNvPr id="3" name="Espaço Reservado para Conteúdo 2">
            <a:extLst>
              <a:ext uri="{FF2B5EF4-FFF2-40B4-BE49-F238E27FC236}">
                <a16:creationId xmlns:a16="http://schemas.microsoft.com/office/drawing/2014/main" id="{31BC94AC-0508-4D20-9F90-D6B4D1D95A94}"/>
              </a:ext>
            </a:extLst>
          </p:cNvPr>
          <p:cNvSpPr>
            <a:spLocks noGrp="1"/>
          </p:cNvSpPr>
          <p:nvPr>
            <p:ph sz="half" idx="1"/>
          </p:nvPr>
        </p:nvSpPr>
        <p:spPr>
          <a:xfrm>
            <a:off x="2353582" y="2052115"/>
            <a:ext cx="3891960" cy="3997828"/>
          </a:xfrm>
        </p:spPr>
        <p:txBody>
          <a:bodyPr>
            <a:normAutofit/>
          </a:bodyPr>
          <a:lstStyle/>
          <a:p>
            <a:r>
              <a:rPr lang="pt-BR" dirty="0"/>
              <a:t>Capital (C): 1.000,00</a:t>
            </a:r>
          </a:p>
          <a:p>
            <a:r>
              <a:rPr lang="pt-BR" dirty="0"/>
              <a:t>Taxa (i): 5 % ao mês</a:t>
            </a:r>
          </a:p>
          <a:p>
            <a:r>
              <a:rPr lang="pt-BR" dirty="0"/>
              <a:t>Tempo (t): 4 meses</a:t>
            </a:r>
          </a:p>
          <a:p>
            <a:r>
              <a:rPr lang="nn-NO" sz="2000" dirty="0"/>
              <a:t>M = C (1 + i)</a:t>
            </a:r>
            <a:r>
              <a:rPr lang="nn-NO" sz="2000" baseline="30000" dirty="0"/>
              <a:t>t</a:t>
            </a:r>
          </a:p>
          <a:p>
            <a:r>
              <a:rPr lang="pt-BR" dirty="0"/>
              <a:t>M = 1000 (1 + 0,05)</a:t>
            </a:r>
            <a:r>
              <a:rPr lang="pt-BR" baseline="30000" dirty="0"/>
              <a:t>4</a:t>
            </a:r>
          </a:p>
          <a:p>
            <a:r>
              <a:rPr lang="pt-BR" dirty="0"/>
              <a:t>M = 1000 (1,05)</a:t>
            </a:r>
            <a:r>
              <a:rPr lang="pt-BR" baseline="30000" dirty="0"/>
              <a:t>4</a:t>
            </a:r>
          </a:p>
          <a:p>
            <a:r>
              <a:rPr lang="pt-BR" dirty="0"/>
              <a:t>M = 1215,51</a:t>
            </a:r>
          </a:p>
          <a:p>
            <a:endParaRPr lang="pt-BR" dirty="0"/>
          </a:p>
        </p:txBody>
      </p:sp>
      <p:sp>
        <p:nvSpPr>
          <p:cNvPr id="4" name="Espaço Reservado para Conteúdo 3">
            <a:extLst>
              <a:ext uri="{FF2B5EF4-FFF2-40B4-BE49-F238E27FC236}">
                <a16:creationId xmlns:a16="http://schemas.microsoft.com/office/drawing/2014/main" id="{142FA04C-2545-4B94-9042-2143F282BB62}"/>
              </a:ext>
            </a:extLst>
          </p:cNvPr>
          <p:cNvSpPr>
            <a:spLocks noGrp="1"/>
          </p:cNvSpPr>
          <p:nvPr>
            <p:ph sz="half" idx="2"/>
          </p:nvPr>
        </p:nvSpPr>
        <p:spPr>
          <a:xfrm>
            <a:off x="6666635" y="2052114"/>
            <a:ext cx="4544703" cy="3997829"/>
          </a:xfrm>
        </p:spPr>
        <p:txBody>
          <a:bodyPr>
            <a:normAutofit/>
          </a:bodyPr>
          <a:lstStyle/>
          <a:p>
            <a:r>
              <a:rPr lang="pt-BR" dirty="0"/>
              <a:t>1° mês – 1000,00 . 0,05 = 50,00</a:t>
            </a:r>
          </a:p>
          <a:p>
            <a:r>
              <a:rPr lang="pt-BR" dirty="0"/>
              <a:t>2° mês – 1050,00 . 0,05 = 52,50</a:t>
            </a:r>
          </a:p>
          <a:p>
            <a:r>
              <a:rPr lang="pt-BR" dirty="0"/>
              <a:t>3° mês – 1102,50 . 0,05 = 55,13</a:t>
            </a:r>
          </a:p>
          <a:p>
            <a:r>
              <a:rPr lang="pt-BR" dirty="0"/>
              <a:t>4° mês – 1157,63 . 0,05 = 57,88</a:t>
            </a:r>
          </a:p>
          <a:p>
            <a:r>
              <a:rPr lang="pt-BR" dirty="0"/>
              <a:t>Montante: 1000 + 50 + 52,50 + 55,13 + 57,88</a:t>
            </a:r>
          </a:p>
          <a:p>
            <a:r>
              <a:rPr lang="pt-BR" dirty="0"/>
              <a:t>Montante: 1215,51</a:t>
            </a:r>
          </a:p>
          <a:p>
            <a:endParaRPr lang="pt-BR" dirty="0"/>
          </a:p>
        </p:txBody>
      </p:sp>
    </p:spTree>
    <p:extLst>
      <p:ext uri="{BB962C8B-B14F-4D97-AF65-F5344CB8AC3E}">
        <p14:creationId xmlns:p14="http://schemas.microsoft.com/office/powerpoint/2010/main" val="184215008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4D14D-8512-4E46-9377-27465236A1F3}"/>
              </a:ext>
            </a:extLst>
          </p:cNvPr>
          <p:cNvSpPr>
            <a:spLocks noGrp="1"/>
          </p:cNvSpPr>
          <p:nvPr>
            <p:ph type="title"/>
          </p:nvPr>
        </p:nvSpPr>
        <p:spPr>
          <a:xfrm>
            <a:off x="1353459" y="269441"/>
            <a:ext cx="9610952" cy="1077229"/>
          </a:xfrm>
        </p:spPr>
        <p:txBody>
          <a:bodyPr/>
          <a:lstStyle/>
          <a:p>
            <a:pPr algn="l"/>
            <a:r>
              <a:rPr lang="pt-BR" dirty="0"/>
              <a:t>Dicas </a:t>
            </a:r>
          </a:p>
        </p:txBody>
      </p:sp>
      <p:sp>
        <p:nvSpPr>
          <p:cNvPr id="3" name="Espaço Reservado para Conteúdo 2">
            <a:extLst>
              <a:ext uri="{FF2B5EF4-FFF2-40B4-BE49-F238E27FC236}">
                <a16:creationId xmlns:a16="http://schemas.microsoft.com/office/drawing/2014/main" id="{13077F9A-188E-4B5C-8162-2C274FE22591}"/>
              </a:ext>
            </a:extLst>
          </p:cNvPr>
          <p:cNvSpPr>
            <a:spLocks noGrp="1"/>
          </p:cNvSpPr>
          <p:nvPr>
            <p:ph idx="1"/>
          </p:nvPr>
        </p:nvSpPr>
        <p:spPr>
          <a:xfrm>
            <a:off x="1353459" y="1929468"/>
            <a:ext cx="8839165" cy="4731390"/>
          </a:xfrm>
        </p:spPr>
        <p:txBody>
          <a:bodyPr>
            <a:normAutofit/>
          </a:bodyPr>
          <a:lstStyle/>
          <a:p>
            <a:pPr fontAlgn="base"/>
            <a:r>
              <a:rPr lang="pt-BR" dirty="0"/>
              <a:t>Programa de Fidelidade e pontos </a:t>
            </a:r>
          </a:p>
          <a:p>
            <a:pPr lvl="1" fontAlgn="base"/>
            <a:r>
              <a:rPr lang="pt-BR" dirty="0"/>
              <a:t>Desconto em faturas </a:t>
            </a:r>
          </a:p>
          <a:p>
            <a:pPr lvl="1" fontAlgn="base"/>
            <a:r>
              <a:rPr lang="pt-BR" dirty="0"/>
              <a:t>Cash </a:t>
            </a:r>
            <a:r>
              <a:rPr lang="pt-BR" dirty="0" err="1"/>
              <a:t>back</a:t>
            </a:r>
            <a:r>
              <a:rPr lang="pt-BR" dirty="0"/>
              <a:t> </a:t>
            </a:r>
          </a:p>
          <a:p>
            <a:pPr lvl="1" fontAlgn="base"/>
            <a:r>
              <a:rPr lang="pt-BR" dirty="0"/>
              <a:t>Troca por produtos </a:t>
            </a:r>
          </a:p>
          <a:p>
            <a:pPr lvl="1" fontAlgn="base"/>
            <a:r>
              <a:rPr lang="pt-BR" dirty="0"/>
              <a:t>Milhas  </a:t>
            </a:r>
          </a:p>
          <a:p>
            <a:pPr lvl="2" fontAlgn="base"/>
            <a:r>
              <a:rPr lang="pt-BR" dirty="0"/>
              <a:t>Não recomendo vende-las, pode dar problema com as empresas de milhas </a:t>
            </a:r>
          </a:p>
          <a:p>
            <a:pPr fontAlgn="base"/>
            <a:r>
              <a:rPr lang="pt-BR" dirty="0"/>
              <a:t>Adiantamento de parcelas  </a:t>
            </a:r>
          </a:p>
          <a:p>
            <a:pPr lvl="1" fontAlgn="base"/>
            <a:r>
              <a:rPr lang="pt-BR" dirty="0" err="1"/>
              <a:t>Nubank</a:t>
            </a:r>
            <a:r>
              <a:rPr lang="pt-BR" dirty="0"/>
              <a:t> dá desconto </a:t>
            </a:r>
          </a:p>
          <a:p>
            <a:pPr lvl="2" fontAlgn="base"/>
            <a:r>
              <a:rPr lang="pt-BR" dirty="0"/>
              <a:t>se o preço a vista e a prazo for o mesmo </a:t>
            </a:r>
          </a:p>
          <a:p>
            <a:pPr lvl="2" fontAlgn="base"/>
            <a:endParaRPr lang="pt-BR" dirty="0"/>
          </a:p>
          <a:p>
            <a:endParaRPr lang="pt-BR" dirty="0"/>
          </a:p>
          <a:p>
            <a:pPr lvl="1"/>
            <a:endParaRPr lang="pt-BR" dirty="0"/>
          </a:p>
        </p:txBody>
      </p:sp>
    </p:spTree>
    <p:extLst>
      <p:ext uri="{BB962C8B-B14F-4D97-AF65-F5344CB8AC3E}">
        <p14:creationId xmlns:p14="http://schemas.microsoft.com/office/powerpoint/2010/main" val="2628011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E0386-1AD1-4B08-9555-EAE52997B834}"/>
              </a:ext>
            </a:extLst>
          </p:cNvPr>
          <p:cNvSpPr>
            <a:spLocks noGrp="1"/>
          </p:cNvSpPr>
          <p:nvPr>
            <p:ph type="title"/>
          </p:nvPr>
        </p:nvSpPr>
        <p:spPr>
          <a:xfrm>
            <a:off x="2449585" y="808056"/>
            <a:ext cx="8120554" cy="1077229"/>
          </a:xfrm>
        </p:spPr>
        <p:txBody>
          <a:bodyPr/>
          <a:lstStyle/>
          <a:p>
            <a:pPr algn="l"/>
            <a:r>
              <a:rPr lang="pt-BR" dirty="0"/>
              <a:t>Mito Verdade - Depende</a:t>
            </a:r>
          </a:p>
        </p:txBody>
      </p:sp>
      <p:sp>
        <p:nvSpPr>
          <p:cNvPr id="3" name="Espaço Reservado para Conteúdo 2">
            <a:extLst>
              <a:ext uri="{FF2B5EF4-FFF2-40B4-BE49-F238E27FC236}">
                <a16:creationId xmlns:a16="http://schemas.microsoft.com/office/drawing/2014/main" id="{438A2BF7-F751-4605-9C4C-FBFFDC25FE0E}"/>
              </a:ext>
            </a:extLst>
          </p:cNvPr>
          <p:cNvSpPr>
            <a:spLocks noGrp="1"/>
          </p:cNvSpPr>
          <p:nvPr>
            <p:ph idx="1"/>
          </p:nvPr>
        </p:nvSpPr>
        <p:spPr>
          <a:xfrm>
            <a:off x="2625754" y="2010519"/>
            <a:ext cx="6459523" cy="2836961"/>
          </a:xfrm>
        </p:spPr>
        <p:txBody>
          <a:bodyPr/>
          <a:lstStyle/>
          <a:p>
            <a:r>
              <a:rPr lang="pt-BR" dirty="0"/>
              <a:t>Casa: Alugar x Comprar</a:t>
            </a:r>
          </a:p>
          <a:p>
            <a:pPr lvl="1"/>
            <a:r>
              <a:rPr lang="pt-BR" dirty="0"/>
              <a:t>Cuidado em ir atrás de quem manda vender sua casa e aplicar o dinheiro. </a:t>
            </a:r>
          </a:p>
          <a:p>
            <a:r>
              <a:rPr lang="pt-BR" dirty="0"/>
              <a:t>Carro: Uber x Carro próprio</a:t>
            </a:r>
          </a:p>
        </p:txBody>
      </p:sp>
    </p:spTree>
    <p:extLst>
      <p:ext uri="{BB962C8B-B14F-4D97-AF65-F5344CB8AC3E}">
        <p14:creationId xmlns:p14="http://schemas.microsoft.com/office/powerpoint/2010/main" val="25477429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8A4A3-8CF7-4EFC-B37A-732AFA3ECF58}"/>
              </a:ext>
            </a:extLst>
          </p:cNvPr>
          <p:cNvSpPr>
            <a:spLocks noGrp="1"/>
          </p:cNvSpPr>
          <p:nvPr>
            <p:ph type="title"/>
          </p:nvPr>
        </p:nvSpPr>
        <p:spPr>
          <a:xfrm>
            <a:off x="1359017" y="356533"/>
            <a:ext cx="9420836" cy="813814"/>
          </a:xfrm>
        </p:spPr>
        <p:txBody>
          <a:bodyPr/>
          <a:lstStyle/>
          <a:p>
            <a:pPr algn="ctr"/>
            <a:r>
              <a:rPr lang="pt-BR" dirty="0"/>
              <a:t>Casa</a:t>
            </a:r>
          </a:p>
        </p:txBody>
      </p:sp>
      <p:sp>
        <p:nvSpPr>
          <p:cNvPr id="3" name="Espaço Reservado para Texto 2">
            <a:extLst>
              <a:ext uri="{FF2B5EF4-FFF2-40B4-BE49-F238E27FC236}">
                <a16:creationId xmlns:a16="http://schemas.microsoft.com/office/drawing/2014/main" id="{3BBC3FAE-C507-49A5-97A7-494E5277B86E}"/>
              </a:ext>
            </a:extLst>
          </p:cNvPr>
          <p:cNvSpPr>
            <a:spLocks noGrp="1"/>
          </p:cNvSpPr>
          <p:nvPr>
            <p:ph type="body" idx="1"/>
          </p:nvPr>
        </p:nvSpPr>
        <p:spPr>
          <a:xfrm>
            <a:off x="1476463" y="1653930"/>
            <a:ext cx="5029289" cy="713818"/>
          </a:xfrm>
        </p:spPr>
        <p:txBody>
          <a:bodyPr/>
          <a:lstStyle/>
          <a:p>
            <a:pPr algn="ctr"/>
            <a:r>
              <a:rPr lang="pt-BR" dirty="0"/>
              <a:t>Alugar</a:t>
            </a:r>
          </a:p>
        </p:txBody>
      </p:sp>
      <p:sp>
        <p:nvSpPr>
          <p:cNvPr id="4" name="Espaço Reservado para Conteúdo 3">
            <a:extLst>
              <a:ext uri="{FF2B5EF4-FFF2-40B4-BE49-F238E27FC236}">
                <a16:creationId xmlns:a16="http://schemas.microsoft.com/office/drawing/2014/main" id="{CF88F959-996F-43ED-826F-9563FA8F3A58}"/>
              </a:ext>
            </a:extLst>
          </p:cNvPr>
          <p:cNvSpPr>
            <a:spLocks noGrp="1"/>
          </p:cNvSpPr>
          <p:nvPr>
            <p:ph sz="half" idx="2"/>
          </p:nvPr>
        </p:nvSpPr>
        <p:spPr>
          <a:xfrm>
            <a:off x="1476463" y="2851331"/>
            <a:ext cx="5026446" cy="3423634"/>
          </a:xfrm>
        </p:spPr>
        <p:txBody>
          <a:bodyPr>
            <a:normAutofit fontScale="77500" lnSpcReduction="20000"/>
          </a:bodyPr>
          <a:lstStyle/>
          <a:p>
            <a:pPr fontAlgn="base"/>
            <a:r>
              <a:rPr lang="pt-BR" dirty="0"/>
              <a:t>Vantagens </a:t>
            </a:r>
          </a:p>
          <a:p>
            <a:pPr lvl="1" fontAlgn="base"/>
            <a:r>
              <a:rPr lang="pt-BR" dirty="0"/>
              <a:t>Flexibilidade de mudança </a:t>
            </a:r>
          </a:p>
          <a:p>
            <a:pPr lvl="1" fontAlgn="base"/>
            <a:r>
              <a:rPr lang="pt-BR" dirty="0"/>
              <a:t>Infraestrutura é responsabilidade do dono: pode acontecer do dono ser do tipo que gosta de enrolar, ou bater o pé e não fazer  (observação minha)</a:t>
            </a:r>
          </a:p>
          <a:p>
            <a:pPr fontAlgn="base"/>
            <a:r>
              <a:rPr lang="pt-BR" dirty="0"/>
              <a:t>Desvantagens </a:t>
            </a:r>
          </a:p>
          <a:p>
            <a:pPr lvl="1" fontAlgn="base"/>
            <a:r>
              <a:rPr lang="pt-BR" dirty="0"/>
              <a:t>Limitação com reformas </a:t>
            </a:r>
          </a:p>
          <a:p>
            <a:pPr lvl="1" fontAlgn="base"/>
            <a:r>
              <a:rPr lang="pt-BR" dirty="0"/>
              <a:t>Risco do contrato </a:t>
            </a:r>
          </a:p>
          <a:p>
            <a:pPr lvl="1" fontAlgn="base"/>
            <a:r>
              <a:rPr lang="pt-BR" dirty="0"/>
              <a:t>Reajuste de aluguel (esta fui eu) </a:t>
            </a:r>
          </a:p>
          <a:p>
            <a:endParaRPr lang="pt-BR" dirty="0"/>
          </a:p>
        </p:txBody>
      </p:sp>
      <p:sp>
        <p:nvSpPr>
          <p:cNvPr id="5" name="Espaço Reservado para Texto 4">
            <a:extLst>
              <a:ext uri="{FF2B5EF4-FFF2-40B4-BE49-F238E27FC236}">
                <a16:creationId xmlns:a16="http://schemas.microsoft.com/office/drawing/2014/main" id="{5B662DB4-7580-4D36-8430-D6ACE8AD9E4F}"/>
              </a:ext>
            </a:extLst>
          </p:cNvPr>
          <p:cNvSpPr>
            <a:spLocks noGrp="1"/>
          </p:cNvSpPr>
          <p:nvPr>
            <p:ph type="body" sz="quarter" idx="3"/>
          </p:nvPr>
        </p:nvSpPr>
        <p:spPr>
          <a:xfrm>
            <a:off x="6666635" y="1656443"/>
            <a:ext cx="4381666" cy="713818"/>
          </a:xfrm>
        </p:spPr>
        <p:txBody>
          <a:bodyPr/>
          <a:lstStyle/>
          <a:p>
            <a:pPr algn="ctr"/>
            <a:r>
              <a:rPr lang="pt-BR" dirty="0"/>
              <a:t>Comprar</a:t>
            </a:r>
          </a:p>
        </p:txBody>
      </p:sp>
      <p:sp>
        <p:nvSpPr>
          <p:cNvPr id="6" name="Espaço Reservado para Conteúdo 5">
            <a:extLst>
              <a:ext uri="{FF2B5EF4-FFF2-40B4-BE49-F238E27FC236}">
                <a16:creationId xmlns:a16="http://schemas.microsoft.com/office/drawing/2014/main" id="{135DED81-2AAD-4103-8E55-58AD922EC171}"/>
              </a:ext>
            </a:extLst>
          </p:cNvPr>
          <p:cNvSpPr>
            <a:spLocks noGrp="1"/>
          </p:cNvSpPr>
          <p:nvPr>
            <p:ph sz="quarter" idx="4"/>
          </p:nvPr>
        </p:nvSpPr>
        <p:spPr>
          <a:xfrm>
            <a:off x="6666634" y="2851330"/>
            <a:ext cx="4490723" cy="3650137"/>
          </a:xfrm>
        </p:spPr>
        <p:txBody>
          <a:bodyPr>
            <a:normAutofit fontScale="77500" lnSpcReduction="20000"/>
          </a:bodyPr>
          <a:lstStyle/>
          <a:p>
            <a:pPr fontAlgn="base"/>
            <a:r>
              <a:rPr lang="pt-BR" dirty="0"/>
              <a:t>Vantagens </a:t>
            </a:r>
          </a:p>
          <a:p>
            <a:pPr lvl="1" fontAlgn="base"/>
            <a:r>
              <a:rPr lang="pt-BR" dirty="0"/>
              <a:t>Fazer as coisas do jeito que você quiser </a:t>
            </a:r>
          </a:p>
          <a:p>
            <a:pPr lvl="1" fontAlgn="base"/>
            <a:r>
              <a:rPr lang="pt-BR" dirty="0"/>
              <a:t>Não paga o aluguel </a:t>
            </a:r>
          </a:p>
          <a:p>
            <a:pPr fontAlgn="base"/>
            <a:r>
              <a:rPr lang="pt-BR" dirty="0"/>
              <a:t>Desvantagens </a:t>
            </a:r>
          </a:p>
          <a:p>
            <a:pPr lvl="1" fontAlgn="base"/>
            <a:r>
              <a:rPr lang="pt-BR" dirty="0"/>
              <a:t>Burocracia e impostos na compra  </a:t>
            </a:r>
          </a:p>
          <a:p>
            <a:pPr lvl="1" fontAlgn="base"/>
            <a:r>
              <a:rPr lang="pt-BR" dirty="0"/>
              <a:t>Vícios ocultos </a:t>
            </a:r>
          </a:p>
          <a:p>
            <a:pPr lvl="1" fontAlgn="base"/>
            <a:r>
              <a:rPr lang="pt-BR" dirty="0"/>
              <a:t>Concentra grande parte do patrimônio nele </a:t>
            </a:r>
          </a:p>
          <a:p>
            <a:pPr lvl="1" fontAlgn="base"/>
            <a:r>
              <a:rPr lang="pt-BR" dirty="0"/>
              <a:t>Baixa liquidez </a:t>
            </a:r>
          </a:p>
          <a:p>
            <a:pPr lvl="1" fontAlgn="base"/>
            <a:r>
              <a:rPr lang="pt-BR" dirty="0"/>
              <a:t>Custo de manutenção </a:t>
            </a:r>
          </a:p>
          <a:p>
            <a:endParaRPr lang="pt-BR" dirty="0"/>
          </a:p>
        </p:txBody>
      </p:sp>
    </p:spTree>
    <p:extLst>
      <p:ext uri="{BB962C8B-B14F-4D97-AF65-F5344CB8AC3E}">
        <p14:creationId xmlns:p14="http://schemas.microsoft.com/office/powerpoint/2010/main" val="9086748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68E38-4E70-4711-9C06-970686139983}"/>
              </a:ext>
            </a:extLst>
          </p:cNvPr>
          <p:cNvSpPr>
            <a:spLocks noGrp="1"/>
          </p:cNvSpPr>
          <p:nvPr>
            <p:ph type="title"/>
          </p:nvPr>
        </p:nvSpPr>
        <p:spPr>
          <a:xfrm>
            <a:off x="1551963" y="329885"/>
            <a:ext cx="9099071" cy="701962"/>
          </a:xfrm>
        </p:spPr>
        <p:txBody>
          <a:bodyPr/>
          <a:lstStyle/>
          <a:p>
            <a:pPr algn="ctr"/>
            <a:r>
              <a:rPr lang="pt-BR" dirty="0"/>
              <a:t>Carro</a:t>
            </a:r>
          </a:p>
        </p:txBody>
      </p:sp>
      <p:sp>
        <p:nvSpPr>
          <p:cNvPr id="3" name="Espaço Reservado para Conteúdo 2">
            <a:extLst>
              <a:ext uri="{FF2B5EF4-FFF2-40B4-BE49-F238E27FC236}">
                <a16:creationId xmlns:a16="http://schemas.microsoft.com/office/drawing/2014/main" id="{CD3DEFD3-3982-445B-97BA-2BEA926947C6}"/>
              </a:ext>
            </a:extLst>
          </p:cNvPr>
          <p:cNvSpPr>
            <a:spLocks noGrp="1"/>
          </p:cNvSpPr>
          <p:nvPr>
            <p:ph idx="1"/>
          </p:nvPr>
        </p:nvSpPr>
        <p:spPr>
          <a:xfrm>
            <a:off x="2172749" y="1171272"/>
            <a:ext cx="8389001" cy="5464420"/>
          </a:xfrm>
        </p:spPr>
        <p:txBody>
          <a:bodyPr/>
          <a:lstStyle/>
          <a:p>
            <a:pPr fontAlgn="base"/>
            <a:r>
              <a:rPr lang="pt-BR" dirty="0"/>
              <a:t>Erro: comprar para mostrar para os outros, por vaidade, concorrência com alguém para provar quem pode mais </a:t>
            </a:r>
          </a:p>
          <a:p>
            <a:pPr fontAlgn="base"/>
            <a:r>
              <a:rPr lang="pt-BR" dirty="0"/>
              <a:t>Recomendação minha: </a:t>
            </a:r>
          </a:p>
          <a:p>
            <a:pPr lvl="1" fontAlgn="base"/>
            <a:r>
              <a:rPr lang="pt-BR" dirty="0"/>
              <a:t>Comprar um carro popular com </a:t>
            </a:r>
            <a:r>
              <a:rPr lang="pt-BR"/>
              <a:t>mais ano </a:t>
            </a:r>
            <a:r>
              <a:rPr lang="pt-BR" dirty="0"/>
              <a:t>e arrumá-lo</a:t>
            </a:r>
          </a:p>
          <a:p>
            <a:pPr lvl="1" fontAlgn="base"/>
            <a:r>
              <a:rPr lang="pt-BR" dirty="0"/>
              <a:t>Andar dentro dos limites do carro</a:t>
            </a:r>
          </a:p>
          <a:p>
            <a:pPr lvl="1" fontAlgn="base"/>
            <a:r>
              <a:rPr lang="pt-BR" dirty="0"/>
              <a:t>Andar na cidade de modo inteligente</a:t>
            </a:r>
          </a:p>
          <a:p>
            <a:pPr fontAlgn="base"/>
            <a:r>
              <a:rPr lang="pt-BR" dirty="0"/>
              <a:t>Motorista de aplicativo pode negar a corrida </a:t>
            </a:r>
          </a:p>
          <a:p>
            <a:r>
              <a:rPr lang="pt-BR" dirty="0"/>
              <a:t>Calcular os custos: https://www.youtube.com/watch?v=3Y1Rt3uFfvg</a:t>
            </a:r>
          </a:p>
        </p:txBody>
      </p:sp>
    </p:spTree>
    <p:extLst>
      <p:ext uri="{BB962C8B-B14F-4D97-AF65-F5344CB8AC3E}">
        <p14:creationId xmlns:p14="http://schemas.microsoft.com/office/powerpoint/2010/main" val="353950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570B7-DC58-487E-A9EB-DDBB69AD5A40}"/>
              </a:ext>
            </a:extLst>
          </p:cNvPr>
          <p:cNvSpPr>
            <a:spLocks noGrp="1"/>
          </p:cNvSpPr>
          <p:nvPr>
            <p:ph type="title"/>
          </p:nvPr>
        </p:nvSpPr>
        <p:spPr>
          <a:xfrm>
            <a:off x="2609873" y="805818"/>
            <a:ext cx="7956560" cy="713818"/>
          </a:xfrm>
        </p:spPr>
        <p:txBody>
          <a:bodyPr/>
          <a:lstStyle/>
          <a:p>
            <a:pPr algn="l"/>
            <a:r>
              <a:rPr lang="pt-BR" dirty="0"/>
              <a:t>Comparação </a:t>
            </a:r>
          </a:p>
        </p:txBody>
      </p:sp>
      <p:sp>
        <p:nvSpPr>
          <p:cNvPr id="3" name="Espaço Reservado para Texto 2">
            <a:extLst>
              <a:ext uri="{FF2B5EF4-FFF2-40B4-BE49-F238E27FC236}">
                <a16:creationId xmlns:a16="http://schemas.microsoft.com/office/drawing/2014/main" id="{02652DBD-A55A-4CFB-8482-DF23359507C8}"/>
              </a:ext>
            </a:extLst>
          </p:cNvPr>
          <p:cNvSpPr>
            <a:spLocks noGrp="1"/>
          </p:cNvSpPr>
          <p:nvPr>
            <p:ph type="body" idx="1"/>
          </p:nvPr>
        </p:nvSpPr>
        <p:spPr>
          <a:xfrm>
            <a:off x="2425737" y="1789042"/>
            <a:ext cx="4080603" cy="513063"/>
          </a:xfrm>
        </p:spPr>
        <p:txBody>
          <a:bodyPr/>
          <a:lstStyle/>
          <a:p>
            <a:r>
              <a:rPr lang="pt-BR" dirty="0">
                <a:solidFill>
                  <a:schemeClr val="tx1"/>
                </a:solidFill>
              </a:rPr>
              <a:t>Juros Simples</a:t>
            </a:r>
          </a:p>
        </p:txBody>
      </p:sp>
      <p:sp>
        <p:nvSpPr>
          <p:cNvPr id="4" name="Espaço Reservado para Conteúdo 3">
            <a:extLst>
              <a:ext uri="{FF2B5EF4-FFF2-40B4-BE49-F238E27FC236}">
                <a16:creationId xmlns:a16="http://schemas.microsoft.com/office/drawing/2014/main" id="{378BD708-7DF8-4358-9B3B-945DAB6D4700}"/>
              </a:ext>
            </a:extLst>
          </p:cNvPr>
          <p:cNvSpPr>
            <a:spLocks noGrp="1"/>
          </p:cNvSpPr>
          <p:nvPr>
            <p:ph sz="half" idx="2"/>
          </p:nvPr>
        </p:nvSpPr>
        <p:spPr>
          <a:xfrm>
            <a:off x="2425737" y="2387504"/>
            <a:ext cx="4077760" cy="3071434"/>
          </a:xfrm>
        </p:spPr>
        <p:txBody>
          <a:bodyPr>
            <a:normAutofit fontScale="85000" lnSpcReduction="20000"/>
          </a:bodyPr>
          <a:lstStyle/>
          <a:p>
            <a:r>
              <a:rPr lang="pt-BR" dirty="0"/>
              <a:t>1° mês – 1000 . 0,05 = 50</a:t>
            </a:r>
          </a:p>
          <a:p>
            <a:r>
              <a:rPr lang="pt-BR" dirty="0"/>
              <a:t>2° mês – 1000 . 0,05 = 50</a:t>
            </a:r>
          </a:p>
          <a:p>
            <a:r>
              <a:rPr lang="pt-BR" dirty="0"/>
              <a:t>3° mês – 1000 . 0,05 = 50</a:t>
            </a:r>
          </a:p>
          <a:p>
            <a:r>
              <a:rPr lang="pt-BR" dirty="0"/>
              <a:t>4° mês – 1000 . 0,05 = 50</a:t>
            </a:r>
          </a:p>
          <a:p>
            <a:r>
              <a:rPr lang="pt-BR" dirty="0"/>
              <a:t>Montante: 1000 + 50 + 50 + 50 + 50</a:t>
            </a:r>
          </a:p>
          <a:p>
            <a:r>
              <a:rPr lang="pt-BR" dirty="0"/>
              <a:t>Montante: 1200,00</a:t>
            </a:r>
          </a:p>
          <a:p>
            <a:endParaRPr lang="pt-BR" dirty="0"/>
          </a:p>
        </p:txBody>
      </p:sp>
      <p:sp>
        <p:nvSpPr>
          <p:cNvPr id="5" name="Espaço Reservado para Texto 4">
            <a:extLst>
              <a:ext uri="{FF2B5EF4-FFF2-40B4-BE49-F238E27FC236}">
                <a16:creationId xmlns:a16="http://schemas.microsoft.com/office/drawing/2014/main" id="{10EE3E4F-503D-41AA-B821-54A4AADB7581}"/>
              </a:ext>
            </a:extLst>
          </p:cNvPr>
          <p:cNvSpPr>
            <a:spLocks noGrp="1"/>
          </p:cNvSpPr>
          <p:nvPr>
            <p:ph type="body" sz="quarter" idx="3"/>
          </p:nvPr>
        </p:nvSpPr>
        <p:spPr>
          <a:xfrm>
            <a:off x="6667222" y="1789042"/>
            <a:ext cx="3899798" cy="513063"/>
          </a:xfrm>
        </p:spPr>
        <p:txBody>
          <a:bodyPr/>
          <a:lstStyle/>
          <a:p>
            <a:r>
              <a:rPr lang="pt-BR" dirty="0">
                <a:solidFill>
                  <a:schemeClr val="tx1"/>
                </a:solidFill>
              </a:rPr>
              <a:t>Juros Compostos</a:t>
            </a:r>
          </a:p>
        </p:txBody>
      </p:sp>
      <p:sp>
        <p:nvSpPr>
          <p:cNvPr id="6" name="Espaço Reservado para Conteúdo 5">
            <a:extLst>
              <a:ext uri="{FF2B5EF4-FFF2-40B4-BE49-F238E27FC236}">
                <a16:creationId xmlns:a16="http://schemas.microsoft.com/office/drawing/2014/main" id="{D3CFED63-FE80-420C-8A3C-5F46146A5581}"/>
              </a:ext>
            </a:extLst>
          </p:cNvPr>
          <p:cNvSpPr>
            <a:spLocks noGrp="1"/>
          </p:cNvSpPr>
          <p:nvPr>
            <p:ph sz="quarter" idx="4"/>
          </p:nvPr>
        </p:nvSpPr>
        <p:spPr>
          <a:xfrm>
            <a:off x="6667223" y="2387504"/>
            <a:ext cx="3899798" cy="3071434"/>
          </a:xfrm>
        </p:spPr>
        <p:txBody>
          <a:bodyPr>
            <a:normAutofit fontScale="85000" lnSpcReduction="20000"/>
          </a:bodyPr>
          <a:lstStyle/>
          <a:p>
            <a:r>
              <a:rPr lang="pt-BR" dirty="0"/>
              <a:t>1° mês – 1000,00 . 0,05 = 50,00</a:t>
            </a:r>
          </a:p>
          <a:p>
            <a:r>
              <a:rPr lang="pt-BR" dirty="0"/>
              <a:t>2° mês – 1050,00 . 0,05 = 52,50</a:t>
            </a:r>
          </a:p>
          <a:p>
            <a:r>
              <a:rPr lang="pt-BR" dirty="0"/>
              <a:t>3° mês – 1102,50 . 0,05 = 55,13</a:t>
            </a:r>
          </a:p>
          <a:p>
            <a:r>
              <a:rPr lang="pt-BR" dirty="0"/>
              <a:t>4° mês – 1157,63 . 0,05 = 57,88</a:t>
            </a:r>
          </a:p>
          <a:p>
            <a:r>
              <a:rPr lang="pt-BR" dirty="0"/>
              <a:t>Montante: 1000 + 50 + 52,50 + 55,13 + 57,88</a:t>
            </a:r>
          </a:p>
          <a:p>
            <a:r>
              <a:rPr lang="pt-BR" dirty="0"/>
              <a:t>Montante: 1215,51</a:t>
            </a:r>
          </a:p>
          <a:p>
            <a:endParaRPr lang="pt-BR" dirty="0"/>
          </a:p>
        </p:txBody>
      </p:sp>
    </p:spTree>
    <p:extLst>
      <p:ext uri="{BB962C8B-B14F-4D97-AF65-F5344CB8AC3E}">
        <p14:creationId xmlns:p14="http://schemas.microsoft.com/office/powerpoint/2010/main" val="177459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6816A-A18B-4824-881E-5FE450ED0FA0}"/>
              </a:ext>
            </a:extLst>
          </p:cNvPr>
          <p:cNvSpPr>
            <a:spLocks noGrp="1"/>
          </p:cNvSpPr>
          <p:nvPr>
            <p:ph type="title"/>
          </p:nvPr>
        </p:nvSpPr>
        <p:spPr>
          <a:xfrm>
            <a:off x="1457739" y="808056"/>
            <a:ext cx="9621078" cy="1077229"/>
          </a:xfrm>
        </p:spPr>
        <p:txBody>
          <a:bodyPr/>
          <a:lstStyle/>
          <a:p>
            <a:pPr algn="l"/>
            <a:r>
              <a:rPr lang="pt-BR" dirty="0"/>
              <a:t>Tabela </a:t>
            </a:r>
            <a:r>
              <a:rPr lang="pt-BR" dirty="0" err="1"/>
              <a:t>Price</a:t>
            </a:r>
            <a:r>
              <a:rPr lang="pt-BR" dirty="0"/>
              <a:t> ou Sistema Francês de Amortização</a:t>
            </a:r>
          </a:p>
        </p:txBody>
      </p:sp>
      <p:sp>
        <p:nvSpPr>
          <p:cNvPr id="3" name="Espaço Reservado para Conteúdo 2">
            <a:extLst>
              <a:ext uri="{FF2B5EF4-FFF2-40B4-BE49-F238E27FC236}">
                <a16:creationId xmlns:a16="http://schemas.microsoft.com/office/drawing/2014/main" id="{04DF7339-3E1E-4B1A-AB8A-450800B85AFF}"/>
              </a:ext>
            </a:extLst>
          </p:cNvPr>
          <p:cNvSpPr>
            <a:spLocks noGrp="1"/>
          </p:cNvSpPr>
          <p:nvPr>
            <p:ph idx="1"/>
          </p:nvPr>
        </p:nvSpPr>
        <p:spPr>
          <a:xfrm>
            <a:off x="1457739" y="2052116"/>
            <a:ext cx="9621078" cy="3997828"/>
          </a:xfrm>
        </p:spPr>
        <p:txBody>
          <a:bodyPr/>
          <a:lstStyle/>
          <a:p>
            <a:r>
              <a:rPr lang="pt-BR" dirty="0"/>
              <a:t>As prestações são constantes durante todo o período de financiamento</a:t>
            </a:r>
          </a:p>
          <a:p>
            <a:r>
              <a:rPr lang="pt-BR" dirty="0"/>
              <a:t>Juros e amortização são variáveis durante o período do empréstimo</a:t>
            </a:r>
          </a:p>
          <a:p>
            <a:r>
              <a:rPr lang="pt-BR" dirty="0"/>
              <a:t>Saldo Devedor é reduzido, amortizado, a cada parcela</a:t>
            </a:r>
          </a:p>
          <a:p>
            <a:endParaRPr lang="pt-BR" dirty="0"/>
          </a:p>
          <a:p>
            <a:endParaRPr lang="pt-BR" dirty="0"/>
          </a:p>
          <a:p>
            <a:endParaRPr lang="pt-BR" dirty="0"/>
          </a:p>
        </p:txBody>
      </p:sp>
    </p:spTree>
    <p:extLst>
      <p:ext uri="{BB962C8B-B14F-4D97-AF65-F5344CB8AC3E}">
        <p14:creationId xmlns:p14="http://schemas.microsoft.com/office/powerpoint/2010/main" val="120468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7339-4893-4009-82D4-0D3FA423A873}"/>
              </a:ext>
            </a:extLst>
          </p:cNvPr>
          <p:cNvSpPr>
            <a:spLocks noGrp="1"/>
          </p:cNvSpPr>
          <p:nvPr>
            <p:ph type="title"/>
          </p:nvPr>
        </p:nvSpPr>
        <p:spPr/>
        <p:txBody>
          <a:bodyPr/>
          <a:lstStyle/>
          <a:p>
            <a:pPr algn="l"/>
            <a:r>
              <a:rPr lang="pt-BR" dirty="0"/>
              <a:t>Tabela </a:t>
            </a:r>
            <a:r>
              <a:rPr lang="pt-BR" dirty="0" err="1"/>
              <a:t>Price</a:t>
            </a:r>
            <a:r>
              <a:rPr lang="pt-BR" dirty="0"/>
              <a:t> - Fórmulas</a:t>
            </a:r>
          </a:p>
        </p:txBody>
      </p:sp>
      <p:sp>
        <p:nvSpPr>
          <p:cNvPr id="3" name="Espaço Reservado para Conteúdo 2">
            <a:extLst>
              <a:ext uri="{FF2B5EF4-FFF2-40B4-BE49-F238E27FC236}">
                <a16:creationId xmlns:a16="http://schemas.microsoft.com/office/drawing/2014/main" id="{CB50D0AB-ED0E-4FCD-B62F-7104D5D10103}"/>
              </a:ext>
            </a:extLst>
          </p:cNvPr>
          <p:cNvSpPr>
            <a:spLocks noGrp="1"/>
          </p:cNvSpPr>
          <p:nvPr>
            <p:ph idx="1"/>
          </p:nvPr>
        </p:nvSpPr>
        <p:spPr>
          <a:xfrm>
            <a:off x="2611808" y="1589609"/>
            <a:ext cx="7796540" cy="2789909"/>
          </a:xfrm>
        </p:spPr>
        <p:txBody>
          <a:bodyPr>
            <a:normAutofit lnSpcReduction="10000"/>
          </a:bodyPr>
          <a:lstStyle/>
          <a:p>
            <a:r>
              <a:rPr lang="pt-BR" dirty="0"/>
              <a:t>K: Coeficiente</a:t>
            </a:r>
          </a:p>
          <a:p>
            <a:r>
              <a:rPr lang="pt-BR" dirty="0"/>
              <a:t>i: Taxa do Período</a:t>
            </a:r>
          </a:p>
          <a:p>
            <a:r>
              <a:rPr lang="pt-BR" dirty="0"/>
              <a:t>n: Número de períodos</a:t>
            </a:r>
          </a:p>
          <a:p>
            <a:r>
              <a:rPr lang="pt-BR" dirty="0" err="1"/>
              <a:t>V</a:t>
            </a:r>
            <a:r>
              <a:rPr lang="pt-BR" baseline="-25000" dirty="0" err="1"/>
              <a:t>f</a:t>
            </a:r>
            <a:r>
              <a:rPr lang="pt-BR" dirty="0"/>
              <a:t>:</a:t>
            </a:r>
            <a:r>
              <a:rPr lang="pt-BR" baseline="-25000" dirty="0"/>
              <a:t> </a:t>
            </a:r>
            <a:r>
              <a:rPr lang="pt-BR" dirty="0"/>
              <a:t>Valor Financiado</a:t>
            </a:r>
          </a:p>
          <a:p>
            <a:r>
              <a:rPr lang="pt-BR" dirty="0"/>
              <a:t>P: Parcela</a:t>
            </a:r>
          </a:p>
          <a:p>
            <a:endParaRPr lang="pt-BR" dirty="0"/>
          </a:p>
        </p:txBody>
      </p:sp>
      <p:pic>
        <p:nvPicPr>
          <p:cNvPr id="11" name="Imagem 10">
            <a:extLst>
              <a:ext uri="{FF2B5EF4-FFF2-40B4-BE49-F238E27FC236}">
                <a16:creationId xmlns:a16="http://schemas.microsoft.com/office/drawing/2014/main" id="{02F403BC-F794-482F-83C9-101DFA300E84}"/>
              </a:ext>
            </a:extLst>
          </p:cNvPr>
          <p:cNvPicPr>
            <a:picLocks noChangeAspect="1"/>
          </p:cNvPicPr>
          <p:nvPr/>
        </p:nvPicPr>
        <p:blipFill>
          <a:blip r:embed="rId2"/>
          <a:stretch>
            <a:fillRect/>
          </a:stretch>
        </p:blipFill>
        <p:spPr>
          <a:xfrm>
            <a:off x="2925681" y="4744443"/>
            <a:ext cx="2152950" cy="1038370"/>
          </a:xfrm>
          <a:prstGeom prst="rect">
            <a:avLst/>
          </a:prstGeom>
        </p:spPr>
      </p:pic>
      <p:pic>
        <p:nvPicPr>
          <p:cNvPr id="13" name="Imagem 12">
            <a:extLst>
              <a:ext uri="{FF2B5EF4-FFF2-40B4-BE49-F238E27FC236}">
                <a16:creationId xmlns:a16="http://schemas.microsoft.com/office/drawing/2014/main" id="{F77ADC86-D32C-40D9-A6FC-962B9B5D1B23}"/>
              </a:ext>
            </a:extLst>
          </p:cNvPr>
          <p:cNvPicPr>
            <a:picLocks noChangeAspect="1"/>
          </p:cNvPicPr>
          <p:nvPr/>
        </p:nvPicPr>
        <p:blipFill>
          <a:blip r:embed="rId3"/>
          <a:stretch>
            <a:fillRect/>
          </a:stretch>
        </p:blipFill>
        <p:spPr>
          <a:xfrm>
            <a:off x="5632392" y="4744443"/>
            <a:ext cx="1314633" cy="523948"/>
          </a:xfrm>
          <a:prstGeom prst="rect">
            <a:avLst/>
          </a:prstGeom>
        </p:spPr>
      </p:pic>
    </p:spTree>
    <p:extLst>
      <p:ext uri="{BB962C8B-B14F-4D97-AF65-F5344CB8AC3E}">
        <p14:creationId xmlns:p14="http://schemas.microsoft.com/office/powerpoint/2010/main" val="230451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7339-4893-4009-82D4-0D3FA423A873}"/>
              </a:ext>
            </a:extLst>
          </p:cNvPr>
          <p:cNvSpPr>
            <a:spLocks noGrp="1"/>
          </p:cNvSpPr>
          <p:nvPr>
            <p:ph type="title"/>
          </p:nvPr>
        </p:nvSpPr>
        <p:spPr/>
        <p:txBody>
          <a:bodyPr/>
          <a:lstStyle/>
          <a:p>
            <a:pPr algn="l"/>
            <a:r>
              <a:rPr lang="pt-BR" dirty="0"/>
              <a:t>Tabela </a:t>
            </a:r>
            <a:r>
              <a:rPr lang="pt-BR" dirty="0" err="1"/>
              <a:t>Price</a:t>
            </a:r>
            <a:r>
              <a:rPr lang="pt-BR" dirty="0"/>
              <a:t> - Fórmulas</a:t>
            </a:r>
          </a:p>
        </p:txBody>
      </p:sp>
      <p:sp>
        <p:nvSpPr>
          <p:cNvPr id="3" name="Espaço Reservado para Conteúdo 2">
            <a:extLst>
              <a:ext uri="{FF2B5EF4-FFF2-40B4-BE49-F238E27FC236}">
                <a16:creationId xmlns:a16="http://schemas.microsoft.com/office/drawing/2014/main" id="{CB50D0AB-ED0E-4FCD-B62F-7104D5D10103}"/>
              </a:ext>
            </a:extLst>
          </p:cNvPr>
          <p:cNvSpPr>
            <a:spLocks noGrp="1"/>
          </p:cNvSpPr>
          <p:nvPr>
            <p:ph idx="1"/>
          </p:nvPr>
        </p:nvSpPr>
        <p:spPr>
          <a:xfrm>
            <a:off x="2519043" y="2034045"/>
            <a:ext cx="7796540" cy="2789909"/>
          </a:xfrm>
        </p:spPr>
        <p:txBody>
          <a:bodyPr>
            <a:normAutofit/>
          </a:bodyPr>
          <a:lstStyle/>
          <a:p>
            <a:r>
              <a:rPr lang="pt-BR" dirty="0"/>
              <a:t>Juros: Saldo Anterior x Taxa do Período </a:t>
            </a:r>
          </a:p>
          <a:p>
            <a:r>
              <a:rPr lang="pt-BR" dirty="0"/>
              <a:t>Amortização: Parcela – Juros</a:t>
            </a:r>
          </a:p>
          <a:p>
            <a:r>
              <a:rPr lang="pt-BR" dirty="0"/>
              <a:t>Saldo: Saldo Anterior - Amortização</a:t>
            </a:r>
          </a:p>
          <a:p>
            <a:endParaRPr lang="pt-BR" dirty="0"/>
          </a:p>
        </p:txBody>
      </p:sp>
    </p:spTree>
    <p:extLst>
      <p:ext uri="{BB962C8B-B14F-4D97-AF65-F5344CB8AC3E}">
        <p14:creationId xmlns:p14="http://schemas.microsoft.com/office/powerpoint/2010/main" val="808212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A06E2-BAE3-4024-9787-F281B251FE98}"/>
              </a:ext>
            </a:extLst>
          </p:cNvPr>
          <p:cNvSpPr>
            <a:spLocks noGrp="1"/>
          </p:cNvSpPr>
          <p:nvPr>
            <p:ph type="title"/>
          </p:nvPr>
        </p:nvSpPr>
        <p:spPr>
          <a:xfrm>
            <a:off x="1749288" y="808056"/>
            <a:ext cx="8820852" cy="821961"/>
          </a:xfrm>
        </p:spPr>
        <p:txBody>
          <a:bodyPr/>
          <a:lstStyle/>
          <a:p>
            <a:pPr algn="l"/>
            <a:r>
              <a:rPr lang="pt-BR" dirty="0"/>
              <a:t>Tabela </a:t>
            </a:r>
            <a:r>
              <a:rPr lang="pt-BR" dirty="0" err="1"/>
              <a:t>Price</a:t>
            </a:r>
            <a:r>
              <a:rPr lang="pt-BR" dirty="0"/>
              <a:t> - Exemplo</a:t>
            </a:r>
          </a:p>
        </p:txBody>
      </p:sp>
      <p:sp>
        <p:nvSpPr>
          <p:cNvPr id="3" name="Espaço Reservado para Conteúdo 2">
            <a:extLst>
              <a:ext uri="{FF2B5EF4-FFF2-40B4-BE49-F238E27FC236}">
                <a16:creationId xmlns:a16="http://schemas.microsoft.com/office/drawing/2014/main" id="{72317901-B60F-4967-AA1C-E1A9128A6D08}"/>
              </a:ext>
            </a:extLst>
          </p:cNvPr>
          <p:cNvSpPr>
            <a:spLocks noGrp="1"/>
          </p:cNvSpPr>
          <p:nvPr>
            <p:ph idx="1"/>
          </p:nvPr>
        </p:nvSpPr>
        <p:spPr>
          <a:xfrm>
            <a:off x="1749288" y="1630017"/>
            <a:ext cx="8820852" cy="2620944"/>
          </a:xfrm>
        </p:spPr>
        <p:txBody>
          <a:bodyPr/>
          <a:lstStyle/>
          <a:p>
            <a:r>
              <a:rPr lang="pt-BR" dirty="0"/>
              <a:t>Financiamento 300.000,00 que será pago ao final de 5 meses à taxa mensal de 4%.</a:t>
            </a:r>
          </a:p>
          <a:p>
            <a:endParaRPr lang="pt-BR" dirty="0"/>
          </a:p>
        </p:txBody>
      </p:sp>
      <p:pic>
        <p:nvPicPr>
          <p:cNvPr id="8" name="Imagem 7">
            <a:extLst>
              <a:ext uri="{FF2B5EF4-FFF2-40B4-BE49-F238E27FC236}">
                <a16:creationId xmlns:a16="http://schemas.microsoft.com/office/drawing/2014/main" id="{299C729C-961C-4AB4-81B0-38A3F9566FD8}"/>
              </a:ext>
            </a:extLst>
          </p:cNvPr>
          <p:cNvPicPr>
            <a:picLocks noChangeAspect="1"/>
          </p:cNvPicPr>
          <p:nvPr/>
        </p:nvPicPr>
        <p:blipFill>
          <a:blip r:embed="rId2"/>
          <a:stretch>
            <a:fillRect/>
          </a:stretch>
        </p:blipFill>
        <p:spPr>
          <a:xfrm>
            <a:off x="2182605" y="3429000"/>
            <a:ext cx="6925642" cy="2191056"/>
          </a:xfrm>
          <a:prstGeom prst="rect">
            <a:avLst/>
          </a:prstGeom>
        </p:spPr>
      </p:pic>
    </p:spTree>
    <p:extLst>
      <p:ext uri="{BB962C8B-B14F-4D97-AF65-F5344CB8AC3E}">
        <p14:creationId xmlns:p14="http://schemas.microsoft.com/office/powerpoint/2010/main" val="3399329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0D897-EA2E-41CB-9E97-802E1DC8E1AC}"/>
              </a:ext>
            </a:extLst>
          </p:cNvPr>
          <p:cNvSpPr>
            <a:spLocks noGrp="1"/>
          </p:cNvSpPr>
          <p:nvPr>
            <p:ph type="title"/>
          </p:nvPr>
        </p:nvSpPr>
        <p:spPr>
          <a:xfrm>
            <a:off x="1701512" y="808057"/>
            <a:ext cx="8868627" cy="835214"/>
          </a:xfrm>
        </p:spPr>
        <p:txBody>
          <a:bodyPr/>
          <a:lstStyle/>
          <a:p>
            <a:pPr algn="l"/>
            <a:r>
              <a:rPr lang="pt-BR" dirty="0"/>
              <a:t>SAC – Sistema de Amortização Constante</a:t>
            </a:r>
          </a:p>
        </p:txBody>
      </p:sp>
      <p:sp>
        <p:nvSpPr>
          <p:cNvPr id="3" name="Espaço Reservado para Conteúdo 2">
            <a:extLst>
              <a:ext uri="{FF2B5EF4-FFF2-40B4-BE49-F238E27FC236}">
                <a16:creationId xmlns:a16="http://schemas.microsoft.com/office/drawing/2014/main" id="{25FAA76E-F2EE-4D6D-B13E-6DDAD46C3487}"/>
              </a:ext>
            </a:extLst>
          </p:cNvPr>
          <p:cNvSpPr>
            <a:spLocks noGrp="1"/>
          </p:cNvSpPr>
          <p:nvPr>
            <p:ph idx="1"/>
          </p:nvPr>
        </p:nvSpPr>
        <p:spPr>
          <a:xfrm>
            <a:off x="1701512" y="1775791"/>
            <a:ext cx="8868627" cy="4274153"/>
          </a:xfrm>
        </p:spPr>
        <p:txBody>
          <a:bodyPr/>
          <a:lstStyle/>
          <a:p>
            <a:r>
              <a:rPr lang="pt-BR" dirty="0"/>
              <a:t>Similar a Tabela </a:t>
            </a:r>
            <a:r>
              <a:rPr lang="pt-BR" dirty="0" err="1"/>
              <a:t>Price</a:t>
            </a:r>
            <a:endParaRPr lang="pt-BR" dirty="0"/>
          </a:p>
          <a:p>
            <a:r>
              <a:rPr lang="pt-BR" dirty="0"/>
              <a:t>As parcelas e os juros são variáveis ao longo do período do financiamento</a:t>
            </a:r>
          </a:p>
          <a:p>
            <a:r>
              <a:rPr lang="pt-BR" dirty="0"/>
              <a:t>A amortização é constante</a:t>
            </a:r>
          </a:p>
        </p:txBody>
      </p:sp>
    </p:spTree>
    <p:extLst>
      <p:ext uri="{BB962C8B-B14F-4D97-AF65-F5344CB8AC3E}">
        <p14:creationId xmlns:p14="http://schemas.microsoft.com/office/powerpoint/2010/main" val="1140396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45536-8104-4098-8D98-D22A91B14153}"/>
              </a:ext>
            </a:extLst>
          </p:cNvPr>
          <p:cNvSpPr>
            <a:spLocks noGrp="1"/>
          </p:cNvSpPr>
          <p:nvPr>
            <p:ph type="title"/>
          </p:nvPr>
        </p:nvSpPr>
        <p:spPr/>
        <p:txBody>
          <a:bodyPr/>
          <a:lstStyle/>
          <a:p>
            <a:pPr algn="l"/>
            <a:r>
              <a:rPr lang="pt-BR" dirty="0"/>
              <a:t>SAC – Fórmula </a:t>
            </a:r>
          </a:p>
        </p:txBody>
      </p:sp>
      <p:sp>
        <p:nvSpPr>
          <p:cNvPr id="3" name="Espaço Reservado para Conteúdo 2">
            <a:extLst>
              <a:ext uri="{FF2B5EF4-FFF2-40B4-BE49-F238E27FC236}">
                <a16:creationId xmlns:a16="http://schemas.microsoft.com/office/drawing/2014/main" id="{3B11DF6B-D535-405E-9E18-C8E85316F63D}"/>
              </a:ext>
            </a:extLst>
          </p:cNvPr>
          <p:cNvSpPr>
            <a:spLocks noGrp="1"/>
          </p:cNvSpPr>
          <p:nvPr>
            <p:ph idx="1"/>
          </p:nvPr>
        </p:nvSpPr>
        <p:spPr/>
        <p:txBody>
          <a:bodyPr/>
          <a:lstStyle/>
          <a:p>
            <a:r>
              <a:rPr lang="pt-BR" dirty="0"/>
              <a:t>Amortização: Valor do Financiamento / Número de Parcelas</a:t>
            </a:r>
          </a:p>
          <a:p>
            <a:r>
              <a:rPr lang="pt-BR" dirty="0"/>
              <a:t>Juros: Saldo Anterior x Taxa do Período </a:t>
            </a:r>
          </a:p>
          <a:p>
            <a:r>
              <a:rPr lang="pt-BR" dirty="0"/>
              <a:t>Parcela: Juros + Amortização</a:t>
            </a:r>
          </a:p>
          <a:p>
            <a:endParaRPr lang="pt-BR" dirty="0"/>
          </a:p>
        </p:txBody>
      </p:sp>
    </p:spTree>
    <p:extLst>
      <p:ext uri="{BB962C8B-B14F-4D97-AF65-F5344CB8AC3E}">
        <p14:creationId xmlns:p14="http://schemas.microsoft.com/office/powerpoint/2010/main" val="418166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20BDB-D977-48E1-AC6A-C4C58DD0EAE9}"/>
              </a:ext>
            </a:extLst>
          </p:cNvPr>
          <p:cNvSpPr>
            <a:spLocks noGrp="1"/>
          </p:cNvSpPr>
          <p:nvPr>
            <p:ph type="title"/>
          </p:nvPr>
        </p:nvSpPr>
        <p:spPr>
          <a:xfrm>
            <a:off x="1769148" y="808056"/>
            <a:ext cx="8800991" cy="1077229"/>
          </a:xfrm>
        </p:spPr>
        <p:txBody>
          <a:bodyPr/>
          <a:lstStyle/>
          <a:p>
            <a:pPr algn="l"/>
            <a:r>
              <a:rPr lang="pt-BR" dirty="0"/>
              <a:t>SAC - Exemplo</a:t>
            </a:r>
          </a:p>
        </p:txBody>
      </p:sp>
      <p:sp>
        <p:nvSpPr>
          <p:cNvPr id="3" name="Espaço Reservado para Conteúdo 2">
            <a:extLst>
              <a:ext uri="{FF2B5EF4-FFF2-40B4-BE49-F238E27FC236}">
                <a16:creationId xmlns:a16="http://schemas.microsoft.com/office/drawing/2014/main" id="{B69C2306-3008-4DCB-B30D-97E835053BAA}"/>
              </a:ext>
            </a:extLst>
          </p:cNvPr>
          <p:cNvSpPr>
            <a:spLocks noGrp="1"/>
          </p:cNvSpPr>
          <p:nvPr>
            <p:ph idx="1"/>
          </p:nvPr>
        </p:nvSpPr>
        <p:spPr>
          <a:xfrm>
            <a:off x="1621861" y="1885285"/>
            <a:ext cx="8622069" cy="1928518"/>
          </a:xfrm>
        </p:spPr>
        <p:txBody>
          <a:bodyPr/>
          <a:lstStyle/>
          <a:p>
            <a:r>
              <a:rPr lang="pt-BR" dirty="0"/>
              <a:t>Financiamento 300.000,00 que será pago ao final de 5 meses à taxa mensal de 4%.</a:t>
            </a:r>
          </a:p>
          <a:p>
            <a:endParaRPr lang="pt-BR" dirty="0"/>
          </a:p>
        </p:txBody>
      </p:sp>
      <p:pic>
        <p:nvPicPr>
          <p:cNvPr id="5" name="Imagem 4">
            <a:extLst>
              <a:ext uri="{FF2B5EF4-FFF2-40B4-BE49-F238E27FC236}">
                <a16:creationId xmlns:a16="http://schemas.microsoft.com/office/drawing/2014/main" id="{7EC67FCA-C9C8-4EF8-A20B-8A2DA998FCDC}"/>
              </a:ext>
            </a:extLst>
          </p:cNvPr>
          <p:cNvPicPr>
            <a:picLocks noChangeAspect="1"/>
          </p:cNvPicPr>
          <p:nvPr/>
        </p:nvPicPr>
        <p:blipFill>
          <a:blip r:embed="rId2"/>
          <a:stretch>
            <a:fillRect/>
          </a:stretch>
        </p:blipFill>
        <p:spPr>
          <a:xfrm>
            <a:off x="1955452" y="3714530"/>
            <a:ext cx="6544588" cy="2353003"/>
          </a:xfrm>
          <a:prstGeom prst="rect">
            <a:avLst/>
          </a:prstGeom>
        </p:spPr>
      </p:pic>
    </p:spTree>
    <p:extLst>
      <p:ext uri="{BB962C8B-B14F-4D97-AF65-F5344CB8AC3E}">
        <p14:creationId xmlns:p14="http://schemas.microsoft.com/office/powerpoint/2010/main" val="133291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EE0A4-AF40-417C-A996-09990F721351}"/>
              </a:ext>
            </a:extLst>
          </p:cNvPr>
          <p:cNvSpPr>
            <a:spLocks noGrp="1"/>
          </p:cNvSpPr>
          <p:nvPr>
            <p:ph type="title"/>
          </p:nvPr>
        </p:nvSpPr>
        <p:spPr/>
        <p:txBody>
          <a:bodyPr/>
          <a:lstStyle/>
          <a:p>
            <a:pPr algn="l"/>
            <a:r>
              <a:rPr lang="pt-BR" dirty="0"/>
              <a:t>INTRODUÇÃO</a:t>
            </a:r>
          </a:p>
        </p:txBody>
      </p:sp>
      <p:sp>
        <p:nvSpPr>
          <p:cNvPr id="3" name="Espaço Reservado para Conteúdo 2">
            <a:extLst>
              <a:ext uri="{FF2B5EF4-FFF2-40B4-BE49-F238E27FC236}">
                <a16:creationId xmlns:a16="http://schemas.microsoft.com/office/drawing/2014/main" id="{16862765-C9EA-49A8-8912-DF26CFDBDCBF}"/>
              </a:ext>
            </a:extLst>
          </p:cNvPr>
          <p:cNvSpPr>
            <a:spLocks noGrp="1"/>
          </p:cNvSpPr>
          <p:nvPr>
            <p:ph idx="1"/>
          </p:nvPr>
        </p:nvSpPr>
        <p:spPr/>
        <p:txBody>
          <a:bodyPr/>
          <a:lstStyle/>
          <a:p>
            <a:r>
              <a:rPr lang="pt-BR" dirty="0"/>
              <a:t>Quem é o Ricardo?</a:t>
            </a:r>
          </a:p>
          <a:p>
            <a:r>
              <a:rPr lang="pt-BR" dirty="0"/>
              <a:t>Como tudo começou?</a:t>
            </a:r>
          </a:p>
          <a:p>
            <a:r>
              <a:rPr lang="pt-BR" dirty="0"/>
              <a:t>O que será apresentado?</a:t>
            </a:r>
          </a:p>
        </p:txBody>
      </p:sp>
    </p:spTree>
    <p:extLst>
      <p:ext uri="{BB962C8B-B14F-4D97-AF65-F5344CB8AC3E}">
        <p14:creationId xmlns:p14="http://schemas.microsoft.com/office/powerpoint/2010/main" val="214104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C9F9E-9202-4833-A689-54C4DBECB638}"/>
              </a:ext>
            </a:extLst>
          </p:cNvPr>
          <p:cNvSpPr>
            <a:spLocks noGrp="1"/>
          </p:cNvSpPr>
          <p:nvPr>
            <p:ph type="title"/>
          </p:nvPr>
        </p:nvSpPr>
        <p:spPr/>
        <p:txBody>
          <a:bodyPr/>
          <a:lstStyle/>
          <a:p>
            <a:pPr algn="l"/>
            <a:r>
              <a:rPr lang="pt-BR" dirty="0"/>
              <a:t>Comparativo</a:t>
            </a:r>
          </a:p>
        </p:txBody>
      </p:sp>
      <p:sp>
        <p:nvSpPr>
          <p:cNvPr id="3" name="Espaço Reservado para Texto 2">
            <a:extLst>
              <a:ext uri="{FF2B5EF4-FFF2-40B4-BE49-F238E27FC236}">
                <a16:creationId xmlns:a16="http://schemas.microsoft.com/office/drawing/2014/main" id="{12E9C41D-9FE1-4F8D-85C4-9C547E347B9F}"/>
              </a:ext>
            </a:extLst>
          </p:cNvPr>
          <p:cNvSpPr>
            <a:spLocks noGrp="1"/>
          </p:cNvSpPr>
          <p:nvPr>
            <p:ph type="body" idx="1"/>
          </p:nvPr>
        </p:nvSpPr>
        <p:spPr/>
        <p:txBody>
          <a:bodyPr/>
          <a:lstStyle/>
          <a:p>
            <a:r>
              <a:rPr lang="pt-BR" dirty="0" err="1"/>
              <a:t>Price</a:t>
            </a:r>
            <a:endParaRPr lang="pt-BR" dirty="0"/>
          </a:p>
        </p:txBody>
      </p:sp>
      <p:sp>
        <p:nvSpPr>
          <p:cNvPr id="5" name="Espaço Reservado para Texto 4">
            <a:extLst>
              <a:ext uri="{FF2B5EF4-FFF2-40B4-BE49-F238E27FC236}">
                <a16:creationId xmlns:a16="http://schemas.microsoft.com/office/drawing/2014/main" id="{B39B9271-533E-42D7-8FD8-3CF2BB854FAC}"/>
              </a:ext>
            </a:extLst>
          </p:cNvPr>
          <p:cNvSpPr>
            <a:spLocks noGrp="1"/>
          </p:cNvSpPr>
          <p:nvPr>
            <p:ph type="body" sz="quarter" idx="3"/>
          </p:nvPr>
        </p:nvSpPr>
        <p:spPr/>
        <p:txBody>
          <a:bodyPr/>
          <a:lstStyle/>
          <a:p>
            <a:r>
              <a:rPr lang="pt-BR" dirty="0"/>
              <a:t>SAC</a:t>
            </a:r>
          </a:p>
        </p:txBody>
      </p:sp>
      <p:pic>
        <p:nvPicPr>
          <p:cNvPr id="14" name="Espaço Reservado para Conteúdo 13">
            <a:extLst>
              <a:ext uri="{FF2B5EF4-FFF2-40B4-BE49-F238E27FC236}">
                <a16:creationId xmlns:a16="http://schemas.microsoft.com/office/drawing/2014/main" id="{5C2035F9-15BB-4115-AA17-F7721F31B2D5}"/>
              </a:ext>
            </a:extLst>
          </p:cNvPr>
          <p:cNvPicPr>
            <a:picLocks noGrp="1" noChangeAspect="1"/>
          </p:cNvPicPr>
          <p:nvPr>
            <p:ph sz="half" idx="2"/>
          </p:nvPr>
        </p:nvPicPr>
        <p:blipFill>
          <a:blip r:embed="rId2"/>
          <a:stretch>
            <a:fillRect/>
          </a:stretch>
        </p:blipFill>
        <p:spPr>
          <a:xfrm>
            <a:off x="941798" y="2901377"/>
            <a:ext cx="5154202" cy="2091688"/>
          </a:xfrm>
        </p:spPr>
      </p:pic>
      <p:sp>
        <p:nvSpPr>
          <p:cNvPr id="12" name="Espaço Reservado para Conteúdo 11">
            <a:extLst>
              <a:ext uri="{FF2B5EF4-FFF2-40B4-BE49-F238E27FC236}">
                <a16:creationId xmlns:a16="http://schemas.microsoft.com/office/drawing/2014/main" id="{49CE5E68-2A58-4D2F-B8BE-61BEA7C2CCD7}"/>
              </a:ext>
            </a:extLst>
          </p:cNvPr>
          <p:cNvSpPr>
            <a:spLocks noGrp="1"/>
          </p:cNvSpPr>
          <p:nvPr>
            <p:ph sz="quarter" idx="4"/>
          </p:nvPr>
        </p:nvSpPr>
        <p:spPr/>
        <p:txBody>
          <a:bodyPr/>
          <a:lstStyle/>
          <a:p>
            <a:endParaRPr lang="pt-BR"/>
          </a:p>
        </p:txBody>
      </p:sp>
      <p:pic>
        <p:nvPicPr>
          <p:cNvPr id="16" name="Imagem 15">
            <a:extLst>
              <a:ext uri="{FF2B5EF4-FFF2-40B4-BE49-F238E27FC236}">
                <a16:creationId xmlns:a16="http://schemas.microsoft.com/office/drawing/2014/main" id="{72279980-A0D3-47BA-8E7B-740775503898}"/>
              </a:ext>
            </a:extLst>
          </p:cNvPr>
          <p:cNvPicPr>
            <a:picLocks noChangeAspect="1"/>
          </p:cNvPicPr>
          <p:nvPr/>
        </p:nvPicPr>
        <p:blipFill>
          <a:blip r:embed="rId3"/>
          <a:stretch>
            <a:fillRect/>
          </a:stretch>
        </p:blipFill>
        <p:spPr>
          <a:xfrm>
            <a:off x="6333118" y="2882145"/>
            <a:ext cx="5515745" cy="2143424"/>
          </a:xfrm>
          <a:prstGeom prst="rect">
            <a:avLst/>
          </a:prstGeom>
        </p:spPr>
      </p:pic>
    </p:spTree>
    <p:extLst>
      <p:ext uri="{BB962C8B-B14F-4D97-AF65-F5344CB8AC3E}">
        <p14:creationId xmlns:p14="http://schemas.microsoft.com/office/powerpoint/2010/main" val="3082718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EB447-50C3-45E3-9EF6-E793E002D2F6}"/>
              </a:ext>
            </a:extLst>
          </p:cNvPr>
          <p:cNvSpPr>
            <a:spLocks noGrp="1"/>
          </p:cNvSpPr>
          <p:nvPr>
            <p:ph type="title"/>
          </p:nvPr>
        </p:nvSpPr>
        <p:spPr/>
        <p:txBody>
          <a:bodyPr/>
          <a:lstStyle/>
          <a:p>
            <a:pPr algn="l"/>
            <a:r>
              <a:rPr lang="pt-BR" dirty="0"/>
              <a:t>SACOC - Definição</a:t>
            </a:r>
          </a:p>
        </p:txBody>
      </p:sp>
      <p:sp>
        <p:nvSpPr>
          <p:cNvPr id="3" name="Espaço Reservado para Conteúdo 2">
            <a:extLst>
              <a:ext uri="{FF2B5EF4-FFF2-40B4-BE49-F238E27FC236}">
                <a16:creationId xmlns:a16="http://schemas.microsoft.com/office/drawing/2014/main" id="{B07E641C-530A-446A-93B7-917D476226D6}"/>
              </a:ext>
            </a:extLst>
          </p:cNvPr>
          <p:cNvSpPr>
            <a:spLocks noGrp="1"/>
          </p:cNvSpPr>
          <p:nvPr>
            <p:ph idx="1"/>
          </p:nvPr>
        </p:nvSpPr>
        <p:spPr/>
        <p:txBody>
          <a:bodyPr>
            <a:normAutofit fontScale="92500"/>
          </a:bodyPr>
          <a:lstStyle/>
          <a:p>
            <a:r>
              <a:rPr lang="pt-BR" dirty="0"/>
              <a:t>Este sistema é o mais utilizado por imobiliárias ou incorporadoras que possuem financiamento próprio. A prestação é composta por uma parcela, e esta parcela eventualmente é corrigida, geralmente, no mercado imobiliário, pelo IGP-M e uma porcentagem fixa.</a:t>
            </a:r>
          </a:p>
          <a:p>
            <a:r>
              <a:rPr lang="pt-BR" dirty="0"/>
              <a:t>Além dos juros </a:t>
            </a:r>
            <a:r>
              <a:rPr lang="pt-BR" dirty="0" err="1"/>
              <a:t>possue</a:t>
            </a:r>
            <a:r>
              <a:rPr lang="pt-BR" dirty="0"/>
              <a:t> um indexador que atualizam o valor da parcela</a:t>
            </a:r>
          </a:p>
          <a:p>
            <a:r>
              <a:rPr lang="pt-BR" dirty="0"/>
              <a:t>As prestações começam menores e vão aumentando no decorrer do financiamento. </a:t>
            </a:r>
          </a:p>
          <a:p>
            <a:r>
              <a:rPr lang="pt-BR" dirty="0"/>
              <a:t> Esta modalidade não existe no SFH.</a:t>
            </a:r>
          </a:p>
        </p:txBody>
      </p:sp>
    </p:spTree>
    <p:extLst>
      <p:ext uri="{BB962C8B-B14F-4D97-AF65-F5344CB8AC3E}">
        <p14:creationId xmlns:p14="http://schemas.microsoft.com/office/powerpoint/2010/main" val="411679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8A375-1194-4411-8F1F-E686A7EA89B6}"/>
              </a:ext>
            </a:extLst>
          </p:cNvPr>
          <p:cNvSpPr>
            <a:spLocks noGrp="1"/>
          </p:cNvSpPr>
          <p:nvPr>
            <p:ph type="title"/>
          </p:nvPr>
        </p:nvSpPr>
        <p:spPr/>
        <p:txBody>
          <a:bodyPr/>
          <a:lstStyle/>
          <a:p>
            <a:pPr algn="l"/>
            <a:r>
              <a:rPr lang="pt-BR" dirty="0"/>
              <a:t>RENDA FIXA</a:t>
            </a:r>
          </a:p>
        </p:txBody>
      </p:sp>
      <p:sp>
        <p:nvSpPr>
          <p:cNvPr id="3" name="Espaço Reservado para Conteúdo 2">
            <a:extLst>
              <a:ext uri="{FF2B5EF4-FFF2-40B4-BE49-F238E27FC236}">
                <a16:creationId xmlns:a16="http://schemas.microsoft.com/office/drawing/2014/main" id="{3B3D5F95-30E2-4AB2-A997-851E886663A9}"/>
              </a:ext>
            </a:extLst>
          </p:cNvPr>
          <p:cNvSpPr>
            <a:spLocks noGrp="1"/>
          </p:cNvSpPr>
          <p:nvPr>
            <p:ph idx="1"/>
          </p:nvPr>
        </p:nvSpPr>
        <p:spPr/>
        <p:txBody>
          <a:bodyPr/>
          <a:lstStyle/>
          <a:p>
            <a:r>
              <a:rPr lang="pt-BR" dirty="0"/>
              <a:t>Por que se chama renda fixa? </a:t>
            </a:r>
          </a:p>
          <a:p>
            <a:r>
              <a:rPr lang="pt-BR" dirty="0"/>
              <a:t>Porque possuem regras de rentabilidade definidas no momento da contratação </a:t>
            </a:r>
          </a:p>
          <a:p>
            <a:r>
              <a:rPr lang="pt-BR" dirty="0"/>
              <a:t>É um empréstimo que você faz para um emissor de dívidas</a:t>
            </a:r>
          </a:p>
        </p:txBody>
      </p:sp>
    </p:spTree>
    <p:extLst>
      <p:ext uri="{BB962C8B-B14F-4D97-AF65-F5344CB8AC3E}">
        <p14:creationId xmlns:p14="http://schemas.microsoft.com/office/powerpoint/2010/main" val="2534929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D9ACE-6694-4397-8789-871A3F7483AB}"/>
              </a:ext>
            </a:extLst>
          </p:cNvPr>
          <p:cNvSpPr>
            <a:spLocks noGrp="1"/>
          </p:cNvSpPr>
          <p:nvPr>
            <p:ph type="title"/>
          </p:nvPr>
        </p:nvSpPr>
        <p:spPr/>
        <p:txBody>
          <a:bodyPr/>
          <a:lstStyle/>
          <a:p>
            <a:pPr algn="l"/>
            <a:r>
              <a:rPr lang="pt-BR" dirty="0"/>
              <a:t>Emissores de Dívida</a:t>
            </a:r>
          </a:p>
        </p:txBody>
      </p:sp>
      <p:sp>
        <p:nvSpPr>
          <p:cNvPr id="3" name="Espaço Reservado para Conteúdo 2">
            <a:extLst>
              <a:ext uri="{FF2B5EF4-FFF2-40B4-BE49-F238E27FC236}">
                <a16:creationId xmlns:a16="http://schemas.microsoft.com/office/drawing/2014/main" id="{FE233C99-B13B-48AB-ABAF-1B7A70CA95DF}"/>
              </a:ext>
            </a:extLst>
          </p:cNvPr>
          <p:cNvSpPr>
            <a:spLocks noGrp="1"/>
          </p:cNvSpPr>
          <p:nvPr>
            <p:ph idx="1"/>
          </p:nvPr>
        </p:nvSpPr>
        <p:spPr/>
        <p:txBody>
          <a:bodyPr>
            <a:normAutofit fontScale="92500" lnSpcReduction="20000"/>
          </a:bodyPr>
          <a:lstStyle/>
          <a:p>
            <a:r>
              <a:rPr lang="pt-BR" dirty="0"/>
              <a:t>- Tesouro Direto -&gt; Governo Federal </a:t>
            </a:r>
          </a:p>
          <a:p>
            <a:r>
              <a:rPr lang="pt-BR" dirty="0"/>
              <a:t>- CDB, LCI e LCA -&gt; Bancos </a:t>
            </a:r>
          </a:p>
          <a:p>
            <a:r>
              <a:rPr lang="pt-BR" dirty="0"/>
              <a:t>- RDB -&gt; Bancos e Cooperativas de crédito </a:t>
            </a:r>
          </a:p>
          <a:p>
            <a:r>
              <a:rPr lang="pt-BR" dirty="0"/>
              <a:t>- LC -&gt; Financeiras </a:t>
            </a:r>
          </a:p>
          <a:p>
            <a:r>
              <a:rPr lang="pt-BR" dirty="0"/>
              <a:t>- Debêntures -&gt; Empresas Privadas atuantes nos mais variados ramos </a:t>
            </a:r>
          </a:p>
          <a:p>
            <a:r>
              <a:rPr lang="pt-BR" dirty="0"/>
              <a:t>- CRI e CRA –&gt; Empresas atuantes no setor imobiliário e agrícola, via empresa </a:t>
            </a:r>
            <a:r>
              <a:rPr lang="pt-BR" dirty="0" err="1"/>
              <a:t>securitizadora</a:t>
            </a:r>
            <a:endParaRPr lang="pt-BR" dirty="0"/>
          </a:p>
          <a:p>
            <a:r>
              <a:rPr lang="pt-BR" dirty="0"/>
              <a:t>- Fundos de Investimento de Renda Fixa </a:t>
            </a:r>
          </a:p>
        </p:txBody>
      </p:sp>
    </p:spTree>
    <p:extLst>
      <p:ext uri="{BB962C8B-B14F-4D97-AF65-F5344CB8AC3E}">
        <p14:creationId xmlns:p14="http://schemas.microsoft.com/office/powerpoint/2010/main" val="4250145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7202A9-F789-4964-B0B1-C3ADD341D23A}"/>
              </a:ext>
            </a:extLst>
          </p:cNvPr>
          <p:cNvSpPr>
            <a:spLocks noGrp="1"/>
          </p:cNvSpPr>
          <p:nvPr>
            <p:ph type="title"/>
          </p:nvPr>
        </p:nvSpPr>
        <p:spPr/>
        <p:txBody>
          <a:bodyPr/>
          <a:lstStyle/>
          <a:p>
            <a:pPr algn="l"/>
            <a:r>
              <a:rPr lang="pt-BR" dirty="0"/>
              <a:t>Tipos de Rentabilidade</a:t>
            </a:r>
          </a:p>
        </p:txBody>
      </p:sp>
      <p:sp>
        <p:nvSpPr>
          <p:cNvPr id="3" name="Espaço Reservado para Conteúdo 2">
            <a:extLst>
              <a:ext uri="{FF2B5EF4-FFF2-40B4-BE49-F238E27FC236}">
                <a16:creationId xmlns:a16="http://schemas.microsoft.com/office/drawing/2014/main" id="{B33B4919-ADB2-47B1-BD8B-7F590FF4DAA0}"/>
              </a:ext>
            </a:extLst>
          </p:cNvPr>
          <p:cNvSpPr>
            <a:spLocks noGrp="1"/>
          </p:cNvSpPr>
          <p:nvPr>
            <p:ph idx="1"/>
          </p:nvPr>
        </p:nvSpPr>
        <p:spPr/>
        <p:txBody>
          <a:bodyPr/>
          <a:lstStyle/>
          <a:p>
            <a:r>
              <a:rPr lang="pt-BR" dirty="0"/>
              <a:t>Pré-fixado </a:t>
            </a:r>
          </a:p>
          <a:p>
            <a:endParaRPr lang="pt-BR" dirty="0"/>
          </a:p>
          <a:p>
            <a:r>
              <a:rPr lang="pt-BR" dirty="0"/>
              <a:t>Pós-fixado (ou indexado): CDI, IPCA </a:t>
            </a:r>
          </a:p>
          <a:p>
            <a:endParaRPr lang="pt-BR" dirty="0"/>
          </a:p>
          <a:p>
            <a:r>
              <a:rPr lang="pt-BR" dirty="0"/>
              <a:t>Misto - Indexador mais uma taxa pré-fixada: IPCA +2,3% </a:t>
            </a:r>
          </a:p>
        </p:txBody>
      </p:sp>
    </p:spTree>
    <p:extLst>
      <p:ext uri="{BB962C8B-B14F-4D97-AF65-F5344CB8AC3E}">
        <p14:creationId xmlns:p14="http://schemas.microsoft.com/office/powerpoint/2010/main" val="2523676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E6787-9DD0-4FF0-8EF6-C32E1FD2BE7C}"/>
              </a:ext>
            </a:extLst>
          </p:cNvPr>
          <p:cNvSpPr>
            <a:spLocks noGrp="1"/>
          </p:cNvSpPr>
          <p:nvPr>
            <p:ph type="title"/>
          </p:nvPr>
        </p:nvSpPr>
        <p:spPr/>
        <p:txBody>
          <a:bodyPr/>
          <a:lstStyle/>
          <a:p>
            <a:pPr algn="l"/>
            <a:r>
              <a:rPr lang="pt-BR" dirty="0"/>
              <a:t>Tributação</a:t>
            </a:r>
          </a:p>
        </p:txBody>
      </p:sp>
      <p:sp>
        <p:nvSpPr>
          <p:cNvPr id="3" name="Espaço Reservado para Conteúdo 2">
            <a:extLst>
              <a:ext uri="{FF2B5EF4-FFF2-40B4-BE49-F238E27FC236}">
                <a16:creationId xmlns:a16="http://schemas.microsoft.com/office/drawing/2014/main" id="{A79F842D-D7B4-4CAF-BD51-0F4933F84BE3}"/>
              </a:ext>
            </a:extLst>
          </p:cNvPr>
          <p:cNvSpPr>
            <a:spLocks noGrp="1"/>
          </p:cNvSpPr>
          <p:nvPr>
            <p:ph idx="1"/>
          </p:nvPr>
        </p:nvSpPr>
        <p:spPr>
          <a:xfrm>
            <a:off x="2611808" y="1751065"/>
            <a:ext cx="7796540" cy="2960410"/>
          </a:xfrm>
        </p:spPr>
        <p:txBody>
          <a:bodyPr/>
          <a:lstStyle/>
          <a:p>
            <a:r>
              <a:rPr lang="pt-BR" b="1" dirty="0"/>
              <a:t>Imposto de Renda</a:t>
            </a:r>
          </a:p>
          <a:p>
            <a:r>
              <a:rPr lang="pt-BR" dirty="0"/>
              <a:t>Alíquota Regressiva</a:t>
            </a:r>
          </a:p>
          <a:p>
            <a:endParaRPr lang="pt-BR" dirty="0"/>
          </a:p>
        </p:txBody>
      </p:sp>
      <p:pic>
        <p:nvPicPr>
          <p:cNvPr id="5" name="Imagem 4">
            <a:extLst>
              <a:ext uri="{FF2B5EF4-FFF2-40B4-BE49-F238E27FC236}">
                <a16:creationId xmlns:a16="http://schemas.microsoft.com/office/drawing/2014/main" id="{6F7F70F9-9BDD-4D88-B94E-229840B62E28}"/>
              </a:ext>
            </a:extLst>
          </p:cNvPr>
          <p:cNvPicPr>
            <a:picLocks noChangeAspect="1"/>
          </p:cNvPicPr>
          <p:nvPr/>
        </p:nvPicPr>
        <p:blipFill>
          <a:blip r:embed="rId2"/>
          <a:stretch>
            <a:fillRect/>
          </a:stretch>
        </p:blipFill>
        <p:spPr>
          <a:xfrm>
            <a:off x="2990057" y="3931294"/>
            <a:ext cx="3855894" cy="1560361"/>
          </a:xfrm>
          <a:prstGeom prst="rect">
            <a:avLst/>
          </a:prstGeom>
        </p:spPr>
      </p:pic>
    </p:spTree>
    <p:extLst>
      <p:ext uri="{BB962C8B-B14F-4D97-AF65-F5344CB8AC3E}">
        <p14:creationId xmlns:p14="http://schemas.microsoft.com/office/powerpoint/2010/main" val="412623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E6787-9DD0-4FF0-8EF6-C32E1FD2BE7C}"/>
              </a:ext>
            </a:extLst>
          </p:cNvPr>
          <p:cNvSpPr>
            <a:spLocks noGrp="1"/>
          </p:cNvSpPr>
          <p:nvPr>
            <p:ph type="title"/>
          </p:nvPr>
        </p:nvSpPr>
        <p:spPr/>
        <p:txBody>
          <a:bodyPr/>
          <a:lstStyle/>
          <a:p>
            <a:pPr algn="l"/>
            <a:r>
              <a:rPr lang="pt-BR" dirty="0"/>
              <a:t>Tributação</a:t>
            </a:r>
          </a:p>
        </p:txBody>
      </p:sp>
      <p:sp>
        <p:nvSpPr>
          <p:cNvPr id="3" name="Espaço Reservado para Conteúdo 2">
            <a:extLst>
              <a:ext uri="{FF2B5EF4-FFF2-40B4-BE49-F238E27FC236}">
                <a16:creationId xmlns:a16="http://schemas.microsoft.com/office/drawing/2014/main" id="{A79F842D-D7B4-4CAF-BD51-0F4933F84BE3}"/>
              </a:ext>
            </a:extLst>
          </p:cNvPr>
          <p:cNvSpPr>
            <a:spLocks noGrp="1"/>
          </p:cNvSpPr>
          <p:nvPr>
            <p:ph idx="1"/>
          </p:nvPr>
        </p:nvSpPr>
        <p:spPr>
          <a:xfrm>
            <a:off x="2197730" y="1779267"/>
            <a:ext cx="7796540" cy="2561147"/>
          </a:xfrm>
        </p:spPr>
        <p:txBody>
          <a:bodyPr/>
          <a:lstStyle/>
          <a:p>
            <a:r>
              <a:rPr lang="pt-BR" b="1" dirty="0"/>
              <a:t>IOF</a:t>
            </a:r>
          </a:p>
          <a:p>
            <a:r>
              <a:rPr lang="pt-BR" dirty="0"/>
              <a:t>Alíquota Regressiva</a:t>
            </a:r>
          </a:p>
          <a:p>
            <a:endParaRPr lang="pt-BR" dirty="0"/>
          </a:p>
        </p:txBody>
      </p:sp>
      <p:pic>
        <p:nvPicPr>
          <p:cNvPr id="6" name="Imagem 5">
            <a:extLst>
              <a:ext uri="{FF2B5EF4-FFF2-40B4-BE49-F238E27FC236}">
                <a16:creationId xmlns:a16="http://schemas.microsoft.com/office/drawing/2014/main" id="{36774D29-8E15-41FB-B3C0-0B6F0EE6CF94}"/>
              </a:ext>
            </a:extLst>
          </p:cNvPr>
          <p:cNvPicPr>
            <a:picLocks noChangeAspect="1"/>
          </p:cNvPicPr>
          <p:nvPr/>
        </p:nvPicPr>
        <p:blipFill>
          <a:blip r:embed="rId2"/>
          <a:stretch>
            <a:fillRect/>
          </a:stretch>
        </p:blipFill>
        <p:spPr>
          <a:xfrm>
            <a:off x="3317550" y="3719050"/>
            <a:ext cx="4141573" cy="2681750"/>
          </a:xfrm>
          <a:prstGeom prst="rect">
            <a:avLst/>
          </a:prstGeom>
        </p:spPr>
      </p:pic>
    </p:spTree>
    <p:extLst>
      <p:ext uri="{BB962C8B-B14F-4D97-AF65-F5344CB8AC3E}">
        <p14:creationId xmlns:p14="http://schemas.microsoft.com/office/powerpoint/2010/main" val="1476868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CE5C94-F8CE-4BF8-AA4A-7D52B308D09E}"/>
              </a:ext>
            </a:extLst>
          </p:cNvPr>
          <p:cNvSpPr>
            <a:spLocks noGrp="1"/>
          </p:cNvSpPr>
          <p:nvPr>
            <p:ph type="title"/>
          </p:nvPr>
        </p:nvSpPr>
        <p:spPr/>
        <p:txBody>
          <a:bodyPr/>
          <a:lstStyle/>
          <a:p>
            <a:pPr algn="l"/>
            <a:r>
              <a:rPr lang="pt-BR" dirty="0"/>
              <a:t>Poupança</a:t>
            </a:r>
          </a:p>
        </p:txBody>
      </p:sp>
      <p:sp>
        <p:nvSpPr>
          <p:cNvPr id="3" name="Espaço Reservado para Conteúdo 2">
            <a:extLst>
              <a:ext uri="{FF2B5EF4-FFF2-40B4-BE49-F238E27FC236}">
                <a16:creationId xmlns:a16="http://schemas.microsoft.com/office/drawing/2014/main" id="{A3CEBB48-A66C-4866-A485-1C0BD55DCDAC}"/>
              </a:ext>
            </a:extLst>
          </p:cNvPr>
          <p:cNvSpPr>
            <a:spLocks noGrp="1"/>
          </p:cNvSpPr>
          <p:nvPr>
            <p:ph idx="1"/>
          </p:nvPr>
        </p:nvSpPr>
        <p:spPr/>
        <p:txBody>
          <a:bodyPr/>
          <a:lstStyle/>
          <a:p>
            <a:r>
              <a:rPr lang="pt-BR" dirty="0"/>
              <a:t>É uma conta bancária com funções limitadas e com limite de transações por mês.</a:t>
            </a:r>
          </a:p>
          <a:p>
            <a:r>
              <a:rPr lang="pt-BR" dirty="0"/>
              <a:t>Ao depositar você recebe um rendimento mensal, com condições pré-definidas.</a:t>
            </a:r>
          </a:p>
          <a:p>
            <a:r>
              <a:rPr lang="pt-BR" dirty="0"/>
              <a:t>Rendimento sobre o depósito individual, não sobre o valor total</a:t>
            </a:r>
          </a:p>
        </p:txBody>
      </p:sp>
    </p:spTree>
    <p:extLst>
      <p:ext uri="{BB962C8B-B14F-4D97-AF65-F5344CB8AC3E}">
        <p14:creationId xmlns:p14="http://schemas.microsoft.com/office/powerpoint/2010/main" val="3083695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90DADD-7951-41F3-842A-7F2520D40A61}"/>
              </a:ext>
            </a:extLst>
          </p:cNvPr>
          <p:cNvSpPr>
            <a:spLocks noGrp="1"/>
          </p:cNvSpPr>
          <p:nvPr>
            <p:ph type="title"/>
          </p:nvPr>
        </p:nvSpPr>
        <p:spPr/>
        <p:txBody>
          <a:bodyPr/>
          <a:lstStyle/>
          <a:p>
            <a:pPr algn="l"/>
            <a:r>
              <a:rPr lang="pt-BR" dirty="0"/>
              <a:t>Poupança</a:t>
            </a:r>
          </a:p>
        </p:txBody>
      </p:sp>
      <p:sp>
        <p:nvSpPr>
          <p:cNvPr id="3" name="Espaço Reservado para Conteúdo 2">
            <a:extLst>
              <a:ext uri="{FF2B5EF4-FFF2-40B4-BE49-F238E27FC236}">
                <a16:creationId xmlns:a16="http://schemas.microsoft.com/office/drawing/2014/main" id="{98422163-3A94-49C8-AA2B-2D5083F641B0}"/>
              </a:ext>
            </a:extLst>
          </p:cNvPr>
          <p:cNvSpPr>
            <a:spLocks noGrp="1"/>
          </p:cNvSpPr>
          <p:nvPr>
            <p:ph idx="1"/>
          </p:nvPr>
        </p:nvSpPr>
        <p:spPr/>
        <p:txBody>
          <a:bodyPr>
            <a:normAutofit/>
          </a:bodyPr>
          <a:lstStyle/>
          <a:p>
            <a:r>
              <a:rPr lang="pt-BR" b="1" dirty="0"/>
              <a:t>Regras de rendimento</a:t>
            </a:r>
          </a:p>
          <a:p>
            <a:r>
              <a:rPr lang="pt-BR" dirty="0"/>
              <a:t>Depósitos feitos até maio de 2012: juros de 0,5% ao mês + Taxa Referencial (TR). </a:t>
            </a:r>
          </a:p>
          <a:p>
            <a:r>
              <a:rPr lang="pt-BR" dirty="0"/>
              <a:t>Depósitos feitos após maio de 2012:  </a:t>
            </a:r>
          </a:p>
          <a:p>
            <a:pPr lvl="1"/>
            <a:r>
              <a:rPr lang="pt-BR" dirty="0"/>
              <a:t>Quando a Selic for maior que 8,5% ao ano, o rendimento é igual ao anterior: 0,5% ao mês + TR; </a:t>
            </a:r>
          </a:p>
          <a:p>
            <a:pPr lvl="1"/>
            <a:r>
              <a:rPr lang="pt-BR" dirty="0"/>
              <a:t>Quanto a Selic for menor ou igual a 8,5% ao ano, o rendimento é de 70% da Selic + TR. </a:t>
            </a:r>
          </a:p>
        </p:txBody>
      </p:sp>
    </p:spTree>
    <p:extLst>
      <p:ext uri="{BB962C8B-B14F-4D97-AF65-F5344CB8AC3E}">
        <p14:creationId xmlns:p14="http://schemas.microsoft.com/office/powerpoint/2010/main" val="18034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8E1A2-94F9-463E-8085-4C4D7FA60E11}"/>
              </a:ext>
            </a:extLst>
          </p:cNvPr>
          <p:cNvSpPr>
            <a:spLocks noGrp="1"/>
          </p:cNvSpPr>
          <p:nvPr>
            <p:ph type="title"/>
          </p:nvPr>
        </p:nvSpPr>
        <p:spPr/>
        <p:txBody>
          <a:bodyPr/>
          <a:lstStyle/>
          <a:p>
            <a:pPr algn="l"/>
            <a:r>
              <a:rPr lang="pt-BR" dirty="0"/>
              <a:t>Poupança</a:t>
            </a:r>
          </a:p>
        </p:txBody>
      </p:sp>
      <p:sp>
        <p:nvSpPr>
          <p:cNvPr id="3" name="Espaço Reservado para Conteúdo 2">
            <a:extLst>
              <a:ext uri="{FF2B5EF4-FFF2-40B4-BE49-F238E27FC236}">
                <a16:creationId xmlns:a16="http://schemas.microsoft.com/office/drawing/2014/main" id="{1107D4D2-DD63-4EA4-A897-7C75D0D068AC}"/>
              </a:ext>
            </a:extLst>
          </p:cNvPr>
          <p:cNvSpPr>
            <a:spLocks noGrp="1"/>
          </p:cNvSpPr>
          <p:nvPr>
            <p:ph idx="1"/>
          </p:nvPr>
        </p:nvSpPr>
        <p:spPr>
          <a:xfrm>
            <a:off x="1987826" y="1736035"/>
            <a:ext cx="8582313" cy="4313909"/>
          </a:xfrm>
        </p:spPr>
        <p:txBody>
          <a:bodyPr>
            <a:normAutofit/>
          </a:bodyPr>
          <a:lstStyle/>
          <a:p>
            <a:r>
              <a:rPr lang="pt-BR" b="1" dirty="0"/>
              <a:t>Vantagens</a:t>
            </a:r>
            <a:r>
              <a:rPr lang="pt-BR" dirty="0"/>
              <a:t>:  </a:t>
            </a:r>
          </a:p>
          <a:p>
            <a:r>
              <a:rPr lang="pt-BR" dirty="0"/>
              <a:t>Simples e acessível </a:t>
            </a:r>
          </a:p>
          <a:p>
            <a:r>
              <a:rPr lang="pt-BR" dirty="0"/>
              <a:t>Não há cobrança de taxas </a:t>
            </a:r>
          </a:p>
          <a:p>
            <a:r>
              <a:rPr lang="pt-BR" dirty="0"/>
              <a:t>Isento de imposto de renda</a:t>
            </a:r>
          </a:p>
          <a:p>
            <a:r>
              <a:rPr lang="pt-BR" dirty="0"/>
              <a:t>Garantia do FGC; </a:t>
            </a:r>
          </a:p>
          <a:p>
            <a:r>
              <a:rPr lang="pt-BR" dirty="0"/>
              <a:t>Liquidez imediata (você saca dinheiro quando quiser) </a:t>
            </a:r>
          </a:p>
        </p:txBody>
      </p:sp>
    </p:spTree>
    <p:extLst>
      <p:ext uri="{BB962C8B-B14F-4D97-AF65-F5344CB8AC3E}">
        <p14:creationId xmlns:p14="http://schemas.microsoft.com/office/powerpoint/2010/main" val="1685612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72D4C-2DC0-4E0B-AA95-BE127D889613}"/>
              </a:ext>
            </a:extLst>
          </p:cNvPr>
          <p:cNvSpPr>
            <a:spLocks noGrp="1"/>
          </p:cNvSpPr>
          <p:nvPr>
            <p:ph type="title"/>
          </p:nvPr>
        </p:nvSpPr>
        <p:spPr/>
        <p:txBody>
          <a:bodyPr/>
          <a:lstStyle/>
          <a:p>
            <a:pPr algn="l"/>
            <a:r>
              <a:rPr lang="pt-BR" dirty="0"/>
              <a:t>Conselhos “FINANCEIROS”</a:t>
            </a:r>
          </a:p>
        </p:txBody>
      </p:sp>
      <p:sp>
        <p:nvSpPr>
          <p:cNvPr id="3" name="Espaço Reservado para Conteúdo 2">
            <a:extLst>
              <a:ext uri="{FF2B5EF4-FFF2-40B4-BE49-F238E27FC236}">
                <a16:creationId xmlns:a16="http://schemas.microsoft.com/office/drawing/2014/main" id="{222C85C8-6ADA-4F5D-872C-516090D3FCC5}"/>
              </a:ext>
            </a:extLst>
          </p:cNvPr>
          <p:cNvSpPr>
            <a:spLocks noGrp="1"/>
          </p:cNvSpPr>
          <p:nvPr>
            <p:ph idx="1"/>
          </p:nvPr>
        </p:nvSpPr>
        <p:spPr>
          <a:xfrm>
            <a:off x="1516435" y="1857758"/>
            <a:ext cx="9551616" cy="5000241"/>
          </a:xfrm>
        </p:spPr>
        <p:txBody>
          <a:bodyPr>
            <a:normAutofit fontScale="70000" lnSpcReduction="20000"/>
          </a:bodyPr>
          <a:lstStyle/>
          <a:p>
            <a:r>
              <a:rPr lang="pt-BR" dirty="0"/>
              <a:t>Investimento não te deixa rico, mas seu trabalho te traz dinheiro.</a:t>
            </a:r>
          </a:p>
          <a:p>
            <a:r>
              <a:rPr lang="pt-BR" dirty="0"/>
              <a:t>Nem tudo na vida está ao seu controle, mas, seja prudente no que está.</a:t>
            </a:r>
          </a:p>
          <a:p>
            <a:r>
              <a:rPr lang="pt-BR" dirty="0"/>
              <a:t>Assuma a responsabilidade das suas ações.</a:t>
            </a:r>
          </a:p>
          <a:p>
            <a:r>
              <a:rPr lang="pt-BR" dirty="0"/>
              <a:t>Antes poupar pouco do que nada.</a:t>
            </a:r>
          </a:p>
          <a:p>
            <a:r>
              <a:rPr lang="pt-BR" dirty="0"/>
              <a:t>Se não atingir a meta, não desanime, faça outra meta, a vida continua.</a:t>
            </a:r>
          </a:p>
          <a:p>
            <a:r>
              <a:rPr lang="pt-BR" dirty="0"/>
              <a:t>Estude para saber onde vai colocar seu dinheiro, nem sempre quem te deu conselho sabe do que está falando ou está pensando no seu bem.</a:t>
            </a:r>
          </a:p>
          <a:p>
            <a:r>
              <a:rPr lang="pt-BR" dirty="0"/>
              <a:t>Decida sobre investimentos com </a:t>
            </a:r>
            <a:r>
              <a:rPr lang="pt-BR"/>
              <a:t>a razão.</a:t>
            </a:r>
            <a:endParaRPr lang="pt-BR" dirty="0"/>
          </a:p>
          <a:p>
            <a:r>
              <a:rPr lang="pt-BR" dirty="0"/>
              <a:t>Gastar menos do que ganha.</a:t>
            </a:r>
          </a:p>
          <a:p>
            <a:r>
              <a:rPr lang="pt-BR" dirty="0"/>
              <a:t>Pagar primeiro as dívidas, depois investir.</a:t>
            </a:r>
          </a:p>
          <a:p>
            <a:r>
              <a:rPr lang="pt-BR" dirty="0"/>
              <a:t>Estude usando mais de uma fonte e de preferência com pontos de vista diferentes.</a:t>
            </a:r>
          </a:p>
          <a:p>
            <a:r>
              <a:rPr lang="pt-BR" dirty="0"/>
              <a:t>Investir para viver e não viver para investir.</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2322417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68E1A2-94F9-463E-8085-4C4D7FA60E11}"/>
              </a:ext>
            </a:extLst>
          </p:cNvPr>
          <p:cNvSpPr>
            <a:spLocks noGrp="1"/>
          </p:cNvSpPr>
          <p:nvPr>
            <p:ph type="title"/>
          </p:nvPr>
        </p:nvSpPr>
        <p:spPr/>
        <p:txBody>
          <a:bodyPr/>
          <a:lstStyle/>
          <a:p>
            <a:pPr algn="l"/>
            <a:r>
              <a:rPr lang="pt-BR" dirty="0"/>
              <a:t>Poupança</a:t>
            </a:r>
          </a:p>
        </p:txBody>
      </p:sp>
      <p:sp>
        <p:nvSpPr>
          <p:cNvPr id="3" name="Espaço Reservado para Conteúdo 2">
            <a:extLst>
              <a:ext uri="{FF2B5EF4-FFF2-40B4-BE49-F238E27FC236}">
                <a16:creationId xmlns:a16="http://schemas.microsoft.com/office/drawing/2014/main" id="{1107D4D2-DD63-4EA4-A897-7C75D0D068AC}"/>
              </a:ext>
            </a:extLst>
          </p:cNvPr>
          <p:cNvSpPr>
            <a:spLocks noGrp="1"/>
          </p:cNvSpPr>
          <p:nvPr>
            <p:ph idx="1"/>
          </p:nvPr>
        </p:nvSpPr>
        <p:spPr>
          <a:xfrm>
            <a:off x="1987826" y="1736035"/>
            <a:ext cx="8582313" cy="4313909"/>
          </a:xfrm>
        </p:spPr>
        <p:txBody>
          <a:bodyPr>
            <a:normAutofit/>
          </a:bodyPr>
          <a:lstStyle/>
          <a:p>
            <a:r>
              <a:rPr lang="pt-BR" b="1" dirty="0"/>
              <a:t>Desvantagens: </a:t>
            </a:r>
          </a:p>
          <a:p>
            <a:r>
              <a:rPr lang="pt-BR" dirty="0"/>
              <a:t>Baixa rentabilidade; </a:t>
            </a:r>
          </a:p>
          <a:p>
            <a:r>
              <a:rPr lang="pt-BR" dirty="0"/>
              <a:t>Remuneração paga somente no aniversário, se sacar antes perde a rentabilidade </a:t>
            </a:r>
          </a:p>
        </p:txBody>
      </p:sp>
    </p:spTree>
    <p:extLst>
      <p:ext uri="{BB962C8B-B14F-4D97-AF65-F5344CB8AC3E}">
        <p14:creationId xmlns:p14="http://schemas.microsoft.com/office/powerpoint/2010/main" val="4261720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FEED9-0B9C-4430-BBDA-A2B7CA04BD97}"/>
              </a:ext>
            </a:extLst>
          </p:cNvPr>
          <p:cNvSpPr>
            <a:spLocks noGrp="1"/>
          </p:cNvSpPr>
          <p:nvPr>
            <p:ph type="title"/>
          </p:nvPr>
        </p:nvSpPr>
        <p:spPr/>
        <p:txBody>
          <a:bodyPr/>
          <a:lstStyle/>
          <a:p>
            <a:pPr algn="l"/>
            <a:r>
              <a:rPr lang="pt-BR" dirty="0"/>
              <a:t>Tesouro Direto - O que é? </a:t>
            </a:r>
          </a:p>
        </p:txBody>
      </p:sp>
      <p:sp>
        <p:nvSpPr>
          <p:cNvPr id="3" name="Espaço Reservado para Conteúdo 2">
            <a:extLst>
              <a:ext uri="{FF2B5EF4-FFF2-40B4-BE49-F238E27FC236}">
                <a16:creationId xmlns:a16="http://schemas.microsoft.com/office/drawing/2014/main" id="{8A8A8882-6323-455D-BB47-78008BDB36C1}"/>
              </a:ext>
            </a:extLst>
          </p:cNvPr>
          <p:cNvSpPr>
            <a:spLocks noGrp="1"/>
          </p:cNvSpPr>
          <p:nvPr>
            <p:ph idx="1"/>
          </p:nvPr>
        </p:nvSpPr>
        <p:spPr/>
        <p:txBody>
          <a:bodyPr>
            <a:normAutofit/>
          </a:bodyPr>
          <a:lstStyle/>
          <a:p>
            <a:r>
              <a:rPr lang="pt-BR" dirty="0"/>
              <a:t>O Tesouro Direto é um Programa do Tesouro Nacional desenvolvido em parceria com a B3 para venda de títulos públicos federais para pessoas físicas, de forma 100% online.  </a:t>
            </a:r>
          </a:p>
          <a:p>
            <a:pPr marL="0" indent="0">
              <a:buNone/>
            </a:pPr>
            <a:endParaRPr lang="pt-BR" dirty="0"/>
          </a:p>
          <a:p>
            <a:r>
              <a:rPr lang="pt-BR" dirty="0"/>
              <a:t>Lançado em 2002, o Programa surgiu com o objetivo de democratizar o acesso aos títulos públicos, permitindo aplicações a partir de R$ 30,00. </a:t>
            </a:r>
          </a:p>
        </p:txBody>
      </p:sp>
    </p:spTree>
    <p:extLst>
      <p:ext uri="{BB962C8B-B14F-4D97-AF65-F5344CB8AC3E}">
        <p14:creationId xmlns:p14="http://schemas.microsoft.com/office/powerpoint/2010/main" val="3759277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2B374-73F9-4CFF-A1A6-E235BDF663D0}"/>
              </a:ext>
            </a:extLst>
          </p:cNvPr>
          <p:cNvSpPr>
            <a:spLocks noGrp="1"/>
          </p:cNvSpPr>
          <p:nvPr>
            <p:ph type="title"/>
          </p:nvPr>
        </p:nvSpPr>
        <p:spPr/>
        <p:txBody>
          <a:bodyPr/>
          <a:lstStyle/>
          <a:p>
            <a:pPr algn="l"/>
            <a:r>
              <a:rPr lang="pt-BR" dirty="0"/>
              <a:t>Tesouro Direto - Requisitos </a:t>
            </a:r>
          </a:p>
        </p:txBody>
      </p:sp>
      <p:sp>
        <p:nvSpPr>
          <p:cNvPr id="3" name="Espaço Reservado para Conteúdo 2">
            <a:extLst>
              <a:ext uri="{FF2B5EF4-FFF2-40B4-BE49-F238E27FC236}">
                <a16:creationId xmlns:a16="http://schemas.microsoft.com/office/drawing/2014/main" id="{A247A20A-4D43-42E0-BAE6-F6D83D8A4BC9}"/>
              </a:ext>
            </a:extLst>
          </p:cNvPr>
          <p:cNvSpPr>
            <a:spLocks noGrp="1"/>
          </p:cNvSpPr>
          <p:nvPr>
            <p:ph idx="1"/>
          </p:nvPr>
        </p:nvSpPr>
        <p:spPr/>
        <p:txBody>
          <a:bodyPr/>
          <a:lstStyle/>
          <a:p>
            <a:r>
              <a:rPr lang="pt-BR" dirty="0"/>
              <a:t>Possuir CPF e uma conta corrente ou poupança em instituição financeira ou corretora habilitada </a:t>
            </a:r>
          </a:p>
          <a:p>
            <a:endParaRPr lang="pt-BR" dirty="0"/>
          </a:p>
          <a:p>
            <a:r>
              <a:rPr lang="pt-BR" dirty="0"/>
              <a:t>Fazer cadastro no Tesouro Direto </a:t>
            </a:r>
          </a:p>
        </p:txBody>
      </p:sp>
    </p:spTree>
    <p:extLst>
      <p:ext uri="{BB962C8B-B14F-4D97-AF65-F5344CB8AC3E}">
        <p14:creationId xmlns:p14="http://schemas.microsoft.com/office/powerpoint/2010/main" val="2746741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95B6A-CF35-4579-BD72-11F14C64BEF6}"/>
              </a:ext>
            </a:extLst>
          </p:cNvPr>
          <p:cNvSpPr>
            <a:spLocks noGrp="1"/>
          </p:cNvSpPr>
          <p:nvPr>
            <p:ph type="title"/>
          </p:nvPr>
        </p:nvSpPr>
        <p:spPr/>
        <p:txBody>
          <a:bodyPr/>
          <a:lstStyle/>
          <a:p>
            <a:pPr algn="l"/>
            <a:r>
              <a:rPr lang="pt-BR" dirty="0"/>
              <a:t>Tesouro Direto - Riscos</a:t>
            </a:r>
          </a:p>
        </p:txBody>
      </p:sp>
      <p:sp>
        <p:nvSpPr>
          <p:cNvPr id="3" name="Espaço Reservado para Conteúdo 2">
            <a:extLst>
              <a:ext uri="{FF2B5EF4-FFF2-40B4-BE49-F238E27FC236}">
                <a16:creationId xmlns:a16="http://schemas.microsoft.com/office/drawing/2014/main" id="{53442C5C-3AA0-4B25-A96D-0018D88F2C7F}"/>
              </a:ext>
            </a:extLst>
          </p:cNvPr>
          <p:cNvSpPr>
            <a:spLocks noGrp="1"/>
          </p:cNvSpPr>
          <p:nvPr>
            <p:ph idx="1"/>
          </p:nvPr>
        </p:nvSpPr>
        <p:spPr/>
        <p:txBody>
          <a:bodyPr/>
          <a:lstStyle/>
          <a:p>
            <a:r>
              <a:rPr lang="pt-BR" dirty="0"/>
              <a:t>Calote do governo (considerado mínimo)</a:t>
            </a:r>
          </a:p>
          <a:p>
            <a:r>
              <a:rPr lang="pt-BR" dirty="0"/>
              <a:t>Marcação a mercado</a:t>
            </a:r>
          </a:p>
        </p:txBody>
      </p:sp>
    </p:spTree>
    <p:extLst>
      <p:ext uri="{BB962C8B-B14F-4D97-AF65-F5344CB8AC3E}">
        <p14:creationId xmlns:p14="http://schemas.microsoft.com/office/powerpoint/2010/main" val="3942318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03A9D-BE44-4CB0-878A-6F8B755BDD6D}"/>
              </a:ext>
            </a:extLst>
          </p:cNvPr>
          <p:cNvSpPr>
            <a:spLocks noGrp="1"/>
          </p:cNvSpPr>
          <p:nvPr>
            <p:ph type="title"/>
          </p:nvPr>
        </p:nvSpPr>
        <p:spPr/>
        <p:txBody>
          <a:bodyPr/>
          <a:lstStyle/>
          <a:p>
            <a:pPr algn="l"/>
            <a:r>
              <a:rPr lang="pt-BR" dirty="0"/>
              <a:t>Tesouro Direto - Site</a:t>
            </a:r>
          </a:p>
        </p:txBody>
      </p:sp>
      <p:sp>
        <p:nvSpPr>
          <p:cNvPr id="3" name="Espaço Reservado para Conteúdo 2">
            <a:extLst>
              <a:ext uri="{FF2B5EF4-FFF2-40B4-BE49-F238E27FC236}">
                <a16:creationId xmlns:a16="http://schemas.microsoft.com/office/drawing/2014/main" id="{205C788C-AEBE-4910-B3C5-D47EAE50E9DF}"/>
              </a:ext>
            </a:extLst>
          </p:cNvPr>
          <p:cNvSpPr>
            <a:spLocks noGrp="1"/>
          </p:cNvSpPr>
          <p:nvPr>
            <p:ph idx="1"/>
          </p:nvPr>
        </p:nvSpPr>
        <p:spPr/>
        <p:txBody>
          <a:bodyPr/>
          <a:lstStyle/>
          <a:p>
            <a:r>
              <a:rPr lang="pt-BR" dirty="0"/>
              <a:t>https://www.tesourodireto.com.br/ </a:t>
            </a:r>
          </a:p>
        </p:txBody>
      </p:sp>
    </p:spTree>
    <p:extLst>
      <p:ext uri="{BB962C8B-B14F-4D97-AF65-F5344CB8AC3E}">
        <p14:creationId xmlns:p14="http://schemas.microsoft.com/office/powerpoint/2010/main" val="1800088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8C3F2-BF74-452A-885B-C3EF4FD99674}"/>
              </a:ext>
            </a:extLst>
          </p:cNvPr>
          <p:cNvSpPr>
            <a:spLocks noGrp="1"/>
          </p:cNvSpPr>
          <p:nvPr>
            <p:ph type="title"/>
          </p:nvPr>
        </p:nvSpPr>
        <p:spPr/>
        <p:txBody>
          <a:bodyPr/>
          <a:lstStyle/>
          <a:p>
            <a:r>
              <a:rPr lang="pt-BR" dirty="0"/>
              <a:t>CDB (Certificado de Depósito Bancário) </a:t>
            </a:r>
          </a:p>
        </p:txBody>
      </p:sp>
      <p:sp>
        <p:nvSpPr>
          <p:cNvPr id="3" name="Espaço Reservado para Conteúdo 2">
            <a:extLst>
              <a:ext uri="{FF2B5EF4-FFF2-40B4-BE49-F238E27FC236}">
                <a16:creationId xmlns:a16="http://schemas.microsoft.com/office/drawing/2014/main" id="{9BF31E8A-E34C-4D82-905C-20CDDE69DFF0}"/>
              </a:ext>
            </a:extLst>
          </p:cNvPr>
          <p:cNvSpPr>
            <a:spLocks noGrp="1"/>
          </p:cNvSpPr>
          <p:nvPr>
            <p:ph idx="1"/>
          </p:nvPr>
        </p:nvSpPr>
        <p:spPr/>
        <p:txBody>
          <a:bodyPr/>
          <a:lstStyle/>
          <a:p>
            <a:r>
              <a:rPr lang="pt-BR" dirty="0"/>
              <a:t>Emissor: bancos</a:t>
            </a:r>
          </a:p>
          <a:p>
            <a:r>
              <a:rPr lang="pt-BR" dirty="0"/>
              <a:t>Tributação: Imposto de Renda e IOF</a:t>
            </a:r>
          </a:p>
          <a:p>
            <a:r>
              <a:rPr lang="pt-BR" dirty="0"/>
              <a:t>Liquidez diária ou no vencimento (</a:t>
            </a:r>
            <a:r>
              <a:rPr lang="pt-BR" dirty="0" err="1"/>
              <a:t>ex</a:t>
            </a:r>
            <a:r>
              <a:rPr lang="pt-BR" dirty="0"/>
              <a:t>: 1, 2 ou 3 anos). </a:t>
            </a:r>
          </a:p>
          <a:p>
            <a:r>
              <a:rPr lang="pt-BR" dirty="0"/>
              <a:t>Risco: o banco emissor não pagar a dívida. </a:t>
            </a:r>
          </a:p>
          <a:p>
            <a:r>
              <a:rPr lang="pt-BR" dirty="0"/>
              <a:t>Garantia do FGC. </a:t>
            </a:r>
          </a:p>
        </p:txBody>
      </p:sp>
    </p:spTree>
    <p:extLst>
      <p:ext uri="{BB962C8B-B14F-4D97-AF65-F5344CB8AC3E}">
        <p14:creationId xmlns:p14="http://schemas.microsoft.com/office/powerpoint/2010/main" val="1743836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83E4C-788F-4E1D-B496-5D073F669835}"/>
              </a:ext>
            </a:extLst>
          </p:cNvPr>
          <p:cNvSpPr>
            <a:spLocks noGrp="1"/>
          </p:cNvSpPr>
          <p:nvPr>
            <p:ph type="title"/>
          </p:nvPr>
        </p:nvSpPr>
        <p:spPr/>
        <p:txBody>
          <a:bodyPr/>
          <a:lstStyle/>
          <a:p>
            <a:pPr algn="l"/>
            <a:r>
              <a:rPr lang="pt-BR" dirty="0"/>
              <a:t>LC (Letra de Câmbio)</a:t>
            </a:r>
          </a:p>
        </p:txBody>
      </p:sp>
      <p:sp>
        <p:nvSpPr>
          <p:cNvPr id="3" name="Espaço Reservado para Conteúdo 2">
            <a:extLst>
              <a:ext uri="{FF2B5EF4-FFF2-40B4-BE49-F238E27FC236}">
                <a16:creationId xmlns:a16="http://schemas.microsoft.com/office/drawing/2014/main" id="{FEE935E7-5AA2-453F-BED4-C41B7685F1F6}"/>
              </a:ext>
            </a:extLst>
          </p:cNvPr>
          <p:cNvSpPr>
            <a:spLocks noGrp="1"/>
          </p:cNvSpPr>
          <p:nvPr>
            <p:ph idx="1"/>
          </p:nvPr>
        </p:nvSpPr>
        <p:spPr/>
        <p:txBody>
          <a:bodyPr/>
          <a:lstStyle/>
          <a:p>
            <a:r>
              <a:rPr lang="pt-BR" dirty="0"/>
              <a:t>Emissor: Financeiras;</a:t>
            </a:r>
          </a:p>
          <a:p>
            <a:r>
              <a:rPr lang="pt-BR" dirty="0"/>
              <a:t>Tributação: Imposto de Renda e IOF</a:t>
            </a:r>
          </a:p>
          <a:p>
            <a:r>
              <a:rPr lang="pt-BR" dirty="0"/>
              <a:t>Risco: a financeira emissora não conseguir pagar a dívida. </a:t>
            </a:r>
          </a:p>
          <a:p>
            <a:r>
              <a:rPr lang="pt-BR" dirty="0"/>
              <a:t>Liquidez somente no vencimento </a:t>
            </a:r>
          </a:p>
          <a:p>
            <a:r>
              <a:rPr lang="pt-BR" dirty="0"/>
              <a:t>Garantia do FGC. </a:t>
            </a:r>
          </a:p>
          <a:p>
            <a:endParaRPr lang="pt-BR" dirty="0"/>
          </a:p>
        </p:txBody>
      </p:sp>
    </p:spTree>
    <p:extLst>
      <p:ext uri="{BB962C8B-B14F-4D97-AF65-F5344CB8AC3E}">
        <p14:creationId xmlns:p14="http://schemas.microsoft.com/office/powerpoint/2010/main" val="69482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BB097-F61C-4D7A-9867-05BAC36D1774}"/>
              </a:ext>
            </a:extLst>
          </p:cNvPr>
          <p:cNvSpPr>
            <a:spLocks noGrp="1"/>
          </p:cNvSpPr>
          <p:nvPr>
            <p:ph type="title"/>
          </p:nvPr>
        </p:nvSpPr>
        <p:spPr/>
        <p:txBody>
          <a:bodyPr/>
          <a:lstStyle/>
          <a:p>
            <a:r>
              <a:rPr lang="pt-BR" dirty="0"/>
              <a:t>LCI e LCA (Letra de Crédito Imobiliário e Letra do Crédito Agrícola) </a:t>
            </a:r>
          </a:p>
        </p:txBody>
      </p:sp>
      <p:sp>
        <p:nvSpPr>
          <p:cNvPr id="3" name="Espaço Reservado para Conteúdo 2">
            <a:extLst>
              <a:ext uri="{FF2B5EF4-FFF2-40B4-BE49-F238E27FC236}">
                <a16:creationId xmlns:a16="http://schemas.microsoft.com/office/drawing/2014/main" id="{602346F8-3570-46F3-9869-38CBB9D0B491}"/>
              </a:ext>
            </a:extLst>
          </p:cNvPr>
          <p:cNvSpPr>
            <a:spLocks noGrp="1"/>
          </p:cNvSpPr>
          <p:nvPr>
            <p:ph idx="1"/>
          </p:nvPr>
        </p:nvSpPr>
        <p:spPr/>
        <p:txBody>
          <a:bodyPr>
            <a:normAutofit fontScale="92500" lnSpcReduction="10000"/>
          </a:bodyPr>
          <a:lstStyle/>
          <a:p>
            <a:r>
              <a:rPr lang="pt-BR" dirty="0"/>
              <a:t>Títulos comercializados para que os bancos tenham fundos para subsidiar operações no setor imobiliário (LCI) e agrícola (LCA). </a:t>
            </a:r>
          </a:p>
          <a:p>
            <a:r>
              <a:rPr lang="pt-BR" dirty="0"/>
              <a:t>Isento de Imposto de Renda</a:t>
            </a:r>
          </a:p>
          <a:p>
            <a:r>
              <a:rPr lang="pt-BR" dirty="0"/>
              <a:t>Não possui liquidez diária </a:t>
            </a:r>
          </a:p>
          <a:p>
            <a:r>
              <a:rPr lang="pt-BR" dirty="0"/>
              <a:t>Risco: o banco emissor não pagar a dívida. </a:t>
            </a:r>
          </a:p>
          <a:p>
            <a:r>
              <a:rPr lang="pt-BR" dirty="0"/>
              <a:t>Geralmente possuem liquidez no vencimento. Por lei ficam retidas no mínimo 90 dias.  Algumas adquirem liquidez antes do vencimento.</a:t>
            </a:r>
          </a:p>
          <a:p>
            <a:r>
              <a:rPr lang="pt-BR" dirty="0"/>
              <a:t>Garantia do FGC. </a:t>
            </a:r>
          </a:p>
        </p:txBody>
      </p:sp>
    </p:spTree>
    <p:extLst>
      <p:ext uri="{BB962C8B-B14F-4D97-AF65-F5344CB8AC3E}">
        <p14:creationId xmlns:p14="http://schemas.microsoft.com/office/powerpoint/2010/main" val="3778160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33D425-3ED0-4E6E-AC83-5E204488A586}"/>
              </a:ext>
            </a:extLst>
          </p:cNvPr>
          <p:cNvSpPr>
            <a:spLocks noGrp="1"/>
          </p:cNvSpPr>
          <p:nvPr>
            <p:ph type="title"/>
          </p:nvPr>
        </p:nvSpPr>
        <p:spPr/>
        <p:txBody>
          <a:bodyPr/>
          <a:lstStyle/>
          <a:p>
            <a:pPr algn="l"/>
            <a:r>
              <a:rPr lang="pt-BR" dirty="0"/>
              <a:t>CRI e CRA (Certificado de recebíveis)</a:t>
            </a:r>
          </a:p>
        </p:txBody>
      </p:sp>
      <p:sp>
        <p:nvSpPr>
          <p:cNvPr id="3" name="Espaço Reservado para Conteúdo 2">
            <a:extLst>
              <a:ext uri="{FF2B5EF4-FFF2-40B4-BE49-F238E27FC236}">
                <a16:creationId xmlns:a16="http://schemas.microsoft.com/office/drawing/2014/main" id="{38244851-D019-4495-BFC8-581B9A31DE24}"/>
              </a:ext>
            </a:extLst>
          </p:cNvPr>
          <p:cNvSpPr>
            <a:spLocks noGrp="1"/>
          </p:cNvSpPr>
          <p:nvPr>
            <p:ph idx="1"/>
          </p:nvPr>
        </p:nvSpPr>
        <p:spPr>
          <a:xfrm>
            <a:off x="2239617" y="1749287"/>
            <a:ext cx="8330522" cy="4300657"/>
          </a:xfrm>
        </p:spPr>
        <p:txBody>
          <a:bodyPr>
            <a:normAutofit fontScale="77500" lnSpcReduction="20000"/>
          </a:bodyPr>
          <a:lstStyle/>
          <a:p>
            <a:r>
              <a:rPr lang="pt-BR" dirty="0"/>
              <a:t>Emissor: Empresas atuantes no setor imobiliário e agrícola, via empresa </a:t>
            </a:r>
            <a:r>
              <a:rPr lang="pt-BR" dirty="0" err="1"/>
              <a:t>securitizadora</a:t>
            </a:r>
            <a:r>
              <a:rPr lang="pt-BR" dirty="0"/>
              <a:t> </a:t>
            </a:r>
          </a:p>
          <a:p>
            <a:r>
              <a:rPr lang="pt-BR" dirty="0"/>
              <a:t>Isento de IR</a:t>
            </a:r>
          </a:p>
          <a:p>
            <a:r>
              <a:rPr lang="pt-BR" dirty="0"/>
              <a:t>Rendimentos podem ser pagos semestralmente ou anualmente.</a:t>
            </a:r>
          </a:p>
          <a:p>
            <a:r>
              <a:rPr lang="pt-BR" dirty="0"/>
              <a:t>Vencimentos longos </a:t>
            </a:r>
          </a:p>
          <a:p>
            <a:r>
              <a:rPr lang="pt-BR" dirty="0"/>
              <a:t>Liquidez: no vencimento, se precisar do dinheiro vai ter que vender o título no mercado secundário que também não possui uma boa liquidez. </a:t>
            </a:r>
          </a:p>
          <a:p>
            <a:r>
              <a:rPr lang="pt-BR" dirty="0"/>
              <a:t>Risco: Inadimplência do comprador de imóveis ou “</a:t>
            </a:r>
            <a:r>
              <a:rPr lang="pt-BR" dirty="0" err="1"/>
              <a:t>agro-produtor</a:t>
            </a:r>
            <a:r>
              <a:rPr lang="pt-BR" dirty="0"/>
              <a:t>” não pagar os empréstimos   </a:t>
            </a:r>
          </a:p>
          <a:p>
            <a:r>
              <a:rPr lang="pt-BR" dirty="0"/>
              <a:t>Não possuem proteção do FGC. </a:t>
            </a:r>
          </a:p>
          <a:p>
            <a:r>
              <a:rPr lang="pt-BR" dirty="0"/>
              <a:t>Baseadas nas promessas de pagamento </a:t>
            </a:r>
          </a:p>
        </p:txBody>
      </p:sp>
    </p:spTree>
    <p:extLst>
      <p:ext uri="{BB962C8B-B14F-4D97-AF65-F5344CB8AC3E}">
        <p14:creationId xmlns:p14="http://schemas.microsoft.com/office/powerpoint/2010/main" val="2393376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3171CA-0E2A-491A-A2EF-1235F4E250B0}"/>
              </a:ext>
            </a:extLst>
          </p:cNvPr>
          <p:cNvSpPr>
            <a:spLocks noGrp="1"/>
          </p:cNvSpPr>
          <p:nvPr>
            <p:ph type="title"/>
          </p:nvPr>
        </p:nvSpPr>
        <p:spPr/>
        <p:txBody>
          <a:bodyPr/>
          <a:lstStyle/>
          <a:p>
            <a:pPr algn="l"/>
            <a:r>
              <a:rPr lang="pt-BR" dirty="0"/>
              <a:t>Debêntures</a:t>
            </a:r>
          </a:p>
        </p:txBody>
      </p:sp>
      <p:sp>
        <p:nvSpPr>
          <p:cNvPr id="3" name="Espaço Reservado para Conteúdo 2">
            <a:extLst>
              <a:ext uri="{FF2B5EF4-FFF2-40B4-BE49-F238E27FC236}">
                <a16:creationId xmlns:a16="http://schemas.microsoft.com/office/drawing/2014/main" id="{BC6AA471-8F71-4B5C-B327-7A878C417992}"/>
              </a:ext>
            </a:extLst>
          </p:cNvPr>
          <p:cNvSpPr>
            <a:spLocks noGrp="1"/>
          </p:cNvSpPr>
          <p:nvPr>
            <p:ph idx="1"/>
          </p:nvPr>
        </p:nvSpPr>
        <p:spPr/>
        <p:txBody>
          <a:bodyPr/>
          <a:lstStyle/>
          <a:p>
            <a:r>
              <a:rPr lang="pt-BR" dirty="0"/>
              <a:t>Emitida por uma empresa </a:t>
            </a:r>
          </a:p>
          <a:p>
            <a:r>
              <a:rPr lang="pt-BR" dirty="0"/>
              <a:t>Geralmente tributada por IR regressivo </a:t>
            </a:r>
          </a:p>
          <a:p>
            <a:r>
              <a:rPr lang="pt-BR" dirty="0"/>
              <a:t>Risco: o emissor não conseguir pagar a dívida e é o título de renda fixa mais arriscado. </a:t>
            </a:r>
          </a:p>
          <a:p>
            <a:r>
              <a:rPr lang="pt-BR" dirty="0"/>
              <a:t>Não possuem proteção do FGC</a:t>
            </a:r>
          </a:p>
        </p:txBody>
      </p:sp>
    </p:spTree>
    <p:extLst>
      <p:ext uri="{BB962C8B-B14F-4D97-AF65-F5344CB8AC3E}">
        <p14:creationId xmlns:p14="http://schemas.microsoft.com/office/powerpoint/2010/main" val="353576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8082D-E93E-4B7F-90D2-4A0D4EB6E158}"/>
              </a:ext>
            </a:extLst>
          </p:cNvPr>
          <p:cNvSpPr>
            <a:spLocks noGrp="1"/>
          </p:cNvSpPr>
          <p:nvPr>
            <p:ph type="title"/>
          </p:nvPr>
        </p:nvSpPr>
        <p:spPr/>
        <p:txBody>
          <a:bodyPr/>
          <a:lstStyle/>
          <a:p>
            <a:pPr algn="l"/>
            <a:r>
              <a:rPr lang="pt-BR" dirty="0"/>
              <a:t>ALGUMAS RECAPITULAÇÕES</a:t>
            </a:r>
          </a:p>
        </p:txBody>
      </p:sp>
      <p:sp>
        <p:nvSpPr>
          <p:cNvPr id="3" name="Espaço Reservado para Conteúdo 2">
            <a:extLst>
              <a:ext uri="{FF2B5EF4-FFF2-40B4-BE49-F238E27FC236}">
                <a16:creationId xmlns:a16="http://schemas.microsoft.com/office/drawing/2014/main" id="{4E6118A7-BCC7-4209-9CDF-5089B4D17559}"/>
              </a:ext>
            </a:extLst>
          </p:cNvPr>
          <p:cNvSpPr>
            <a:spLocks noGrp="1"/>
          </p:cNvSpPr>
          <p:nvPr>
            <p:ph idx="1"/>
          </p:nvPr>
        </p:nvSpPr>
        <p:spPr/>
        <p:txBody>
          <a:bodyPr/>
          <a:lstStyle/>
          <a:p>
            <a:r>
              <a:rPr lang="pt-BR" dirty="0"/>
              <a:t>O que são juros? É de comer ou de beber?</a:t>
            </a:r>
          </a:p>
          <a:p>
            <a:r>
              <a:rPr lang="pt-BR" dirty="0"/>
              <a:t>Juros Simples</a:t>
            </a:r>
          </a:p>
          <a:p>
            <a:r>
              <a:rPr lang="pt-BR" dirty="0"/>
              <a:t>Juros Compostos </a:t>
            </a:r>
          </a:p>
          <a:p>
            <a:r>
              <a:rPr lang="pt-BR" dirty="0"/>
              <a:t>Tabela </a:t>
            </a:r>
            <a:r>
              <a:rPr lang="pt-BR" dirty="0" err="1"/>
              <a:t>Price</a:t>
            </a:r>
            <a:r>
              <a:rPr lang="pt-BR" dirty="0"/>
              <a:t> ou Sistema de Amortização </a:t>
            </a:r>
            <a:r>
              <a:rPr lang="pt-BR" dirty="0" err="1"/>
              <a:t>Frânces</a:t>
            </a:r>
            <a:endParaRPr lang="pt-BR" dirty="0"/>
          </a:p>
          <a:p>
            <a:r>
              <a:rPr lang="pt-BR" dirty="0"/>
              <a:t>SAC, Sistema de Amortização Constante</a:t>
            </a:r>
          </a:p>
          <a:p>
            <a:r>
              <a:rPr lang="pt-BR" dirty="0"/>
              <a:t>SACOC</a:t>
            </a:r>
          </a:p>
        </p:txBody>
      </p:sp>
    </p:spTree>
    <p:extLst>
      <p:ext uri="{BB962C8B-B14F-4D97-AF65-F5344CB8AC3E}">
        <p14:creationId xmlns:p14="http://schemas.microsoft.com/office/powerpoint/2010/main" val="29233739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BD10C-53DA-4A4F-B353-424B9AEEA037}"/>
              </a:ext>
            </a:extLst>
          </p:cNvPr>
          <p:cNvSpPr>
            <a:spLocks noGrp="1"/>
          </p:cNvSpPr>
          <p:nvPr>
            <p:ph type="title"/>
          </p:nvPr>
        </p:nvSpPr>
        <p:spPr/>
        <p:txBody>
          <a:bodyPr/>
          <a:lstStyle/>
          <a:p>
            <a:pPr algn="l"/>
            <a:r>
              <a:rPr lang="pt-BR" dirty="0"/>
              <a:t>Debêntures - Tipos </a:t>
            </a:r>
          </a:p>
        </p:txBody>
      </p:sp>
      <p:sp>
        <p:nvSpPr>
          <p:cNvPr id="3" name="Espaço Reservado para Conteúdo 2">
            <a:extLst>
              <a:ext uri="{FF2B5EF4-FFF2-40B4-BE49-F238E27FC236}">
                <a16:creationId xmlns:a16="http://schemas.microsoft.com/office/drawing/2014/main" id="{0D3E00B8-4D34-4B6F-9246-60A2A069970C}"/>
              </a:ext>
            </a:extLst>
          </p:cNvPr>
          <p:cNvSpPr>
            <a:spLocks noGrp="1"/>
          </p:cNvSpPr>
          <p:nvPr>
            <p:ph idx="1"/>
          </p:nvPr>
        </p:nvSpPr>
        <p:spPr/>
        <p:txBody>
          <a:bodyPr>
            <a:normAutofit/>
          </a:bodyPr>
          <a:lstStyle/>
          <a:p>
            <a:r>
              <a:rPr lang="pt-BR" dirty="0"/>
              <a:t>Simples: aplicou, venceu e recebeu </a:t>
            </a:r>
          </a:p>
          <a:p>
            <a:r>
              <a:rPr lang="pt-BR" dirty="0"/>
              <a:t>Conversíveis: oferece a possibilidade de o investidor transformar o crédito a receber em Ações da companhia </a:t>
            </a:r>
          </a:p>
          <a:p>
            <a:r>
              <a:rPr lang="pt-BR" dirty="0"/>
              <a:t>Permutáveis: o investidor pode trocar o título por Ações de uma companhia que não seja a própria emissora da dívida </a:t>
            </a:r>
          </a:p>
          <a:p>
            <a:r>
              <a:rPr lang="pt-BR" dirty="0"/>
              <a:t>Incentivadas: possuem isenção fiscal, dado aos títulos para financiamento em segmentos específicos, que tenham relação com o desenvolvimento da economia. </a:t>
            </a:r>
          </a:p>
        </p:txBody>
      </p:sp>
    </p:spTree>
    <p:extLst>
      <p:ext uri="{BB962C8B-B14F-4D97-AF65-F5344CB8AC3E}">
        <p14:creationId xmlns:p14="http://schemas.microsoft.com/office/powerpoint/2010/main" val="2271606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C7339-ACC3-4F4A-B4BD-50E54AB3FA3E}"/>
              </a:ext>
            </a:extLst>
          </p:cNvPr>
          <p:cNvSpPr>
            <a:spLocks noGrp="1"/>
          </p:cNvSpPr>
          <p:nvPr>
            <p:ph type="title"/>
          </p:nvPr>
        </p:nvSpPr>
        <p:spPr/>
        <p:txBody>
          <a:bodyPr/>
          <a:lstStyle/>
          <a:p>
            <a:pPr algn="l"/>
            <a:r>
              <a:rPr lang="pt-BR" dirty="0"/>
              <a:t>FGC (Fundo Garantidor de Créditos)</a:t>
            </a:r>
          </a:p>
        </p:txBody>
      </p:sp>
      <p:sp>
        <p:nvSpPr>
          <p:cNvPr id="3" name="Espaço Reservado para Conteúdo 2">
            <a:extLst>
              <a:ext uri="{FF2B5EF4-FFF2-40B4-BE49-F238E27FC236}">
                <a16:creationId xmlns:a16="http://schemas.microsoft.com/office/drawing/2014/main" id="{CBBCC1A0-7AE3-4678-89B8-670FAA486337}"/>
              </a:ext>
            </a:extLst>
          </p:cNvPr>
          <p:cNvSpPr>
            <a:spLocks noGrp="1"/>
          </p:cNvSpPr>
          <p:nvPr>
            <p:ph idx="1"/>
          </p:nvPr>
        </p:nvSpPr>
        <p:spPr/>
        <p:txBody>
          <a:bodyPr>
            <a:normAutofit/>
          </a:bodyPr>
          <a:lstStyle/>
          <a:p>
            <a:r>
              <a:rPr lang="pt-BR" dirty="0"/>
              <a:t>O que é? </a:t>
            </a:r>
          </a:p>
          <a:p>
            <a:r>
              <a:rPr lang="pt-BR" dirty="0"/>
              <a:t>É uma associação civil sem fins lucrativos que tem por finalidade proteger  investidores contra risco de falência de instituições financeiras; </a:t>
            </a:r>
          </a:p>
        </p:txBody>
      </p:sp>
    </p:spTree>
    <p:extLst>
      <p:ext uri="{BB962C8B-B14F-4D97-AF65-F5344CB8AC3E}">
        <p14:creationId xmlns:p14="http://schemas.microsoft.com/office/powerpoint/2010/main" val="153565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C7339-ACC3-4F4A-B4BD-50E54AB3FA3E}"/>
              </a:ext>
            </a:extLst>
          </p:cNvPr>
          <p:cNvSpPr>
            <a:spLocks noGrp="1"/>
          </p:cNvSpPr>
          <p:nvPr>
            <p:ph type="title"/>
          </p:nvPr>
        </p:nvSpPr>
        <p:spPr/>
        <p:txBody>
          <a:bodyPr/>
          <a:lstStyle/>
          <a:p>
            <a:pPr algn="l"/>
            <a:r>
              <a:rPr lang="pt-BR" dirty="0"/>
              <a:t>FGC (Fundo Garantidor de Créditos)</a:t>
            </a:r>
          </a:p>
        </p:txBody>
      </p:sp>
      <p:sp>
        <p:nvSpPr>
          <p:cNvPr id="3" name="Espaço Reservado para Conteúdo 2">
            <a:extLst>
              <a:ext uri="{FF2B5EF4-FFF2-40B4-BE49-F238E27FC236}">
                <a16:creationId xmlns:a16="http://schemas.microsoft.com/office/drawing/2014/main" id="{CBBCC1A0-7AE3-4678-89B8-670FAA486337}"/>
              </a:ext>
            </a:extLst>
          </p:cNvPr>
          <p:cNvSpPr>
            <a:spLocks noGrp="1"/>
          </p:cNvSpPr>
          <p:nvPr>
            <p:ph idx="1"/>
          </p:nvPr>
        </p:nvSpPr>
        <p:spPr/>
        <p:txBody>
          <a:bodyPr>
            <a:normAutofit/>
          </a:bodyPr>
          <a:lstStyle/>
          <a:p>
            <a:r>
              <a:rPr lang="pt-BR" dirty="0"/>
              <a:t>De onde vem o dinheiro? </a:t>
            </a:r>
          </a:p>
          <a:p>
            <a:r>
              <a:rPr lang="pt-BR" dirty="0"/>
              <a:t>Pequeno percentual dos investimentos cobertos pelo FGC </a:t>
            </a:r>
          </a:p>
          <a:p>
            <a:r>
              <a:rPr lang="pt-BR" dirty="0"/>
              <a:t>Quanto dos meus investimentos é coberto? </a:t>
            </a:r>
          </a:p>
          <a:p>
            <a:r>
              <a:rPr lang="pt-BR" dirty="0"/>
              <a:t>250.000 por instituição financeira  </a:t>
            </a:r>
          </a:p>
          <a:p>
            <a:r>
              <a:rPr lang="pt-BR" dirty="0"/>
              <a:t>1.000.000 por quatro anos </a:t>
            </a:r>
          </a:p>
        </p:txBody>
      </p:sp>
    </p:spTree>
    <p:extLst>
      <p:ext uri="{BB962C8B-B14F-4D97-AF65-F5344CB8AC3E}">
        <p14:creationId xmlns:p14="http://schemas.microsoft.com/office/powerpoint/2010/main" val="3634689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FF316-7931-4AE0-89C1-A6535E0B93F3}"/>
              </a:ext>
            </a:extLst>
          </p:cNvPr>
          <p:cNvSpPr>
            <a:spLocks noGrp="1"/>
          </p:cNvSpPr>
          <p:nvPr>
            <p:ph type="title"/>
          </p:nvPr>
        </p:nvSpPr>
        <p:spPr/>
        <p:txBody>
          <a:bodyPr/>
          <a:lstStyle/>
          <a:p>
            <a:r>
              <a:rPr lang="pt-BR" dirty="0"/>
              <a:t>FGC – Como funciona se eu precisar?</a:t>
            </a:r>
          </a:p>
        </p:txBody>
      </p:sp>
      <p:sp>
        <p:nvSpPr>
          <p:cNvPr id="3" name="Espaço Reservado para Conteúdo 2">
            <a:extLst>
              <a:ext uri="{FF2B5EF4-FFF2-40B4-BE49-F238E27FC236}">
                <a16:creationId xmlns:a16="http://schemas.microsoft.com/office/drawing/2014/main" id="{EA2E6E30-2D62-4C36-8149-AE1157309192}"/>
              </a:ext>
            </a:extLst>
          </p:cNvPr>
          <p:cNvSpPr>
            <a:spLocks noGrp="1"/>
          </p:cNvSpPr>
          <p:nvPr>
            <p:ph idx="1"/>
          </p:nvPr>
        </p:nvSpPr>
        <p:spPr/>
        <p:txBody>
          <a:bodyPr>
            <a:normAutofit fontScale="85000" lnSpcReduction="10000"/>
          </a:bodyPr>
          <a:lstStyle/>
          <a:p>
            <a:r>
              <a:rPr lang="pt-BR" dirty="0"/>
              <a:t>Quando a instituição entra em falência o Banco Central decreta regime especial (Intervenção ou Liquidação). </a:t>
            </a:r>
          </a:p>
          <a:p>
            <a:r>
              <a:rPr lang="pt-BR" dirty="0"/>
              <a:t>O Interventor ou liquidante prepara as informações com base no saldo registrado na Instituição Financeira nesta data respeitando o limite estipulado. O Saldo é a soma do principal investido e os rendimentos. </a:t>
            </a:r>
          </a:p>
          <a:p>
            <a:r>
              <a:rPr lang="pt-BR" dirty="0"/>
              <a:t>Entram em contato passando as informações para recebimento do saldo</a:t>
            </a:r>
          </a:p>
          <a:p>
            <a:r>
              <a:rPr lang="pt-BR" dirty="0"/>
              <a:t>O que ultrapassar o limite fica registrado no banco falido</a:t>
            </a:r>
          </a:p>
          <a:p>
            <a:r>
              <a:rPr lang="pt-BR" dirty="0"/>
              <a:t>Caso você não seja notificado, deverá entrar em contato com BC e apresentar os comprovantes dos títulos</a:t>
            </a:r>
          </a:p>
        </p:txBody>
      </p:sp>
    </p:spTree>
    <p:extLst>
      <p:ext uri="{BB962C8B-B14F-4D97-AF65-F5344CB8AC3E}">
        <p14:creationId xmlns:p14="http://schemas.microsoft.com/office/powerpoint/2010/main" val="1545133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1183D-B3D4-405D-9075-8AFA2E7093A4}"/>
              </a:ext>
            </a:extLst>
          </p:cNvPr>
          <p:cNvSpPr>
            <a:spLocks noGrp="1"/>
          </p:cNvSpPr>
          <p:nvPr>
            <p:ph type="title"/>
          </p:nvPr>
        </p:nvSpPr>
        <p:spPr/>
        <p:txBody>
          <a:bodyPr/>
          <a:lstStyle/>
          <a:p>
            <a:pPr algn="l"/>
            <a:r>
              <a:rPr lang="pt-BR" dirty="0"/>
              <a:t>Imóveis </a:t>
            </a:r>
          </a:p>
        </p:txBody>
      </p:sp>
      <p:sp>
        <p:nvSpPr>
          <p:cNvPr id="3" name="Espaço Reservado para Conteúdo 2">
            <a:extLst>
              <a:ext uri="{FF2B5EF4-FFF2-40B4-BE49-F238E27FC236}">
                <a16:creationId xmlns:a16="http://schemas.microsoft.com/office/drawing/2014/main" id="{234CBB6D-CBB2-4498-A936-5FA67EF97029}"/>
              </a:ext>
            </a:extLst>
          </p:cNvPr>
          <p:cNvSpPr>
            <a:spLocks noGrp="1"/>
          </p:cNvSpPr>
          <p:nvPr>
            <p:ph idx="1"/>
          </p:nvPr>
        </p:nvSpPr>
        <p:spPr/>
        <p:txBody>
          <a:bodyPr/>
          <a:lstStyle/>
          <a:p>
            <a:r>
              <a:rPr lang="pt-BR" dirty="0"/>
              <a:t>Físicos</a:t>
            </a:r>
          </a:p>
          <a:p>
            <a:r>
              <a:rPr lang="pt-BR" dirty="0"/>
              <a:t>Fundos imobiliários</a:t>
            </a:r>
          </a:p>
        </p:txBody>
      </p:sp>
    </p:spTree>
    <p:extLst>
      <p:ext uri="{BB962C8B-B14F-4D97-AF65-F5344CB8AC3E}">
        <p14:creationId xmlns:p14="http://schemas.microsoft.com/office/powerpoint/2010/main" val="3551731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0A648-9DB8-40E3-A6FD-C14C9FBE90CC}"/>
              </a:ext>
            </a:extLst>
          </p:cNvPr>
          <p:cNvSpPr>
            <a:spLocks noGrp="1"/>
          </p:cNvSpPr>
          <p:nvPr>
            <p:ph type="title"/>
          </p:nvPr>
        </p:nvSpPr>
        <p:spPr/>
        <p:txBody>
          <a:bodyPr/>
          <a:lstStyle/>
          <a:p>
            <a:pPr algn="l"/>
            <a:r>
              <a:rPr lang="pt-BR" dirty="0"/>
              <a:t>Imóveis Físicos</a:t>
            </a:r>
          </a:p>
        </p:txBody>
      </p:sp>
      <p:sp>
        <p:nvSpPr>
          <p:cNvPr id="3" name="Espaço Reservado para Conteúdo 2">
            <a:extLst>
              <a:ext uri="{FF2B5EF4-FFF2-40B4-BE49-F238E27FC236}">
                <a16:creationId xmlns:a16="http://schemas.microsoft.com/office/drawing/2014/main" id="{0D4B92CB-0F7F-4285-9B7E-6E88A7412372}"/>
              </a:ext>
            </a:extLst>
          </p:cNvPr>
          <p:cNvSpPr>
            <a:spLocks noGrp="1"/>
          </p:cNvSpPr>
          <p:nvPr>
            <p:ph idx="1"/>
          </p:nvPr>
        </p:nvSpPr>
        <p:spPr/>
        <p:txBody>
          <a:bodyPr>
            <a:normAutofit fontScale="92500" lnSpcReduction="20000"/>
          </a:bodyPr>
          <a:lstStyle/>
          <a:p>
            <a:r>
              <a:rPr lang="pt-BR" dirty="0"/>
              <a:t>É seu; </a:t>
            </a:r>
          </a:p>
          <a:p>
            <a:r>
              <a:rPr lang="pt-BR" dirty="0"/>
              <a:t>Perspectiva de valorização  </a:t>
            </a:r>
          </a:p>
          <a:p>
            <a:r>
              <a:rPr lang="pt-BR" dirty="0"/>
              <a:t>Alto valor para adquirir e construir um imóvel </a:t>
            </a:r>
          </a:p>
          <a:p>
            <a:r>
              <a:rPr lang="pt-BR" dirty="0"/>
              <a:t>Custos de manutenção  </a:t>
            </a:r>
          </a:p>
          <a:p>
            <a:r>
              <a:rPr lang="pt-BR" dirty="0"/>
              <a:t>Problemas com inquilino </a:t>
            </a:r>
          </a:p>
          <a:p>
            <a:r>
              <a:rPr lang="pt-BR" dirty="0"/>
              <a:t>Vacância </a:t>
            </a:r>
          </a:p>
          <a:p>
            <a:r>
              <a:rPr lang="pt-BR" dirty="0"/>
              <a:t>Inadimplência </a:t>
            </a:r>
          </a:p>
          <a:p>
            <a:r>
              <a:rPr lang="pt-BR" dirty="0"/>
              <a:t>Baixa Liquidez </a:t>
            </a:r>
          </a:p>
        </p:txBody>
      </p:sp>
    </p:spTree>
    <p:extLst>
      <p:ext uri="{BB962C8B-B14F-4D97-AF65-F5344CB8AC3E}">
        <p14:creationId xmlns:p14="http://schemas.microsoft.com/office/powerpoint/2010/main" val="405004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FD94C-746C-4F3B-A6EE-80E0615E8EDD}"/>
              </a:ext>
            </a:extLst>
          </p:cNvPr>
          <p:cNvSpPr>
            <a:spLocks noGrp="1"/>
          </p:cNvSpPr>
          <p:nvPr>
            <p:ph type="title"/>
          </p:nvPr>
        </p:nvSpPr>
        <p:spPr/>
        <p:txBody>
          <a:bodyPr/>
          <a:lstStyle/>
          <a:p>
            <a:pPr algn="l"/>
            <a:r>
              <a:rPr lang="pt-BR" dirty="0"/>
              <a:t>Fundos Imobiliários - O que é? </a:t>
            </a:r>
            <a:br>
              <a:rPr lang="pt-BR" dirty="0"/>
            </a:br>
            <a:endParaRPr lang="pt-BR" dirty="0"/>
          </a:p>
        </p:txBody>
      </p:sp>
      <p:sp>
        <p:nvSpPr>
          <p:cNvPr id="3" name="Espaço Reservado para Conteúdo 2">
            <a:extLst>
              <a:ext uri="{FF2B5EF4-FFF2-40B4-BE49-F238E27FC236}">
                <a16:creationId xmlns:a16="http://schemas.microsoft.com/office/drawing/2014/main" id="{DFD00FA1-0B51-4E3F-B348-A93C83B8B013}"/>
              </a:ext>
            </a:extLst>
          </p:cNvPr>
          <p:cNvSpPr>
            <a:spLocks noGrp="1"/>
          </p:cNvSpPr>
          <p:nvPr>
            <p:ph idx="1"/>
          </p:nvPr>
        </p:nvSpPr>
        <p:spPr/>
        <p:txBody>
          <a:bodyPr>
            <a:normAutofit/>
          </a:bodyPr>
          <a:lstStyle/>
          <a:p>
            <a:r>
              <a:rPr lang="pt-BR" dirty="0"/>
              <a:t>Um fundo imobiliário é uma espécie de “condomínio” de investidores, que reúnem seus recursos para que sejam aplicados em conjunto no mercado imobiliário. Os ganhos obtidos com essas operações são divididos entre os participantes, na proporção em que cada um aplicou. </a:t>
            </a:r>
          </a:p>
          <a:p>
            <a:r>
              <a:rPr lang="pt-BR" dirty="0"/>
              <a:t>São investimentos de renda variável. </a:t>
            </a:r>
          </a:p>
        </p:txBody>
      </p:sp>
    </p:spTree>
    <p:extLst>
      <p:ext uri="{BB962C8B-B14F-4D97-AF65-F5344CB8AC3E}">
        <p14:creationId xmlns:p14="http://schemas.microsoft.com/office/powerpoint/2010/main" val="1137502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FD94C-746C-4F3B-A6EE-80E0615E8EDD}"/>
              </a:ext>
            </a:extLst>
          </p:cNvPr>
          <p:cNvSpPr>
            <a:spLocks noGrp="1"/>
          </p:cNvSpPr>
          <p:nvPr>
            <p:ph type="title"/>
          </p:nvPr>
        </p:nvSpPr>
        <p:spPr/>
        <p:txBody>
          <a:bodyPr/>
          <a:lstStyle/>
          <a:p>
            <a:pPr algn="l"/>
            <a:r>
              <a:rPr lang="pt-BR" dirty="0"/>
              <a:t>Fundos Imobiliários - Quem administra?</a:t>
            </a:r>
            <a:br>
              <a:rPr lang="pt-BR" dirty="0"/>
            </a:br>
            <a:endParaRPr lang="pt-BR" dirty="0"/>
          </a:p>
        </p:txBody>
      </p:sp>
      <p:sp>
        <p:nvSpPr>
          <p:cNvPr id="3" name="Espaço Reservado para Conteúdo 2">
            <a:extLst>
              <a:ext uri="{FF2B5EF4-FFF2-40B4-BE49-F238E27FC236}">
                <a16:creationId xmlns:a16="http://schemas.microsoft.com/office/drawing/2014/main" id="{DFD00FA1-0B51-4E3F-B348-A93C83B8B013}"/>
              </a:ext>
            </a:extLst>
          </p:cNvPr>
          <p:cNvSpPr>
            <a:spLocks noGrp="1"/>
          </p:cNvSpPr>
          <p:nvPr>
            <p:ph idx="1"/>
          </p:nvPr>
        </p:nvSpPr>
        <p:spPr/>
        <p:txBody>
          <a:bodyPr>
            <a:normAutofit/>
          </a:bodyPr>
          <a:lstStyle/>
          <a:p>
            <a:r>
              <a:rPr lang="pt-BR" dirty="0"/>
              <a:t> Administrador ou instituição financeira responsável pelo funcionamento e pela manutenção da carteira. Não confundir com casa alugada via imobiliária. </a:t>
            </a:r>
          </a:p>
        </p:txBody>
      </p:sp>
    </p:spTree>
    <p:extLst>
      <p:ext uri="{BB962C8B-B14F-4D97-AF65-F5344CB8AC3E}">
        <p14:creationId xmlns:p14="http://schemas.microsoft.com/office/powerpoint/2010/main" val="3568698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FD94C-746C-4F3B-A6EE-80E0615E8EDD}"/>
              </a:ext>
            </a:extLst>
          </p:cNvPr>
          <p:cNvSpPr>
            <a:spLocks noGrp="1"/>
          </p:cNvSpPr>
          <p:nvPr>
            <p:ph type="title"/>
          </p:nvPr>
        </p:nvSpPr>
        <p:spPr/>
        <p:txBody>
          <a:bodyPr>
            <a:normAutofit/>
          </a:bodyPr>
          <a:lstStyle/>
          <a:p>
            <a:pPr algn="l"/>
            <a:r>
              <a:rPr lang="pt-BR" dirty="0"/>
              <a:t>Fundos Imobiliários - Tipos </a:t>
            </a:r>
            <a:br>
              <a:rPr lang="pt-BR" dirty="0"/>
            </a:br>
            <a:endParaRPr lang="pt-BR" dirty="0"/>
          </a:p>
        </p:txBody>
      </p:sp>
      <p:sp>
        <p:nvSpPr>
          <p:cNvPr id="3" name="Espaço Reservado para Conteúdo 2">
            <a:extLst>
              <a:ext uri="{FF2B5EF4-FFF2-40B4-BE49-F238E27FC236}">
                <a16:creationId xmlns:a16="http://schemas.microsoft.com/office/drawing/2014/main" id="{DFD00FA1-0B51-4E3F-B348-A93C83B8B013}"/>
              </a:ext>
            </a:extLst>
          </p:cNvPr>
          <p:cNvSpPr>
            <a:spLocks noGrp="1"/>
          </p:cNvSpPr>
          <p:nvPr>
            <p:ph idx="1"/>
          </p:nvPr>
        </p:nvSpPr>
        <p:spPr/>
        <p:txBody>
          <a:bodyPr>
            <a:normAutofit/>
          </a:bodyPr>
          <a:lstStyle/>
          <a:p>
            <a:r>
              <a:rPr lang="pt-BR" dirty="0"/>
              <a:t> A classificação mais popular: </a:t>
            </a:r>
          </a:p>
          <a:p>
            <a:pPr lvl="1"/>
            <a:r>
              <a:rPr lang="pt-BR" dirty="0"/>
              <a:t>Fundos de tijolo (ou de renda):</a:t>
            </a:r>
          </a:p>
          <a:p>
            <a:pPr lvl="1"/>
            <a:r>
              <a:rPr lang="pt-BR" dirty="0"/>
              <a:t>Fundos de papel (ou de recebíveis):</a:t>
            </a:r>
          </a:p>
          <a:p>
            <a:pPr lvl="1"/>
            <a:r>
              <a:rPr lang="pt-BR" dirty="0"/>
              <a:t>Fundos híbridos:</a:t>
            </a:r>
          </a:p>
        </p:txBody>
      </p:sp>
    </p:spTree>
    <p:extLst>
      <p:ext uri="{BB962C8B-B14F-4D97-AF65-F5344CB8AC3E}">
        <p14:creationId xmlns:p14="http://schemas.microsoft.com/office/powerpoint/2010/main" val="317795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FD94C-746C-4F3B-A6EE-80E0615E8EDD}"/>
              </a:ext>
            </a:extLst>
          </p:cNvPr>
          <p:cNvSpPr>
            <a:spLocks noGrp="1"/>
          </p:cNvSpPr>
          <p:nvPr>
            <p:ph type="title"/>
          </p:nvPr>
        </p:nvSpPr>
        <p:spPr/>
        <p:txBody>
          <a:bodyPr>
            <a:normAutofit/>
          </a:bodyPr>
          <a:lstStyle/>
          <a:p>
            <a:pPr algn="l"/>
            <a:r>
              <a:rPr lang="pt-BR" dirty="0"/>
              <a:t>Fundos Imobiliários - Custos </a:t>
            </a:r>
            <a:br>
              <a:rPr lang="pt-BR" dirty="0"/>
            </a:br>
            <a:endParaRPr lang="pt-BR" dirty="0"/>
          </a:p>
        </p:txBody>
      </p:sp>
      <p:sp>
        <p:nvSpPr>
          <p:cNvPr id="3" name="Espaço Reservado para Conteúdo 2">
            <a:extLst>
              <a:ext uri="{FF2B5EF4-FFF2-40B4-BE49-F238E27FC236}">
                <a16:creationId xmlns:a16="http://schemas.microsoft.com/office/drawing/2014/main" id="{DFD00FA1-0B51-4E3F-B348-A93C83B8B013}"/>
              </a:ext>
            </a:extLst>
          </p:cNvPr>
          <p:cNvSpPr>
            <a:spLocks noGrp="1"/>
          </p:cNvSpPr>
          <p:nvPr>
            <p:ph idx="1"/>
          </p:nvPr>
        </p:nvSpPr>
        <p:spPr/>
        <p:txBody>
          <a:bodyPr>
            <a:normAutofit/>
          </a:bodyPr>
          <a:lstStyle/>
          <a:p>
            <a:r>
              <a:rPr lang="pt-BR" dirty="0"/>
              <a:t>Taxa de corretagem (em algumas corretoras e instituições financeiras essa taxa é zerada ou isenta); </a:t>
            </a:r>
          </a:p>
          <a:p>
            <a:r>
              <a:rPr lang="pt-BR" dirty="0"/>
              <a:t>Taxa Administrativa (não tenho certeza): remunera a gestão; </a:t>
            </a:r>
          </a:p>
          <a:p>
            <a:r>
              <a:rPr lang="pt-BR" dirty="0"/>
              <a:t>Taxa de performance: remuneração da gestão no atingimento de certos resultados</a:t>
            </a:r>
          </a:p>
        </p:txBody>
      </p:sp>
    </p:spTree>
    <p:extLst>
      <p:ext uri="{BB962C8B-B14F-4D97-AF65-F5344CB8AC3E}">
        <p14:creationId xmlns:p14="http://schemas.microsoft.com/office/powerpoint/2010/main" val="52221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F79A0-F5DB-4EDB-9F92-529DCF04229E}"/>
              </a:ext>
            </a:extLst>
          </p:cNvPr>
          <p:cNvSpPr>
            <a:spLocks noGrp="1"/>
          </p:cNvSpPr>
          <p:nvPr>
            <p:ph type="title"/>
          </p:nvPr>
        </p:nvSpPr>
        <p:spPr/>
        <p:txBody>
          <a:bodyPr/>
          <a:lstStyle/>
          <a:p>
            <a:pPr algn="l"/>
            <a:r>
              <a:rPr lang="pt-BR" dirty="0"/>
              <a:t>O que são Juros?</a:t>
            </a:r>
          </a:p>
        </p:txBody>
      </p:sp>
      <p:sp>
        <p:nvSpPr>
          <p:cNvPr id="3" name="Espaço Reservado para Conteúdo 2">
            <a:extLst>
              <a:ext uri="{FF2B5EF4-FFF2-40B4-BE49-F238E27FC236}">
                <a16:creationId xmlns:a16="http://schemas.microsoft.com/office/drawing/2014/main" id="{FC945800-EA2A-47E7-A3BA-BF1AE2946382}"/>
              </a:ext>
            </a:extLst>
          </p:cNvPr>
          <p:cNvSpPr>
            <a:spLocks noGrp="1"/>
          </p:cNvSpPr>
          <p:nvPr>
            <p:ph idx="1"/>
          </p:nvPr>
        </p:nvSpPr>
        <p:spPr/>
        <p:txBody>
          <a:bodyPr/>
          <a:lstStyle/>
          <a:p>
            <a:r>
              <a:rPr lang="pt-BR" dirty="0"/>
              <a:t>Juros nada mais são do que o preço pago por um empréstimo.</a:t>
            </a:r>
          </a:p>
          <a:p>
            <a:r>
              <a:rPr lang="pt-BR" dirty="0"/>
              <a:t>É um “aluguel” pago para ficar com o dinheiro durante um determinado tempo.</a:t>
            </a:r>
          </a:p>
        </p:txBody>
      </p:sp>
    </p:spTree>
    <p:extLst>
      <p:ext uri="{BB962C8B-B14F-4D97-AF65-F5344CB8AC3E}">
        <p14:creationId xmlns:p14="http://schemas.microsoft.com/office/powerpoint/2010/main" val="1674259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FD94C-746C-4F3B-A6EE-80E0615E8EDD}"/>
              </a:ext>
            </a:extLst>
          </p:cNvPr>
          <p:cNvSpPr>
            <a:spLocks noGrp="1"/>
          </p:cNvSpPr>
          <p:nvPr>
            <p:ph type="title"/>
          </p:nvPr>
        </p:nvSpPr>
        <p:spPr/>
        <p:txBody>
          <a:bodyPr>
            <a:normAutofit/>
          </a:bodyPr>
          <a:lstStyle/>
          <a:p>
            <a:pPr algn="l"/>
            <a:r>
              <a:rPr lang="pt-BR" dirty="0"/>
              <a:t>Fundos Imobiliários - Tributação </a:t>
            </a:r>
            <a:br>
              <a:rPr lang="pt-BR" dirty="0"/>
            </a:br>
            <a:endParaRPr lang="pt-BR" dirty="0"/>
          </a:p>
        </p:txBody>
      </p:sp>
      <p:sp>
        <p:nvSpPr>
          <p:cNvPr id="3" name="Espaço Reservado para Conteúdo 2">
            <a:extLst>
              <a:ext uri="{FF2B5EF4-FFF2-40B4-BE49-F238E27FC236}">
                <a16:creationId xmlns:a16="http://schemas.microsoft.com/office/drawing/2014/main" id="{DFD00FA1-0B51-4E3F-B348-A93C83B8B013}"/>
              </a:ext>
            </a:extLst>
          </p:cNvPr>
          <p:cNvSpPr>
            <a:spLocks noGrp="1"/>
          </p:cNvSpPr>
          <p:nvPr>
            <p:ph idx="1"/>
          </p:nvPr>
        </p:nvSpPr>
        <p:spPr/>
        <p:txBody>
          <a:bodyPr>
            <a:normAutofit/>
          </a:bodyPr>
          <a:lstStyle/>
          <a:p>
            <a:r>
              <a:rPr lang="pt-BR" dirty="0"/>
              <a:t>Rendimento: O rendimento distribuído periodicamente aos investidores pessoas físicas é isento de Imposto de Renda desde que:  </a:t>
            </a:r>
          </a:p>
          <a:p>
            <a:pPr lvl="1"/>
            <a:r>
              <a:rPr lang="pt-BR" dirty="0"/>
              <a:t>1) o cotista tiver menos do que 10% das cotas do fundo;  </a:t>
            </a:r>
          </a:p>
          <a:p>
            <a:pPr lvl="1"/>
            <a:r>
              <a:rPr lang="pt-BR" dirty="0"/>
              <a:t>2) o fundo tiver no mínimo 50 cotistas;  </a:t>
            </a:r>
          </a:p>
          <a:p>
            <a:pPr lvl="1"/>
            <a:r>
              <a:rPr lang="pt-BR" dirty="0"/>
              <a:t>3) as cotas do fundo forem negociadas exclusivamente em bolsa de valores ou mercado de balcão organizado. </a:t>
            </a:r>
          </a:p>
        </p:txBody>
      </p:sp>
    </p:spTree>
    <p:extLst>
      <p:ext uri="{BB962C8B-B14F-4D97-AF65-F5344CB8AC3E}">
        <p14:creationId xmlns:p14="http://schemas.microsoft.com/office/powerpoint/2010/main" val="42250711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FD94C-746C-4F3B-A6EE-80E0615E8EDD}"/>
              </a:ext>
            </a:extLst>
          </p:cNvPr>
          <p:cNvSpPr>
            <a:spLocks noGrp="1"/>
          </p:cNvSpPr>
          <p:nvPr>
            <p:ph type="title"/>
          </p:nvPr>
        </p:nvSpPr>
        <p:spPr/>
        <p:txBody>
          <a:bodyPr>
            <a:normAutofit/>
          </a:bodyPr>
          <a:lstStyle/>
          <a:p>
            <a:pPr algn="l"/>
            <a:r>
              <a:rPr lang="pt-BR" dirty="0"/>
              <a:t>Fundos Imobiliários - Tributação </a:t>
            </a:r>
            <a:br>
              <a:rPr lang="pt-BR" dirty="0"/>
            </a:br>
            <a:endParaRPr lang="pt-BR" dirty="0"/>
          </a:p>
        </p:txBody>
      </p:sp>
      <p:sp>
        <p:nvSpPr>
          <p:cNvPr id="3" name="Espaço Reservado para Conteúdo 2">
            <a:extLst>
              <a:ext uri="{FF2B5EF4-FFF2-40B4-BE49-F238E27FC236}">
                <a16:creationId xmlns:a16="http://schemas.microsoft.com/office/drawing/2014/main" id="{DFD00FA1-0B51-4E3F-B348-A93C83B8B013}"/>
              </a:ext>
            </a:extLst>
          </p:cNvPr>
          <p:cNvSpPr>
            <a:spLocks noGrp="1"/>
          </p:cNvSpPr>
          <p:nvPr>
            <p:ph idx="1"/>
          </p:nvPr>
        </p:nvSpPr>
        <p:spPr/>
        <p:txBody>
          <a:bodyPr>
            <a:normAutofit/>
          </a:bodyPr>
          <a:lstStyle/>
          <a:p>
            <a:r>
              <a:rPr lang="pt-BR" dirty="0"/>
              <a:t>Ganho de capital: O ganho obtido pelos investidores em função, por exemplo, da valorização das cotas do fundo na bolsa de valores paga Imposto de Renda. Na hora em que as cotas forem vendidas, incidirá uma alíquota de 20%. </a:t>
            </a:r>
          </a:p>
          <a:p>
            <a:r>
              <a:rPr lang="pt-BR" dirty="0"/>
              <a:t>O investidor é o responsável pelo recolhimento do imposto.</a:t>
            </a:r>
          </a:p>
        </p:txBody>
      </p:sp>
    </p:spTree>
    <p:extLst>
      <p:ext uri="{BB962C8B-B14F-4D97-AF65-F5344CB8AC3E}">
        <p14:creationId xmlns:p14="http://schemas.microsoft.com/office/powerpoint/2010/main" val="4173580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95BE0-8BD2-45EB-9E51-45B6075CA78C}"/>
              </a:ext>
            </a:extLst>
          </p:cNvPr>
          <p:cNvSpPr>
            <a:spLocks noGrp="1"/>
          </p:cNvSpPr>
          <p:nvPr>
            <p:ph type="title"/>
          </p:nvPr>
        </p:nvSpPr>
        <p:spPr/>
        <p:txBody>
          <a:bodyPr>
            <a:normAutofit fontScale="90000"/>
          </a:bodyPr>
          <a:lstStyle/>
          <a:p>
            <a:pPr algn="l"/>
            <a:r>
              <a:rPr lang="pt-BR" dirty="0"/>
              <a:t>Fundos Imobiliários – Critérios de avaliação do tipo de Tijolo </a:t>
            </a:r>
            <a:br>
              <a:rPr lang="pt-BR" dirty="0"/>
            </a:br>
            <a:endParaRPr lang="pt-BR" dirty="0"/>
          </a:p>
        </p:txBody>
      </p:sp>
      <p:sp>
        <p:nvSpPr>
          <p:cNvPr id="3" name="Espaço Reservado para Conteúdo 2">
            <a:extLst>
              <a:ext uri="{FF2B5EF4-FFF2-40B4-BE49-F238E27FC236}">
                <a16:creationId xmlns:a16="http://schemas.microsoft.com/office/drawing/2014/main" id="{B25A416B-D5F7-4D80-AC92-A31EF8F5799C}"/>
              </a:ext>
            </a:extLst>
          </p:cNvPr>
          <p:cNvSpPr>
            <a:spLocks noGrp="1"/>
          </p:cNvSpPr>
          <p:nvPr>
            <p:ph idx="1"/>
          </p:nvPr>
        </p:nvSpPr>
        <p:spPr/>
        <p:txBody>
          <a:bodyPr>
            <a:normAutofit/>
          </a:bodyPr>
          <a:lstStyle/>
          <a:p>
            <a:r>
              <a:rPr lang="pt-BR" dirty="0"/>
              <a:t>Análise qualitativa</a:t>
            </a:r>
          </a:p>
          <a:p>
            <a:pPr lvl="1"/>
            <a:r>
              <a:rPr lang="pt-BR" dirty="0"/>
              <a:t>Quais são os imóveis? </a:t>
            </a:r>
          </a:p>
          <a:p>
            <a:pPr lvl="2"/>
            <a:r>
              <a:rPr lang="pt-BR" dirty="0"/>
              <a:t>Quais são os setores da economia se relacionam? </a:t>
            </a:r>
          </a:p>
          <a:p>
            <a:pPr lvl="2"/>
            <a:r>
              <a:rPr lang="pt-BR" dirty="0"/>
              <a:t>Características irreplicáveis do imóvel </a:t>
            </a:r>
          </a:p>
          <a:p>
            <a:pPr marL="0" indent="0">
              <a:buNone/>
            </a:pPr>
            <a:endParaRPr lang="pt-BR" dirty="0"/>
          </a:p>
        </p:txBody>
      </p:sp>
    </p:spTree>
    <p:extLst>
      <p:ext uri="{BB962C8B-B14F-4D97-AF65-F5344CB8AC3E}">
        <p14:creationId xmlns:p14="http://schemas.microsoft.com/office/powerpoint/2010/main" val="9076263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95BE0-8BD2-45EB-9E51-45B6075CA78C}"/>
              </a:ext>
            </a:extLst>
          </p:cNvPr>
          <p:cNvSpPr>
            <a:spLocks noGrp="1"/>
          </p:cNvSpPr>
          <p:nvPr>
            <p:ph type="title"/>
          </p:nvPr>
        </p:nvSpPr>
        <p:spPr/>
        <p:txBody>
          <a:bodyPr>
            <a:normAutofit fontScale="90000"/>
          </a:bodyPr>
          <a:lstStyle/>
          <a:p>
            <a:pPr algn="l"/>
            <a:r>
              <a:rPr lang="pt-BR" dirty="0"/>
              <a:t>Fundos Imobiliários – Critérios de avaliação do tipo de Tijolo </a:t>
            </a:r>
            <a:br>
              <a:rPr lang="pt-BR" dirty="0"/>
            </a:br>
            <a:endParaRPr lang="pt-BR" dirty="0"/>
          </a:p>
        </p:txBody>
      </p:sp>
      <p:sp>
        <p:nvSpPr>
          <p:cNvPr id="3" name="Espaço Reservado para Conteúdo 2">
            <a:extLst>
              <a:ext uri="{FF2B5EF4-FFF2-40B4-BE49-F238E27FC236}">
                <a16:creationId xmlns:a16="http://schemas.microsoft.com/office/drawing/2014/main" id="{B25A416B-D5F7-4D80-AC92-A31EF8F5799C}"/>
              </a:ext>
            </a:extLst>
          </p:cNvPr>
          <p:cNvSpPr>
            <a:spLocks noGrp="1"/>
          </p:cNvSpPr>
          <p:nvPr>
            <p:ph idx="1"/>
          </p:nvPr>
        </p:nvSpPr>
        <p:spPr/>
        <p:txBody>
          <a:bodyPr>
            <a:normAutofit fontScale="92500" lnSpcReduction="20000"/>
          </a:bodyPr>
          <a:lstStyle/>
          <a:p>
            <a:r>
              <a:rPr lang="pt-BR" dirty="0"/>
              <a:t> Análise quantitativa </a:t>
            </a:r>
          </a:p>
          <a:p>
            <a:pPr lvl="1"/>
            <a:r>
              <a:rPr lang="pt-BR" dirty="0" err="1"/>
              <a:t>Dividend</a:t>
            </a:r>
            <a:r>
              <a:rPr lang="pt-BR" dirty="0"/>
              <a:t> </a:t>
            </a:r>
            <a:r>
              <a:rPr lang="pt-BR" dirty="0" err="1"/>
              <a:t>Yeld</a:t>
            </a:r>
            <a:r>
              <a:rPr lang="pt-BR" dirty="0"/>
              <a:t> (Percentual da cota que retorna para a gente em dividendos) </a:t>
            </a:r>
          </a:p>
          <a:p>
            <a:pPr lvl="1"/>
            <a:r>
              <a:rPr lang="pt-BR" dirty="0"/>
              <a:t>P/VP (Preço sobre Valor Patrimonial) </a:t>
            </a:r>
          </a:p>
          <a:p>
            <a:pPr lvl="1"/>
            <a:r>
              <a:rPr lang="pt-BR" dirty="0"/>
              <a:t>Vacância física e financeira </a:t>
            </a:r>
          </a:p>
          <a:p>
            <a:pPr lvl="1"/>
            <a:r>
              <a:rPr lang="pt-BR" dirty="0"/>
              <a:t>Liquidez da cota </a:t>
            </a:r>
          </a:p>
          <a:p>
            <a:pPr lvl="1"/>
            <a:r>
              <a:rPr lang="pt-BR" dirty="0"/>
              <a:t>Quantidade de inquilinos e quem são (quanto mais melhor) </a:t>
            </a:r>
          </a:p>
          <a:p>
            <a:pPr lvl="1"/>
            <a:r>
              <a:rPr lang="pt-BR" dirty="0"/>
              <a:t>Quantidade de imóveis (quanto mais melhor) </a:t>
            </a:r>
          </a:p>
          <a:p>
            <a:pPr lvl="1"/>
            <a:r>
              <a:rPr lang="pt-BR" dirty="0"/>
              <a:t>Rentabilidade</a:t>
            </a:r>
          </a:p>
          <a:p>
            <a:pPr lvl="1"/>
            <a:r>
              <a:rPr lang="pt-BR" dirty="0"/>
              <a:t>Site para consulta: https://www.fundsexplorer.com.br/</a:t>
            </a:r>
          </a:p>
        </p:txBody>
      </p:sp>
    </p:spTree>
    <p:extLst>
      <p:ext uri="{BB962C8B-B14F-4D97-AF65-F5344CB8AC3E}">
        <p14:creationId xmlns:p14="http://schemas.microsoft.com/office/powerpoint/2010/main" val="997706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95BE0-8BD2-45EB-9E51-45B6075CA78C}"/>
              </a:ext>
            </a:extLst>
          </p:cNvPr>
          <p:cNvSpPr>
            <a:spLocks noGrp="1"/>
          </p:cNvSpPr>
          <p:nvPr>
            <p:ph type="title"/>
          </p:nvPr>
        </p:nvSpPr>
        <p:spPr/>
        <p:txBody>
          <a:bodyPr>
            <a:normAutofit fontScale="90000"/>
          </a:bodyPr>
          <a:lstStyle/>
          <a:p>
            <a:pPr algn="l"/>
            <a:r>
              <a:rPr lang="pt-BR" dirty="0"/>
              <a:t>Fundos Imobiliários – Critérios de avaliação do tipo de Papel </a:t>
            </a:r>
            <a:br>
              <a:rPr lang="pt-BR" dirty="0"/>
            </a:br>
            <a:endParaRPr lang="pt-BR" dirty="0"/>
          </a:p>
        </p:txBody>
      </p:sp>
      <p:sp>
        <p:nvSpPr>
          <p:cNvPr id="3" name="Espaço Reservado para Conteúdo 2">
            <a:extLst>
              <a:ext uri="{FF2B5EF4-FFF2-40B4-BE49-F238E27FC236}">
                <a16:creationId xmlns:a16="http://schemas.microsoft.com/office/drawing/2014/main" id="{B25A416B-D5F7-4D80-AC92-A31EF8F5799C}"/>
              </a:ext>
            </a:extLst>
          </p:cNvPr>
          <p:cNvSpPr>
            <a:spLocks noGrp="1"/>
          </p:cNvSpPr>
          <p:nvPr>
            <p:ph idx="1"/>
          </p:nvPr>
        </p:nvSpPr>
        <p:spPr/>
        <p:txBody>
          <a:bodyPr>
            <a:normAutofit fontScale="92500" lnSpcReduction="10000"/>
          </a:bodyPr>
          <a:lstStyle/>
          <a:p>
            <a:r>
              <a:rPr lang="pt-BR" dirty="0"/>
              <a:t>Gestão -&gt; experiência da gestão e sua equipe </a:t>
            </a:r>
          </a:p>
          <a:p>
            <a:r>
              <a:rPr lang="pt-BR" dirty="0"/>
              <a:t>Diversificação (quanto maior melhor, não se expõe a inadimplência de devedores dos títulos) </a:t>
            </a:r>
          </a:p>
          <a:p>
            <a:r>
              <a:rPr lang="pt-BR" dirty="0"/>
              <a:t>Garantias -&gt; em caso de inadimplência o que foi posto em garantia</a:t>
            </a:r>
          </a:p>
          <a:p>
            <a:r>
              <a:rPr lang="pt-BR" dirty="0"/>
              <a:t>Perfil da carteira -&gt; um exemplo é o que determina a rentabilidade dos papéis, em um momento de Selic baixa possuir muitos papéis atreladas ao CDI pode ser o indicativo de uma não tão boa estratégia. </a:t>
            </a:r>
          </a:p>
          <a:p>
            <a:r>
              <a:rPr lang="pt-BR" dirty="0"/>
              <a:t>Rentabilidade </a:t>
            </a:r>
          </a:p>
        </p:txBody>
      </p:sp>
    </p:spTree>
    <p:extLst>
      <p:ext uri="{BB962C8B-B14F-4D97-AF65-F5344CB8AC3E}">
        <p14:creationId xmlns:p14="http://schemas.microsoft.com/office/powerpoint/2010/main" val="6449831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95BE0-8BD2-45EB-9E51-45B6075CA78C}"/>
              </a:ext>
            </a:extLst>
          </p:cNvPr>
          <p:cNvSpPr>
            <a:spLocks noGrp="1"/>
          </p:cNvSpPr>
          <p:nvPr>
            <p:ph type="title"/>
          </p:nvPr>
        </p:nvSpPr>
        <p:spPr/>
        <p:txBody>
          <a:bodyPr>
            <a:normAutofit fontScale="90000"/>
          </a:bodyPr>
          <a:lstStyle/>
          <a:p>
            <a:pPr algn="l"/>
            <a:r>
              <a:rPr lang="pt-BR" dirty="0"/>
              <a:t>Fundos Imobiliários – Vantagens em relação a imóveis físicos</a:t>
            </a:r>
            <a:br>
              <a:rPr lang="pt-BR" dirty="0"/>
            </a:br>
            <a:endParaRPr lang="pt-BR" dirty="0"/>
          </a:p>
        </p:txBody>
      </p:sp>
      <p:sp>
        <p:nvSpPr>
          <p:cNvPr id="3" name="Espaço Reservado para Conteúdo 2">
            <a:extLst>
              <a:ext uri="{FF2B5EF4-FFF2-40B4-BE49-F238E27FC236}">
                <a16:creationId xmlns:a16="http://schemas.microsoft.com/office/drawing/2014/main" id="{B25A416B-D5F7-4D80-AC92-A31EF8F5799C}"/>
              </a:ext>
            </a:extLst>
          </p:cNvPr>
          <p:cNvSpPr>
            <a:spLocks noGrp="1"/>
          </p:cNvSpPr>
          <p:nvPr>
            <p:ph idx="1"/>
          </p:nvPr>
        </p:nvSpPr>
        <p:spPr/>
        <p:txBody>
          <a:bodyPr>
            <a:normAutofit/>
          </a:bodyPr>
          <a:lstStyle/>
          <a:p>
            <a:r>
              <a:rPr lang="pt-BR" dirty="0"/>
              <a:t>Praticidade </a:t>
            </a:r>
          </a:p>
          <a:p>
            <a:r>
              <a:rPr lang="pt-BR" dirty="0"/>
              <a:t>Diversificação</a:t>
            </a:r>
          </a:p>
          <a:p>
            <a:r>
              <a:rPr lang="pt-BR" dirty="0"/>
              <a:t>Segurança</a:t>
            </a:r>
          </a:p>
          <a:p>
            <a:r>
              <a:rPr lang="pt-BR" dirty="0"/>
              <a:t>Valor mínimo</a:t>
            </a:r>
          </a:p>
          <a:p>
            <a:r>
              <a:rPr lang="pt-BR" dirty="0"/>
              <a:t>Investir em grandes empreendimentos</a:t>
            </a:r>
          </a:p>
        </p:txBody>
      </p:sp>
    </p:spTree>
    <p:extLst>
      <p:ext uri="{BB962C8B-B14F-4D97-AF65-F5344CB8AC3E}">
        <p14:creationId xmlns:p14="http://schemas.microsoft.com/office/powerpoint/2010/main" val="3612544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D5699-3941-4A9F-A6BE-A491201B9215}"/>
              </a:ext>
            </a:extLst>
          </p:cNvPr>
          <p:cNvSpPr>
            <a:spLocks noGrp="1"/>
          </p:cNvSpPr>
          <p:nvPr>
            <p:ph type="title"/>
          </p:nvPr>
        </p:nvSpPr>
        <p:spPr/>
        <p:txBody>
          <a:bodyPr/>
          <a:lstStyle/>
          <a:p>
            <a:pPr algn="l"/>
            <a:r>
              <a:rPr lang="pt-BR" dirty="0"/>
              <a:t>BOLSA DE VALORES - O que é?</a:t>
            </a:r>
          </a:p>
        </p:txBody>
      </p:sp>
      <p:sp>
        <p:nvSpPr>
          <p:cNvPr id="3" name="Espaço Reservado para Conteúdo 2">
            <a:extLst>
              <a:ext uri="{FF2B5EF4-FFF2-40B4-BE49-F238E27FC236}">
                <a16:creationId xmlns:a16="http://schemas.microsoft.com/office/drawing/2014/main" id="{E0F3E6B5-AC16-493C-B809-42413BF11998}"/>
              </a:ext>
            </a:extLst>
          </p:cNvPr>
          <p:cNvSpPr>
            <a:spLocks noGrp="1"/>
          </p:cNvSpPr>
          <p:nvPr>
            <p:ph idx="1"/>
          </p:nvPr>
        </p:nvSpPr>
        <p:spPr/>
        <p:txBody>
          <a:bodyPr>
            <a:normAutofit lnSpcReduction="10000"/>
          </a:bodyPr>
          <a:lstStyle/>
          <a:p>
            <a:r>
              <a:rPr lang="pt-BR" dirty="0"/>
              <a:t>A Bolsa de Valores é o lugar onde acontecem negociações de compra e venda de ativos financeiros, como ações, títulos de renda fixa, contratos futuros de moedas, commodities, juros e índices. </a:t>
            </a:r>
          </a:p>
          <a:p>
            <a:r>
              <a:rPr lang="pt-BR" dirty="0"/>
              <a:t>Essas transações ocorrem por intermédio das corretoras de valores, empresas com autorização dos órgãos reguladores para operar (ou seja, comprar e vender) os produtos. </a:t>
            </a:r>
          </a:p>
          <a:p>
            <a:r>
              <a:rPr lang="pt-BR" dirty="0"/>
              <a:t>Você compra produtos financeiros (os ativos) por um preço, apostando que poderá ganhar mais dinheiro com eles no futuro, por meio de juros ou da venda.</a:t>
            </a:r>
          </a:p>
        </p:txBody>
      </p:sp>
    </p:spTree>
    <p:extLst>
      <p:ext uri="{BB962C8B-B14F-4D97-AF65-F5344CB8AC3E}">
        <p14:creationId xmlns:p14="http://schemas.microsoft.com/office/powerpoint/2010/main" val="1365852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D5699-3941-4A9F-A6BE-A491201B9215}"/>
              </a:ext>
            </a:extLst>
          </p:cNvPr>
          <p:cNvSpPr>
            <a:spLocks noGrp="1"/>
          </p:cNvSpPr>
          <p:nvPr>
            <p:ph type="title"/>
          </p:nvPr>
        </p:nvSpPr>
        <p:spPr/>
        <p:txBody>
          <a:bodyPr/>
          <a:lstStyle/>
          <a:p>
            <a:pPr algn="l"/>
            <a:r>
              <a:rPr lang="pt-BR" dirty="0"/>
              <a:t>BOLSA DE VALORES – No Brasil</a:t>
            </a:r>
          </a:p>
        </p:txBody>
      </p:sp>
      <p:sp>
        <p:nvSpPr>
          <p:cNvPr id="3" name="Espaço Reservado para Conteúdo 2">
            <a:extLst>
              <a:ext uri="{FF2B5EF4-FFF2-40B4-BE49-F238E27FC236}">
                <a16:creationId xmlns:a16="http://schemas.microsoft.com/office/drawing/2014/main" id="{E0F3E6B5-AC16-493C-B809-42413BF11998}"/>
              </a:ext>
            </a:extLst>
          </p:cNvPr>
          <p:cNvSpPr>
            <a:spLocks noGrp="1"/>
          </p:cNvSpPr>
          <p:nvPr>
            <p:ph idx="1"/>
          </p:nvPr>
        </p:nvSpPr>
        <p:spPr/>
        <p:txBody>
          <a:bodyPr>
            <a:normAutofit/>
          </a:bodyPr>
          <a:lstStyle/>
          <a:p>
            <a:r>
              <a:rPr lang="pt-BR" dirty="0"/>
              <a:t>No Brasil, a Bolsa de Valores oficial é a B3 (Brasil, Bolsa, Balcão). É fusão das antigas Bovespa, BM&amp;F e </a:t>
            </a:r>
            <a:r>
              <a:rPr lang="pt-BR" dirty="0" err="1"/>
              <a:t>Cetip</a:t>
            </a:r>
            <a:r>
              <a:rPr lang="pt-BR" dirty="0"/>
              <a:t>. </a:t>
            </a:r>
          </a:p>
        </p:txBody>
      </p:sp>
    </p:spTree>
    <p:extLst>
      <p:ext uri="{BB962C8B-B14F-4D97-AF65-F5344CB8AC3E}">
        <p14:creationId xmlns:p14="http://schemas.microsoft.com/office/powerpoint/2010/main" val="1820319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5E264-8F6D-441B-AF8D-0824A74152B9}"/>
              </a:ext>
            </a:extLst>
          </p:cNvPr>
          <p:cNvSpPr>
            <a:spLocks noGrp="1"/>
          </p:cNvSpPr>
          <p:nvPr>
            <p:ph type="title"/>
          </p:nvPr>
        </p:nvSpPr>
        <p:spPr/>
        <p:txBody>
          <a:bodyPr/>
          <a:lstStyle/>
          <a:p>
            <a:pPr algn="l"/>
            <a:r>
              <a:rPr lang="pt-BR" dirty="0"/>
              <a:t>BOLSA DE VALORES - Ações</a:t>
            </a:r>
          </a:p>
        </p:txBody>
      </p:sp>
      <p:sp>
        <p:nvSpPr>
          <p:cNvPr id="3" name="Espaço Reservado para Conteúdo 2">
            <a:extLst>
              <a:ext uri="{FF2B5EF4-FFF2-40B4-BE49-F238E27FC236}">
                <a16:creationId xmlns:a16="http://schemas.microsoft.com/office/drawing/2014/main" id="{7C1BD49D-A1A0-4572-ACF6-A5BA39A8A513}"/>
              </a:ext>
            </a:extLst>
          </p:cNvPr>
          <p:cNvSpPr>
            <a:spLocks noGrp="1"/>
          </p:cNvSpPr>
          <p:nvPr>
            <p:ph idx="1"/>
          </p:nvPr>
        </p:nvSpPr>
        <p:spPr/>
        <p:txBody>
          <a:bodyPr/>
          <a:lstStyle/>
          <a:p>
            <a:r>
              <a:rPr lang="pt-BR" dirty="0"/>
              <a:t>O mais conhecido ativo vendido na bolsa.</a:t>
            </a:r>
          </a:p>
          <a:p>
            <a:r>
              <a:rPr lang="pt-BR" dirty="0"/>
              <a:t>São pequenas frações do capital social de uma empresa, como a Petrobras, a Vale e o Banco Itaú. Portanto, ao investir em ações, você adquire uma parte da companhia. </a:t>
            </a:r>
          </a:p>
          <a:p>
            <a:r>
              <a:rPr lang="pt-BR" dirty="0"/>
              <a:t>É Renda Variável</a:t>
            </a:r>
          </a:p>
        </p:txBody>
      </p:sp>
    </p:spTree>
    <p:extLst>
      <p:ext uri="{BB962C8B-B14F-4D97-AF65-F5344CB8AC3E}">
        <p14:creationId xmlns:p14="http://schemas.microsoft.com/office/powerpoint/2010/main" val="329820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FE05C-8860-4171-A01E-F1D43DB3872D}"/>
              </a:ext>
            </a:extLst>
          </p:cNvPr>
          <p:cNvSpPr>
            <a:spLocks noGrp="1"/>
          </p:cNvSpPr>
          <p:nvPr>
            <p:ph type="title"/>
          </p:nvPr>
        </p:nvSpPr>
        <p:spPr/>
        <p:txBody>
          <a:bodyPr/>
          <a:lstStyle/>
          <a:p>
            <a:pPr algn="l"/>
            <a:r>
              <a:rPr lang="pt-BR" dirty="0"/>
              <a:t>Ações – Tipos</a:t>
            </a:r>
          </a:p>
        </p:txBody>
      </p:sp>
      <p:sp>
        <p:nvSpPr>
          <p:cNvPr id="3" name="Espaço Reservado para Conteúdo 2">
            <a:extLst>
              <a:ext uri="{FF2B5EF4-FFF2-40B4-BE49-F238E27FC236}">
                <a16:creationId xmlns:a16="http://schemas.microsoft.com/office/drawing/2014/main" id="{9E249A20-D90A-4223-9D09-BA17A40E75C3}"/>
              </a:ext>
            </a:extLst>
          </p:cNvPr>
          <p:cNvSpPr>
            <a:spLocks noGrp="1"/>
          </p:cNvSpPr>
          <p:nvPr>
            <p:ph idx="1"/>
          </p:nvPr>
        </p:nvSpPr>
        <p:spPr>
          <a:xfrm>
            <a:off x="2611808" y="1885285"/>
            <a:ext cx="7796540" cy="3997828"/>
          </a:xfrm>
        </p:spPr>
        <p:txBody>
          <a:bodyPr>
            <a:normAutofit fontScale="92500" lnSpcReduction="20000"/>
          </a:bodyPr>
          <a:lstStyle/>
          <a:p>
            <a:pPr algn="l" rtl="0" fontAlgn="base"/>
            <a:r>
              <a:rPr lang="pt-BR" sz="2200" dirty="0"/>
              <a:t>Principais </a:t>
            </a:r>
          </a:p>
          <a:p>
            <a:pPr lvl="1" fontAlgn="base"/>
            <a:r>
              <a:rPr lang="pt-BR" sz="2000" dirty="0"/>
              <a:t>Ação ordinária;  </a:t>
            </a:r>
          </a:p>
          <a:p>
            <a:pPr lvl="1" fontAlgn="base"/>
            <a:r>
              <a:rPr lang="pt-BR" sz="2000" dirty="0"/>
              <a:t>Ação preferencial; </a:t>
            </a:r>
          </a:p>
          <a:p>
            <a:pPr lvl="1" fontAlgn="base"/>
            <a:r>
              <a:rPr lang="pt-BR" sz="2000" dirty="0" err="1"/>
              <a:t>Units</a:t>
            </a:r>
            <a:r>
              <a:rPr lang="pt-BR" sz="2000" dirty="0"/>
              <a:t>.</a:t>
            </a:r>
          </a:p>
          <a:p>
            <a:pPr lvl="1" fontAlgn="base"/>
            <a:endParaRPr lang="pt-BR" sz="2000" dirty="0"/>
          </a:p>
          <a:p>
            <a:pPr marL="344488" lvl="1" indent="-344488" fontAlgn="base">
              <a:spcBef>
                <a:spcPts val="1000"/>
              </a:spcBef>
            </a:pPr>
            <a:r>
              <a:rPr lang="pt-BR" sz="2200" dirty="0"/>
              <a:t> Tamanho das empresas: </a:t>
            </a:r>
          </a:p>
          <a:p>
            <a:pPr lvl="1" fontAlgn="base"/>
            <a:r>
              <a:rPr lang="pt-BR" sz="2000" dirty="0"/>
              <a:t>Blue chips;</a:t>
            </a:r>
          </a:p>
          <a:p>
            <a:pPr lvl="1" fontAlgn="base"/>
            <a:r>
              <a:rPr lang="pt-BR" sz="2000" dirty="0" err="1"/>
              <a:t>Mid</a:t>
            </a:r>
            <a:r>
              <a:rPr lang="pt-BR" sz="2000" dirty="0"/>
              <a:t> caps;</a:t>
            </a:r>
          </a:p>
          <a:p>
            <a:pPr lvl="1" fontAlgn="base"/>
            <a:r>
              <a:rPr lang="pt-BR" sz="2000" dirty="0" err="1"/>
              <a:t>Small</a:t>
            </a:r>
            <a:r>
              <a:rPr lang="pt-BR" sz="2000" dirty="0"/>
              <a:t> caps.</a:t>
            </a:r>
          </a:p>
          <a:p>
            <a:endParaRPr lang="pt-BR" dirty="0"/>
          </a:p>
        </p:txBody>
      </p:sp>
    </p:spTree>
    <p:extLst>
      <p:ext uri="{BB962C8B-B14F-4D97-AF65-F5344CB8AC3E}">
        <p14:creationId xmlns:p14="http://schemas.microsoft.com/office/powerpoint/2010/main" val="118169754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FDC16-FB33-4DB9-A52D-957AC2B60D3C}"/>
              </a:ext>
            </a:extLst>
          </p:cNvPr>
          <p:cNvSpPr>
            <a:spLocks noGrp="1"/>
          </p:cNvSpPr>
          <p:nvPr>
            <p:ph type="title"/>
          </p:nvPr>
        </p:nvSpPr>
        <p:spPr/>
        <p:txBody>
          <a:bodyPr/>
          <a:lstStyle/>
          <a:p>
            <a:pPr algn="l"/>
            <a:r>
              <a:rPr lang="pt-BR" dirty="0"/>
              <a:t>Juros Simples - Definição</a:t>
            </a:r>
          </a:p>
        </p:txBody>
      </p:sp>
      <p:sp>
        <p:nvSpPr>
          <p:cNvPr id="3" name="Espaço Reservado para Conteúdo 2">
            <a:extLst>
              <a:ext uri="{FF2B5EF4-FFF2-40B4-BE49-F238E27FC236}">
                <a16:creationId xmlns:a16="http://schemas.microsoft.com/office/drawing/2014/main" id="{6181CC7D-2A79-4B86-A50F-396705309C29}"/>
              </a:ext>
            </a:extLst>
          </p:cNvPr>
          <p:cNvSpPr>
            <a:spLocks noGrp="1"/>
          </p:cNvSpPr>
          <p:nvPr>
            <p:ph idx="1"/>
          </p:nvPr>
        </p:nvSpPr>
        <p:spPr/>
        <p:txBody>
          <a:bodyPr/>
          <a:lstStyle/>
          <a:p>
            <a:r>
              <a:rPr lang="pt-BR" dirty="0"/>
              <a:t>Os juros simples são uma porcentagem aplicada a um valor inicial para a sua correção em determinado período. </a:t>
            </a:r>
          </a:p>
          <a:p>
            <a:endParaRPr lang="pt-BR" dirty="0"/>
          </a:p>
          <a:p>
            <a:pPr marL="0" indent="0">
              <a:buNone/>
            </a:pPr>
            <a:endParaRPr lang="pt-BR" dirty="0"/>
          </a:p>
          <a:p>
            <a:endParaRPr lang="pt-BR" dirty="0"/>
          </a:p>
        </p:txBody>
      </p:sp>
    </p:spTree>
    <p:extLst>
      <p:ext uri="{BB962C8B-B14F-4D97-AF65-F5344CB8AC3E}">
        <p14:creationId xmlns:p14="http://schemas.microsoft.com/office/powerpoint/2010/main" val="3714637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0D376-DC18-48CB-9822-BD629F8CB12B}"/>
              </a:ext>
            </a:extLst>
          </p:cNvPr>
          <p:cNvSpPr>
            <a:spLocks noGrp="1"/>
          </p:cNvSpPr>
          <p:nvPr>
            <p:ph type="title"/>
          </p:nvPr>
        </p:nvSpPr>
        <p:spPr/>
        <p:txBody>
          <a:bodyPr/>
          <a:lstStyle/>
          <a:p>
            <a:pPr algn="l"/>
            <a:r>
              <a:rPr lang="pt-BR" dirty="0"/>
              <a:t>Ações – Análise</a:t>
            </a:r>
          </a:p>
        </p:txBody>
      </p:sp>
      <p:sp>
        <p:nvSpPr>
          <p:cNvPr id="3" name="Espaço Reservado para Conteúdo 2">
            <a:extLst>
              <a:ext uri="{FF2B5EF4-FFF2-40B4-BE49-F238E27FC236}">
                <a16:creationId xmlns:a16="http://schemas.microsoft.com/office/drawing/2014/main" id="{A2504565-D909-4B3C-BA33-F3FA7073ADC6}"/>
              </a:ext>
            </a:extLst>
          </p:cNvPr>
          <p:cNvSpPr>
            <a:spLocks noGrp="1"/>
          </p:cNvSpPr>
          <p:nvPr>
            <p:ph idx="1"/>
          </p:nvPr>
        </p:nvSpPr>
        <p:spPr/>
        <p:txBody>
          <a:bodyPr/>
          <a:lstStyle/>
          <a:p>
            <a:r>
              <a:rPr lang="pt-BR" dirty="0"/>
              <a:t>Não existe uma metodologia específica, as mais utilizadas são:</a:t>
            </a:r>
          </a:p>
          <a:p>
            <a:pPr lvl="1"/>
            <a:r>
              <a:rPr lang="pt-BR" dirty="0"/>
              <a:t>Análise Técnica: análise por meio de gráficos;</a:t>
            </a:r>
          </a:p>
          <a:p>
            <a:pPr lvl="1"/>
            <a:r>
              <a:rPr lang="pt-BR" dirty="0"/>
              <a:t>Análise fundamentalista: Utiliza como fonte de dados o cenário econômico e os balanços econômicos da empresa. O foco é no longo prazo.</a:t>
            </a:r>
          </a:p>
          <a:p>
            <a:endParaRPr lang="pt-BR" dirty="0"/>
          </a:p>
        </p:txBody>
      </p:sp>
    </p:spTree>
    <p:extLst>
      <p:ext uri="{BB962C8B-B14F-4D97-AF65-F5344CB8AC3E}">
        <p14:creationId xmlns:p14="http://schemas.microsoft.com/office/powerpoint/2010/main" val="1465667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0D376-DC18-48CB-9822-BD629F8CB12B}"/>
              </a:ext>
            </a:extLst>
          </p:cNvPr>
          <p:cNvSpPr>
            <a:spLocks noGrp="1"/>
          </p:cNvSpPr>
          <p:nvPr>
            <p:ph type="title"/>
          </p:nvPr>
        </p:nvSpPr>
        <p:spPr/>
        <p:txBody>
          <a:bodyPr/>
          <a:lstStyle/>
          <a:p>
            <a:pPr algn="l"/>
            <a:r>
              <a:rPr lang="pt-BR" dirty="0"/>
              <a:t>BOLSA DE VALORES – Outros ativos negociados</a:t>
            </a:r>
          </a:p>
        </p:txBody>
      </p:sp>
      <p:sp>
        <p:nvSpPr>
          <p:cNvPr id="3" name="Espaço Reservado para Conteúdo 2">
            <a:extLst>
              <a:ext uri="{FF2B5EF4-FFF2-40B4-BE49-F238E27FC236}">
                <a16:creationId xmlns:a16="http://schemas.microsoft.com/office/drawing/2014/main" id="{A2504565-D909-4B3C-BA33-F3FA7073ADC6}"/>
              </a:ext>
            </a:extLst>
          </p:cNvPr>
          <p:cNvSpPr>
            <a:spLocks noGrp="1"/>
          </p:cNvSpPr>
          <p:nvPr>
            <p:ph idx="1"/>
          </p:nvPr>
        </p:nvSpPr>
        <p:spPr/>
        <p:txBody>
          <a:bodyPr>
            <a:normAutofit/>
          </a:bodyPr>
          <a:lstStyle/>
          <a:p>
            <a:r>
              <a:rPr lang="pt-BR" dirty="0"/>
              <a:t>Fundos de investimento</a:t>
            </a:r>
          </a:p>
          <a:p>
            <a:r>
              <a:rPr lang="pt-BR" dirty="0"/>
              <a:t>Câmbio</a:t>
            </a:r>
          </a:p>
          <a:p>
            <a:r>
              <a:rPr lang="pt-BR" dirty="0"/>
              <a:t>Metais</a:t>
            </a:r>
          </a:p>
          <a:p>
            <a:r>
              <a:rPr lang="pt-BR" dirty="0"/>
              <a:t>Opções</a:t>
            </a:r>
          </a:p>
        </p:txBody>
      </p:sp>
    </p:spTree>
    <p:extLst>
      <p:ext uri="{BB962C8B-B14F-4D97-AF65-F5344CB8AC3E}">
        <p14:creationId xmlns:p14="http://schemas.microsoft.com/office/powerpoint/2010/main" val="762298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0D376-DC18-48CB-9822-BD629F8CB12B}"/>
              </a:ext>
            </a:extLst>
          </p:cNvPr>
          <p:cNvSpPr>
            <a:spLocks noGrp="1"/>
          </p:cNvSpPr>
          <p:nvPr>
            <p:ph type="title"/>
          </p:nvPr>
        </p:nvSpPr>
        <p:spPr/>
        <p:txBody>
          <a:bodyPr/>
          <a:lstStyle/>
          <a:p>
            <a:pPr algn="l"/>
            <a:r>
              <a:rPr lang="pt-BR" dirty="0"/>
              <a:t>BOLSA DE VALORES – Custos</a:t>
            </a:r>
          </a:p>
        </p:txBody>
      </p:sp>
      <p:sp>
        <p:nvSpPr>
          <p:cNvPr id="3" name="Espaço Reservado para Conteúdo 2">
            <a:extLst>
              <a:ext uri="{FF2B5EF4-FFF2-40B4-BE49-F238E27FC236}">
                <a16:creationId xmlns:a16="http://schemas.microsoft.com/office/drawing/2014/main" id="{A2504565-D909-4B3C-BA33-F3FA7073ADC6}"/>
              </a:ext>
            </a:extLst>
          </p:cNvPr>
          <p:cNvSpPr>
            <a:spLocks noGrp="1"/>
          </p:cNvSpPr>
          <p:nvPr>
            <p:ph idx="1"/>
          </p:nvPr>
        </p:nvSpPr>
        <p:spPr/>
        <p:txBody>
          <a:bodyPr>
            <a:normAutofit/>
          </a:bodyPr>
          <a:lstStyle/>
          <a:p>
            <a:r>
              <a:rPr lang="pt-BR" dirty="0"/>
              <a:t>Taxa de corretagem;</a:t>
            </a:r>
          </a:p>
          <a:p>
            <a:endParaRPr lang="pt-BR" dirty="0"/>
          </a:p>
          <a:p>
            <a:r>
              <a:rPr lang="pt-BR" dirty="0"/>
              <a:t>Taxa de custódia;</a:t>
            </a:r>
          </a:p>
          <a:p>
            <a:endParaRPr lang="pt-BR" dirty="0"/>
          </a:p>
          <a:p>
            <a:r>
              <a:rPr lang="pt-BR" dirty="0"/>
              <a:t>Cobranças da B3. </a:t>
            </a:r>
          </a:p>
        </p:txBody>
      </p:sp>
    </p:spTree>
    <p:extLst>
      <p:ext uri="{BB962C8B-B14F-4D97-AF65-F5344CB8AC3E}">
        <p14:creationId xmlns:p14="http://schemas.microsoft.com/office/powerpoint/2010/main" val="1192687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0D376-DC18-48CB-9822-BD629F8CB12B}"/>
              </a:ext>
            </a:extLst>
          </p:cNvPr>
          <p:cNvSpPr>
            <a:spLocks noGrp="1"/>
          </p:cNvSpPr>
          <p:nvPr>
            <p:ph type="title"/>
          </p:nvPr>
        </p:nvSpPr>
        <p:spPr/>
        <p:txBody>
          <a:bodyPr/>
          <a:lstStyle/>
          <a:p>
            <a:pPr algn="l"/>
            <a:r>
              <a:rPr lang="pt-BR" dirty="0"/>
              <a:t>BOLSA DE VALORES – Custos - Cobranças da B3</a:t>
            </a:r>
          </a:p>
        </p:txBody>
      </p:sp>
      <p:sp>
        <p:nvSpPr>
          <p:cNvPr id="3" name="Espaço Reservado para Conteúdo 2">
            <a:extLst>
              <a:ext uri="{FF2B5EF4-FFF2-40B4-BE49-F238E27FC236}">
                <a16:creationId xmlns:a16="http://schemas.microsoft.com/office/drawing/2014/main" id="{A2504565-D909-4B3C-BA33-F3FA7073ADC6}"/>
              </a:ext>
            </a:extLst>
          </p:cNvPr>
          <p:cNvSpPr>
            <a:spLocks noGrp="1"/>
          </p:cNvSpPr>
          <p:nvPr>
            <p:ph idx="1"/>
          </p:nvPr>
        </p:nvSpPr>
        <p:spPr/>
        <p:txBody>
          <a:bodyPr>
            <a:normAutofit/>
          </a:bodyPr>
          <a:lstStyle/>
          <a:p>
            <a:r>
              <a:rPr lang="pt-BR" dirty="0"/>
              <a:t>Emolumentos: Valor para pessoa física é 0,003006%. </a:t>
            </a:r>
          </a:p>
          <a:p>
            <a:r>
              <a:rPr lang="pt-BR" dirty="0"/>
              <a:t>Taxa de liquidação: Valor para pessoas físicas é 0,0275%. </a:t>
            </a:r>
          </a:p>
          <a:p>
            <a:r>
              <a:rPr lang="pt-BR" dirty="0"/>
              <a:t>Taxa de dividendos: uma taxa de 0,12% é cobrada do pagamento de dividendos a investidores com mais de R$ 20 mil investidos na B3. </a:t>
            </a:r>
          </a:p>
          <a:p>
            <a:r>
              <a:rPr lang="pt-BR" dirty="0"/>
              <a:t>Taxa de custódia:  um valor extra é cobrado, dependendo do valor investido na B3. O percentual incide sobre posições superiores a R$ 300 mil, que aumenta de acordo com o valor da posição. </a:t>
            </a:r>
          </a:p>
        </p:txBody>
      </p:sp>
    </p:spTree>
    <p:extLst>
      <p:ext uri="{BB962C8B-B14F-4D97-AF65-F5344CB8AC3E}">
        <p14:creationId xmlns:p14="http://schemas.microsoft.com/office/powerpoint/2010/main" val="1226996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0D376-DC18-48CB-9822-BD629F8CB12B}"/>
              </a:ext>
            </a:extLst>
          </p:cNvPr>
          <p:cNvSpPr>
            <a:spLocks noGrp="1"/>
          </p:cNvSpPr>
          <p:nvPr>
            <p:ph type="title"/>
          </p:nvPr>
        </p:nvSpPr>
        <p:spPr/>
        <p:txBody>
          <a:bodyPr/>
          <a:lstStyle/>
          <a:p>
            <a:pPr algn="l"/>
            <a:r>
              <a:rPr lang="pt-BR" dirty="0"/>
              <a:t>BOLSA DE VALORES – Imposto de Renda</a:t>
            </a:r>
          </a:p>
        </p:txBody>
      </p:sp>
      <p:sp>
        <p:nvSpPr>
          <p:cNvPr id="3" name="Espaço Reservado para Conteúdo 2">
            <a:extLst>
              <a:ext uri="{FF2B5EF4-FFF2-40B4-BE49-F238E27FC236}">
                <a16:creationId xmlns:a16="http://schemas.microsoft.com/office/drawing/2014/main" id="{A2504565-D909-4B3C-BA33-F3FA7073ADC6}"/>
              </a:ext>
            </a:extLst>
          </p:cNvPr>
          <p:cNvSpPr>
            <a:spLocks noGrp="1"/>
          </p:cNvSpPr>
          <p:nvPr>
            <p:ph idx="1"/>
          </p:nvPr>
        </p:nvSpPr>
        <p:spPr>
          <a:xfrm>
            <a:off x="2773599" y="2052115"/>
            <a:ext cx="7796540" cy="4560719"/>
          </a:xfrm>
        </p:spPr>
        <p:txBody>
          <a:bodyPr>
            <a:normAutofit fontScale="85000" lnSpcReduction="20000"/>
          </a:bodyPr>
          <a:lstStyle/>
          <a:p>
            <a:endParaRPr lang="pt-BR" dirty="0"/>
          </a:p>
          <a:p>
            <a:r>
              <a:rPr lang="pt-BR" dirty="0"/>
              <a:t>Sobre o ganho líquido, já descontadas as taxas. </a:t>
            </a:r>
          </a:p>
          <a:p>
            <a:pPr lvl="1"/>
            <a:r>
              <a:rPr lang="pt-BR" dirty="0"/>
              <a:t>Existem particularidades como: operações comuns alíquota de 15%. Day trade alíquota de 20%.</a:t>
            </a:r>
          </a:p>
          <a:p>
            <a:pPr lvl="1"/>
            <a:r>
              <a:rPr lang="pt-BR" dirty="0"/>
              <a:t>Valorização da cota de FII é sempre alíquota de 20%.</a:t>
            </a:r>
          </a:p>
          <a:p>
            <a:pPr marL="344488" lvl="1" indent="-344488">
              <a:spcBef>
                <a:spcPts val="1000"/>
              </a:spcBef>
            </a:pPr>
            <a:r>
              <a:rPr lang="pt-BR" sz="2000" dirty="0"/>
              <a:t>Ações, há isenção de IR para vendas no valor de até R$20.000 em um único mês. </a:t>
            </a:r>
          </a:p>
          <a:p>
            <a:pPr marL="344488" lvl="1" indent="-344488">
              <a:spcBef>
                <a:spcPts val="1000"/>
              </a:spcBef>
            </a:pPr>
            <a:r>
              <a:rPr lang="pt-BR" sz="2000" dirty="0"/>
              <a:t>Dividendos e rendimentos pagos por fundos imobiliários são isentos de IR. Já os juros sobre o capital próprio (JCP) são tributados na fonte em 15%. </a:t>
            </a:r>
          </a:p>
          <a:p>
            <a:pPr marL="344488" lvl="1" indent="-344488">
              <a:spcBef>
                <a:spcPts val="1000"/>
              </a:spcBef>
            </a:pPr>
            <a:r>
              <a:rPr lang="pt-BR" sz="2000" dirty="0"/>
              <a:t>Atenção: A apuração e o recolhimento do Imposto de Renda sobre o ganho líquido na negociação de ativos de renda variável são de responsabilidade do próprio investidor.</a:t>
            </a:r>
          </a:p>
          <a:p>
            <a:endParaRPr lang="pt-BR" dirty="0"/>
          </a:p>
          <a:p>
            <a:pPr marL="0" indent="0">
              <a:buNone/>
            </a:pPr>
            <a:endParaRPr lang="pt-BR" dirty="0"/>
          </a:p>
        </p:txBody>
      </p:sp>
    </p:spTree>
    <p:extLst>
      <p:ext uri="{BB962C8B-B14F-4D97-AF65-F5344CB8AC3E}">
        <p14:creationId xmlns:p14="http://schemas.microsoft.com/office/powerpoint/2010/main" val="3962598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0D376-DC18-48CB-9822-BD629F8CB12B}"/>
              </a:ext>
            </a:extLst>
          </p:cNvPr>
          <p:cNvSpPr>
            <a:spLocks noGrp="1"/>
          </p:cNvSpPr>
          <p:nvPr>
            <p:ph type="title"/>
          </p:nvPr>
        </p:nvSpPr>
        <p:spPr/>
        <p:txBody>
          <a:bodyPr/>
          <a:lstStyle/>
          <a:p>
            <a:pPr algn="l"/>
            <a:r>
              <a:rPr lang="pt-BR" dirty="0"/>
              <a:t>BOLSA DE VALORES – Dicas para começar a investir</a:t>
            </a:r>
          </a:p>
        </p:txBody>
      </p:sp>
      <p:sp>
        <p:nvSpPr>
          <p:cNvPr id="3" name="Espaço Reservado para Conteúdo 2">
            <a:extLst>
              <a:ext uri="{FF2B5EF4-FFF2-40B4-BE49-F238E27FC236}">
                <a16:creationId xmlns:a16="http://schemas.microsoft.com/office/drawing/2014/main" id="{A2504565-D909-4B3C-BA33-F3FA7073ADC6}"/>
              </a:ext>
            </a:extLst>
          </p:cNvPr>
          <p:cNvSpPr>
            <a:spLocks noGrp="1"/>
          </p:cNvSpPr>
          <p:nvPr>
            <p:ph idx="1"/>
          </p:nvPr>
        </p:nvSpPr>
        <p:spPr>
          <a:xfrm>
            <a:off x="2773599" y="2052115"/>
            <a:ext cx="7796540" cy="4560719"/>
          </a:xfrm>
        </p:spPr>
        <p:txBody>
          <a:bodyPr>
            <a:normAutofit/>
          </a:bodyPr>
          <a:lstStyle/>
          <a:p>
            <a:endParaRPr lang="pt-BR" dirty="0"/>
          </a:p>
          <a:p>
            <a:r>
              <a:rPr lang="pt-BR" sz="2000" dirty="0"/>
              <a:t>Estudar o mercado </a:t>
            </a:r>
          </a:p>
          <a:p>
            <a:r>
              <a:rPr lang="pt-BR" sz="2000" dirty="0"/>
              <a:t>Conhecer seu perfil de investidor</a:t>
            </a:r>
          </a:p>
          <a:p>
            <a:r>
              <a:rPr lang="pt-BR" sz="2000" dirty="0"/>
              <a:t>Analise os riscos</a:t>
            </a:r>
          </a:p>
          <a:p>
            <a:r>
              <a:rPr lang="pt-BR" sz="2000" dirty="0"/>
              <a:t>Diversifique seus investimentos </a:t>
            </a:r>
          </a:p>
          <a:p>
            <a:endParaRPr lang="pt-BR" dirty="0"/>
          </a:p>
          <a:p>
            <a:pPr marL="0" indent="0">
              <a:buNone/>
            </a:pPr>
            <a:endParaRPr lang="pt-BR" dirty="0"/>
          </a:p>
        </p:txBody>
      </p:sp>
    </p:spTree>
    <p:extLst>
      <p:ext uri="{BB962C8B-B14F-4D97-AF65-F5344CB8AC3E}">
        <p14:creationId xmlns:p14="http://schemas.microsoft.com/office/powerpoint/2010/main" val="3851107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B8FD6-551F-4705-8E4D-2CF8AF0C5EBF}"/>
              </a:ext>
            </a:extLst>
          </p:cNvPr>
          <p:cNvSpPr>
            <a:spLocks noGrp="1"/>
          </p:cNvSpPr>
          <p:nvPr>
            <p:ph type="title"/>
          </p:nvPr>
        </p:nvSpPr>
        <p:spPr/>
        <p:txBody>
          <a:bodyPr/>
          <a:lstStyle/>
          <a:p>
            <a:pPr algn="l"/>
            <a:r>
              <a:rPr lang="pt-BR" dirty="0"/>
              <a:t>Ouro</a:t>
            </a:r>
          </a:p>
        </p:txBody>
      </p:sp>
      <p:sp>
        <p:nvSpPr>
          <p:cNvPr id="3" name="Espaço Reservado para Conteúdo 2">
            <a:extLst>
              <a:ext uri="{FF2B5EF4-FFF2-40B4-BE49-F238E27FC236}">
                <a16:creationId xmlns:a16="http://schemas.microsoft.com/office/drawing/2014/main" id="{CDB2C350-D52C-4537-A85F-0CD3D41C8AEC}"/>
              </a:ext>
            </a:extLst>
          </p:cNvPr>
          <p:cNvSpPr>
            <a:spLocks noGrp="1"/>
          </p:cNvSpPr>
          <p:nvPr>
            <p:ph idx="1"/>
          </p:nvPr>
        </p:nvSpPr>
        <p:spPr/>
        <p:txBody>
          <a:bodyPr/>
          <a:lstStyle/>
          <a:p>
            <a:r>
              <a:rPr lang="pt-BR" dirty="0"/>
              <a:t>É renda variável</a:t>
            </a:r>
          </a:p>
          <a:p>
            <a:r>
              <a:rPr lang="pt-BR" dirty="0"/>
              <a:t>Considerado uma opção boa de investimento. </a:t>
            </a:r>
          </a:p>
          <a:p>
            <a:r>
              <a:rPr lang="pt-BR" dirty="0"/>
              <a:t>Como é natural, não sofre oscilações a partir de mudanças que os governos promovem na economia. </a:t>
            </a:r>
          </a:p>
          <a:p>
            <a:r>
              <a:rPr lang="pt-BR" dirty="0"/>
              <a:t>É considerado uma boa opção para preservar o capital do investidor em tempos de maior volatilidade. </a:t>
            </a:r>
          </a:p>
        </p:txBody>
      </p:sp>
    </p:spTree>
    <p:extLst>
      <p:ext uri="{BB962C8B-B14F-4D97-AF65-F5344CB8AC3E}">
        <p14:creationId xmlns:p14="http://schemas.microsoft.com/office/powerpoint/2010/main" val="35754899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B8FD6-551F-4705-8E4D-2CF8AF0C5EBF}"/>
              </a:ext>
            </a:extLst>
          </p:cNvPr>
          <p:cNvSpPr>
            <a:spLocks noGrp="1"/>
          </p:cNvSpPr>
          <p:nvPr>
            <p:ph type="title"/>
          </p:nvPr>
        </p:nvSpPr>
        <p:spPr/>
        <p:txBody>
          <a:bodyPr/>
          <a:lstStyle/>
          <a:p>
            <a:pPr algn="l"/>
            <a:r>
              <a:rPr lang="pt-BR" dirty="0"/>
              <a:t>Ouro Físico</a:t>
            </a:r>
          </a:p>
        </p:txBody>
      </p:sp>
      <p:sp>
        <p:nvSpPr>
          <p:cNvPr id="3" name="Espaço Reservado para Conteúdo 2">
            <a:extLst>
              <a:ext uri="{FF2B5EF4-FFF2-40B4-BE49-F238E27FC236}">
                <a16:creationId xmlns:a16="http://schemas.microsoft.com/office/drawing/2014/main" id="{CDB2C350-D52C-4537-A85F-0CD3D41C8AEC}"/>
              </a:ext>
            </a:extLst>
          </p:cNvPr>
          <p:cNvSpPr>
            <a:spLocks noGrp="1"/>
          </p:cNvSpPr>
          <p:nvPr>
            <p:ph idx="1"/>
          </p:nvPr>
        </p:nvSpPr>
        <p:spPr/>
        <p:txBody>
          <a:bodyPr>
            <a:normAutofit/>
          </a:bodyPr>
          <a:lstStyle/>
          <a:p>
            <a:r>
              <a:rPr lang="pt-BR" dirty="0"/>
              <a:t>Você pode comprar ouro em espécie e mantê-lo em um cofre em casa ou no banco. </a:t>
            </a:r>
          </a:p>
          <a:p>
            <a:r>
              <a:rPr lang="pt-BR" dirty="0"/>
              <a:t>Para isso, procure uma corretora que seja autorizada tanto pela Comissão de Valores Mobiliários (CVM) quanto pelo Banco Central (BC). </a:t>
            </a:r>
          </a:p>
          <a:p>
            <a:r>
              <a:rPr lang="pt-BR" dirty="0"/>
              <a:t>Segurança: arriscado deixar em casa </a:t>
            </a:r>
          </a:p>
          <a:p>
            <a:r>
              <a:rPr lang="pt-BR" dirty="0"/>
              <a:t>Custo: Se for deixar em alguma empresa ou banco especializado </a:t>
            </a:r>
          </a:p>
        </p:txBody>
      </p:sp>
    </p:spTree>
    <p:extLst>
      <p:ext uri="{BB962C8B-B14F-4D97-AF65-F5344CB8AC3E}">
        <p14:creationId xmlns:p14="http://schemas.microsoft.com/office/powerpoint/2010/main" val="2915699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B8FD6-551F-4705-8E4D-2CF8AF0C5EBF}"/>
              </a:ext>
            </a:extLst>
          </p:cNvPr>
          <p:cNvSpPr>
            <a:spLocks noGrp="1"/>
          </p:cNvSpPr>
          <p:nvPr>
            <p:ph type="title"/>
          </p:nvPr>
        </p:nvSpPr>
        <p:spPr/>
        <p:txBody>
          <a:bodyPr/>
          <a:lstStyle/>
          <a:p>
            <a:pPr algn="l"/>
            <a:r>
              <a:rPr lang="pt-BR" dirty="0"/>
              <a:t>Contratos Futuros de Ouro</a:t>
            </a:r>
          </a:p>
        </p:txBody>
      </p:sp>
      <p:sp>
        <p:nvSpPr>
          <p:cNvPr id="3" name="Espaço Reservado para Conteúdo 2">
            <a:extLst>
              <a:ext uri="{FF2B5EF4-FFF2-40B4-BE49-F238E27FC236}">
                <a16:creationId xmlns:a16="http://schemas.microsoft.com/office/drawing/2014/main" id="{CDB2C350-D52C-4537-A85F-0CD3D41C8AEC}"/>
              </a:ext>
            </a:extLst>
          </p:cNvPr>
          <p:cNvSpPr>
            <a:spLocks noGrp="1"/>
          </p:cNvSpPr>
          <p:nvPr>
            <p:ph idx="1"/>
          </p:nvPr>
        </p:nvSpPr>
        <p:spPr/>
        <p:txBody>
          <a:bodyPr>
            <a:normAutofit/>
          </a:bodyPr>
          <a:lstStyle/>
          <a:p>
            <a:r>
              <a:rPr lang="pt-BR" dirty="0"/>
              <a:t>Consistem em acordos realizados pela compra e venda do metal em determinado momento no futuro, por um valor que é preestabelecido. Apesar de esse preço ser definido no momento em que a negociação é feita, o pagamento só é feito na data de vencimento. </a:t>
            </a:r>
          </a:p>
          <a:p>
            <a:r>
              <a:rPr lang="pt-BR" dirty="0"/>
              <a:t>Em geral, a negociação é feita por meio de um contrato padrão, que considera o peso de 250g de ouro fino. Porém, é possível encontrar outras opções. </a:t>
            </a:r>
          </a:p>
          <a:p>
            <a:r>
              <a:rPr lang="pt-BR" dirty="0"/>
              <a:t>Custos: Corretagem, B3 e custódia.</a:t>
            </a:r>
          </a:p>
        </p:txBody>
      </p:sp>
    </p:spTree>
    <p:extLst>
      <p:ext uri="{BB962C8B-B14F-4D97-AF65-F5344CB8AC3E}">
        <p14:creationId xmlns:p14="http://schemas.microsoft.com/office/powerpoint/2010/main" val="34082271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A15AC-CC84-4B72-8E71-E94A6B4F630F}"/>
              </a:ext>
            </a:extLst>
          </p:cNvPr>
          <p:cNvSpPr>
            <a:spLocks noGrp="1"/>
          </p:cNvSpPr>
          <p:nvPr>
            <p:ph type="title"/>
          </p:nvPr>
        </p:nvSpPr>
        <p:spPr/>
        <p:txBody>
          <a:bodyPr/>
          <a:lstStyle/>
          <a:p>
            <a:pPr algn="l"/>
            <a:r>
              <a:rPr lang="pt-BR" dirty="0"/>
              <a:t> Fundos de Investimentos de Ouro</a:t>
            </a:r>
          </a:p>
        </p:txBody>
      </p:sp>
      <p:sp>
        <p:nvSpPr>
          <p:cNvPr id="3" name="Espaço Reservado para Conteúdo 2">
            <a:extLst>
              <a:ext uri="{FF2B5EF4-FFF2-40B4-BE49-F238E27FC236}">
                <a16:creationId xmlns:a16="http://schemas.microsoft.com/office/drawing/2014/main" id="{29FA09F8-FA9E-4EF2-966E-6F9F912785E4}"/>
              </a:ext>
            </a:extLst>
          </p:cNvPr>
          <p:cNvSpPr>
            <a:spLocks noGrp="1"/>
          </p:cNvSpPr>
          <p:nvPr>
            <p:ph idx="1"/>
          </p:nvPr>
        </p:nvSpPr>
        <p:spPr/>
        <p:txBody>
          <a:bodyPr>
            <a:normAutofit/>
          </a:bodyPr>
          <a:lstStyle/>
          <a:p>
            <a:r>
              <a:rPr lang="pt-BR" dirty="0"/>
              <a:t>É necessário ter conta em uma corretora, que deve ser credenciada pela bolsa de valores. </a:t>
            </a:r>
          </a:p>
          <a:p>
            <a:r>
              <a:rPr lang="pt-BR" dirty="0"/>
              <a:t>Custos: </a:t>
            </a:r>
          </a:p>
          <a:p>
            <a:pPr lvl="1"/>
            <a:r>
              <a:rPr lang="pt-BR" dirty="0"/>
              <a:t>Taxa de custódia (paga mensalmente à B3); </a:t>
            </a:r>
          </a:p>
          <a:p>
            <a:pPr lvl="1"/>
            <a:r>
              <a:rPr lang="pt-BR" dirty="0"/>
              <a:t>Taxa de intermediação da corretora de valores na operação; </a:t>
            </a:r>
          </a:p>
          <a:p>
            <a:pPr lvl="1"/>
            <a:r>
              <a:rPr lang="pt-BR" dirty="0"/>
              <a:t>Alíquota de 15% do Imposto de Renda sobre o ganho de capital, caso o lucro seja superior a R$20 mil mensais </a:t>
            </a:r>
          </a:p>
        </p:txBody>
      </p:sp>
    </p:spTree>
    <p:extLst>
      <p:ext uri="{BB962C8B-B14F-4D97-AF65-F5344CB8AC3E}">
        <p14:creationId xmlns:p14="http://schemas.microsoft.com/office/powerpoint/2010/main" val="5921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E6B9C-7F53-45C5-A344-2162D334E747}"/>
              </a:ext>
            </a:extLst>
          </p:cNvPr>
          <p:cNvSpPr>
            <a:spLocks noGrp="1"/>
          </p:cNvSpPr>
          <p:nvPr>
            <p:ph type="title"/>
          </p:nvPr>
        </p:nvSpPr>
        <p:spPr/>
        <p:txBody>
          <a:bodyPr/>
          <a:lstStyle/>
          <a:p>
            <a:pPr algn="l"/>
            <a:r>
              <a:rPr lang="pt-BR" dirty="0"/>
              <a:t>Juros Simples - Fórmula</a:t>
            </a:r>
          </a:p>
        </p:txBody>
      </p:sp>
      <p:sp>
        <p:nvSpPr>
          <p:cNvPr id="3" name="Espaço Reservado para Conteúdo 2">
            <a:extLst>
              <a:ext uri="{FF2B5EF4-FFF2-40B4-BE49-F238E27FC236}">
                <a16:creationId xmlns:a16="http://schemas.microsoft.com/office/drawing/2014/main" id="{7B1579B2-68BD-41D7-9803-0A13B406B6F0}"/>
              </a:ext>
            </a:extLst>
          </p:cNvPr>
          <p:cNvSpPr>
            <a:spLocks noGrp="1"/>
          </p:cNvSpPr>
          <p:nvPr>
            <p:ph idx="1"/>
          </p:nvPr>
        </p:nvSpPr>
        <p:spPr/>
        <p:txBody>
          <a:bodyPr>
            <a:normAutofit fontScale="92500" lnSpcReduction="20000"/>
          </a:bodyPr>
          <a:lstStyle/>
          <a:p>
            <a:r>
              <a:rPr lang="pt-BR" sz="3200" dirty="0"/>
              <a:t>Juros: J = C . i . t</a:t>
            </a:r>
          </a:p>
          <a:p>
            <a:r>
              <a:rPr lang="pt-BR" sz="3200" dirty="0"/>
              <a:t>Montante: M = C + J ou M = C + (C . i . t)</a:t>
            </a:r>
          </a:p>
          <a:p>
            <a:r>
              <a:rPr lang="pt-BR" sz="3200" dirty="0"/>
              <a:t>M: Montante </a:t>
            </a:r>
          </a:p>
          <a:p>
            <a:r>
              <a:rPr lang="pt-BR" sz="3200" dirty="0"/>
              <a:t>C: Capital</a:t>
            </a:r>
          </a:p>
          <a:p>
            <a:r>
              <a:rPr lang="pt-BR" sz="3200" dirty="0"/>
              <a:t>i: Taxa</a:t>
            </a:r>
          </a:p>
          <a:p>
            <a:r>
              <a:rPr lang="pt-BR" sz="3200" dirty="0"/>
              <a:t>t: Tempo</a:t>
            </a:r>
          </a:p>
          <a:p>
            <a:pPr lvl="1"/>
            <a:endParaRPr lang="pt-BR" sz="2000" dirty="0"/>
          </a:p>
        </p:txBody>
      </p:sp>
    </p:spTree>
    <p:extLst>
      <p:ext uri="{BB962C8B-B14F-4D97-AF65-F5344CB8AC3E}">
        <p14:creationId xmlns:p14="http://schemas.microsoft.com/office/powerpoint/2010/main" val="27466913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7EF7A-01E1-4C60-AB39-CC50B803925B}"/>
              </a:ext>
            </a:extLst>
          </p:cNvPr>
          <p:cNvSpPr>
            <a:spLocks noGrp="1"/>
          </p:cNvSpPr>
          <p:nvPr>
            <p:ph type="title"/>
          </p:nvPr>
        </p:nvSpPr>
        <p:spPr/>
        <p:txBody>
          <a:bodyPr/>
          <a:lstStyle/>
          <a:p>
            <a:pPr algn="l"/>
            <a:r>
              <a:rPr lang="pt-BR" dirty="0"/>
              <a:t>OURO – avaliações antes de investir</a:t>
            </a:r>
          </a:p>
        </p:txBody>
      </p:sp>
      <p:sp>
        <p:nvSpPr>
          <p:cNvPr id="3" name="Espaço Reservado para Conteúdo 2">
            <a:extLst>
              <a:ext uri="{FF2B5EF4-FFF2-40B4-BE49-F238E27FC236}">
                <a16:creationId xmlns:a16="http://schemas.microsoft.com/office/drawing/2014/main" id="{6D5D65E7-F60F-4904-99B1-2DDCCA1556B3}"/>
              </a:ext>
            </a:extLst>
          </p:cNvPr>
          <p:cNvSpPr>
            <a:spLocks noGrp="1"/>
          </p:cNvSpPr>
          <p:nvPr>
            <p:ph idx="1"/>
          </p:nvPr>
        </p:nvSpPr>
        <p:spPr/>
        <p:txBody>
          <a:bodyPr>
            <a:normAutofit/>
          </a:bodyPr>
          <a:lstStyle/>
          <a:p>
            <a:r>
              <a:rPr lang="pt-BR" dirty="0"/>
              <a:t>Baixa liquidez em alguns momentos como quando a economia está em crescimento; </a:t>
            </a:r>
          </a:p>
          <a:p>
            <a:r>
              <a:rPr lang="pt-BR" dirty="0"/>
              <a:t>Despesas com segurança caso queira investir em ouro físico; </a:t>
            </a:r>
          </a:p>
          <a:p>
            <a:r>
              <a:rPr lang="pt-BR" dirty="0"/>
              <a:t>Alta volatilidade no curto prazo; </a:t>
            </a:r>
          </a:p>
          <a:p>
            <a:r>
              <a:rPr lang="pt-BR"/>
              <a:t>Não </a:t>
            </a:r>
            <a:r>
              <a:rPr lang="pt-BR" dirty="0"/>
              <a:t>gera renda: não paga rendimentos.</a:t>
            </a:r>
          </a:p>
        </p:txBody>
      </p:sp>
    </p:spTree>
    <p:extLst>
      <p:ext uri="{BB962C8B-B14F-4D97-AF65-F5344CB8AC3E}">
        <p14:creationId xmlns:p14="http://schemas.microsoft.com/office/powerpoint/2010/main" val="28259663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BF5B1-8182-45CA-BFFB-6EAFD19BF61C}"/>
              </a:ext>
            </a:extLst>
          </p:cNvPr>
          <p:cNvSpPr>
            <a:spLocks noGrp="1"/>
          </p:cNvSpPr>
          <p:nvPr>
            <p:ph type="title"/>
          </p:nvPr>
        </p:nvSpPr>
        <p:spPr/>
        <p:txBody>
          <a:bodyPr/>
          <a:lstStyle/>
          <a:p>
            <a:pPr algn="l"/>
            <a:r>
              <a:rPr lang="pt-BR" dirty="0"/>
              <a:t>DÓLAR</a:t>
            </a:r>
          </a:p>
        </p:txBody>
      </p:sp>
      <p:sp>
        <p:nvSpPr>
          <p:cNvPr id="3" name="Espaço Reservado para Conteúdo 2">
            <a:extLst>
              <a:ext uri="{FF2B5EF4-FFF2-40B4-BE49-F238E27FC236}">
                <a16:creationId xmlns:a16="http://schemas.microsoft.com/office/drawing/2014/main" id="{58C7ADD8-01E3-4662-9E69-3FBDC7FA3956}"/>
              </a:ext>
            </a:extLst>
          </p:cNvPr>
          <p:cNvSpPr>
            <a:spLocks noGrp="1"/>
          </p:cNvSpPr>
          <p:nvPr>
            <p:ph idx="1"/>
          </p:nvPr>
        </p:nvSpPr>
        <p:spPr/>
        <p:txBody>
          <a:bodyPr>
            <a:normAutofit lnSpcReduction="10000"/>
          </a:bodyPr>
          <a:lstStyle/>
          <a:p>
            <a:r>
              <a:rPr lang="pt-BR" dirty="0"/>
              <a:t>Moeda da maior economia mundial;</a:t>
            </a:r>
          </a:p>
          <a:p>
            <a:r>
              <a:rPr lang="pt-BR" dirty="0"/>
              <a:t>Reserva de segurança de muitos países;</a:t>
            </a:r>
          </a:p>
          <a:p>
            <a:r>
              <a:rPr lang="pt-BR" dirty="0"/>
              <a:t>Setores da economia afetados pela variação do dólar;</a:t>
            </a:r>
          </a:p>
          <a:p>
            <a:r>
              <a:rPr lang="pt-BR" dirty="0"/>
              <a:t>Pessoas que pretendem viajar ao exterior;</a:t>
            </a:r>
          </a:p>
          <a:p>
            <a:r>
              <a:rPr lang="pt-BR" dirty="0"/>
              <a:t>Empresas que efetuam gastos no exterior;</a:t>
            </a:r>
          </a:p>
          <a:p>
            <a:r>
              <a:rPr lang="pt-BR" dirty="0"/>
              <a:t>Queda da bolsa é comum termos aumento do valor do dólar;</a:t>
            </a:r>
          </a:p>
          <a:p>
            <a:r>
              <a:rPr lang="pt-BR" dirty="0"/>
              <a:t>Amenizar quedas no portfólio de investimentos e forma de protege-lo;</a:t>
            </a:r>
          </a:p>
        </p:txBody>
      </p:sp>
    </p:spTree>
    <p:extLst>
      <p:ext uri="{BB962C8B-B14F-4D97-AF65-F5344CB8AC3E}">
        <p14:creationId xmlns:p14="http://schemas.microsoft.com/office/powerpoint/2010/main" val="3197475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8BFB8-EDEC-4728-8DDE-B53159627722}"/>
              </a:ext>
            </a:extLst>
          </p:cNvPr>
          <p:cNvSpPr>
            <a:spLocks noGrp="1"/>
          </p:cNvSpPr>
          <p:nvPr>
            <p:ph type="title"/>
          </p:nvPr>
        </p:nvSpPr>
        <p:spPr/>
        <p:txBody>
          <a:bodyPr/>
          <a:lstStyle/>
          <a:p>
            <a:pPr algn="l"/>
            <a:r>
              <a:rPr lang="pt-BR" dirty="0"/>
              <a:t>Compra de papel moeda</a:t>
            </a:r>
          </a:p>
        </p:txBody>
      </p:sp>
      <p:sp>
        <p:nvSpPr>
          <p:cNvPr id="3" name="Espaço Reservado para Conteúdo 2">
            <a:extLst>
              <a:ext uri="{FF2B5EF4-FFF2-40B4-BE49-F238E27FC236}">
                <a16:creationId xmlns:a16="http://schemas.microsoft.com/office/drawing/2014/main" id="{71D1EE9E-90E6-47CB-A185-64C8EA4AB2C6}"/>
              </a:ext>
            </a:extLst>
          </p:cNvPr>
          <p:cNvSpPr>
            <a:spLocks noGrp="1"/>
          </p:cNvSpPr>
          <p:nvPr>
            <p:ph idx="1"/>
          </p:nvPr>
        </p:nvSpPr>
        <p:spPr/>
        <p:txBody>
          <a:bodyPr>
            <a:normAutofit fontScale="85000" lnSpcReduction="20000"/>
          </a:bodyPr>
          <a:lstStyle/>
          <a:p>
            <a:r>
              <a:rPr lang="pt-BR" dirty="0"/>
              <a:t>Não é um investimento de fato;</a:t>
            </a:r>
          </a:p>
          <a:p>
            <a:r>
              <a:rPr lang="pt-BR" dirty="0"/>
              <a:t>Não apresenta vantagens no mercado financeiro;</a:t>
            </a:r>
          </a:p>
          <a:p>
            <a:r>
              <a:rPr lang="pt-BR" dirty="0"/>
              <a:t>Não gera rendimentos;</a:t>
            </a:r>
          </a:p>
          <a:p>
            <a:r>
              <a:rPr lang="pt-BR" dirty="0"/>
              <a:t>A cotação na compra é o dólar turismo, que é a maior cotação;</a:t>
            </a:r>
          </a:p>
          <a:p>
            <a:r>
              <a:rPr lang="pt-BR" dirty="0"/>
              <a:t>Cobrança de IOF, Spread e outras taxas adicionais;</a:t>
            </a:r>
          </a:p>
          <a:p>
            <a:r>
              <a:rPr lang="pt-BR" dirty="0"/>
              <a:t>Risco de roubo e degradação;</a:t>
            </a:r>
          </a:p>
          <a:p>
            <a:r>
              <a:rPr lang="pt-BR" dirty="0"/>
              <a:t>Interessante em casos de viagens internacionais</a:t>
            </a:r>
          </a:p>
          <a:p>
            <a:pPr lvl="1"/>
            <a:r>
              <a:rPr lang="pt-BR" dirty="0"/>
              <a:t>Proteção em relação ao câmbio;</a:t>
            </a:r>
          </a:p>
          <a:p>
            <a:pPr lvl="1"/>
            <a:r>
              <a:rPr lang="pt-BR" dirty="0"/>
              <a:t>Evitar taxas de cartão de crédito.</a:t>
            </a:r>
          </a:p>
        </p:txBody>
      </p:sp>
    </p:spTree>
    <p:extLst>
      <p:ext uri="{BB962C8B-B14F-4D97-AF65-F5344CB8AC3E}">
        <p14:creationId xmlns:p14="http://schemas.microsoft.com/office/powerpoint/2010/main" val="699054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208A8B-6B61-426E-A3E6-051AE32CA591}"/>
              </a:ext>
            </a:extLst>
          </p:cNvPr>
          <p:cNvSpPr>
            <a:spLocks noGrp="1"/>
          </p:cNvSpPr>
          <p:nvPr>
            <p:ph type="title"/>
          </p:nvPr>
        </p:nvSpPr>
        <p:spPr/>
        <p:txBody>
          <a:bodyPr/>
          <a:lstStyle/>
          <a:p>
            <a:pPr algn="l"/>
            <a:r>
              <a:rPr lang="pt-BR" dirty="0"/>
              <a:t>Mercado Futuro</a:t>
            </a:r>
          </a:p>
        </p:txBody>
      </p:sp>
      <p:sp>
        <p:nvSpPr>
          <p:cNvPr id="3" name="Espaço Reservado para Conteúdo 2">
            <a:extLst>
              <a:ext uri="{FF2B5EF4-FFF2-40B4-BE49-F238E27FC236}">
                <a16:creationId xmlns:a16="http://schemas.microsoft.com/office/drawing/2014/main" id="{26D55FF2-9787-4AF7-8305-B20B37C72847}"/>
              </a:ext>
            </a:extLst>
          </p:cNvPr>
          <p:cNvSpPr>
            <a:spLocks noGrp="1"/>
          </p:cNvSpPr>
          <p:nvPr>
            <p:ph idx="1"/>
          </p:nvPr>
        </p:nvSpPr>
        <p:spPr/>
        <p:txBody>
          <a:bodyPr/>
          <a:lstStyle/>
          <a:p>
            <a:r>
              <a:rPr lang="pt-BR" dirty="0"/>
              <a:t>Não há a negociação do dólar em si, mas de contratos derivados do ativo;</a:t>
            </a:r>
          </a:p>
          <a:p>
            <a:r>
              <a:rPr lang="pt-BR" dirty="0"/>
              <a:t>É complexo e apresenta riscos significativos de oscilação;</a:t>
            </a:r>
          </a:p>
          <a:p>
            <a:r>
              <a:rPr lang="pt-BR" dirty="0"/>
              <a:t>Utilizado para atividades de especulação;</a:t>
            </a:r>
          </a:p>
          <a:p>
            <a:r>
              <a:rPr lang="pt-BR" dirty="0"/>
              <a:t>Objetivo é obter ganhos com a variação das moedas.</a:t>
            </a:r>
          </a:p>
        </p:txBody>
      </p:sp>
    </p:spTree>
    <p:extLst>
      <p:ext uri="{BB962C8B-B14F-4D97-AF65-F5344CB8AC3E}">
        <p14:creationId xmlns:p14="http://schemas.microsoft.com/office/powerpoint/2010/main" val="27723437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BB197-BA74-4644-8072-06997480E5A1}"/>
              </a:ext>
            </a:extLst>
          </p:cNvPr>
          <p:cNvSpPr>
            <a:spLocks noGrp="1"/>
          </p:cNvSpPr>
          <p:nvPr>
            <p:ph type="title"/>
          </p:nvPr>
        </p:nvSpPr>
        <p:spPr/>
        <p:txBody>
          <a:bodyPr/>
          <a:lstStyle/>
          <a:p>
            <a:pPr algn="l"/>
            <a:r>
              <a:rPr lang="pt-BR" dirty="0"/>
              <a:t>Fundos cambiais</a:t>
            </a:r>
          </a:p>
        </p:txBody>
      </p:sp>
      <p:sp>
        <p:nvSpPr>
          <p:cNvPr id="3" name="Espaço Reservado para Conteúdo 2">
            <a:extLst>
              <a:ext uri="{FF2B5EF4-FFF2-40B4-BE49-F238E27FC236}">
                <a16:creationId xmlns:a16="http://schemas.microsoft.com/office/drawing/2014/main" id="{61211271-5977-4422-B3FF-0EA5826E5A90}"/>
              </a:ext>
            </a:extLst>
          </p:cNvPr>
          <p:cNvSpPr>
            <a:spLocks noGrp="1"/>
          </p:cNvSpPr>
          <p:nvPr>
            <p:ph idx="1"/>
          </p:nvPr>
        </p:nvSpPr>
        <p:spPr/>
        <p:txBody>
          <a:bodyPr/>
          <a:lstStyle/>
          <a:p>
            <a:r>
              <a:rPr lang="pt-BR" dirty="0"/>
              <a:t>Utilizadas por investidores que têm o intuito de proteção e estabilidade da carteira;</a:t>
            </a:r>
          </a:p>
          <a:p>
            <a:r>
              <a:rPr lang="pt-BR" dirty="0"/>
              <a:t>O investimento em fundos se dá pela compra das cotas;</a:t>
            </a:r>
          </a:p>
          <a:p>
            <a:r>
              <a:rPr lang="pt-BR" dirty="0"/>
              <a:t>Aportes e resgates são em reais.</a:t>
            </a:r>
          </a:p>
        </p:txBody>
      </p:sp>
    </p:spTree>
    <p:extLst>
      <p:ext uri="{BB962C8B-B14F-4D97-AF65-F5344CB8AC3E}">
        <p14:creationId xmlns:p14="http://schemas.microsoft.com/office/powerpoint/2010/main" val="19895216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416A12-5740-4536-8EAA-B36B4985D25F}"/>
              </a:ext>
            </a:extLst>
          </p:cNvPr>
          <p:cNvSpPr>
            <a:spLocks noGrp="1"/>
          </p:cNvSpPr>
          <p:nvPr>
            <p:ph type="title"/>
          </p:nvPr>
        </p:nvSpPr>
        <p:spPr/>
        <p:txBody>
          <a:bodyPr/>
          <a:lstStyle/>
          <a:p>
            <a:pPr algn="l"/>
            <a:r>
              <a:rPr lang="pt-BR" dirty="0"/>
              <a:t>ETF (Exchange </a:t>
            </a:r>
            <a:r>
              <a:rPr lang="pt-BR" dirty="0" err="1"/>
              <a:t>Traded</a:t>
            </a:r>
            <a:r>
              <a:rPr lang="pt-BR" dirty="0"/>
              <a:t> </a:t>
            </a:r>
            <a:r>
              <a:rPr lang="pt-BR" dirty="0" err="1"/>
              <a:t>Fund</a:t>
            </a:r>
            <a:r>
              <a:rPr lang="pt-BR" dirty="0"/>
              <a:t>)</a:t>
            </a:r>
          </a:p>
        </p:txBody>
      </p:sp>
      <p:sp>
        <p:nvSpPr>
          <p:cNvPr id="3" name="Espaço Reservado para Conteúdo 2">
            <a:extLst>
              <a:ext uri="{FF2B5EF4-FFF2-40B4-BE49-F238E27FC236}">
                <a16:creationId xmlns:a16="http://schemas.microsoft.com/office/drawing/2014/main" id="{B773AF58-E1F0-4067-99FD-106B35C4D5C6}"/>
              </a:ext>
            </a:extLst>
          </p:cNvPr>
          <p:cNvSpPr>
            <a:spLocks noGrp="1"/>
          </p:cNvSpPr>
          <p:nvPr>
            <p:ph idx="1"/>
          </p:nvPr>
        </p:nvSpPr>
        <p:spPr/>
        <p:txBody>
          <a:bodyPr/>
          <a:lstStyle/>
          <a:p>
            <a:r>
              <a:rPr lang="pt-BR" dirty="0"/>
              <a:t>É um fundo que “replica” um índice;</a:t>
            </a:r>
          </a:p>
          <a:p>
            <a:r>
              <a:rPr lang="pt-BR" dirty="0"/>
              <a:t>No caso de dólar, replicar um índice de bolsa estrangeira;</a:t>
            </a:r>
          </a:p>
          <a:p>
            <a:r>
              <a:rPr lang="pt-BR" dirty="0"/>
              <a:t>No Brasil não pagam dividendos, eles são reinvestidos pelo ETF;</a:t>
            </a:r>
          </a:p>
          <a:p>
            <a:r>
              <a:rPr lang="pt-BR" dirty="0"/>
              <a:t>Ganha-se com eles na venda da cota;</a:t>
            </a:r>
          </a:p>
          <a:p>
            <a:r>
              <a:rPr lang="pt-BR" dirty="0"/>
              <a:t>Cobrança de Imposto de Renda em ganhos de capital na venda da cota.</a:t>
            </a:r>
          </a:p>
          <a:p>
            <a:endParaRPr lang="pt-BR" dirty="0"/>
          </a:p>
        </p:txBody>
      </p:sp>
    </p:spTree>
    <p:extLst>
      <p:ext uri="{BB962C8B-B14F-4D97-AF65-F5344CB8AC3E}">
        <p14:creationId xmlns:p14="http://schemas.microsoft.com/office/powerpoint/2010/main" val="18996101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5AE2F-2CC3-463D-98FA-AD838859C66C}"/>
              </a:ext>
            </a:extLst>
          </p:cNvPr>
          <p:cNvSpPr>
            <a:spLocks noGrp="1"/>
          </p:cNvSpPr>
          <p:nvPr>
            <p:ph type="title"/>
          </p:nvPr>
        </p:nvSpPr>
        <p:spPr/>
        <p:txBody>
          <a:bodyPr/>
          <a:lstStyle/>
          <a:p>
            <a:r>
              <a:rPr lang="pt-BR" dirty="0"/>
              <a:t>Ações e Fundos de Investimento</a:t>
            </a:r>
          </a:p>
        </p:txBody>
      </p:sp>
      <p:sp>
        <p:nvSpPr>
          <p:cNvPr id="3" name="Espaço Reservado para Conteúdo 2">
            <a:extLst>
              <a:ext uri="{FF2B5EF4-FFF2-40B4-BE49-F238E27FC236}">
                <a16:creationId xmlns:a16="http://schemas.microsoft.com/office/drawing/2014/main" id="{E324FBA0-6DD3-494E-BDD3-EACBCC5C8659}"/>
              </a:ext>
            </a:extLst>
          </p:cNvPr>
          <p:cNvSpPr>
            <a:spLocks noGrp="1"/>
          </p:cNvSpPr>
          <p:nvPr>
            <p:ph idx="1"/>
          </p:nvPr>
        </p:nvSpPr>
        <p:spPr/>
        <p:txBody>
          <a:bodyPr/>
          <a:lstStyle/>
          <a:p>
            <a:r>
              <a:rPr lang="pt-BR" dirty="0"/>
              <a:t>Ações</a:t>
            </a:r>
          </a:p>
          <a:p>
            <a:pPr lvl="1"/>
            <a:r>
              <a:rPr lang="pt-BR" dirty="0"/>
              <a:t>Comprar papéis de empresas com receitas ligadas ao dólar</a:t>
            </a:r>
          </a:p>
          <a:p>
            <a:pPr lvl="1"/>
            <a:endParaRPr lang="pt-BR" dirty="0"/>
          </a:p>
          <a:p>
            <a:pPr marL="344488" lvl="1" indent="-344488">
              <a:spcBef>
                <a:spcPts val="1000"/>
              </a:spcBef>
            </a:pPr>
            <a:r>
              <a:rPr lang="pt-BR" sz="2000" dirty="0"/>
              <a:t>Fundos de investimento</a:t>
            </a:r>
          </a:p>
          <a:p>
            <a:pPr marL="808038" lvl="2">
              <a:spcBef>
                <a:spcPts val="1000"/>
              </a:spcBef>
            </a:pPr>
            <a:r>
              <a:rPr lang="pt-BR" sz="1800" dirty="0"/>
              <a:t>Fundos possuindo ativos da carteira com ganhos atrelados ao dólar</a:t>
            </a:r>
          </a:p>
        </p:txBody>
      </p:sp>
    </p:spTree>
    <p:extLst>
      <p:ext uri="{BB962C8B-B14F-4D97-AF65-F5344CB8AC3E}">
        <p14:creationId xmlns:p14="http://schemas.microsoft.com/office/powerpoint/2010/main" val="21697148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2FED7-795C-47BE-86E5-35E2822A7680}"/>
              </a:ext>
            </a:extLst>
          </p:cNvPr>
          <p:cNvSpPr>
            <a:spLocks noGrp="1"/>
          </p:cNvSpPr>
          <p:nvPr>
            <p:ph type="title"/>
          </p:nvPr>
        </p:nvSpPr>
        <p:spPr/>
        <p:txBody>
          <a:bodyPr/>
          <a:lstStyle/>
          <a:p>
            <a:pPr algn="l"/>
            <a:r>
              <a:rPr lang="pt-BR" dirty="0"/>
              <a:t>Tipos de cotação</a:t>
            </a:r>
          </a:p>
        </p:txBody>
      </p:sp>
      <p:sp>
        <p:nvSpPr>
          <p:cNvPr id="3" name="Espaço Reservado para Conteúdo 2">
            <a:extLst>
              <a:ext uri="{FF2B5EF4-FFF2-40B4-BE49-F238E27FC236}">
                <a16:creationId xmlns:a16="http://schemas.microsoft.com/office/drawing/2014/main" id="{8AB81241-6584-4027-A14A-4A1B2EDCC7FE}"/>
              </a:ext>
            </a:extLst>
          </p:cNvPr>
          <p:cNvSpPr>
            <a:spLocks noGrp="1"/>
          </p:cNvSpPr>
          <p:nvPr>
            <p:ph idx="1"/>
          </p:nvPr>
        </p:nvSpPr>
        <p:spPr/>
        <p:txBody>
          <a:bodyPr>
            <a:normAutofit fontScale="77500" lnSpcReduction="20000"/>
          </a:bodyPr>
          <a:lstStyle/>
          <a:p>
            <a:r>
              <a:rPr lang="pt-BR" dirty="0"/>
              <a:t>Dólar Comercial</a:t>
            </a:r>
          </a:p>
          <a:p>
            <a:pPr lvl="1"/>
            <a:r>
              <a:rPr lang="pt-BR" sz="1600" dirty="0"/>
              <a:t>Utilizado para transações cambiais quem envolvem instituições financeiras e grandes empresas</a:t>
            </a:r>
          </a:p>
          <a:p>
            <a:pPr marL="344488" lvl="1" indent="-344488">
              <a:spcBef>
                <a:spcPts val="1000"/>
              </a:spcBef>
            </a:pPr>
            <a:r>
              <a:rPr lang="pt-BR" sz="2000" dirty="0"/>
              <a:t>Dólar Turismo</a:t>
            </a:r>
          </a:p>
          <a:p>
            <a:pPr marL="808038" lvl="2">
              <a:spcBef>
                <a:spcPts val="1000"/>
              </a:spcBef>
            </a:pPr>
            <a:r>
              <a:rPr lang="pt-BR" dirty="0"/>
              <a:t>Utilizado para negociações de moeda estrangeira entre instituições financeiras (como os bancos e casas de câmbio) e pessoas físicas;</a:t>
            </a:r>
          </a:p>
          <a:p>
            <a:pPr lvl="1"/>
            <a:r>
              <a:rPr lang="pt-BR" sz="1600" dirty="0"/>
              <a:t>Volume baixo de negociação acarreta cobrança elevada de spread.</a:t>
            </a:r>
          </a:p>
          <a:p>
            <a:pPr marL="344488" lvl="1" indent="-344488">
              <a:spcBef>
                <a:spcPts val="1000"/>
              </a:spcBef>
            </a:pPr>
            <a:r>
              <a:rPr lang="pt-BR" sz="2000" dirty="0"/>
              <a:t>Dólar futuro</a:t>
            </a:r>
          </a:p>
          <a:p>
            <a:pPr marL="808038" lvl="2">
              <a:spcBef>
                <a:spcPts val="1000"/>
              </a:spcBef>
            </a:pPr>
            <a:r>
              <a:rPr lang="pt-BR" dirty="0"/>
              <a:t>Cotação do contrato futuro do dólar na bolsa de valores</a:t>
            </a:r>
          </a:p>
          <a:p>
            <a:pPr marL="344488" lvl="1" indent="-344488">
              <a:spcBef>
                <a:spcPts val="1000"/>
              </a:spcBef>
            </a:pPr>
            <a:r>
              <a:rPr lang="pt-BR" sz="2100" dirty="0"/>
              <a:t>Dólar PTAX ou dólar à vista</a:t>
            </a:r>
          </a:p>
          <a:p>
            <a:pPr marL="808038" lvl="2">
              <a:spcBef>
                <a:spcPts val="1000"/>
              </a:spcBef>
            </a:pPr>
            <a:r>
              <a:rPr lang="pt-BR" sz="1500" dirty="0"/>
              <a:t>É uma taxa média ponderada de negociação do dólar entre as próprias instituições financeiras.</a:t>
            </a:r>
          </a:p>
          <a:p>
            <a:pPr marL="344488" lvl="1" indent="-344488">
              <a:spcBef>
                <a:spcPts val="1000"/>
              </a:spcBef>
            </a:pPr>
            <a:endParaRPr lang="pt-BR" sz="2100" dirty="0"/>
          </a:p>
        </p:txBody>
      </p:sp>
    </p:spTree>
    <p:extLst>
      <p:ext uri="{BB962C8B-B14F-4D97-AF65-F5344CB8AC3E}">
        <p14:creationId xmlns:p14="http://schemas.microsoft.com/office/powerpoint/2010/main" val="24478416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EA243-D205-47E3-BF1E-650F3C8B1472}"/>
              </a:ext>
            </a:extLst>
          </p:cNvPr>
          <p:cNvSpPr>
            <a:spLocks noGrp="1"/>
          </p:cNvSpPr>
          <p:nvPr>
            <p:ph type="title"/>
          </p:nvPr>
        </p:nvSpPr>
        <p:spPr/>
        <p:txBody>
          <a:bodyPr/>
          <a:lstStyle/>
          <a:p>
            <a:pPr algn="l"/>
            <a:r>
              <a:rPr lang="pt-BR" dirty="0"/>
              <a:t>PREVIDÊNCIA PRIVADA</a:t>
            </a:r>
          </a:p>
        </p:txBody>
      </p:sp>
      <p:sp>
        <p:nvSpPr>
          <p:cNvPr id="3" name="Espaço Reservado para Conteúdo 2">
            <a:extLst>
              <a:ext uri="{FF2B5EF4-FFF2-40B4-BE49-F238E27FC236}">
                <a16:creationId xmlns:a16="http://schemas.microsoft.com/office/drawing/2014/main" id="{4FB9640A-1EC8-44CF-854C-06AFC278F772}"/>
              </a:ext>
            </a:extLst>
          </p:cNvPr>
          <p:cNvSpPr>
            <a:spLocks noGrp="1"/>
          </p:cNvSpPr>
          <p:nvPr>
            <p:ph idx="1"/>
          </p:nvPr>
        </p:nvSpPr>
        <p:spPr/>
        <p:txBody>
          <a:bodyPr/>
          <a:lstStyle/>
          <a:p>
            <a:pPr fontAlgn="base"/>
            <a:r>
              <a:rPr lang="pt-BR" dirty="0"/>
              <a:t>O que é? </a:t>
            </a:r>
          </a:p>
          <a:p>
            <a:pPr lvl="1" fontAlgn="base"/>
            <a:r>
              <a:rPr lang="pt-BR" dirty="0"/>
              <a:t>É uma aplicação financeira em que é possível escolher o quanto aplicar por mês, ano, por quanto tempo e qual será seu prazo até o resgate. </a:t>
            </a:r>
          </a:p>
          <a:p>
            <a:r>
              <a:rPr lang="pt-BR" dirty="0"/>
              <a:t>Tipos</a:t>
            </a:r>
          </a:p>
          <a:p>
            <a:pPr lvl="1"/>
            <a:r>
              <a:rPr lang="pt-BR" dirty="0"/>
              <a:t>PGBL (Plano Gerador de Benefício Livre) </a:t>
            </a:r>
          </a:p>
          <a:p>
            <a:pPr lvl="1"/>
            <a:r>
              <a:rPr lang="pt-BR" dirty="0"/>
              <a:t>VGBL (Vida Gerador de Benefício Livre)</a:t>
            </a:r>
          </a:p>
        </p:txBody>
      </p:sp>
    </p:spTree>
    <p:extLst>
      <p:ext uri="{BB962C8B-B14F-4D97-AF65-F5344CB8AC3E}">
        <p14:creationId xmlns:p14="http://schemas.microsoft.com/office/powerpoint/2010/main" val="18547531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8A513-C1A1-445E-8363-691D0D330A8D}"/>
              </a:ext>
            </a:extLst>
          </p:cNvPr>
          <p:cNvSpPr>
            <a:spLocks noGrp="1"/>
          </p:cNvSpPr>
          <p:nvPr>
            <p:ph type="title"/>
          </p:nvPr>
        </p:nvSpPr>
        <p:spPr>
          <a:xfrm>
            <a:off x="2457974" y="808056"/>
            <a:ext cx="8112165" cy="1077229"/>
          </a:xfrm>
        </p:spPr>
        <p:txBody>
          <a:bodyPr/>
          <a:lstStyle/>
          <a:p>
            <a:pPr algn="l"/>
            <a:r>
              <a:rPr lang="pt-BR" dirty="0"/>
              <a:t>PGBL (Plano Gerador de Benefício Livre)</a:t>
            </a:r>
          </a:p>
        </p:txBody>
      </p:sp>
      <p:sp>
        <p:nvSpPr>
          <p:cNvPr id="3" name="Espaço Reservado para Conteúdo 2">
            <a:extLst>
              <a:ext uri="{FF2B5EF4-FFF2-40B4-BE49-F238E27FC236}">
                <a16:creationId xmlns:a16="http://schemas.microsoft.com/office/drawing/2014/main" id="{2BF00190-86AB-46DB-8C35-92AA87AB6E68}"/>
              </a:ext>
            </a:extLst>
          </p:cNvPr>
          <p:cNvSpPr>
            <a:spLocks noGrp="1"/>
          </p:cNvSpPr>
          <p:nvPr>
            <p:ph idx="1"/>
          </p:nvPr>
        </p:nvSpPr>
        <p:spPr/>
        <p:txBody>
          <a:bodyPr/>
          <a:lstStyle/>
          <a:p>
            <a:r>
              <a:rPr lang="pt-BR" dirty="0"/>
              <a:t>Indicados para quem entrega a declaração do Imposto de Renda usando o modelo completo;</a:t>
            </a:r>
          </a:p>
          <a:p>
            <a:r>
              <a:rPr lang="pt-BR" dirty="0"/>
              <a:t>Pode deduzir as contribuições realizadas no plano de sua renda bruta tributável. O limite é de 12% ao ano.</a:t>
            </a:r>
          </a:p>
          <a:p>
            <a:r>
              <a:rPr lang="pt-BR" dirty="0"/>
              <a:t>No resgate o Imposto de Renda incide sobre o valor total: Depósitos e rendimentos</a:t>
            </a:r>
          </a:p>
        </p:txBody>
      </p:sp>
    </p:spTree>
    <p:extLst>
      <p:ext uri="{BB962C8B-B14F-4D97-AF65-F5344CB8AC3E}">
        <p14:creationId xmlns:p14="http://schemas.microsoft.com/office/powerpoint/2010/main" val="422401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176AD-DED8-4E56-9802-F2CF52DB4E8A}"/>
              </a:ext>
            </a:extLst>
          </p:cNvPr>
          <p:cNvSpPr>
            <a:spLocks noGrp="1"/>
          </p:cNvSpPr>
          <p:nvPr>
            <p:ph type="title"/>
          </p:nvPr>
        </p:nvSpPr>
        <p:spPr/>
        <p:txBody>
          <a:bodyPr/>
          <a:lstStyle/>
          <a:p>
            <a:pPr algn="l"/>
            <a:r>
              <a:rPr lang="pt-BR" dirty="0"/>
              <a:t>Juros Simples - Exemplo</a:t>
            </a:r>
          </a:p>
        </p:txBody>
      </p:sp>
      <p:sp>
        <p:nvSpPr>
          <p:cNvPr id="3" name="Espaço Reservado para Conteúdo 2">
            <a:extLst>
              <a:ext uri="{FF2B5EF4-FFF2-40B4-BE49-F238E27FC236}">
                <a16:creationId xmlns:a16="http://schemas.microsoft.com/office/drawing/2014/main" id="{48134A02-BD50-47E4-99FE-CC4F565CF0F7}"/>
              </a:ext>
            </a:extLst>
          </p:cNvPr>
          <p:cNvSpPr>
            <a:spLocks noGrp="1"/>
          </p:cNvSpPr>
          <p:nvPr>
            <p:ph sz="half" idx="1"/>
          </p:nvPr>
        </p:nvSpPr>
        <p:spPr/>
        <p:txBody>
          <a:bodyPr>
            <a:normAutofit fontScale="77500" lnSpcReduction="20000"/>
          </a:bodyPr>
          <a:lstStyle/>
          <a:p>
            <a:r>
              <a:rPr lang="pt-BR" dirty="0"/>
              <a:t>Capital (C): 1.000,00</a:t>
            </a:r>
          </a:p>
          <a:p>
            <a:r>
              <a:rPr lang="pt-BR" dirty="0"/>
              <a:t>Taxa (i): 5 % ao mês</a:t>
            </a:r>
          </a:p>
          <a:p>
            <a:r>
              <a:rPr lang="pt-BR" dirty="0"/>
              <a:t>Tempo (t): 4 meses</a:t>
            </a:r>
          </a:p>
          <a:p>
            <a:r>
              <a:rPr lang="pt-BR" dirty="0"/>
              <a:t>J = C . i . t </a:t>
            </a:r>
          </a:p>
          <a:p>
            <a:r>
              <a:rPr lang="pt-BR" dirty="0"/>
              <a:t>J = 1000 . 0,05 . 4</a:t>
            </a:r>
          </a:p>
          <a:p>
            <a:r>
              <a:rPr lang="pt-BR" dirty="0"/>
              <a:t>J = 200</a:t>
            </a:r>
          </a:p>
          <a:p>
            <a:r>
              <a:rPr lang="pt-BR" dirty="0"/>
              <a:t>M = C + J</a:t>
            </a:r>
          </a:p>
          <a:p>
            <a:r>
              <a:rPr lang="pt-BR" dirty="0"/>
              <a:t>M = 1000 + 200</a:t>
            </a:r>
          </a:p>
          <a:p>
            <a:r>
              <a:rPr lang="pt-BR" dirty="0"/>
              <a:t>M = 1200,00</a:t>
            </a:r>
          </a:p>
          <a:p>
            <a:endParaRPr lang="pt-BR" dirty="0"/>
          </a:p>
        </p:txBody>
      </p:sp>
      <p:sp>
        <p:nvSpPr>
          <p:cNvPr id="4" name="Espaço Reservado para Conteúdo 3">
            <a:extLst>
              <a:ext uri="{FF2B5EF4-FFF2-40B4-BE49-F238E27FC236}">
                <a16:creationId xmlns:a16="http://schemas.microsoft.com/office/drawing/2014/main" id="{2FA003A9-D978-4DFA-AB84-CB28D210C5C8}"/>
              </a:ext>
            </a:extLst>
          </p:cNvPr>
          <p:cNvSpPr>
            <a:spLocks noGrp="1"/>
          </p:cNvSpPr>
          <p:nvPr>
            <p:ph sz="half" idx="2"/>
          </p:nvPr>
        </p:nvSpPr>
        <p:spPr/>
        <p:txBody>
          <a:bodyPr>
            <a:normAutofit fontScale="77500" lnSpcReduction="20000"/>
          </a:bodyPr>
          <a:lstStyle/>
          <a:p>
            <a:r>
              <a:rPr lang="pt-BR" dirty="0"/>
              <a:t>1° mês – 1000 . 0,05 = 50</a:t>
            </a:r>
          </a:p>
          <a:p>
            <a:r>
              <a:rPr lang="pt-BR" dirty="0"/>
              <a:t>2° mês – 1000 . 0,05 = 50</a:t>
            </a:r>
          </a:p>
          <a:p>
            <a:r>
              <a:rPr lang="pt-BR" dirty="0"/>
              <a:t>3° mês – 1000 . 0,05 = 50</a:t>
            </a:r>
          </a:p>
          <a:p>
            <a:r>
              <a:rPr lang="pt-BR" dirty="0"/>
              <a:t>4° mês – 1000 . 0,05 = 50</a:t>
            </a:r>
          </a:p>
          <a:p>
            <a:r>
              <a:rPr lang="pt-BR" dirty="0"/>
              <a:t>Montante: 1000 + 50 + 50 + 50 + 50</a:t>
            </a:r>
          </a:p>
          <a:p>
            <a:r>
              <a:rPr lang="pt-BR" dirty="0"/>
              <a:t>Montante: 1200,00</a:t>
            </a:r>
          </a:p>
        </p:txBody>
      </p:sp>
    </p:spTree>
    <p:extLst>
      <p:ext uri="{BB962C8B-B14F-4D97-AF65-F5344CB8AC3E}">
        <p14:creationId xmlns:p14="http://schemas.microsoft.com/office/powerpoint/2010/main" val="19937431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5225F-A3BA-4CD8-95EF-F1B228B273C4}"/>
              </a:ext>
            </a:extLst>
          </p:cNvPr>
          <p:cNvSpPr>
            <a:spLocks noGrp="1"/>
          </p:cNvSpPr>
          <p:nvPr>
            <p:ph type="title"/>
          </p:nvPr>
        </p:nvSpPr>
        <p:spPr/>
        <p:txBody>
          <a:bodyPr/>
          <a:lstStyle/>
          <a:p>
            <a:pPr algn="l"/>
            <a:r>
              <a:rPr lang="pt-BR" dirty="0"/>
              <a:t>VGBL (Vida Gerador de Benefício Livre)</a:t>
            </a:r>
          </a:p>
        </p:txBody>
      </p:sp>
      <p:sp>
        <p:nvSpPr>
          <p:cNvPr id="3" name="Espaço Reservado para Conteúdo 2">
            <a:extLst>
              <a:ext uri="{FF2B5EF4-FFF2-40B4-BE49-F238E27FC236}">
                <a16:creationId xmlns:a16="http://schemas.microsoft.com/office/drawing/2014/main" id="{626F1B54-C3DC-404B-8C47-E82B863CF00A}"/>
              </a:ext>
            </a:extLst>
          </p:cNvPr>
          <p:cNvSpPr>
            <a:spLocks noGrp="1"/>
          </p:cNvSpPr>
          <p:nvPr>
            <p:ph idx="1"/>
          </p:nvPr>
        </p:nvSpPr>
        <p:spPr/>
        <p:txBody>
          <a:bodyPr/>
          <a:lstStyle/>
          <a:p>
            <a:r>
              <a:rPr lang="pt-BR" dirty="0"/>
              <a:t>Não incluem o benefício fiscal proporcionado pelos PGBL;</a:t>
            </a:r>
          </a:p>
          <a:p>
            <a:r>
              <a:rPr lang="pt-BR" dirty="0"/>
              <a:t>Indicado para declaração de IR simplificada;</a:t>
            </a:r>
          </a:p>
          <a:p>
            <a:r>
              <a:rPr lang="pt-BR" dirty="0"/>
              <a:t>Declaração completa faz sentido caso aplique mais de 12% da renda;</a:t>
            </a:r>
          </a:p>
          <a:p>
            <a:r>
              <a:rPr lang="pt-BR" dirty="0"/>
              <a:t>No resgate o Imposto de Renda incide somente sobre os rendimentos.</a:t>
            </a:r>
          </a:p>
        </p:txBody>
      </p:sp>
    </p:spTree>
    <p:extLst>
      <p:ext uri="{BB962C8B-B14F-4D97-AF65-F5344CB8AC3E}">
        <p14:creationId xmlns:p14="http://schemas.microsoft.com/office/powerpoint/2010/main" val="11699847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6719C-92D2-470D-8571-29AAE4FB37EC}"/>
              </a:ext>
            </a:extLst>
          </p:cNvPr>
          <p:cNvSpPr>
            <a:spLocks noGrp="1"/>
          </p:cNvSpPr>
          <p:nvPr>
            <p:ph type="title"/>
          </p:nvPr>
        </p:nvSpPr>
        <p:spPr/>
        <p:txBody>
          <a:bodyPr/>
          <a:lstStyle/>
          <a:p>
            <a:pPr algn="l"/>
            <a:r>
              <a:rPr lang="pt-BR" dirty="0"/>
              <a:t>Imposto de Renda</a:t>
            </a:r>
          </a:p>
        </p:txBody>
      </p:sp>
      <p:sp>
        <p:nvSpPr>
          <p:cNvPr id="3" name="Espaço Reservado para Conteúdo 2">
            <a:extLst>
              <a:ext uri="{FF2B5EF4-FFF2-40B4-BE49-F238E27FC236}">
                <a16:creationId xmlns:a16="http://schemas.microsoft.com/office/drawing/2014/main" id="{8E47000E-13A2-4EAB-BB6F-C0DD6DB2DE52}"/>
              </a:ext>
            </a:extLst>
          </p:cNvPr>
          <p:cNvSpPr>
            <a:spLocks noGrp="1"/>
          </p:cNvSpPr>
          <p:nvPr>
            <p:ph idx="1"/>
          </p:nvPr>
        </p:nvSpPr>
        <p:spPr/>
        <p:txBody>
          <a:bodyPr/>
          <a:lstStyle/>
          <a:p>
            <a:r>
              <a:rPr lang="pt-BR" dirty="0"/>
              <a:t>Pode-se optar pela forma de tributação</a:t>
            </a:r>
          </a:p>
          <a:p>
            <a:r>
              <a:rPr lang="pt-BR" dirty="0"/>
              <a:t>Ocorre no resgate</a:t>
            </a:r>
          </a:p>
          <a:p>
            <a:r>
              <a:rPr lang="pt-BR" dirty="0"/>
              <a:t>Formas</a:t>
            </a:r>
          </a:p>
          <a:p>
            <a:pPr lvl="1"/>
            <a:r>
              <a:rPr lang="pt-BR" dirty="0"/>
              <a:t>Progressiva</a:t>
            </a:r>
          </a:p>
          <a:p>
            <a:pPr lvl="1"/>
            <a:r>
              <a:rPr lang="pt-BR" dirty="0"/>
              <a:t>Regressiva</a:t>
            </a:r>
          </a:p>
        </p:txBody>
      </p:sp>
    </p:spTree>
    <p:extLst>
      <p:ext uri="{BB962C8B-B14F-4D97-AF65-F5344CB8AC3E}">
        <p14:creationId xmlns:p14="http://schemas.microsoft.com/office/powerpoint/2010/main" val="31241985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6719C-92D2-470D-8571-29AAE4FB37EC}"/>
              </a:ext>
            </a:extLst>
          </p:cNvPr>
          <p:cNvSpPr>
            <a:spLocks noGrp="1"/>
          </p:cNvSpPr>
          <p:nvPr>
            <p:ph type="title"/>
          </p:nvPr>
        </p:nvSpPr>
        <p:spPr/>
        <p:txBody>
          <a:bodyPr/>
          <a:lstStyle/>
          <a:p>
            <a:pPr algn="l"/>
            <a:r>
              <a:rPr lang="pt-BR" dirty="0"/>
              <a:t>Imposto de Renda</a:t>
            </a:r>
          </a:p>
        </p:txBody>
      </p:sp>
      <p:sp>
        <p:nvSpPr>
          <p:cNvPr id="3" name="Espaço Reservado para Conteúdo 2">
            <a:extLst>
              <a:ext uri="{FF2B5EF4-FFF2-40B4-BE49-F238E27FC236}">
                <a16:creationId xmlns:a16="http://schemas.microsoft.com/office/drawing/2014/main" id="{8E47000E-13A2-4EAB-BB6F-C0DD6DB2DE52}"/>
              </a:ext>
            </a:extLst>
          </p:cNvPr>
          <p:cNvSpPr>
            <a:spLocks noGrp="1"/>
          </p:cNvSpPr>
          <p:nvPr>
            <p:ph idx="1"/>
          </p:nvPr>
        </p:nvSpPr>
        <p:spPr>
          <a:xfrm>
            <a:off x="2290342" y="1673412"/>
            <a:ext cx="7796540" cy="2852494"/>
          </a:xfrm>
        </p:spPr>
        <p:txBody>
          <a:bodyPr/>
          <a:lstStyle/>
          <a:p>
            <a:r>
              <a:rPr lang="pt-BR" dirty="0"/>
              <a:t>Progressiva</a:t>
            </a:r>
          </a:p>
          <a:p>
            <a:r>
              <a:rPr lang="pt-BR" dirty="0"/>
              <a:t>Incide da mesma maneira que incide sobre os assalariados</a:t>
            </a:r>
          </a:p>
          <a:p>
            <a:endParaRPr lang="pt-BR" dirty="0"/>
          </a:p>
        </p:txBody>
      </p:sp>
      <p:pic>
        <p:nvPicPr>
          <p:cNvPr id="4" name="Imagem 3">
            <a:extLst>
              <a:ext uri="{FF2B5EF4-FFF2-40B4-BE49-F238E27FC236}">
                <a16:creationId xmlns:a16="http://schemas.microsoft.com/office/drawing/2014/main" id="{AA0CCD9F-604A-4513-931C-7A15748B4A99}"/>
              </a:ext>
            </a:extLst>
          </p:cNvPr>
          <p:cNvPicPr>
            <a:picLocks noChangeAspect="1"/>
          </p:cNvPicPr>
          <p:nvPr/>
        </p:nvPicPr>
        <p:blipFill>
          <a:blip r:embed="rId2"/>
          <a:stretch>
            <a:fillRect/>
          </a:stretch>
        </p:blipFill>
        <p:spPr>
          <a:xfrm>
            <a:off x="3675601" y="3812843"/>
            <a:ext cx="4084216" cy="1738824"/>
          </a:xfrm>
          <a:prstGeom prst="rect">
            <a:avLst/>
          </a:prstGeom>
        </p:spPr>
      </p:pic>
    </p:spTree>
    <p:extLst>
      <p:ext uri="{BB962C8B-B14F-4D97-AF65-F5344CB8AC3E}">
        <p14:creationId xmlns:p14="http://schemas.microsoft.com/office/powerpoint/2010/main" val="32391086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827C86-D95F-4279-864D-AB3E20AC021D}"/>
              </a:ext>
            </a:extLst>
          </p:cNvPr>
          <p:cNvSpPr>
            <a:spLocks noGrp="1"/>
          </p:cNvSpPr>
          <p:nvPr>
            <p:ph type="title"/>
          </p:nvPr>
        </p:nvSpPr>
        <p:spPr/>
        <p:txBody>
          <a:bodyPr/>
          <a:lstStyle/>
          <a:p>
            <a:pPr algn="l"/>
            <a:r>
              <a:rPr lang="pt-BR" dirty="0"/>
              <a:t>Imposto de Renda</a:t>
            </a:r>
          </a:p>
        </p:txBody>
      </p:sp>
      <p:sp>
        <p:nvSpPr>
          <p:cNvPr id="3" name="Espaço Reservado para Conteúdo 2">
            <a:extLst>
              <a:ext uri="{FF2B5EF4-FFF2-40B4-BE49-F238E27FC236}">
                <a16:creationId xmlns:a16="http://schemas.microsoft.com/office/drawing/2014/main" id="{C8F8275C-9BA9-47E6-80E3-2539AE8C6350}"/>
              </a:ext>
            </a:extLst>
          </p:cNvPr>
          <p:cNvSpPr>
            <a:spLocks noGrp="1"/>
          </p:cNvSpPr>
          <p:nvPr>
            <p:ph idx="1"/>
          </p:nvPr>
        </p:nvSpPr>
        <p:spPr>
          <a:xfrm>
            <a:off x="2370927" y="1665831"/>
            <a:ext cx="7796540" cy="1763169"/>
          </a:xfrm>
        </p:spPr>
        <p:txBody>
          <a:bodyPr/>
          <a:lstStyle/>
          <a:p>
            <a:r>
              <a:rPr lang="pt-BR" dirty="0"/>
              <a:t>Regressiva</a:t>
            </a:r>
          </a:p>
          <a:p>
            <a:pPr lvl="1"/>
            <a:r>
              <a:rPr lang="pt-BR" dirty="0"/>
              <a:t>Mais vantajoso para quem investe por um prazo mais longo.</a:t>
            </a:r>
          </a:p>
        </p:txBody>
      </p:sp>
      <p:pic>
        <p:nvPicPr>
          <p:cNvPr id="4" name="Imagem 3">
            <a:extLst>
              <a:ext uri="{FF2B5EF4-FFF2-40B4-BE49-F238E27FC236}">
                <a16:creationId xmlns:a16="http://schemas.microsoft.com/office/drawing/2014/main" id="{B6799D7B-0918-4D84-8F25-856FC9E9F61E}"/>
              </a:ext>
            </a:extLst>
          </p:cNvPr>
          <p:cNvPicPr>
            <a:picLocks noChangeAspect="1"/>
          </p:cNvPicPr>
          <p:nvPr/>
        </p:nvPicPr>
        <p:blipFill>
          <a:blip r:embed="rId2"/>
          <a:stretch>
            <a:fillRect/>
          </a:stretch>
        </p:blipFill>
        <p:spPr>
          <a:xfrm>
            <a:off x="3887224" y="3707378"/>
            <a:ext cx="3998428" cy="2196561"/>
          </a:xfrm>
          <a:prstGeom prst="rect">
            <a:avLst/>
          </a:prstGeom>
        </p:spPr>
      </p:pic>
    </p:spTree>
    <p:extLst>
      <p:ext uri="{BB962C8B-B14F-4D97-AF65-F5344CB8AC3E}">
        <p14:creationId xmlns:p14="http://schemas.microsoft.com/office/powerpoint/2010/main" val="726549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79692-4053-4208-ADF5-C6A91B889DA0}"/>
              </a:ext>
            </a:extLst>
          </p:cNvPr>
          <p:cNvSpPr>
            <a:spLocks noGrp="1"/>
          </p:cNvSpPr>
          <p:nvPr>
            <p:ph type="title"/>
          </p:nvPr>
        </p:nvSpPr>
        <p:spPr>
          <a:xfrm>
            <a:off x="1383083" y="436582"/>
            <a:ext cx="7958331" cy="618072"/>
          </a:xfrm>
        </p:spPr>
        <p:txBody>
          <a:bodyPr/>
          <a:lstStyle/>
          <a:p>
            <a:pPr algn="l"/>
            <a:r>
              <a:rPr lang="pt-BR" dirty="0"/>
              <a:t>Taxas</a:t>
            </a:r>
          </a:p>
        </p:txBody>
      </p:sp>
      <p:sp>
        <p:nvSpPr>
          <p:cNvPr id="3" name="Espaço Reservado para Conteúdo 2">
            <a:extLst>
              <a:ext uri="{FF2B5EF4-FFF2-40B4-BE49-F238E27FC236}">
                <a16:creationId xmlns:a16="http://schemas.microsoft.com/office/drawing/2014/main" id="{469044F3-3BDE-4DE6-BE89-D857FC05F788}"/>
              </a:ext>
            </a:extLst>
          </p:cNvPr>
          <p:cNvSpPr>
            <a:spLocks noGrp="1"/>
          </p:cNvSpPr>
          <p:nvPr>
            <p:ph idx="1"/>
          </p:nvPr>
        </p:nvSpPr>
        <p:spPr>
          <a:xfrm>
            <a:off x="1383083" y="1580096"/>
            <a:ext cx="10363201" cy="5506503"/>
          </a:xfrm>
        </p:spPr>
        <p:txBody>
          <a:bodyPr>
            <a:normAutofit fontScale="70000" lnSpcReduction="20000"/>
          </a:bodyPr>
          <a:lstStyle/>
          <a:p>
            <a:r>
              <a:rPr lang="pt-BR" dirty="0"/>
              <a:t>Taxa de administração</a:t>
            </a:r>
          </a:p>
          <a:p>
            <a:pPr lvl="1"/>
            <a:r>
              <a:rPr lang="pt-BR" dirty="0"/>
              <a:t>Remunerar a gestão do Fundo de Previdência</a:t>
            </a:r>
          </a:p>
          <a:p>
            <a:pPr lvl="1"/>
            <a:r>
              <a:rPr lang="pt-BR" dirty="0"/>
              <a:t>Costuma variar conforme os tipos de aplicação efetuados pela gestão.</a:t>
            </a:r>
          </a:p>
          <a:p>
            <a:pPr lvl="1"/>
            <a:r>
              <a:rPr lang="pt-BR" dirty="0"/>
              <a:t>Incide sobre o valor aplicado no fundo</a:t>
            </a:r>
          </a:p>
          <a:p>
            <a:pPr marL="344488" lvl="1" indent="-344488">
              <a:spcBef>
                <a:spcPts val="1000"/>
              </a:spcBef>
            </a:pPr>
            <a:r>
              <a:rPr lang="pt-BR" sz="2000" dirty="0"/>
              <a:t>Taxa de carregamento</a:t>
            </a:r>
          </a:p>
          <a:p>
            <a:pPr marL="808038" lvl="2">
              <a:spcBef>
                <a:spcPts val="1000"/>
              </a:spcBef>
            </a:pPr>
            <a:r>
              <a:rPr lang="pt-BR" dirty="0"/>
              <a:t>Incide sobre cada aplicação individual, pode ser que não seja cobrada</a:t>
            </a:r>
          </a:p>
          <a:p>
            <a:pPr marL="808038" lvl="2">
              <a:spcBef>
                <a:spcPts val="1000"/>
              </a:spcBef>
            </a:pPr>
            <a:r>
              <a:rPr lang="pt-BR" dirty="0"/>
              <a:t>Pode ser cobrada: </a:t>
            </a:r>
          </a:p>
          <a:p>
            <a:pPr marL="1258888" lvl="3">
              <a:spcBef>
                <a:spcPts val="1000"/>
              </a:spcBef>
            </a:pPr>
            <a:r>
              <a:rPr lang="pt-BR" dirty="0"/>
              <a:t>Antecipadamente: sobre os valores aplicados, no momento do aporte.</a:t>
            </a:r>
          </a:p>
          <a:p>
            <a:pPr marL="1258888" lvl="3">
              <a:spcBef>
                <a:spcPts val="1000"/>
              </a:spcBef>
            </a:pPr>
            <a:r>
              <a:rPr lang="pt-BR" dirty="0" err="1"/>
              <a:t>Postecipadamente</a:t>
            </a:r>
            <a:r>
              <a:rPr lang="pt-BR" dirty="0"/>
              <a:t>: sobre os valores resgatados ou quando fizer a migração para outro produto (portabilidade). </a:t>
            </a:r>
          </a:p>
          <a:p>
            <a:pPr marL="1258888" lvl="3">
              <a:spcBef>
                <a:spcPts val="1000"/>
              </a:spcBef>
            </a:pPr>
            <a:r>
              <a:rPr lang="pt-BR" dirty="0"/>
              <a:t>Híbrido: quando incide sobre os aportes e sobre os resgates ou portabilidade. </a:t>
            </a:r>
          </a:p>
          <a:p>
            <a:pPr marL="344488" lvl="1" indent="-344488">
              <a:spcBef>
                <a:spcPts val="1000"/>
              </a:spcBef>
            </a:pPr>
            <a:r>
              <a:rPr lang="pt-BR" sz="2000" dirty="0"/>
              <a:t>Taxa de performance: </a:t>
            </a:r>
          </a:p>
          <a:p>
            <a:pPr marL="808038" lvl="2">
              <a:spcBef>
                <a:spcPts val="1000"/>
              </a:spcBef>
            </a:pPr>
            <a:r>
              <a:rPr lang="pt-BR" sz="1800" dirty="0"/>
              <a:t>Incide sobre os rendimentos que excederem o benchmark (</a:t>
            </a:r>
            <a:r>
              <a:rPr lang="pt-BR" dirty="0"/>
              <a:t>índice de desempenho previamente determinado)</a:t>
            </a:r>
          </a:p>
          <a:p>
            <a:pPr marL="344488" lvl="1" indent="-344488">
              <a:spcBef>
                <a:spcPts val="1000"/>
              </a:spcBef>
            </a:pPr>
            <a:r>
              <a:rPr lang="pt-BR" sz="2000" dirty="0"/>
              <a:t>Taxa de resgate</a:t>
            </a:r>
          </a:p>
          <a:p>
            <a:pPr marL="808038" lvl="2">
              <a:spcBef>
                <a:spcPts val="1000"/>
              </a:spcBef>
            </a:pPr>
            <a:r>
              <a:rPr lang="pt-BR" sz="1800" dirty="0"/>
              <a:t>incide sobre os resgates efetuados, raramente cobrada</a:t>
            </a:r>
          </a:p>
          <a:p>
            <a:pPr marL="808038" lvl="2">
              <a:spcBef>
                <a:spcPts val="1000"/>
              </a:spcBef>
            </a:pPr>
            <a:endParaRPr lang="pt-BR" sz="1800" dirty="0"/>
          </a:p>
          <a:p>
            <a:pPr marL="344488" lvl="1" indent="-344488">
              <a:spcBef>
                <a:spcPts val="1000"/>
              </a:spcBef>
            </a:pPr>
            <a:endParaRPr lang="pt-BR" sz="2000" dirty="0"/>
          </a:p>
          <a:p>
            <a:endParaRPr lang="pt-BR" dirty="0"/>
          </a:p>
        </p:txBody>
      </p:sp>
    </p:spTree>
    <p:extLst>
      <p:ext uri="{BB962C8B-B14F-4D97-AF65-F5344CB8AC3E}">
        <p14:creationId xmlns:p14="http://schemas.microsoft.com/office/powerpoint/2010/main" val="12663340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F4FFEB-BA0D-4088-965F-9F66C34110AD}"/>
              </a:ext>
            </a:extLst>
          </p:cNvPr>
          <p:cNvSpPr>
            <a:spLocks noGrp="1"/>
          </p:cNvSpPr>
          <p:nvPr>
            <p:ph type="title"/>
          </p:nvPr>
        </p:nvSpPr>
        <p:spPr/>
        <p:txBody>
          <a:bodyPr/>
          <a:lstStyle/>
          <a:p>
            <a:pPr algn="l"/>
            <a:r>
              <a:rPr lang="pt-BR" dirty="0"/>
              <a:t>Herdeiros</a:t>
            </a:r>
          </a:p>
        </p:txBody>
      </p:sp>
      <p:sp>
        <p:nvSpPr>
          <p:cNvPr id="3" name="Espaço Reservado para Conteúdo 2">
            <a:extLst>
              <a:ext uri="{FF2B5EF4-FFF2-40B4-BE49-F238E27FC236}">
                <a16:creationId xmlns:a16="http://schemas.microsoft.com/office/drawing/2014/main" id="{134DC781-5E4B-40A1-A5F9-2F202781ACC1}"/>
              </a:ext>
            </a:extLst>
          </p:cNvPr>
          <p:cNvSpPr>
            <a:spLocks noGrp="1"/>
          </p:cNvSpPr>
          <p:nvPr>
            <p:ph idx="1"/>
          </p:nvPr>
        </p:nvSpPr>
        <p:spPr>
          <a:xfrm>
            <a:off x="2478324" y="1718741"/>
            <a:ext cx="7796540" cy="3997828"/>
          </a:xfrm>
        </p:spPr>
        <p:txBody>
          <a:bodyPr/>
          <a:lstStyle/>
          <a:p>
            <a:r>
              <a:rPr lang="pt-BR" dirty="0"/>
              <a:t>Não entra para o inventário;</a:t>
            </a:r>
          </a:p>
          <a:p>
            <a:r>
              <a:rPr lang="pt-BR" dirty="0"/>
              <a:t>Titular pode eleger livremente os seus beneficiários;</a:t>
            </a:r>
          </a:p>
          <a:p>
            <a:r>
              <a:rPr lang="pt-BR" dirty="0"/>
              <a:t>Morte do titular o valor é distribuído em até 30 dias;</a:t>
            </a:r>
          </a:p>
          <a:p>
            <a:r>
              <a:rPr lang="pt-BR" dirty="0"/>
              <a:t>Importante para quem não quer deixar desamparados os seus dependentes econômicos;</a:t>
            </a:r>
          </a:p>
        </p:txBody>
      </p:sp>
    </p:spTree>
    <p:extLst>
      <p:ext uri="{BB962C8B-B14F-4D97-AF65-F5344CB8AC3E}">
        <p14:creationId xmlns:p14="http://schemas.microsoft.com/office/powerpoint/2010/main" val="128330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6E8F6-5A2B-4498-8420-110FEA7E735B}"/>
              </a:ext>
            </a:extLst>
          </p:cNvPr>
          <p:cNvSpPr>
            <a:spLocks noGrp="1"/>
          </p:cNvSpPr>
          <p:nvPr>
            <p:ph type="title"/>
          </p:nvPr>
        </p:nvSpPr>
        <p:spPr/>
        <p:txBody>
          <a:bodyPr/>
          <a:lstStyle/>
          <a:p>
            <a:pPr algn="l"/>
            <a:r>
              <a:rPr lang="pt-BR" dirty="0"/>
              <a:t>CRIPTOMOEDAS</a:t>
            </a:r>
          </a:p>
        </p:txBody>
      </p:sp>
      <p:sp>
        <p:nvSpPr>
          <p:cNvPr id="3" name="Espaço Reservado para Conteúdo 2">
            <a:extLst>
              <a:ext uri="{FF2B5EF4-FFF2-40B4-BE49-F238E27FC236}">
                <a16:creationId xmlns:a16="http://schemas.microsoft.com/office/drawing/2014/main" id="{F610A47B-11FE-48A3-B7FD-09FC6903EF95}"/>
              </a:ext>
            </a:extLst>
          </p:cNvPr>
          <p:cNvSpPr>
            <a:spLocks noGrp="1"/>
          </p:cNvSpPr>
          <p:nvPr>
            <p:ph idx="1"/>
          </p:nvPr>
        </p:nvSpPr>
        <p:spPr/>
        <p:txBody>
          <a:bodyPr>
            <a:normAutofit lnSpcReduction="10000"/>
          </a:bodyPr>
          <a:lstStyle/>
          <a:p>
            <a:pPr fontAlgn="base"/>
            <a:r>
              <a:rPr lang="pt-BR" dirty="0"/>
              <a:t>O que é? </a:t>
            </a:r>
          </a:p>
          <a:p>
            <a:pPr lvl="1" fontAlgn="base"/>
            <a:r>
              <a:rPr lang="pt-BR" dirty="0"/>
              <a:t>São moedas digitais que usam uma tecnologia que permite a negociação direta entre as partes, sem precisar, por exemplo, de uma instituição financeira para fazer a compensação da transação.  </a:t>
            </a:r>
          </a:p>
          <a:p>
            <a:pPr lvl="1" fontAlgn="base"/>
            <a:r>
              <a:rPr lang="pt-BR" dirty="0"/>
              <a:t>Essas transações são validadas por todos os usuários e registradas em um banco de dados chamado de </a:t>
            </a:r>
            <a:r>
              <a:rPr lang="pt-BR" dirty="0" err="1"/>
              <a:t>blockchain</a:t>
            </a:r>
            <a:r>
              <a:rPr lang="pt-BR" dirty="0"/>
              <a:t>. Além disso, para garantir a segurança, elas também são criptografadas. É como se cada participante ficasse com um recibo dessa transação armazenado no sistema eletrônico.  </a:t>
            </a:r>
          </a:p>
          <a:p>
            <a:pPr lvl="1" fontAlgn="base"/>
            <a:r>
              <a:rPr lang="pt-BR" dirty="0"/>
              <a:t>Ativo altamente volátil e arriscado</a:t>
            </a:r>
          </a:p>
          <a:p>
            <a:pPr fontAlgn="base"/>
            <a:endParaRPr lang="pt-BR" dirty="0"/>
          </a:p>
          <a:p>
            <a:endParaRPr lang="pt-BR" dirty="0"/>
          </a:p>
        </p:txBody>
      </p:sp>
    </p:spTree>
    <p:extLst>
      <p:ext uri="{BB962C8B-B14F-4D97-AF65-F5344CB8AC3E}">
        <p14:creationId xmlns:p14="http://schemas.microsoft.com/office/powerpoint/2010/main" val="4720778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7389E-A85B-424F-995E-DE96D6422E9E}"/>
              </a:ext>
            </a:extLst>
          </p:cNvPr>
          <p:cNvSpPr>
            <a:spLocks noGrp="1"/>
          </p:cNvSpPr>
          <p:nvPr>
            <p:ph type="title"/>
          </p:nvPr>
        </p:nvSpPr>
        <p:spPr/>
        <p:txBody>
          <a:bodyPr/>
          <a:lstStyle/>
          <a:p>
            <a:pPr algn="l"/>
            <a:r>
              <a:rPr lang="pt-BR" dirty="0"/>
              <a:t>Como Investir?</a:t>
            </a:r>
          </a:p>
        </p:txBody>
      </p:sp>
      <p:sp>
        <p:nvSpPr>
          <p:cNvPr id="3" name="Espaço Reservado para Conteúdo 2">
            <a:extLst>
              <a:ext uri="{FF2B5EF4-FFF2-40B4-BE49-F238E27FC236}">
                <a16:creationId xmlns:a16="http://schemas.microsoft.com/office/drawing/2014/main" id="{EBA3BF47-2534-41EB-A0DD-437BF1F37D72}"/>
              </a:ext>
            </a:extLst>
          </p:cNvPr>
          <p:cNvSpPr>
            <a:spLocks noGrp="1"/>
          </p:cNvSpPr>
          <p:nvPr>
            <p:ph idx="1"/>
          </p:nvPr>
        </p:nvSpPr>
        <p:spPr/>
        <p:txBody>
          <a:bodyPr/>
          <a:lstStyle/>
          <a:p>
            <a:r>
              <a:rPr lang="pt-BR" dirty="0"/>
              <a:t>Investimento Direto</a:t>
            </a:r>
          </a:p>
          <a:p>
            <a:r>
              <a:rPr lang="pt-BR" dirty="0"/>
              <a:t>Via Fundos de Investimentos</a:t>
            </a:r>
          </a:p>
          <a:p>
            <a:r>
              <a:rPr lang="pt-BR" dirty="0"/>
              <a:t>Por meio dos </a:t>
            </a:r>
            <a:r>
              <a:rPr lang="pt-BR" dirty="0" err="1"/>
              <a:t>ETFs</a:t>
            </a:r>
            <a:r>
              <a:rPr lang="pt-BR" dirty="0"/>
              <a:t> (Exchange </a:t>
            </a:r>
            <a:r>
              <a:rPr lang="pt-BR" dirty="0" err="1"/>
              <a:t>Traded</a:t>
            </a:r>
            <a:r>
              <a:rPr lang="pt-BR" dirty="0"/>
              <a:t> </a:t>
            </a:r>
            <a:r>
              <a:rPr lang="pt-BR" dirty="0" err="1"/>
              <a:t>Fund</a:t>
            </a:r>
            <a:r>
              <a:rPr lang="pt-BR" dirty="0"/>
              <a:t>)</a:t>
            </a:r>
          </a:p>
        </p:txBody>
      </p:sp>
    </p:spTree>
    <p:extLst>
      <p:ext uri="{BB962C8B-B14F-4D97-AF65-F5344CB8AC3E}">
        <p14:creationId xmlns:p14="http://schemas.microsoft.com/office/powerpoint/2010/main" val="32758779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254D4-81CB-47BA-8043-85F10C1AE378}"/>
              </a:ext>
            </a:extLst>
          </p:cNvPr>
          <p:cNvSpPr>
            <a:spLocks noGrp="1"/>
          </p:cNvSpPr>
          <p:nvPr>
            <p:ph type="title"/>
          </p:nvPr>
        </p:nvSpPr>
        <p:spPr/>
        <p:txBody>
          <a:bodyPr/>
          <a:lstStyle/>
          <a:p>
            <a:pPr algn="l"/>
            <a:r>
              <a:rPr lang="pt-BR" dirty="0"/>
              <a:t>Investimento Direto</a:t>
            </a:r>
          </a:p>
        </p:txBody>
      </p:sp>
      <p:sp>
        <p:nvSpPr>
          <p:cNvPr id="3" name="Espaço Reservado para Conteúdo 2">
            <a:extLst>
              <a:ext uri="{FF2B5EF4-FFF2-40B4-BE49-F238E27FC236}">
                <a16:creationId xmlns:a16="http://schemas.microsoft.com/office/drawing/2014/main" id="{77C23361-0577-45A7-A6AD-CBCE9415F1DC}"/>
              </a:ext>
            </a:extLst>
          </p:cNvPr>
          <p:cNvSpPr>
            <a:spLocks noGrp="1"/>
          </p:cNvSpPr>
          <p:nvPr>
            <p:ph idx="1"/>
          </p:nvPr>
        </p:nvSpPr>
        <p:spPr/>
        <p:txBody>
          <a:bodyPr>
            <a:normAutofit lnSpcReduction="10000"/>
          </a:bodyPr>
          <a:lstStyle/>
          <a:p>
            <a:r>
              <a:rPr lang="pt-BR" dirty="0"/>
              <a:t>Comprar em uma corretora de </a:t>
            </a:r>
            <a:r>
              <a:rPr lang="pt-BR" dirty="0" err="1"/>
              <a:t>criptomoedas</a:t>
            </a:r>
            <a:r>
              <a:rPr lang="pt-BR" dirty="0"/>
              <a:t> (Exchange);</a:t>
            </a:r>
          </a:p>
          <a:p>
            <a:r>
              <a:rPr lang="pt-BR" dirty="0"/>
              <a:t>Você é dono de fato;</a:t>
            </a:r>
          </a:p>
          <a:p>
            <a:r>
              <a:rPr lang="pt-BR" dirty="0"/>
              <a:t>Pode comprar fracionado;</a:t>
            </a:r>
          </a:p>
          <a:p>
            <a:r>
              <a:rPr lang="pt-BR" dirty="0"/>
              <a:t>Compra e venda tem taxa de corretagem;</a:t>
            </a:r>
          </a:p>
          <a:p>
            <a:r>
              <a:rPr lang="pt-BR" dirty="0"/>
              <a:t>Recomendado enviar para um Wallet (carteira de </a:t>
            </a:r>
            <a:r>
              <a:rPr lang="pt-BR" dirty="0" err="1"/>
              <a:t>criptomoedas</a:t>
            </a:r>
            <a:r>
              <a:rPr lang="pt-BR" dirty="0"/>
              <a:t>)</a:t>
            </a:r>
          </a:p>
          <a:p>
            <a:pPr lvl="1"/>
            <a:r>
              <a:rPr lang="pt-BR" dirty="0" err="1"/>
              <a:t>PenDrive</a:t>
            </a:r>
            <a:endParaRPr lang="pt-BR" dirty="0"/>
          </a:p>
          <a:p>
            <a:pPr lvl="1"/>
            <a:r>
              <a:rPr lang="pt-BR" dirty="0"/>
              <a:t>Celular</a:t>
            </a:r>
          </a:p>
          <a:p>
            <a:pPr lvl="1"/>
            <a:r>
              <a:rPr lang="pt-BR" dirty="0"/>
              <a:t>Computador</a:t>
            </a:r>
          </a:p>
        </p:txBody>
      </p:sp>
    </p:spTree>
    <p:extLst>
      <p:ext uri="{BB962C8B-B14F-4D97-AF65-F5344CB8AC3E}">
        <p14:creationId xmlns:p14="http://schemas.microsoft.com/office/powerpoint/2010/main" val="687232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254D4-81CB-47BA-8043-85F10C1AE378}"/>
              </a:ext>
            </a:extLst>
          </p:cNvPr>
          <p:cNvSpPr>
            <a:spLocks noGrp="1"/>
          </p:cNvSpPr>
          <p:nvPr>
            <p:ph type="title"/>
          </p:nvPr>
        </p:nvSpPr>
        <p:spPr/>
        <p:txBody>
          <a:bodyPr/>
          <a:lstStyle/>
          <a:p>
            <a:pPr algn="l"/>
            <a:r>
              <a:rPr lang="pt-BR" dirty="0"/>
              <a:t>Investimento Direto - Vantagens</a:t>
            </a:r>
          </a:p>
        </p:txBody>
      </p:sp>
      <p:sp>
        <p:nvSpPr>
          <p:cNvPr id="3" name="Espaço Reservado para Conteúdo 2">
            <a:extLst>
              <a:ext uri="{FF2B5EF4-FFF2-40B4-BE49-F238E27FC236}">
                <a16:creationId xmlns:a16="http://schemas.microsoft.com/office/drawing/2014/main" id="{77C23361-0577-45A7-A6AD-CBCE9415F1DC}"/>
              </a:ext>
            </a:extLst>
          </p:cNvPr>
          <p:cNvSpPr>
            <a:spLocks noGrp="1"/>
          </p:cNvSpPr>
          <p:nvPr>
            <p:ph idx="1"/>
          </p:nvPr>
        </p:nvSpPr>
        <p:spPr/>
        <p:txBody>
          <a:bodyPr>
            <a:normAutofit/>
          </a:bodyPr>
          <a:lstStyle/>
          <a:p>
            <a:r>
              <a:rPr lang="pt-BR" dirty="0"/>
              <a:t>Isenção de IR em vendas até R$ 35.000,00 por mês, acima alíquota de 15%, sobre o valor vendido;</a:t>
            </a:r>
          </a:p>
          <a:p>
            <a:r>
              <a:rPr lang="pt-BR" dirty="0"/>
              <a:t>Negociação 24/07;</a:t>
            </a:r>
          </a:p>
          <a:p>
            <a:r>
              <a:rPr lang="pt-BR" dirty="0"/>
              <a:t>Liquidez Imediata;</a:t>
            </a:r>
          </a:p>
          <a:p>
            <a:r>
              <a:rPr lang="pt-BR" dirty="0"/>
              <a:t>Pagamentos e Transferências (quando na Wallet);</a:t>
            </a:r>
          </a:p>
          <a:p>
            <a:r>
              <a:rPr lang="pt-BR" dirty="0"/>
              <a:t>Anonimato (exemplo, não corre risco da Receita bloquear, mas, é obrigatório declarar).</a:t>
            </a:r>
          </a:p>
        </p:txBody>
      </p:sp>
    </p:spTree>
    <p:extLst>
      <p:ext uri="{BB962C8B-B14F-4D97-AF65-F5344CB8AC3E}">
        <p14:creationId xmlns:p14="http://schemas.microsoft.com/office/powerpoint/2010/main" val="2951042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8B154-479C-476F-88C5-83E97FEE6CF3}"/>
              </a:ext>
            </a:extLst>
          </p:cNvPr>
          <p:cNvSpPr>
            <a:spLocks noGrp="1"/>
          </p:cNvSpPr>
          <p:nvPr>
            <p:ph type="title"/>
          </p:nvPr>
        </p:nvSpPr>
        <p:spPr/>
        <p:txBody>
          <a:bodyPr/>
          <a:lstStyle/>
          <a:p>
            <a:pPr algn="l"/>
            <a:r>
              <a:rPr lang="pt-BR" dirty="0"/>
              <a:t>Juros Compostos - Definição</a:t>
            </a:r>
          </a:p>
        </p:txBody>
      </p:sp>
      <p:sp>
        <p:nvSpPr>
          <p:cNvPr id="3" name="Espaço Reservado para Conteúdo 2">
            <a:extLst>
              <a:ext uri="{FF2B5EF4-FFF2-40B4-BE49-F238E27FC236}">
                <a16:creationId xmlns:a16="http://schemas.microsoft.com/office/drawing/2014/main" id="{2DD34A9A-C01F-4FDC-8C32-FB844A8A624E}"/>
              </a:ext>
            </a:extLst>
          </p:cNvPr>
          <p:cNvSpPr>
            <a:spLocks noGrp="1"/>
          </p:cNvSpPr>
          <p:nvPr>
            <p:ph idx="1"/>
          </p:nvPr>
        </p:nvSpPr>
        <p:spPr/>
        <p:txBody>
          <a:bodyPr>
            <a:normAutofit/>
          </a:bodyPr>
          <a:lstStyle/>
          <a:p>
            <a:r>
              <a:rPr lang="pt-BR" dirty="0"/>
              <a:t>Os juros compostos são aqueles nos quais os juros do período são incorporados ao capital. </a:t>
            </a:r>
          </a:p>
          <a:p>
            <a:r>
              <a:rPr lang="pt-BR" dirty="0"/>
              <a:t>Com uma taxa assim, o valor cresce muito mais rápido do que com juros simples. </a:t>
            </a:r>
          </a:p>
          <a:p>
            <a:r>
              <a:rPr lang="pt-BR" dirty="0"/>
              <a:t>Juros sobre Juros</a:t>
            </a:r>
          </a:p>
          <a:p>
            <a:r>
              <a:rPr lang="pt-BR" dirty="0"/>
              <a:t>No caso de uma dívida, é perigoso. </a:t>
            </a:r>
          </a:p>
          <a:p>
            <a:r>
              <a:rPr lang="pt-BR" dirty="0"/>
              <a:t>No caso de um investimento, é excelente.</a:t>
            </a:r>
          </a:p>
        </p:txBody>
      </p:sp>
    </p:spTree>
    <p:extLst>
      <p:ext uri="{BB962C8B-B14F-4D97-AF65-F5344CB8AC3E}">
        <p14:creationId xmlns:p14="http://schemas.microsoft.com/office/powerpoint/2010/main" val="17668995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6254D4-81CB-47BA-8043-85F10C1AE378}"/>
              </a:ext>
            </a:extLst>
          </p:cNvPr>
          <p:cNvSpPr>
            <a:spLocks noGrp="1"/>
          </p:cNvSpPr>
          <p:nvPr>
            <p:ph type="title"/>
          </p:nvPr>
        </p:nvSpPr>
        <p:spPr/>
        <p:txBody>
          <a:bodyPr/>
          <a:lstStyle/>
          <a:p>
            <a:pPr algn="l"/>
            <a:r>
              <a:rPr lang="pt-BR" dirty="0"/>
              <a:t>Investimento Direto - Desvantagens</a:t>
            </a:r>
          </a:p>
        </p:txBody>
      </p:sp>
      <p:sp>
        <p:nvSpPr>
          <p:cNvPr id="3" name="Espaço Reservado para Conteúdo 2">
            <a:extLst>
              <a:ext uri="{FF2B5EF4-FFF2-40B4-BE49-F238E27FC236}">
                <a16:creationId xmlns:a16="http://schemas.microsoft.com/office/drawing/2014/main" id="{77C23361-0577-45A7-A6AD-CBCE9415F1DC}"/>
              </a:ext>
            </a:extLst>
          </p:cNvPr>
          <p:cNvSpPr>
            <a:spLocks noGrp="1"/>
          </p:cNvSpPr>
          <p:nvPr>
            <p:ph idx="1"/>
          </p:nvPr>
        </p:nvSpPr>
        <p:spPr/>
        <p:txBody>
          <a:bodyPr>
            <a:normAutofit/>
          </a:bodyPr>
          <a:lstStyle/>
          <a:p>
            <a:r>
              <a:rPr lang="pt-BR" dirty="0"/>
              <a:t>Trabalho:</a:t>
            </a:r>
          </a:p>
          <a:p>
            <a:pPr lvl="1"/>
            <a:r>
              <a:rPr lang="pt-BR" dirty="0"/>
              <a:t>Abertura de conta</a:t>
            </a:r>
          </a:p>
          <a:p>
            <a:pPr lvl="1"/>
            <a:r>
              <a:rPr lang="pt-BR" dirty="0"/>
              <a:t>Mandar o dinheiro</a:t>
            </a:r>
          </a:p>
          <a:p>
            <a:pPr lvl="1"/>
            <a:r>
              <a:rPr lang="pt-BR" dirty="0"/>
              <a:t>Comprar</a:t>
            </a:r>
          </a:p>
          <a:p>
            <a:pPr lvl="1"/>
            <a:r>
              <a:rPr lang="pt-BR" dirty="0"/>
              <a:t>Transferência para o seu Wallet</a:t>
            </a:r>
          </a:p>
          <a:p>
            <a:pPr marL="344488" lvl="1" indent="-344488">
              <a:spcBef>
                <a:spcPts val="1000"/>
              </a:spcBef>
            </a:pPr>
            <a:r>
              <a:rPr lang="pt-BR" sz="2000" dirty="0"/>
              <a:t>Responsabilidade</a:t>
            </a:r>
          </a:p>
          <a:p>
            <a:pPr marL="808038" lvl="2">
              <a:spcBef>
                <a:spcPts val="1000"/>
              </a:spcBef>
            </a:pPr>
            <a:r>
              <a:rPr lang="pt-BR" sz="1800" dirty="0"/>
              <a:t>Tomar cuidado com o Wallet, se perder você perdeu seus </a:t>
            </a:r>
            <a:r>
              <a:rPr lang="pt-BR" sz="1800" dirty="0" err="1"/>
              <a:t>BitCoins</a:t>
            </a:r>
            <a:endParaRPr lang="pt-BR" sz="1800" dirty="0"/>
          </a:p>
        </p:txBody>
      </p:sp>
    </p:spTree>
    <p:extLst>
      <p:ext uri="{BB962C8B-B14F-4D97-AF65-F5344CB8AC3E}">
        <p14:creationId xmlns:p14="http://schemas.microsoft.com/office/powerpoint/2010/main" val="8857018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E43A4B-A55A-4CE2-9DAD-C6021B98B511}"/>
              </a:ext>
            </a:extLst>
          </p:cNvPr>
          <p:cNvSpPr>
            <a:spLocks noGrp="1"/>
          </p:cNvSpPr>
          <p:nvPr>
            <p:ph type="title"/>
          </p:nvPr>
        </p:nvSpPr>
        <p:spPr/>
        <p:txBody>
          <a:bodyPr/>
          <a:lstStyle/>
          <a:p>
            <a:pPr algn="l"/>
            <a:r>
              <a:rPr lang="pt-BR" dirty="0"/>
              <a:t>ETF</a:t>
            </a:r>
          </a:p>
        </p:txBody>
      </p:sp>
      <p:sp>
        <p:nvSpPr>
          <p:cNvPr id="3" name="Espaço Reservado para Conteúdo 2">
            <a:extLst>
              <a:ext uri="{FF2B5EF4-FFF2-40B4-BE49-F238E27FC236}">
                <a16:creationId xmlns:a16="http://schemas.microsoft.com/office/drawing/2014/main" id="{12863A62-490E-4F3C-BDDB-B11EEC54A732}"/>
              </a:ext>
            </a:extLst>
          </p:cNvPr>
          <p:cNvSpPr>
            <a:spLocks noGrp="1"/>
          </p:cNvSpPr>
          <p:nvPr>
            <p:ph idx="1"/>
          </p:nvPr>
        </p:nvSpPr>
        <p:spPr/>
        <p:txBody>
          <a:bodyPr/>
          <a:lstStyle/>
          <a:p>
            <a:r>
              <a:rPr lang="pt-BR" dirty="0"/>
              <a:t>Vantagens:</a:t>
            </a:r>
          </a:p>
          <a:p>
            <a:pPr lvl="1"/>
            <a:r>
              <a:rPr lang="pt-BR" dirty="0"/>
              <a:t>Praticidade</a:t>
            </a:r>
          </a:p>
          <a:p>
            <a:pPr marL="344488" lvl="1" indent="-344488">
              <a:spcBef>
                <a:spcPts val="1000"/>
              </a:spcBef>
            </a:pPr>
            <a:r>
              <a:rPr lang="pt-BR" sz="2000" dirty="0"/>
              <a:t>Desvantagens</a:t>
            </a:r>
          </a:p>
          <a:p>
            <a:pPr marL="808038" lvl="2">
              <a:spcBef>
                <a:spcPts val="1000"/>
              </a:spcBef>
            </a:pPr>
            <a:r>
              <a:rPr lang="pt-BR" sz="1800" dirty="0"/>
              <a:t>Imposto de Renda</a:t>
            </a:r>
          </a:p>
          <a:p>
            <a:pPr marL="808038" lvl="2">
              <a:spcBef>
                <a:spcPts val="1000"/>
              </a:spcBef>
            </a:pPr>
            <a:r>
              <a:rPr lang="pt-BR" sz="1800" dirty="0"/>
              <a:t>Taxas do ETF</a:t>
            </a:r>
          </a:p>
          <a:p>
            <a:pPr marL="808038" lvl="2">
              <a:spcBef>
                <a:spcPts val="1000"/>
              </a:spcBef>
            </a:pPr>
            <a:r>
              <a:rPr lang="pt-BR" sz="1800" dirty="0"/>
              <a:t>Liquidez em D+2 -&gt; a partir de dois dias úteis após a venda</a:t>
            </a:r>
          </a:p>
          <a:p>
            <a:pPr marL="808038" lvl="2">
              <a:spcBef>
                <a:spcPts val="1000"/>
              </a:spcBef>
            </a:pPr>
            <a:r>
              <a:rPr lang="pt-BR" sz="1800" dirty="0"/>
              <a:t>Não tem a posse dos </a:t>
            </a:r>
            <a:r>
              <a:rPr lang="pt-BR" sz="1800" dirty="0" err="1"/>
              <a:t>BitCoins</a:t>
            </a:r>
            <a:r>
              <a:rPr lang="pt-BR" sz="1800" dirty="0"/>
              <a:t> </a:t>
            </a:r>
          </a:p>
        </p:txBody>
      </p:sp>
    </p:spTree>
    <p:extLst>
      <p:ext uri="{BB962C8B-B14F-4D97-AF65-F5344CB8AC3E}">
        <p14:creationId xmlns:p14="http://schemas.microsoft.com/office/powerpoint/2010/main" val="38228488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C8BD9-FDCC-4640-9938-052BA12CFE64}"/>
              </a:ext>
            </a:extLst>
          </p:cNvPr>
          <p:cNvSpPr>
            <a:spLocks noGrp="1"/>
          </p:cNvSpPr>
          <p:nvPr>
            <p:ph type="title"/>
          </p:nvPr>
        </p:nvSpPr>
        <p:spPr/>
        <p:txBody>
          <a:bodyPr/>
          <a:lstStyle/>
          <a:p>
            <a:pPr algn="l"/>
            <a:r>
              <a:rPr lang="pt-BR" dirty="0"/>
              <a:t>Fundos de investimento em </a:t>
            </a:r>
            <a:r>
              <a:rPr lang="pt-BR" dirty="0" err="1"/>
              <a:t>BitCoin</a:t>
            </a:r>
            <a:endParaRPr lang="pt-BR" dirty="0"/>
          </a:p>
        </p:txBody>
      </p:sp>
      <p:sp>
        <p:nvSpPr>
          <p:cNvPr id="3" name="Espaço Reservado para Conteúdo 2">
            <a:extLst>
              <a:ext uri="{FF2B5EF4-FFF2-40B4-BE49-F238E27FC236}">
                <a16:creationId xmlns:a16="http://schemas.microsoft.com/office/drawing/2014/main" id="{51D0E449-153D-4078-8AE6-D3891BD9BCBF}"/>
              </a:ext>
            </a:extLst>
          </p:cNvPr>
          <p:cNvSpPr>
            <a:spLocks noGrp="1"/>
          </p:cNvSpPr>
          <p:nvPr>
            <p:ph idx="1"/>
          </p:nvPr>
        </p:nvSpPr>
        <p:spPr/>
        <p:txBody>
          <a:bodyPr>
            <a:normAutofit fontScale="85000" lnSpcReduction="20000"/>
          </a:bodyPr>
          <a:lstStyle/>
          <a:p>
            <a:r>
              <a:rPr lang="pt-BR" dirty="0"/>
              <a:t>Vantagens</a:t>
            </a:r>
          </a:p>
          <a:p>
            <a:pPr lvl="1"/>
            <a:r>
              <a:rPr lang="pt-BR" dirty="0"/>
              <a:t>Praticidade</a:t>
            </a:r>
          </a:p>
          <a:p>
            <a:pPr marL="344488" lvl="1" indent="-344488">
              <a:spcBef>
                <a:spcPts val="1000"/>
              </a:spcBef>
            </a:pPr>
            <a:r>
              <a:rPr lang="pt-BR" sz="2000" dirty="0"/>
              <a:t>Desvantagens</a:t>
            </a:r>
          </a:p>
          <a:p>
            <a:pPr marL="808038" lvl="2">
              <a:spcBef>
                <a:spcPts val="1000"/>
              </a:spcBef>
            </a:pPr>
            <a:r>
              <a:rPr lang="pt-BR" sz="1800" dirty="0"/>
              <a:t>Apenas 20% do fundo está em </a:t>
            </a:r>
            <a:r>
              <a:rPr lang="pt-BR" sz="1800" dirty="0" err="1"/>
              <a:t>criptomoedas</a:t>
            </a:r>
            <a:r>
              <a:rPr lang="pt-BR" sz="1800" dirty="0"/>
              <a:t>;</a:t>
            </a:r>
          </a:p>
          <a:p>
            <a:pPr marL="808038" lvl="2">
              <a:spcBef>
                <a:spcPts val="1000"/>
              </a:spcBef>
            </a:pPr>
            <a:r>
              <a:rPr lang="pt-BR" sz="1800" dirty="0"/>
              <a:t>Imposto de Renda</a:t>
            </a:r>
          </a:p>
          <a:p>
            <a:pPr marL="808038" lvl="2">
              <a:spcBef>
                <a:spcPts val="1000"/>
              </a:spcBef>
            </a:pPr>
            <a:r>
              <a:rPr lang="pt-BR" sz="1800" dirty="0"/>
              <a:t>Taxas</a:t>
            </a:r>
          </a:p>
          <a:p>
            <a:pPr marL="808038" lvl="2">
              <a:spcBef>
                <a:spcPts val="1000"/>
              </a:spcBef>
            </a:pPr>
            <a:r>
              <a:rPr lang="pt-BR" sz="1800" dirty="0"/>
              <a:t>Valor mínimo alto</a:t>
            </a:r>
          </a:p>
          <a:p>
            <a:pPr marL="808038" lvl="2">
              <a:spcBef>
                <a:spcPts val="1000"/>
              </a:spcBef>
            </a:pPr>
            <a:r>
              <a:rPr lang="pt-BR" sz="1800" dirty="0"/>
              <a:t>Liquidez não é imediata</a:t>
            </a:r>
          </a:p>
          <a:p>
            <a:pPr marL="808038" lvl="2">
              <a:spcBef>
                <a:spcPts val="1000"/>
              </a:spcBef>
            </a:pPr>
            <a:r>
              <a:rPr lang="pt-BR" sz="1800" dirty="0"/>
              <a:t>Não tem a posso dos </a:t>
            </a:r>
            <a:r>
              <a:rPr lang="pt-BR" sz="1800" dirty="0" err="1"/>
              <a:t>BitCoins</a:t>
            </a:r>
            <a:endParaRPr lang="pt-BR" sz="1800" dirty="0"/>
          </a:p>
          <a:p>
            <a:pPr marL="808038" lvl="2">
              <a:spcBef>
                <a:spcPts val="1000"/>
              </a:spcBef>
            </a:pPr>
            <a:endParaRPr lang="pt-BR" sz="1800" dirty="0"/>
          </a:p>
        </p:txBody>
      </p:sp>
    </p:spTree>
    <p:extLst>
      <p:ext uri="{BB962C8B-B14F-4D97-AF65-F5344CB8AC3E}">
        <p14:creationId xmlns:p14="http://schemas.microsoft.com/office/powerpoint/2010/main" val="36519862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50AE7-124F-46CE-9ABD-6E93B62B5921}"/>
              </a:ext>
            </a:extLst>
          </p:cNvPr>
          <p:cNvSpPr>
            <a:spLocks noGrp="1"/>
          </p:cNvSpPr>
          <p:nvPr>
            <p:ph type="title"/>
          </p:nvPr>
        </p:nvSpPr>
        <p:spPr/>
        <p:txBody>
          <a:bodyPr/>
          <a:lstStyle/>
          <a:p>
            <a:pPr algn="l"/>
            <a:r>
              <a:rPr lang="pt-BR" dirty="0"/>
              <a:t>FUNDOS DE INVESTIMENTOS</a:t>
            </a:r>
          </a:p>
        </p:txBody>
      </p:sp>
      <p:sp>
        <p:nvSpPr>
          <p:cNvPr id="3" name="Espaço Reservado para Conteúdo 2">
            <a:extLst>
              <a:ext uri="{FF2B5EF4-FFF2-40B4-BE49-F238E27FC236}">
                <a16:creationId xmlns:a16="http://schemas.microsoft.com/office/drawing/2014/main" id="{35B6BD4A-B20F-4DFF-BFDF-03B69A460F07}"/>
              </a:ext>
            </a:extLst>
          </p:cNvPr>
          <p:cNvSpPr>
            <a:spLocks noGrp="1"/>
          </p:cNvSpPr>
          <p:nvPr>
            <p:ph idx="1"/>
          </p:nvPr>
        </p:nvSpPr>
        <p:spPr/>
        <p:txBody>
          <a:bodyPr>
            <a:normAutofit fontScale="85000" lnSpcReduction="10000"/>
          </a:bodyPr>
          <a:lstStyle/>
          <a:p>
            <a:pPr fontAlgn="base"/>
            <a:r>
              <a:rPr lang="pt-BR" dirty="0"/>
              <a:t>O que são? </a:t>
            </a:r>
          </a:p>
          <a:p>
            <a:pPr fontAlgn="base"/>
            <a:r>
              <a:rPr lang="pt-BR" dirty="0"/>
              <a:t>Fundos são uma espécie de “condomínio” de investidores. Eles reúnem os recursos de diversas pessoas, para que sejam aplicados em conjunto no mercado financeiro e de capitais. Os ganhos obtidos com as aplicações são divididos entre os participantes, na proporção do valor depositado por cada um. </a:t>
            </a:r>
          </a:p>
          <a:p>
            <a:pPr fontAlgn="base"/>
            <a:r>
              <a:rPr lang="pt-BR" dirty="0"/>
              <a:t>O dinheiro dos investidores forma o patrimônio do fundo, que é aplicado por uma instituição ou profissional (gestor). As decisões sobre o que fazer com os recursos devem obedecer objetivos e políticas predefinidos. Os investimentos podem ser bem-sucedidos ou não – e isso determinará a valorização ou desvalorização das cotas dos fundos. </a:t>
            </a:r>
          </a:p>
          <a:p>
            <a:endParaRPr lang="pt-BR" dirty="0"/>
          </a:p>
        </p:txBody>
      </p:sp>
    </p:spTree>
    <p:extLst>
      <p:ext uri="{BB962C8B-B14F-4D97-AF65-F5344CB8AC3E}">
        <p14:creationId xmlns:p14="http://schemas.microsoft.com/office/powerpoint/2010/main" val="30896858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62ABC-0FE7-472F-9884-5ED4887201B6}"/>
              </a:ext>
            </a:extLst>
          </p:cNvPr>
          <p:cNvSpPr>
            <a:spLocks noGrp="1"/>
          </p:cNvSpPr>
          <p:nvPr>
            <p:ph type="title"/>
          </p:nvPr>
        </p:nvSpPr>
        <p:spPr/>
        <p:txBody>
          <a:bodyPr/>
          <a:lstStyle/>
          <a:p>
            <a:pPr algn="l"/>
            <a:r>
              <a:rPr lang="pt-BR" dirty="0"/>
              <a:t>Custos</a:t>
            </a:r>
          </a:p>
        </p:txBody>
      </p:sp>
      <p:sp>
        <p:nvSpPr>
          <p:cNvPr id="3" name="Espaço Reservado para Conteúdo 2">
            <a:extLst>
              <a:ext uri="{FF2B5EF4-FFF2-40B4-BE49-F238E27FC236}">
                <a16:creationId xmlns:a16="http://schemas.microsoft.com/office/drawing/2014/main" id="{5472C240-1B71-4E3A-8541-4217FD350295}"/>
              </a:ext>
            </a:extLst>
          </p:cNvPr>
          <p:cNvSpPr>
            <a:spLocks noGrp="1"/>
          </p:cNvSpPr>
          <p:nvPr>
            <p:ph idx="1"/>
          </p:nvPr>
        </p:nvSpPr>
        <p:spPr>
          <a:xfrm>
            <a:off x="2392599" y="1775891"/>
            <a:ext cx="7796540" cy="3997828"/>
          </a:xfrm>
        </p:spPr>
        <p:txBody>
          <a:bodyPr>
            <a:normAutofit lnSpcReduction="10000"/>
          </a:bodyPr>
          <a:lstStyle/>
          <a:p>
            <a:r>
              <a:rPr lang="pt-BR" dirty="0"/>
              <a:t>Taxa de administração </a:t>
            </a:r>
          </a:p>
          <a:p>
            <a:pPr lvl="1"/>
            <a:r>
              <a:rPr lang="pt-BR" sz="1600" dirty="0"/>
              <a:t>Existe em todos os fundos. </a:t>
            </a:r>
          </a:p>
          <a:p>
            <a:pPr lvl="1"/>
            <a:r>
              <a:rPr lang="pt-BR" sz="1600" dirty="0"/>
              <a:t>Remunera os serviços de administração e gestão, e incide sobre o patrimônio mantido pelo investidor.</a:t>
            </a:r>
          </a:p>
          <a:p>
            <a:pPr marL="344488" lvl="1" indent="-344488">
              <a:spcBef>
                <a:spcPts val="1000"/>
              </a:spcBef>
            </a:pPr>
            <a:r>
              <a:rPr lang="pt-BR" sz="2000" dirty="0"/>
              <a:t>Taxa de performance</a:t>
            </a:r>
          </a:p>
          <a:p>
            <a:pPr marL="808038" lvl="2">
              <a:spcBef>
                <a:spcPts val="1000"/>
              </a:spcBef>
            </a:pPr>
            <a:r>
              <a:rPr lang="pt-BR" sz="1800" dirty="0"/>
              <a:t>É</a:t>
            </a:r>
            <a:r>
              <a:rPr lang="pt-BR" dirty="0"/>
              <a:t> uma remuneração baseada no resultado.</a:t>
            </a:r>
          </a:p>
          <a:p>
            <a:pPr marL="344488" lvl="1" indent="-344488">
              <a:spcBef>
                <a:spcPts val="1000"/>
              </a:spcBef>
            </a:pPr>
            <a:r>
              <a:rPr lang="pt-BR" sz="2000" dirty="0"/>
              <a:t>Taxa de Saída</a:t>
            </a:r>
          </a:p>
          <a:p>
            <a:pPr marL="808038" lvl="2">
              <a:spcBef>
                <a:spcPts val="1000"/>
              </a:spcBef>
            </a:pPr>
            <a:r>
              <a:rPr lang="pt-BR" dirty="0"/>
              <a:t>Cobrado no regaste efetuado antes do prazo de liquidação. Nem todo fundo tem opção de resgate antecipado</a:t>
            </a:r>
          </a:p>
        </p:txBody>
      </p:sp>
    </p:spTree>
    <p:extLst>
      <p:ext uri="{BB962C8B-B14F-4D97-AF65-F5344CB8AC3E}">
        <p14:creationId xmlns:p14="http://schemas.microsoft.com/office/powerpoint/2010/main" val="19982594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3BDE2-4E5E-4294-B688-820F4ECF5C1B}"/>
              </a:ext>
            </a:extLst>
          </p:cNvPr>
          <p:cNvSpPr>
            <a:spLocks noGrp="1"/>
          </p:cNvSpPr>
          <p:nvPr>
            <p:ph type="title"/>
          </p:nvPr>
        </p:nvSpPr>
        <p:spPr>
          <a:xfrm>
            <a:off x="1914526" y="808056"/>
            <a:ext cx="8655614" cy="1077229"/>
          </a:xfrm>
        </p:spPr>
        <p:txBody>
          <a:bodyPr/>
          <a:lstStyle/>
          <a:p>
            <a:pPr algn="l"/>
            <a:r>
              <a:rPr lang="pt-BR" dirty="0"/>
              <a:t>Tributação IR – Fundos de curto e longo prazo</a:t>
            </a:r>
          </a:p>
        </p:txBody>
      </p:sp>
      <p:sp>
        <p:nvSpPr>
          <p:cNvPr id="3" name="Espaço Reservado para Conteúdo 2">
            <a:extLst>
              <a:ext uri="{FF2B5EF4-FFF2-40B4-BE49-F238E27FC236}">
                <a16:creationId xmlns:a16="http://schemas.microsoft.com/office/drawing/2014/main" id="{2FD5678C-58F2-4FCB-AABE-9380C69A0666}"/>
              </a:ext>
            </a:extLst>
          </p:cNvPr>
          <p:cNvSpPr>
            <a:spLocks noGrp="1"/>
          </p:cNvSpPr>
          <p:nvPr>
            <p:ph idx="1"/>
          </p:nvPr>
        </p:nvSpPr>
        <p:spPr/>
        <p:txBody>
          <a:bodyPr>
            <a:normAutofit lnSpcReduction="10000"/>
          </a:bodyPr>
          <a:lstStyle/>
          <a:p>
            <a:r>
              <a:rPr lang="pt-BR" dirty="0"/>
              <a:t>Fundos de longo prazo: papéis com vencimento em mais de 365 dias, em média; </a:t>
            </a:r>
          </a:p>
          <a:p>
            <a:r>
              <a:rPr lang="pt-BR" dirty="0"/>
              <a:t>Fundos curto prazo: papéis com vencimento em menos de 365 dias, em média;</a:t>
            </a:r>
          </a:p>
          <a:p>
            <a:r>
              <a:rPr lang="pt-BR" dirty="0"/>
              <a:t>A cobrança não acontece apenas na hora do resgate. </a:t>
            </a:r>
          </a:p>
          <a:p>
            <a:r>
              <a:rPr lang="pt-BR" dirty="0"/>
              <a:t>Ela é semestral, no último dia útil dos meses de maio e novembro.</a:t>
            </a:r>
          </a:p>
          <a:p>
            <a:r>
              <a:rPr lang="pt-BR" dirty="0"/>
              <a:t>A cobrança é feita recolhendo cotas do fundo – por isso, esse sistema é conhecido como “come-cotas”. </a:t>
            </a:r>
          </a:p>
        </p:txBody>
      </p:sp>
    </p:spTree>
    <p:extLst>
      <p:ext uri="{BB962C8B-B14F-4D97-AF65-F5344CB8AC3E}">
        <p14:creationId xmlns:p14="http://schemas.microsoft.com/office/powerpoint/2010/main" val="32449225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3BDE2-4E5E-4294-B688-820F4ECF5C1B}"/>
              </a:ext>
            </a:extLst>
          </p:cNvPr>
          <p:cNvSpPr>
            <a:spLocks noGrp="1"/>
          </p:cNvSpPr>
          <p:nvPr>
            <p:ph type="title"/>
          </p:nvPr>
        </p:nvSpPr>
        <p:spPr>
          <a:xfrm>
            <a:off x="1914526" y="808056"/>
            <a:ext cx="8655614" cy="1077229"/>
          </a:xfrm>
        </p:spPr>
        <p:txBody>
          <a:bodyPr/>
          <a:lstStyle/>
          <a:p>
            <a:pPr algn="l"/>
            <a:r>
              <a:rPr lang="pt-BR" dirty="0"/>
              <a:t>Tributação IR – Fundos de curto e longo prazo</a:t>
            </a:r>
          </a:p>
        </p:txBody>
      </p:sp>
      <p:sp>
        <p:nvSpPr>
          <p:cNvPr id="3" name="Espaço Reservado para Conteúdo 2">
            <a:extLst>
              <a:ext uri="{FF2B5EF4-FFF2-40B4-BE49-F238E27FC236}">
                <a16:creationId xmlns:a16="http://schemas.microsoft.com/office/drawing/2014/main" id="{2FD5678C-58F2-4FCB-AABE-9380C69A0666}"/>
              </a:ext>
            </a:extLst>
          </p:cNvPr>
          <p:cNvSpPr>
            <a:spLocks noGrp="1"/>
          </p:cNvSpPr>
          <p:nvPr>
            <p:ph idx="1"/>
          </p:nvPr>
        </p:nvSpPr>
        <p:spPr>
          <a:xfrm>
            <a:off x="2011599" y="2052116"/>
            <a:ext cx="7796540" cy="3997828"/>
          </a:xfrm>
        </p:spPr>
        <p:txBody>
          <a:bodyPr>
            <a:normAutofit/>
          </a:bodyPr>
          <a:lstStyle/>
          <a:p>
            <a:r>
              <a:rPr lang="pt-BR" dirty="0"/>
              <a:t> </a:t>
            </a:r>
          </a:p>
        </p:txBody>
      </p:sp>
      <p:pic>
        <p:nvPicPr>
          <p:cNvPr id="1026" name="Picture 2">
            <a:extLst>
              <a:ext uri="{FF2B5EF4-FFF2-40B4-BE49-F238E27FC236}">
                <a16:creationId xmlns:a16="http://schemas.microsoft.com/office/drawing/2014/main" id="{BBF9FA76-A923-4D10-AD22-63CCEA88A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24" y="2236541"/>
            <a:ext cx="4676775" cy="3980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8379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3BDE2-4E5E-4294-B688-820F4ECF5C1B}"/>
              </a:ext>
            </a:extLst>
          </p:cNvPr>
          <p:cNvSpPr>
            <a:spLocks noGrp="1"/>
          </p:cNvSpPr>
          <p:nvPr>
            <p:ph type="title"/>
          </p:nvPr>
        </p:nvSpPr>
        <p:spPr>
          <a:xfrm>
            <a:off x="1914526" y="808056"/>
            <a:ext cx="8655614" cy="1077229"/>
          </a:xfrm>
        </p:spPr>
        <p:txBody>
          <a:bodyPr/>
          <a:lstStyle/>
          <a:p>
            <a:pPr algn="l"/>
            <a:r>
              <a:rPr lang="pt-BR" dirty="0"/>
              <a:t>Tributação IR – Fundos de curto e longo prazo</a:t>
            </a:r>
          </a:p>
        </p:txBody>
      </p:sp>
      <p:sp>
        <p:nvSpPr>
          <p:cNvPr id="3" name="Espaço Reservado para Conteúdo 2">
            <a:extLst>
              <a:ext uri="{FF2B5EF4-FFF2-40B4-BE49-F238E27FC236}">
                <a16:creationId xmlns:a16="http://schemas.microsoft.com/office/drawing/2014/main" id="{2FD5678C-58F2-4FCB-AABE-9380C69A0666}"/>
              </a:ext>
            </a:extLst>
          </p:cNvPr>
          <p:cNvSpPr>
            <a:spLocks noGrp="1"/>
          </p:cNvSpPr>
          <p:nvPr>
            <p:ph idx="1"/>
          </p:nvPr>
        </p:nvSpPr>
        <p:spPr>
          <a:xfrm>
            <a:off x="1657350" y="2052116"/>
            <a:ext cx="8655614" cy="3997828"/>
          </a:xfrm>
        </p:spPr>
        <p:txBody>
          <a:bodyPr>
            <a:normAutofit fontScale="92500"/>
          </a:bodyPr>
          <a:lstStyle/>
          <a:p>
            <a:r>
              <a:rPr lang="pt-BR" dirty="0"/>
              <a:t>Come-Cotas: </a:t>
            </a:r>
          </a:p>
          <a:p>
            <a:pPr lvl="1"/>
            <a:r>
              <a:rPr lang="pt-BR" dirty="0"/>
              <a:t>“Come” algumas cotas de fundos de investimento;</a:t>
            </a:r>
          </a:p>
          <a:p>
            <a:pPr lvl="1"/>
            <a:r>
              <a:rPr lang="pt-BR" dirty="0"/>
              <a:t>É uma antecipação dos impostos a serem pagos no resgate de sua aplicação;</a:t>
            </a:r>
          </a:p>
          <a:p>
            <a:pPr lvl="1"/>
            <a:r>
              <a:rPr lang="pt-BR" dirty="0"/>
              <a:t>Exemplo</a:t>
            </a:r>
          </a:p>
          <a:p>
            <a:pPr lvl="2"/>
            <a:r>
              <a:rPr lang="pt-BR" dirty="0"/>
              <a:t>Ricardo tem 10 cotas de R$ 100, totalizando R$ 1.000,00.</a:t>
            </a:r>
          </a:p>
          <a:p>
            <a:pPr lvl="2"/>
            <a:r>
              <a:rPr lang="pt-BR" dirty="0"/>
              <a:t>O Fundo Valorizou R$ 100,00 e Ricardo tem agora R$ 1.100,00, correspondente a 11 cotas.</a:t>
            </a:r>
          </a:p>
          <a:p>
            <a:pPr lvl="2"/>
            <a:r>
              <a:rPr lang="pt-BR" dirty="0"/>
              <a:t>Valorização de R$ 100,00 com uma alíquota de 15%, o IR é de R$ 15,00.</a:t>
            </a:r>
          </a:p>
          <a:p>
            <a:pPr lvl="2"/>
            <a:r>
              <a:rPr lang="pt-BR" dirty="0"/>
              <a:t>Pelo recolhimento do come-cotas Ricardo tem agora R$ 1085,00, correspondente a 9,86 cotas</a:t>
            </a:r>
          </a:p>
        </p:txBody>
      </p:sp>
    </p:spTree>
    <p:extLst>
      <p:ext uri="{BB962C8B-B14F-4D97-AF65-F5344CB8AC3E}">
        <p14:creationId xmlns:p14="http://schemas.microsoft.com/office/powerpoint/2010/main" val="26475403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3BDE2-4E5E-4294-B688-820F4ECF5C1B}"/>
              </a:ext>
            </a:extLst>
          </p:cNvPr>
          <p:cNvSpPr>
            <a:spLocks noGrp="1"/>
          </p:cNvSpPr>
          <p:nvPr>
            <p:ph type="title"/>
          </p:nvPr>
        </p:nvSpPr>
        <p:spPr>
          <a:xfrm>
            <a:off x="1914526" y="808056"/>
            <a:ext cx="8655614" cy="1077229"/>
          </a:xfrm>
        </p:spPr>
        <p:txBody>
          <a:bodyPr/>
          <a:lstStyle/>
          <a:p>
            <a:pPr algn="l"/>
            <a:r>
              <a:rPr lang="pt-BR" dirty="0"/>
              <a:t>Tributação IOF</a:t>
            </a:r>
          </a:p>
        </p:txBody>
      </p:sp>
      <p:sp>
        <p:nvSpPr>
          <p:cNvPr id="3" name="Espaço Reservado para Conteúdo 2">
            <a:extLst>
              <a:ext uri="{FF2B5EF4-FFF2-40B4-BE49-F238E27FC236}">
                <a16:creationId xmlns:a16="http://schemas.microsoft.com/office/drawing/2014/main" id="{2FD5678C-58F2-4FCB-AABE-9380C69A0666}"/>
              </a:ext>
            </a:extLst>
          </p:cNvPr>
          <p:cNvSpPr>
            <a:spLocks noGrp="1"/>
          </p:cNvSpPr>
          <p:nvPr>
            <p:ph idx="1"/>
          </p:nvPr>
        </p:nvSpPr>
        <p:spPr>
          <a:xfrm>
            <a:off x="1621860" y="1571625"/>
            <a:ext cx="8655614" cy="1524000"/>
          </a:xfrm>
        </p:spPr>
        <p:txBody>
          <a:bodyPr>
            <a:normAutofit/>
          </a:bodyPr>
          <a:lstStyle/>
          <a:p>
            <a:r>
              <a:rPr lang="pt-BR" dirty="0"/>
              <a:t>Incide sobre o rendimento apenas nos resgates feitos em um período inferior a 30 dias a partir da aplicação;</a:t>
            </a:r>
          </a:p>
          <a:p>
            <a:endParaRPr lang="pt-BR" dirty="0"/>
          </a:p>
        </p:txBody>
      </p:sp>
      <p:pic>
        <p:nvPicPr>
          <p:cNvPr id="2050" name="Picture 2">
            <a:extLst>
              <a:ext uri="{FF2B5EF4-FFF2-40B4-BE49-F238E27FC236}">
                <a16:creationId xmlns:a16="http://schemas.microsoft.com/office/drawing/2014/main" id="{7687420A-5B09-4D4A-9173-A7C43426F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2967038"/>
            <a:ext cx="5410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33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77BEC-533A-434C-AB7A-1C46385D15FE}"/>
              </a:ext>
            </a:extLst>
          </p:cNvPr>
          <p:cNvSpPr>
            <a:spLocks noGrp="1"/>
          </p:cNvSpPr>
          <p:nvPr>
            <p:ph type="title"/>
          </p:nvPr>
        </p:nvSpPr>
        <p:spPr/>
        <p:txBody>
          <a:bodyPr/>
          <a:lstStyle/>
          <a:p>
            <a:pPr algn="l"/>
            <a:r>
              <a:rPr lang="pt-BR" dirty="0"/>
              <a:t>Tributação IR – Fundos de Ações</a:t>
            </a:r>
          </a:p>
        </p:txBody>
      </p:sp>
      <p:sp>
        <p:nvSpPr>
          <p:cNvPr id="3" name="Espaço Reservado para Conteúdo 2">
            <a:extLst>
              <a:ext uri="{FF2B5EF4-FFF2-40B4-BE49-F238E27FC236}">
                <a16:creationId xmlns:a16="http://schemas.microsoft.com/office/drawing/2014/main" id="{95D81651-576C-4CE0-A514-EAAEC942FEA9}"/>
              </a:ext>
            </a:extLst>
          </p:cNvPr>
          <p:cNvSpPr>
            <a:spLocks noGrp="1"/>
          </p:cNvSpPr>
          <p:nvPr>
            <p:ph idx="1"/>
          </p:nvPr>
        </p:nvSpPr>
        <p:spPr/>
        <p:txBody>
          <a:bodyPr/>
          <a:lstStyle/>
          <a:p>
            <a:r>
              <a:rPr lang="pt-BR" dirty="0"/>
              <a:t>Não tem come-cotas;</a:t>
            </a:r>
          </a:p>
          <a:p>
            <a:r>
              <a:rPr lang="pt-BR" dirty="0"/>
              <a:t>Alíquota única de 15% sobre o rendimento descontado na fonte;</a:t>
            </a:r>
          </a:p>
          <a:p>
            <a:r>
              <a:rPr lang="pt-BR" dirty="0"/>
              <a:t>Cobrado no resgate.</a:t>
            </a:r>
          </a:p>
        </p:txBody>
      </p:sp>
    </p:spTree>
    <p:extLst>
      <p:ext uri="{BB962C8B-B14F-4D97-AF65-F5344CB8AC3E}">
        <p14:creationId xmlns:p14="http://schemas.microsoft.com/office/powerpoint/2010/main" val="2350225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Override1.xml><?xml version="1.0" encoding="utf-8"?>
<a:themeOverride xmlns:a="http://schemas.openxmlformats.org/drawingml/2006/main">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themeOverride>
</file>

<file path=docProps/app.xml><?xml version="1.0" encoding="utf-8"?>
<Properties xmlns="http://schemas.openxmlformats.org/officeDocument/2006/extended-properties" xmlns:vt="http://schemas.openxmlformats.org/officeDocument/2006/docPropsVTypes">
  <Template/>
  <TotalTime>881</TotalTime>
  <Words>5855</Words>
  <Application>Microsoft Office PowerPoint</Application>
  <PresentationFormat>Widescreen</PresentationFormat>
  <Paragraphs>685</Paragraphs>
  <Slides>113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113</vt:i4>
      </vt:variant>
    </vt:vector>
  </HeadingPairs>
  <TitlesOfParts>
    <vt:vector size="118" baseType="lpstr">
      <vt:lpstr>Arial</vt:lpstr>
      <vt:lpstr>MS Shell Dlg 2</vt:lpstr>
      <vt:lpstr>Wingdings</vt:lpstr>
      <vt:lpstr>Wingdings 3</vt:lpstr>
      <vt:lpstr>Madison</vt:lpstr>
      <vt:lpstr>Tudo bem às minhas custas: Descobertas financeiras de um dev na pandemia</vt:lpstr>
      <vt:lpstr>INTRODUÇÃO</vt:lpstr>
      <vt:lpstr>Conselhos “FINANCEIROS”</vt:lpstr>
      <vt:lpstr>ALGUMAS RECAPITULAÇÕES</vt:lpstr>
      <vt:lpstr>O que são Juros?</vt:lpstr>
      <vt:lpstr>Juros Simples - Definição</vt:lpstr>
      <vt:lpstr>Juros Simples - Fórmula</vt:lpstr>
      <vt:lpstr>Juros Simples - Exemplo</vt:lpstr>
      <vt:lpstr>Juros Compostos - Definição</vt:lpstr>
      <vt:lpstr>Juros Compostos - Fórmula</vt:lpstr>
      <vt:lpstr>Juros Compostos - Exemplo</vt:lpstr>
      <vt:lpstr>Comparação </vt:lpstr>
      <vt:lpstr>Tabela Price ou Sistema Francês de Amortização</vt:lpstr>
      <vt:lpstr>Tabela Price - Fórmulas</vt:lpstr>
      <vt:lpstr>Tabela Price - Fórmulas</vt:lpstr>
      <vt:lpstr>Tabela Price - Exemplo</vt:lpstr>
      <vt:lpstr>SAC – Sistema de Amortização Constante</vt:lpstr>
      <vt:lpstr>SAC – Fórmula </vt:lpstr>
      <vt:lpstr>SAC - Exemplo</vt:lpstr>
      <vt:lpstr>Comparativo</vt:lpstr>
      <vt:lpstr>SACOC - Definição</vt:lpstr>
      <vt:lpstr>RENDA FIXA</vt:lpstr>
      <vt:lpstr>Emissores de Dívida</vt:lpstr>
      <vt:lpstr>Tipos de Rentabilidade</vt:lpstr>
      <vt:lpstr>Tributação</vt:lpstr>
      <vt:lpstr>Tributação</vt:lpstr>
      <vt:lpstr>Poupança</vt:lpstr>
      <vt:lpstr>Poupança</vt:lpstr>
      <vt:lpstr>Poupança</vt:lpstr>
      <vt:lpstr>Poupança</vt:lpstr>
      <vt:lpstr>Tesouro Direto - O que é? </vt:lpstr>
      <vt:lpstr>Tesouro Direto - Requisitos </vt:lpstr>
      <vt:lpstr>Tesouro Direto - Riscos</vt:lpstr>
      <vt:lpstr>Tesouro Direto - Site</vt:lpstr>
      <vt:lpstr>CDB (Certificado de Depósito Bancário) </vt:lpstr>
      <vt:lpstr>LC (Letra de Câmbio)</vt:lpstr>
      <vt:lpstr>LCI e LCA (Letra de Crédito Imobiliário e Letra do Crédito Agrícola) </vt:lpstr>
      <vt:lpstr>CRI e CRA (Certificado de recebíveis)</vt:lpstr>
      <vt:lpstr>Debêntures</vt:lpstr>
      <vt:lpstr>Debêntures - Tipos </vt:lpstr>
      <vt:lpstr>FGC (Fundo Garantidor de Créditos)</vt:lpstr>
      <vt:lpstr>FGC (Fundo Garantidor de Créditos)</vt:lpstr>
      <vt:lpstr>FGC – Como funciona se eu precisar?</vt:lpstr>
      <vt:lpstr>Imóveis </vt:lpstr>
      <vt:lpstr>Imóveis Físicos</vt:lpstr>
      <vt:lpstr>Fundos Imobiliários - O que é?  </vt:lpstr>
      <vt:lpstr>Fundos Imobiliários - Quem administra? </vt:lpstr>
      <vt:lpstr>Fundos Imobiliários - Tipos  </vt:lpstr>
      <vt:lpstr>Fundos Imobiliários - Custos  </vt:lpstr>
      <vt:lpstr>Fundos Imobiliários - Tributação  </vt:lpstr>
      <vt:lpstr>Fundos Imobiliários - Tributação  </vt:lpstr>
      <vt:lpstr>Fundos Imobiliários – Critérios de avaliação do tipo de Tijolo  </vt:lpstr>
      <vt:lpstr>Fundos Imobiliários – Critérios de avaliação do tipo de Tijolo  </vt:lpstr>
      <vt:lpstr>Fundos Imobiliários – Critérios de avaliação do tipo de Papel  </vt:lpstr>
      <vt:lpstr>Fundos Imobiliários – Vantagens em relação a imóveis físicos </vt:lpstr>
      <vt:lpstr>BOLSA DE VALORES - O que é?</vt:lpstr>
      <vt:lpstr>BOLSA DE VALORES – No Brasil</vt:lpstr>
      <vt:lpstr>BOLSA DE VALORES - Ações</vt:lpstr>
      <vt:lpstr>Ações – Tipos</vt:lpstr>
      <vt:lpstr>Ações – Análise</vt:lpstr>
      <vt:lpstr>BOLSA DE VALORES – Outros ativos negociados</vt:lpstr>
      <vt:lpstr>BOLSA DE VALORES – Custos</vt:lpstr>
      <vt:lpstr>BOLSA DE VALORES – Custos - Cobranças da B3</vt:lpstr>
      <vt:lpstr>BOLSA DE VALORES – Imposto de Renda</vt:lpstr>
      <vt:lpstr>BOLSA DE VALORES – Dicas para começar a investir</vt:lpstr>
      <vt:lpstr>Ouro</vt:lpstr>
      <vt:lpstr>Ouro Físico</vt:lpstr>
      <vt:lpstr>Contratos Futuros de Ouro</vt:lpstr>
      <vt:lpstr> Fundos de Investimentos de Ouro</vt:lpstr>
      <vt:lpstr>OURO – avaliações antes de investir</vt:lpstr>
      <vt:lpstr>DÓLAR</vt:lpstr>
      <vt:lpstr>Compra de papel moeda</vt:lpstr>
      <vt:lpstr>Mercado Futuro</vt:lpstr>
      <vt:lpstr>Fundos cambiais</vt:lpstr>
      <vt:lpstr>ETF (Exchange Traded Fund)</vt:lpstr>
      <vt:lpstr>Ações e Fundos de Investimento</vt:lpstr>
      <vt:lpstr>Tipos de cotação</vt:lpstr>
      <vt:lpstr>PREVIDÊNCIA PRIVADA</vt:lpstr>
      <vt:lpstr>PGBL (Plano Gerador de Benefício Livre)</vt:lpstr>
      <vt:lpstr>VGBL (Vida Gerador de Benefício Livre)</vt:lpstr>
      <vt:lpstr>Imposto de Renda</vt:lpstr>
      <vt:lpstr>Imposto de Renda</vt:lpstr>
      <vt:lpstr>Imposto de Renda</vt:lpstr>
      <vt:lpstr>Taxas</vt:lpstr>
      <vt:lpstr>Herdeiros</vt:lpstr>
      <vt:lpstr>CRIPTOMOEDAS</vt:lpstr>
      <vt:lpstr>Como Investir?</vt:lpstr>
      <vt:lpstr>Investimento Direto</vt:lpstr>
      <vt:lpstr>Investimento Direto - Vantagens</vt:lpstr>
      <vt:lpstr>Investimento Direto - Desvantagens</vt:lpstr>
      <vt:lpstr>ETF</vt:lpstr>
      <vt:lpstr>Fundos de investimento em BitCoin</vt:lpstr>
      <vt:lpstr>FUNDOS DE INVESTIMENTOS</vt:lpstr>
      <vt:lpstr>Custos</vt:lpstr>
      <vt:lpstr>Tributação IR – Fundos de curto e longo prazo</vt:lpstr>
      <vt:lpstr>Tributação IR – Fundos de curto e longo prazo</vt:lpstr>
      <vt:lpstr>Tributação IR – Fundos de curto e longo prazo</vt:lpstr>
      <vt:lpstr>Tributação IOF</vt:lpstr>
      <vt:lpstr>Tributação IR – Fundos de Ações</vt:lpstr>
      <vt:lpstr>FUNDOS DE INVESTIMENTOS - Tipos </vt:lpstr>
      <vt:lpstr>FUNDOS DE INVESTIMENTOS - Tipos</vt:lpstr>
      <vt:lpstr>FUNDOS DE INVESTIMENTOS - Riscos</vt:lpstr>
      <vt:lpstr>FUNDOS DE INVESTIMENTO</vt:lpstr>
      <vt:lpstr>Critérios para escolher um fundo de investimento </vt:lpstr>
      <vt:lpstr>BANCOS – Como avaliar</vt:lpstr>
      <vt:lpstr>Índice de Basiléia</vt:lpstr>
      <vt:lpstr>Índice de Imobilização</vt:lpstr>
      <vt:lpstr>Corretoras – Como avaliar</vt:lpstr>
      <vt:lpstr>Dicas </vt:lpstr>
      <vt:lpstr>Dicas </vt:lpstr>
      <vt:lpstr>Mito Verdade - Depende</vt:lpstr>
      <vt:lpstr>Casa</vt:lpstr>
      <vt:lpstr>Carro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Tudo bem às minhas custas: Descobertas financeiras de um dev na pandemia</dc:title>
  <dc:creator>noteSala</dc:creator>
  <cp:lastModifiedBy>Ricardo Ribeiro da Costa</cp:lastModifiedBy>
  <cp:revision>50</cp:revision>
  <dcterms:created xsi:type="dcterms:W3CDTF">2022-01-30T21:58:17Z</dcterms:created>
  <dcterms:modified xsi:type="dcterms:W3CDTF">2022-01-31T17:31:40Z</dcterms:modified>
</cp:coreProperties>
</file>