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7488238" cy="10790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65"/>
    <p:restoredTop sz="94648"/>
  </p:normalViewPr>
  <p:slideViewPr>
    <p:cSldViewPr snapToGrid="0">
      <p:cViewPr varScale="1">
        <p:scale>
          <a:sx n="74" d="100"/>
          <a:sy n="74" d="100"/>
        </p:scale>
        <p:origin x="2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9573-A508-B64C-A73C-204BB87D0921}" type="datetimeFigureOut">
              <a:rPr lang="en-US" smtClean="0"/>
              <a:t>5/2/23</a:t>
            </a:fld>
            <a:endParaRPr lang="en-US"/>
          </a:p>
        </p:txBody>
      </p:sp>
      <p:sp>
        <p:nvSpPr>
          <p:cNvPr id="4" name="Slide Image Placeholder 3"/>
          <p:cNvSpPr>
            <a:spLocks noGrp="1" noRot="1" noChangeAspect="1"/>
          </p:cNvSpPr>
          <p:nvPr>
            <p:ph type="sldImg" idx="2"/>
          </p:nvPr>
        </p:nvSpPr>
        <p:spPr>
          <a:xfrm>
            <a:off x="2359025" y="1143000"/>
            <a:ext cx="2139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C97CF-D2B5-8849-A3DD-AFBE81F9AB70}" type="slidenum">
              <a:rPr lang="en-US" smtClean="0"/>
              <a:t>‹#›</a:t>
            </a:fld>
            <a:endParaRPr lang="en-US"/>
          </a:p>
        </p:txBody>
      </p:sp>
    </p:spTree>
    <p:extLst>
      <p:ext uri="{BB962C8B-B14F-4D97-AF65-F5344CB8AC3E}">
        <p14:creationId xmlns:p14="http://schemas.microsoft.com/office/powerpoint/2010/main" val="1377276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9025" y="1143000"/>
            <a:ext cx="21399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C97CF-D2B5-8849-A3DD-AFBE81F9AB70}" type="slidenum">
              <a:rPr lang="en-US" smtClean="0"/>
              <a:t>1</a:t>
            </a:fld>
            <a:endParaRPr lang="en-US"/>
          </a:p>
        </p:txBody>
      </p:sp>
    </p:spTree>
    <p:extLst>
      <p:ext uri="{BB962C8B-B14F-4D97-AF65-F5344CB8AC3E}">
        <p14:creationId xmlns:p14="http://schemas.microsoft.com/office/powerpoint/2010/main" val="3733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1618" y="1765903"/>
            <a:ext cx="6365002" cy="3756601"/>
          </a:xfrm>
        </p:spPr>
        <p:txBody>
          <a:bodyPr anchor="b"/>
          <a:lstStyle>
            <a:lvl1pPr algn="ctr">
              <a:defRPr sz="4913"/>
            </a:lvl1pPr>
          </a:lstStyle>
          <a:p>
            <a:r>
              <a:rPr lang="en-US"/>
              <a:t>Click to edit Master title style</a:t>
            </a:r>
            <a:endParaRPr lang="en-US" dirty="0"/>
          </a:p>
        </p:txBody>
      </p:sp>
      <p:sp>
        <p:nvSpPr>
          <p:cNvPr id="3" name="Subtitle 2"/>
          <p:cNvSpPr>
            <a:spLocks noGrp="1"/>
          </p:cNvSpPr>
          <p:nvPr>
            <p:ph type="subTitle" idx="1"/>
          </p:nvPr>
        </p:nvSpPr>
        <p:spPr>
          <a:xfrm>
            <a:off x="936030" y="5667374"/>
            <a:ext cx="5616179" cy="2605142"/>
          </a:xfrm>
        </p:spPr>
        <p:txBody>
          <a:bodyPr/>
          <a:lstStyle>
            <a:lvl1pPr marL="0" indent="0" algn="ctr">
              <a:buNone/>
              <a:defRPr sz="1965"/>
            </a:lvl1pPr>
            <a:lvl2pPr marL="374401" indent="0" algn="ctr">
              <a:buNone/>
              <a:defRPr sz="1638"/>
            </a:lvl2pPr>
            <a:lvl3pPr marL="748802" indent="0" algn="ctr">
              <a:buNone/>
              <a:defRPr sz="1474"/>
            </a:lvl3pPr>
            <a:lvl4pPr marL="1123203" indent="0" algn="ctr">
              <a:buNone/>
              <a:defRPr sz="1310"/>
            </a:lvl4pPr>
            <a:lvl5pPr marL="1497604" indent="0" algn="ctr">
              <a:buNone/>
              <a:defRPr sz="1310"/>
            </a:lvl5pPr>
            <a:lvl6pPr marL="1872005" indent="0" algn="ctr">
              <a:buNone/>
              <a:defRPr sz="1310"/>
            </a:lvl6pPr>
            <a:lvl7pPr marL="2246406" indent="0" algn="ctr">
              <a:buNone/>
              <a:defRPr sz="1310"/>
            </a:lvl7pPr>
            <a:lvl8pPr marL="2620808" indent="0" algn="ctr">
              <a:buNone/>
              <a:defRPr sz="1310"/>
            </a:lvl8pPr>
            <a:lvl9pPr marL="2995209"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6853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80164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58771" y="574480"/>
            <a:ext cx="1614651" cy="91442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817" y="574480"/>
            <a:ext cx="4750351" cy="9144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0659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423695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0917" y="2690070"/>
            <a:ext cx="6458605" cy="4488438"/>
          </a:xfrm>
        </p:spPr>
        <p:txBody>
          <a:bodyPr anchor="b"/>
          <a:lstStyle>
            <a:lvl1pPr>
              <a:defRPr sz="4913"/>
            </a:lvl1pPr>
          </a:lstStyle>
          <a:p>
            <a:r>
              <a:rPr lang="en-US"/>
              <a:t>Click to edit Master title style</a:t>
            </a:r>
            <a:endParaRPr lang="en-US" dirty="0"/>
          </a:p>
        </p:txBody>
      </p:sp>
      <p:sp>
        <p:nvSpPr>
          <p:cNvPr id="3" name="Text Placeholder 2"/>
          <p:cNvSpPr>
            <a:spLocks noGrp="1"/>
          </p:cNvSpPr>
          <p:nvPr>
            <p:ph type="body" idx="1"/>
          </p:nvPr>
        </p:nvSpPr>
        <p:spPr>
          <a:xfrm>
            <a:off x="510917" y="7220970"/>
            <a:ext cx="6458605" cy="2360364"/>
          </a:xfrm>
        </p:spPr>
        <p:txBody>
          <a:bodyPr/>
          <a:lstStyle>
            <a:lvl1pPr marL="0" indent="0">
              <a:buNone/>
              <a:defRPr sz="1965">
                <a:solidFill>
                  <a:schemeClr val="tx1"/>
                </a:solidFill>
              </a:defRPr>
            </a:lvl1pPr>
            <a:lvl2pPr marL="374401" indent="0">
              <a:buNone/>
              <a:defRPr sz="1638">
                <a:solidFill>
                  <a:schemeClr val="tx1">
                    <a:tint val="75000"/>
                  </a:schemeClr>
                </a:solidFill>
              </a:defRPr>
            </a:lvl2pPr>
            <a:lvl3pPr marL="748802" indent="0">
              <a:buNone/>
              <a:defRPr sz="1474">
                <a:solidFill>
                  <a:schemeClr val="tx1">
                    <a:tint val="75000"/>
                  </a:schemeClr>
                </a:solidFill>
              </a:defRPr>
            </a:lvl3pPr>
            <a:lvl4pPr marL="1123203" indent="0">
              <a:buNone/>
              <a:defRPr sz="1310">
                <a:solidFill>
                  <a:schemeClr val="tx1">
                    <a:tint val="75000"/>
                  </a:schemeClr>
                </a:solidFill>
              </a:defRPr>
            </a:lvl4pPr>
            <a:lvl5pPr marL="1497604" indent="0">
              <a:buNone/>
              <a:defRPr sz="1310">
                <a:solidFill>
                  <a:schemeClr val="tx1">
                    <a:tint val="75000"/>
                  </a:schemeClr>
                </a:solidFill>
              </a:defRPr>
            </a:lvl5pPr>
            <a:lvl6pPr marL="1872005" indent="0">
              <a:buNone/>
              <a:defRPr sz="1310">
                <a:solidFill>
                  <a:schemeClr val="tx1">
                    <a:tint val="75000"/>
                  </a:schemeClr>
                </a:solidFill>
              </a:defRPr>
            </a:lvl6pPr>
            <a:lvl7pPr marL="2246406" indent="0">
              <a:buNone/>
              <a:defRPr sz="1310">
                <a:solidFill>
                  <a:schemeClr val="tx1">
                    <a:tint val="75000"/>
                  </a:schemeClr>
                </a:solidFill>
              </a:defRPr>
            </a:lvl7pPr>
            <a:lvl8pPr marL="2620808" indent="0">
              <a:buNone/>
              <a:defRPr sz="1310">
                <a:solidFill>
                  <a:schemeClr val="tx1">
                    <a:tint val="75000"/>
                  </a:schemeClr>
                </a:solidFill>
              </a:defRPr>
            </a:lvl8pPr>
            <a:lvl9pPr marL="2995209" indent="0">
              <a:buNone/>
              <a:defRPr sz="13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900D3-29AD-0849-B2D3-ABF3197CC48E}" type="datetimeFigureOut">
              <a:rPr lang="en-US" smtClean="0"/>
              <a:t>5/2/23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2780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816" y="2872401"/>
            <a:ext cx="3182501" cy="6846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0921" y="2872401"/>
            <a:ext cx="3182501" cy="6846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900D3-29AD-0849-B2D3-ABF3197CC48E}"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245132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5792" y="574483"/>
            <a:ext cx="6458605" cy="20856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5793" y="2645108"/>
            <a:ext cx="3167875" cy="1296326"/>
          </a:xfrm>
        </p:spPr>
        <p:txBody>
          <a:bodyPr anchor="b"/>
          <a:lstStyle>
            <a:lvl1pPr marL="0" indent="0">
              <a:buNone/>
              <a:defRPr sz="1965" b="1"/>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a:t>Click to edit Master text styles</a:t>
            </a:r>
          </a:p>
        </p:txBody>
      </p:sp>
      <p:sp>
        <p:nvSpPr>
          <p:cNvPr id="4" name="Content Placeholder 3"/>
          <p:cNvSpPr>
            <a:spLocks noGrp="1"/>
          </p:cNvSpPr>
          <p:nvPr>
            <p:ph sz="half" idx="2"/>
          </p:nvPr>
        </p:nvSpPr>
        <p:spPr>
          <a:xfrm>
            <a:off x="515793" y="3941434"/>
            <a:ext cx="3167875" cy="5797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0921" y="2645108"/>
            <a:ext cx="3183476" cy="1296326"/>
          </a:xfrm>
        </p:spPr>
        <p:txBody>
          <a:bodyPr anchor="b"/>
          <a:lstStyle>
            <a:lvl1pPr marL="0" indent="0">
              <a:buNone/>
              <a:defRPr sz="1965" b="1"/>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a:t>Click to edit Master text styles</a:t>
            </a:r>
          </a:p>
        </p:txBody>
      </p:sp>
      <p:sp>
        <p:nvSpPr>
          <p:cNvPr id="6" name="Content Placeholder 5"/>
          <p:cNvSpPr>
            <a:spLocks noGrp="1"/>
          </p:cNvSpPr>
          <p:nvPr>
            <p:ph sz="quarter" idx="4"/>
          </p:nvPr>
        </p:nvSpPr>
        <p:spPr>
          <a:xfrm>
            <a:off x="3790921" y="3941434"/>
            <a:ext cx="3183476" cy="5797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900D3-29AD-0849-B2D3-ABF3197CC48E}" type="datetimeFigureOut">
              <a:rPr lang="en-US" smtClean="0"/>
              <a:t>5/2/23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23318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900D3-29AD-0849-B2D3-ABF3197CC48E}" type="datetimeFigureOut">
              <a:rPr lang="en-US" smtClean="0"/>
              <a:t>5/2/23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99551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900D3-29AD-0849-B2D3-ABF3197CC48E}" type="datetimeFigureOut">
              <a:rPr lang="en-US" smtClean="0"/>
              <a:t>5/2/23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00454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719349"/>
            <a:ext cx="2415152" cy="2517722"/>
          </a:xfrm>
        </p:spPr>
        <p:txBody>
          <a:bodyPr anchor="b"/>
          <a:lstStyle>
            <a:lvl1pPr>
              <a:defRPr sz="2620"/>
            </a:lvl1pPr>
          </a:lstStyle>
          <a:p>
            <a:r>
              <a:rPr lang="en-US"/>
              <a:t>Click to edit Master title style</a:t>
            </a:r>
            <a:endParaRPr lang="en-US" dirty="0"/>
          </a:p>
        </p:txBody>
      </p:sp>
      <p:sp>
        <p:nvSpPr>
          <p:cNvPr id="3" name="Content Placeholder 2"/>
          <p:cNvSpPr>
            <a:spLocks noGrp="1"/>
          </p:cNvSpPr>
          <p:nvPr>
            <p:ph idx="1"/>
          </p:nvPr>
        </p:nvSpPr>
        <p:spPr>
          <a:xfrm>
            <a:off x="3183477" y="1553597"/>
            <a:ext cx="3790920" cy="7668063"/>
          </a:xfrm>
        </p:spPr>
        <p:txBody>
          <a:bodyPr/>
          <a:lstStyle>
            <a:lvl1pPr>
              <a:defRPr sz="2620"/>
            </a:lvl1pPr>
            <a:lvl2pPr>
              <a:defRPr sz="2293"/>
            </a:lvl2pPr>
            <a:lvl3pPr>
              <a:defRPr sz="1965"/>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5792" y="3237071"/>
            <a:ext cx="2415152" cy="5997075"/>
          </a:xfrm>
        </p:spPr>
        <p:txBody>
          <a:bodyPr/>
          <a:lstStyle>
            <a:lvl1pPr marL="0" indent="0">
              <a:buNone/>
              <a:defRPr sz="1310"/>
            </a:lvl1pPr>
            <a:lvl2pPr marL="374401" indent="0">
              <a:buNone/>
              <a:defRPr sz="1146"/>
            </a:lvl2pPr>
            <a:lvl3pPr marL="748802" indent="0">
              <a:buNone/>
              <a:defRPr sz="983"/>
            </a:lvl3pPr>
            <a:lvl4pPr marL="1123203" indent="0">
              <a:buNone/>
              <a:defRPr sz="819"/>
            </a:lvl4pPr>
            <a:lvl5pPr marL="1497604" indent="0">
              <a:buNone/>
              <a:defRPr sz="819"/>
            </a:lvl5pPr>
            <a:lvl6pPr marL="1872005" indent="0">
              <a:buNone/>
              <a:defRPr sz="819"/>
            </a:lvl6pPr>
            <a:lvl7pPr marL="2246406" indent="0">
              <a:buNone/>
              <a:defRPr sz="819"/>
            </a:lvl7pPr>
            <a:lvl8pPr marL="2620808" indent="0">
              <a:buNone/>
              <a:defRPr sz="819"/>
            </a:lvl8pPr>
            <a:lvl9pPr marL="2995209"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832900D3-29AD-0849-B2D3-ABF3197CC48E}"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220636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719349"/>
            <a:ext cx="2415152" cy="2517722"/>
          </a:xfrm>
        </p:spPr>
        <p:txBody>
          <a:bodyPr anchor="b"/>
          <a:lstStyle>
            <a:lvl1pPr>
              <a:defRPr sz="26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3477" y="1553597"/>
            <a:ext cx="3790920" cy="7668063"/>
          </a:xfrm>
        </p:spPr>
        <p:txBody>
          <a:bodyPr anchor="t"/>
          <a:lstStyle>
            <a:lvl1pPr marL="0" indent="0">
              <a:buNone/>
              <a:defRPr sz="2620"/>
            </a:lvl1pPr>
            <a:lvl2pPr marL="374401" indent="0">
              <a:buNone/>
              <a:defRPr sz="2293"/>
            </a:lvl2pPr>
            <a:lvl3pPr marL="748802" indent="0">
              <a:buNone/>
              <a:defRPr sz="1965"/>
            </a:lvl3pPr>
            <a:lvl4pPr marL="1123203" indent="0">
              <a:buNone/>
              <a:defRPr sz="1638"/>
            </a:lvl4pPr>
            <a:lvl5pPr marL="1497604" indent="0">
              <a:buNone/>
              <a:defRPr sz="1638"/>
            </a:lvl5pPr>
            <a:lvl6pPr marL="1872005" indent="0">
              <a:buNone/>
              <a:defRPr sz="1638"/>
            </a:lvl6pPr>
            <a:lvl7pPr marL="2246406" indent="0">
              <a:buNone/>
              <a:defRPr sz="1638"/>
            </a:lvl7pPr>
            <a:lvl8pPr marL="2620808" indent="0">
              <a:buNone/>
              <a:defRPr sz="1638"/>
            </a:lvl8pPr>
            <a:lvl9pPr marL="2995209"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15792" y="3237071"/>
            <a:ext cx="2415152" cy="5997075"/>
          </a:xfrm>
        </p:spPr>
        <p:txBody>
          <a:bodyPr/>
          <a:lstStyle>
            <a:lvl1pPr marL="0" indent="0">
              <a:buNone/>
              <a:defRPr sz="1310"/>
            </a:lvl1pPr>
            <a:lvl2pPr marL="374401" indent="0">
              <a:buNone/>
              <a:defRPr sz="1146"/>
            </a:lvl2pPr>
            <a:lvl3pPr marL="748802" indent="0">
              <a:buNone/>
              <a:defRPr sz="983"/>
            </a:lvl3pPr>
            <a:lvl4pPr marL="1123203" indent="0">
              <a:buNone/>
              <a:defRPr sz="819"/>
            </a:lvl4pPr>
            <a:lvl5pPr marL="1497604" indent="0">
              <a:buNone/>
              <a:defRPr sz="819"/>
            </a:lvl5pPr>
            <a:lvl6pPr marL="1872005" indent="0">
              <a:buNone/>
              <a:defRPr sz="819"/>
            </a:lvl6pPr>
            <a:lvl7pPr marL="2246406" indent="0">
              <a:buNone/>
              <a:defRPr sz="819"/>
            </a:lvl7pPr>
            <a:lvl8pPr marL="2620808" indent="0">
              <a:buNone/>
              <a:defRPr sz="819"/>
            </a:lvl8pPr>
            <a:lvl9pPr marL="2995209"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832900D3-29AD-0849-B2D3-ABF3197CC48E}" type="datetimeFigureOut">
              <a:rPr lang="en-US" smtClean="0"/>
              <a:t>5/2/23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90220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817" y="574483"/>
            <a:ext cx="6458605" cy="20856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817" y="2872401"/>
            <a:ext cx="6458605" cy="68463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816" y="10000955"/>
            <a:ext cx="1684854" cy="574480"/>
          </a:xfrm>
          <a:prstGeom prst="rect">
            <a:avLst/>
          </a:prstGeom>
        </p:spPr>
        <p:txBody>
          <a:bodyPr vert="horz" lIns="91440" tIns="45720" rIns="91440" bIns="45720" rtlCol="0" anchor="ctr"/>
          <a:lstStyle>
            <a:lvl1pPr algn="l">
              <a:defRPr sz="983">
                <a:solidFill>
                  <a:schemeClr val="tx1">
                    <a:tint val="75000"/>
                  </a:schemeClr>
                </a:solidFill>
              </a:defRPr>
            </a:lvl1pPr>
          </a:lstStyle>
          <a:p>
            <a:fld id="{832900D3-29AD-0849-B2D3-ABF3197CC48E}" type="datetimeFigureOut">
              <a:rPr lang="en-US" smtClean="0"/>
              <a:t>5/2/23</a:t>
            </a:fld>
            <a:endParaRPr lang="en-US"/>
          </a:p>
        </p:txBody>
      </p:sp>
      <p:sp>
        <p:nvSpPr>
          <p:cNvPr id="5" name="Footer Placeholder 4"/>
          <p:cNvSpPr>
            <a:spLocks noGrp="1"/>
          </p:cNvSpPr>
          <p:nvPr>
            <p:ph type="ftr" sz="quarter" idx="3"/>
          </p:nvPr>
        </p:nvSpPr>
        <p:spPr>
          <a:xfrm>
            <a:off x="2480479" y="10000955"/>
            <a:ext cx="2527280" cy="574480"/>
          </a:xfrm>
          <a:prstGeom prst="rect">
            <a:avLst/>
          </a:prstGeom>
        </p:spPr>
        <p:txBody>
          <a:bodyPr vert="horz" lIns="91440" tIns="45720" rIns="91440" bIns="45720" rtlCol="0" anchor="ctr"/>
          <a:lstStyle>
            <a:lvl1pPr algn="ctr">
              <a:defRPr sz="98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88568" y="10000955"/>
            <a:ext cx="1684854" cy="574480"/>
          </a:xfrm>
          <a:prstGeom prst="rect">
            <a:avLst/>
          </a:prstGeom>
        </p:spPr>
        <p:txBody>
          <a:bodyPr vert="horz" lIns="91440" tIns="45720" rIns="91440" bIns="45720" rtlCol="0" anchor="ctr"/>
          <a:lstStyle>
            <a:lvl1pPr algn="r">
              <a:defRPr sz="983">
                <a:solidFill>
                  <a:schemeClr val="tx1">
                    <a:tint val="75000"/>
                  </a:schemeClr>
                </a:solidFill>
              </a:defRPr>
            </a:lvl1pPr>
          </a:lstStyle>
          <a:p>
            <a:fld id="{E36E4FBB-78B1-9F47-B3D2-5AB60352A761}" type="slidenum">
              <a:rPr lang="en-US" smtClean="0"/>
              <a:t>‹#›</a:t>
            </a:fld>
            <a:endParaRPr lang="en-US"/>
          </a:p>
        </p:txBody>
      </p:sp>
    </p:spTree>
    <p:extLst>
      <p:ext uri="{BB962C8B-B14F-4D97-AF65-F5344CB8AC3E}">
        <p14:creationId xmlns:p14="http://schemas.microsoft.com/office/powerpoint/2010/main" val="8936723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48802" rtl="0" eaLnBrk="1" latinLnBrk="0" hangingPunct="1">
        <a:lnSpc>
          <a:spcPct val="90000"/>
        </a:lnSpc>
        <a:spcBef>
          <a:spcPct val="0"/>
        </a:spcBef>
        <a:buNone/>
        <a:defRPr sz="3603" kern="1200">
          <a:solidFill>
            <a:schemeClr val="tx1"/>
          </a:solidFill>
          <a:latin typeface="+mj-lt"/>
          <a:ea typeface="+mj-ea"/>
          <a:cs typeface="+mj-cs"/>
        </a:defRPr>
      </a:lvl1pPr>
    </p:titleStyle>
    <p:bodyStyle>
      <a:lvl1pPr marL="187201" indent="-187201" algn="l" defTabSz="748802"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02" indent="-187201" algn="l" defTabSz="748802" rtl="0" eaLnBrk="1" latinLnBrk="0" hangingPunct="1">
        <a:lnSpc>
          <a:spcPct val="90000"/>
        </a:lnSpc>
        <a:spcBef>
          <a:spcPts val="409"/>
        </a:spcBef>
        <a:buFont typeface="Arial" panose="020B0604020202020204" pitchFamily="34" charset="0"/>
        <a:buChar char="•"/>
        <a:defRPr sz="1965" kern="1200">
          <a:solidFill>
            <a:schemeClr val="tx1"/>
          </a:solidFill>
          <a:latin typeface="+mn-lt"/>
          <a:ea typeface="+mn-ea"/>
          <a:cs typeface="+mn-cs"/>
        </a:defRPr>
      </a:lvl2pPr>
      <a:lvl3pPr marL="936003" indent="-187201" algn="l" defTabSz="748802" rtl="0" eaLnBrk="1" latinLnBrk="0" hangingPunct="1">
        <a:lnSpc>
          <a:spcPct val="90000"/>
        </a:lnSpc>
        <a:spcBef>
          <a:spcPts val="409"/>
        </a:spcBef>
        <a:buFont typeface="Arial" panose="020B0604020202020204" pitchFamily="34" charset="0"/>
        <a:buChar char="•"/>
        <a:defRPr sz="1638" kern="1200">
          <a:solidFill>
            <a:schemeClr val="tx1"/>
          </a:solidFill>
          <a:latin typeface="+mn-lt"/>
          <a:ea typeface="+mn-ea"/>
          <a:cs typeface="+mn-cs"/>
        </a:defRPr>
      </a:lvl3pPr>
      <a:lvl4pPr marL="1310404"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4pPr>
      <a:lvl5pPr marL="1684805"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5pPr>
      <a:lvl6pPr marL="2059206"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6pPr>
      <a:lvl7pPr marL="2433607"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7pPr>
      <a:lvl8pPr marL="2808008"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8pPr>
      <a:lvl9pPr marL="3182409"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02" rtl="0" eaLnBrk="1" latinLnBrk="0" hangingPunct="1">
        <a:defRPr sz="1474" kern="1200">
          <a:solidFill>
            <a:schemeClr val="tx1"/>
          </a:solidFill>
          <a:latin typeface="+mn-lt"/>
          <a:ea typeface="+mn-ea"/>
          <a:cs typeface="+mn-cs"/>
        </a:defRPr>
      </a:lvl1pPr>
      <a:lvl2pPr marL="374401" algn="l" defTabSz="748802" rtl="0" eaLnBrk="1" latinLnBrk="0" hangingPunct="1">
        <a:defRPr sz="1474" kern="1200">
          <a:solidFill>
            <a:schemeClr val="tx1"/>
          </a:solidFill>
          <a:latin typeface="+mn-lt"/>
          <a:ea typeface="+mn-ea"/>
          <a:cs typeface="+mn-cs"/>
        </a:defRPr>
      </a:lvl2pPr>
      <a:lvl3pPr marL="748802" algn="l" defTabSz="748802" rtl="0" eaLnBrk="1" latinLnBrk="0" hangingPunct="1">
        <a:defRPr sz="1474" kern="1200">
          <a:solidFill>
            <a:schemeClr val="tx1"/>
          </a:solidFill>
          <a:latin typeface="+mn-lt"/>
          <a:ea typeface="+mn-ea"/>
          <a:cs typeface="+mn-cs"/>
        </a:defRPr>
      </a:lvl3pPr>
      <a:lvl4pPr marL="1123203" algn="l" defTabSz="748802" rtl="0" eaLnBrk="1" latinLnBrk="0" hangingPunct="1">
        <a:defRPr sz="1474" kern="1200">
          <a:solidFill>
            <a:schemeClr val="tx1"/>
          </a:solidFill>
          <a:latin typeface="+mn-lt"/>
          <a:ea typeface="+mn-ea"/>
          <a:cs typeface="+mn-cs"/>
        </a:defRPr>
      </a:lvl4pPr>
      <a:lvl5pPr marL="1497604" algn="l" defTabSz="748802" rtl="0" eaLnBrk="1" latinLnBrk="0" hangingPunct="1">
        <a:defRPr sz="1474" kern="1200">
          <a:solidFill>
            <a:schemeClr val="tx1"/>
          </a:solidFill>
          <a:latin typeface="+mn-lt"/>
          <a:ea typeface="+mn-ea"/>
          <a:cs typeface="+mn-cs"/>
        </a:defRPr>
      </a:lvl5pPr>
      <a:lvl6pPr marL="1872005" algn="l" defTabSz="748802" rtl="0" eaLnBrk="1" latinLnBrk="0" hangingPunct="1">
        <a:defRPr sz="1474" kern="1200">
          <a:solidFill>
            <a:schemeClr val="tx1"/>
          </a:solidFill>
          <a:latin typeface="+mn-lt"/>
          <a:ea typeface="+mn-ea"/>
          <a:cs typeface="+mn-cs"/>
        </a:defRPr>
      </a:lvl6pPr>
      <a:lvl7pPr marL="2246406" algn="l" defTabSz="748802" rtl="0" eaLnBrk="1" latinLnBrk="0" hangingPunct="1">
        <a:defRPr sz="1474" kern="1200">
          <a:solidFill>
            <a:schemeClr val="tx1"/>
          </a:solidFill>
          <a:latin typeface="+mn-lt"/>
          <a:ea typeface="+mn-ea"/>
          <a:cs typeface="+mn-cs"/>
        </a:defRPr>
      </a:lvl7pPr>
      <a:lvl8pPr marL="2620808" algn="l" defTabSz="748802" rtl="0" eaLnBrk="1" latinLnBrk="0" hangingPunct="1">
        <a:defRPr sz="1474" kern="1200">
          <a:solidFill>
            <a:schemeClr val="tx1"/>
          </a:solidFill>
          <a:latin typeface="+mn-lt"/>
          <a:ea typeface="+mn-ea"/>
          <a:cs typeface="+mn-cs"/>
        </a:defRPr>
      </a:lvl8pPr>
      <a:lvl9pPr marL="2995209" algn="l" defTabSz="748802"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knowledge-nlp.github.io/kdd2023"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25CCDDEF-1B73-6925-A2AF-CF9F25EFF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488238" cy="2826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7B8A4-0552-C4C6-BB93-F7A1D674E209}"/>
              </a:ext>
            </a:extLst>
          </p:cNvPr>
          <p:cNvSpPr txBox="1"/>
          <p:nvPr/>
        </p:nvSpPr>
        <p:spPr>
          <a:xfrm>
            <a:off x="0" y="2048108"/>
            <a:ext cx="7417034" cy="523220"/>
          </a:xfrm>
          <a:prstGeom prst="rect">
            <a:avLst/>
          </a:prstGeom>
          <a:noFill/>
        </p:spPr>
        <p:txBody>
          <a:bodyPr wrap="square" rtlCol="0">
            <a:spAutoFit/>
          </a:bodyPr>
          <a:lstStyle/>
          <a:p>
            <a:pPr algn="ctr"/>
            <a:r>
              <a:rPr lang="en-US" altLang="zh-CN" sz="2800" b="1" dirty="0">
                <a:latin typeface="Dubai" panose="020B0503030403030204" pitchFamily="34" charset="-78"/>
                <a:cs typeface="Dubai" panose="020B0503030403030204" pitchFamily="34" charset="-78"/>
              </a:rPr>
              <a:t>Call For Papers: KnowledgeNLP-KDD’23</a:t>
            </a:r>
          </a:p>
        </p:txBody>
      </p:sp>
      <p:sp>
        <p:nvSpPr>
          <p:cNvPr id="6" name="TextBox 5">
            <a:extLst>
              <a:ext uri="{FF2B5EF4-FFF2-40B4-BE49-F238E27FC236}">
                <a16:creationId xmlns:a16="http://schemas.microsoft.com/office/drawing/2014/main" id="{D3B32215-CA76-CDFE-9749-3B745C0857B1}"/>
              </a:ext>
            </a:extLst>
          </p:cNvPr>
          <p:cNvSpPr txBox="1"/>
          <p:nvPr/>
        </p:nvSpPr>
        <p:spPr>
          <a:xfrm>
            <a:off x="134534" y="2446659"/>
            <a:ext cx="7219169" cy="8156079"/>
          </a:xfrm>
          <a:prstGeom prst="rect">
            <a:avLst/>
          </a:prstGeom>
          <a:noFill/>
        </p:spPr>
        <p:txBody>
          <a:bodyPr wrap="square">
            <a:spAutoFit/>
          </a:bodyPr>
          <a:lstStyle/>
          <a:p>
            <a:r>
              <a:rPr lang="en-US" altLang="zh-CN" sz="2000" b="1" dirty="0">
                <a:latin typeface="Source Sans Pro" panose="020F0502020204030204" pitchFamily="34" charset="0"/>
              </a:rPr>
              <a:t>Introduction</a:t>
            </a:r>
            <a:r>
              <a:rPr lang="en-US" altLang="zh-CN" sz="1999" b="1" dirty="0">
                <a:latin typeface="Source Sans Pro" panose="020F0502020204030204" pitchFamily="34" charset="0"/>
              </a:rPr>
              <a:t>  </a:t>
            </a:r>
            <a:r>
              <a:rPr lang="en-US" sz="1600" dirty="0">
                <a:latin typeface="Source Sans Pro" panose="020F0502020204030204" pitchFamily="34" charset="0"/>
              </a:rPr>
              <a:t>Language models are being developed and deployed in many applications, “small”-scale and large-scale, generic and specialized, text-only and multimodal, etc. Meanwhile, the missingness of important knowledge causes limitations and safety challenges. The knowledge includes common sense, world facts, domain expertise, and especially the unique patterns that need to be discovered from big data applications. </a:t>
            </a:r>
          </a:p>
          <a:p>
            <a:r>
              <a:rPr lang="en-US" sz="2000" b="1" dirty="0">
                <a:latin typeface="Source Sans Pro" panose="020F0502020204030204" pitchFamily="34" charset="0"/>
              </a:rPr>
              <a:t>Paper Submission</a:t>
            </a:r>
            <a:r>
              <a:rPr lang="zh-CN" altLang="en-US" sz="1600" b="1" dirty="0">
                <a:latin typeface="Source Sans Pro" panose="020F0502020204030204" pitchFamily="34" charset="0"/>
              </a:rPr>
              <a:t>  </a:t>
            </a:r>
            <a:r>
              <a:rPr lang="en-US" altLang="zh-CN" sz="1600" dirty="0">
                <a:latin typeface="Source Sans Pro" panose="020F0502020204030204" pitchFamily="34" charset="0"/>
              </a:rPr>
              <a:t>Topics</a:t>
            </a:r>
            <a:r>
              <a:rPr lang="en-US" sz="1600" dirty="0">
                <a:latin typeface="Source Sans Pro" panose="020F0502020204030204" pitchFamily="34" charset="0"/>
              </a:rPr>
              <a:t> include but are not limited to the following:</a:t>
            </a:r>
          </a:p>
          <a:p>
            <a:pPr marL="285750" indent="-285750">
              <a:buFont typeface="Arial" panose="020B0604020202020204" pitchFamily="34" charset="0"/>
              <a:buChar char="•"/>
            </a:pPr>
            <a:r>
              <a:rPr lang="en-US" sz="1600" dirty="0">
                <a:latin typeface="Source Sans Pro" panose="020F0502020204030204" pitchFamily="34" charset="0"/>
              </a:rPr>
              <a:t>Knowledge-augmented language model pre-training / fine-tuning</a:t>
            </a:r>
          </a:p>
          <a:p>
            <a:pPr marL="285750" indent="-285750">
              <a:buFont typeface="Arial" panose="020B0604020202020204" pitchFamily="34" charset="0"/>
              <a:buChar char="•"/>
            </a:pPr>
            <a:r>
              <a:rPr lang="en-US" sz="1600" dirty="0">
                <a:latin typeface="Source Sans Pro" panose="020F0502020204030204" pitchFamily="34" charset="0"/>
              </a:rPr>
              <a:t>Retrieval augmentation with unstructured / structured data</a:t>
            </a:r>
          </a:p>
          <a:p>
            <a:pPr marL="285750" indent="-285750">
              <a:buFont typeface="Arial" panose="020B0604020202020204" pitchFamily="34" charset="0"/>
              <a:buChar char="•"/>
            </a:pPr>
            <a:r>
              <a:rPr lang="en-US" sz="1600" dirty="0">
                <a:latin typeface="Source Sans Pro" panose="020F0502020204030204" pitchFamily="34" charset="0"/>
              </a:rPr>
              <a:t>Language models augmented with commonsense / knowledge graphs</a:t>
            </a:r>
          </a:p>
          <a:p>
            <a:pPr marL="285750" indent="-285750">
              <a:buFont typeface="Arial" panose="020B0604020202020204" pitchFamily="34" charset="0"/>
              <a:buChar char="•"/>
            </a:pPr>
            <a:r>
              <a:rPr lang="en-US" sz="1600" dirty="0">
                <a:latin typeface="Source Sans Pro" panose="020F0502020204030204" pitchFamily="34" charset="0"/>
              </a:rPr>
              <a:t>Scalable machine learning architectures in KnowledgeNLP products/platforms</a:t>
            </a:r>
          </a:p>
          <a:p>
            <a:pPr marL="285750" indent="-285750">
              <a:buFont typeface="Arial" panose="020B0604020202020204" pitchFamily="34" charset="0"/>
              <a:buChar char="•"/>
            </a:pPr>
            <a:r>
              <a:rPr lang="en-US" sz="1600" dirty="0">
                <a:latin typeface="Source Sans Pro" panose="020F0502020204030204" pitchFamily="34" charset="0"/>
              </a:rPr>
              <a:t>Knowledge-augmented NLP for user modeling and query understanding</a:t>
            </a:r>
          </a:p>
          <a:p>
            <a:pPr marL="285750" indent="-285750">
              <a:buFont typeface="Arial" panose="020B0604020202020204" pitchFamily="34" charset="0"/>
              <a:buChar char="•"/>
            </a:pPr>
            <a:r>
              <a:rPr lang="en-US" sz="1600" dirty="0">
                <a:latin typeface="Source Sans Pro" panose="020F0502020204030204" pitchFamily="34" charset="0"/>
              </a:rPr>
              <a:t>Knowledge-augmented NLP for e-commerce, </a:t>
            </a:r>
            <a:r>
              <a:rPr lang="en-US" altLang="zh-CN" sz="1600" dirty="0" err="1">
                <a:latin typeface="Source Sans Pro" panose="020F0502020204030204" pitchFamily="34" charset="0"/>
              </a:rPr>
              <a:t>RecSys</a:t>
            </a:r>
            <a:r>
              <a:rPr lang="en-US" sz="1600" dirty="0">
                <a:latin typeface="Source Sans Pro" panose="020F0502020204030204" pitchFamily="34" charset="0"/>
              </a:rPr>
              <a:t>, social media analysis, affective computing, education, healthcare, and other applications</a:t>
            </a:r>
          </a:p>
          <a:p>
            <a:pPr marL="285750" indent="-285750">
              <a:buFont typeface="Arial" panose="020B0604020202020204" pitchFamily="34" charset="0"/>
              <a:buChar char="•"/>
            </a:pPr>
            <a:r>
              <a:rPr lang="en-US" sz="1600" dirty="0">
                <a:latin typeface="Source Sans Pro" panose="020F0502020204030204" pitchFamily="34" charset="0"/>
              </a:rPr>
              <a:t>Human-centric NLP for social good</a:t>
            </a:r>
            <a:r>
              <a:rPr lang="zh-CN" altLang="en-US" sz="1600" dirty="0">
                <a:latin typeface="Source Sans Pro" panose="020F0502020204030204" pitchFamily="34" charset="0"/>
              </a:rPr>
              <a:t> </a:t>
            </a:r>
            <a:r>
              <a:rPr lang="en-US" altLang="zh-CN" sz="1600" dirty="0">
                <a:latin typeface="Source Sans Pro" panose="020F0502020204030204" pitchFamily="34" charset="0"/>
              </a:rPr>
              <a:t>and</a:t>
            </a:r>
            <a:r>
              <a:rPr lang="zh-CN" altLang="en-US" sz="1600" dirty="0">
                <a:latin typeface="Source Sans Pro" panose="020F0502020204030204" pitchFamily="34" charset="0"/>
              </a:rPr>
              <a:t> </a:t>
            </a:r>
            <a:r>
              <a:rPr lang="en-US" altLang="zh-CN" sz="1600" dirty="0">
                <a:latin typeface="Source Sans Pro" panose="020F0502020204030204" pitchFamily="34" charset="0"/>
              </a:rPr>
              <a:t>intelligent</a:t>
            </a:r>
            <a:r>
              <a:rPr lang="zh-CN" altLang="en-US" sz="1600" dirty="0">
                <a:latin typeface="Source Sans Pro" panose="020F0502020204030204" pitchFamily="34" charset="0"/>
              </a:rPr>
              <a:t> </a:t>
            </a:r>
            <a:r>
              <a:rPr lang="en-US" altLang="zh-CN" sz="1600" dirty="0">
                <a:latin typeface="Source Sans Pro" panose="020F0502020204030204" pitchFamily="34" charset="0"/>
              </a:rPr>
              <a:t>assistance</a:t>
            </a:r>
          </a:p>
          <a:p>
            <a:r>
              <a:rPr lang="en-US" sz="2000" b="1" dirty="0"/>
              <a:t>Important Dates</a:t>
            </a:r>
            <a:endParaRPr lang="en-US" sz="1600" dirty="0"/>
          </a:p>
          <a:p>
            <a:pPr marL="285750" indent="-285750">
              <a:buFont typeface="Arial" panose="020B0604020202020204" pitchFamily="34" charset="0"/>
              <a:buChar char="•"/>
            </a:pPr>
            <a:r>
              <a:rPr lang="en-US" sz="1600" dirty="0"/>
              <a:t>Paper Submission Deadline: </a:t>
            </a:r>
            <a:r>
              <a:rPr lang="en-US" sz="1600" b="1" dirty="0"/>
              <a:t>May 23rd, 2023</a:t>
            </a:r>
          </a:p>
          <a:p>
            <a:pPr marL="285750" indent="-285750">
              <a:buFont typeface="Arial" panose="020B0604020202020204" pitchFamily="34" charset="0"/>
              <a:buChar char="•"/>
            </a:pPr>
            <a:r>
              <a:rPr lang="en-US" sz="1600" dirty="0"/>
              <a:t>Notification of Acceptance: June 23rd, 2023</a:t>
            </a:r>
          </a:p>
          <a:p>
            <a:pPr marL="285750" indent="-285750">
              <a:buFont typeface="Arial" panose="020B0604020202020204" pitchFamily="34" charset="0"/>
              <a:buChar char="•"/>
            </a:pPr>
            <a:r>
              <a:rPr lang="en-US" sz="1600" dirty="0"/>
              <a:t>Camera-ready deadline: June 30th, 2023</a:t>
            </a:r>
          </a:p>
          <a:p>
            <a:pPr marL="285750" indent="-285750">
              <a:buFont typeface="Arial" panose="020B0604020202020204" pitchFamily="34" charset="0"/>
              <a:buChar char="•"/>
            </a:pPr>
            <a:r>
              <a:rPr lang="en-US" sz="1600" dirty="0"/>
              <a:t>Workshop Date: August 7th or 8th, 2023</a:t>
            </a:r>
          </a:p>
          <a:p>
            <a:pPr marL="285750" indent="-285750">
              <a:buFont typeface="Arial" panose="020B0604020202020204" pitchFamily="34" charset="0"/>
              <a:buChar char="•"/>
            </a:pPr>
            <a:r>
              <a:rPr lang="en-US" sz="1600" dirty="0"/>
              <a:t>All deadlines are 11:59pm UTC-12 ("anywhere on Earth")</a:t>
            </a:r>
          </a:p>
          <a:p>
            <a:r>
              <a:rPr lang="en-US" altLang="zh-CN" sz="2000" b="1" dirty="0"/>
              <a:t>Keynote</a:t>
            </a:r>
            <a:r>
              <a:rPr lang="zh-CN" altLang="en-US" sz="2000" b="1" dirty="0"/>
              <a:t> </a:t>
            </a:r>
            <a:r>
              <a:rPr lang="en-US" altLang="zh-CN" sz="2000" b="1" dirty="0"/>
              <a:t>Speakers</a:t>
            </a:r>
            <a:r>
              <a:rPr lang="en-US" sz="1600" b="1" dirty="0"/>
              <a:t> </a:t>
            </a:r>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b="1" dirty="0"/>
              <a:t>Organizers</a:t>
            </a:r>
            <a:r>
              <a:rPr lang="en-US" sz="1600" b="1" dirty="0"/>
              <a:t> </a:t>
            </a:r>
          </a:p>
          <a:p>
            <a:r>
              <a:rPr lang="en-US" altLang="zh-CN" sz="1600" dirty="0" err="1"/>
              <a:t>Wenhao</a:t>
            </a:r>
            <a:r>
              <a:rPr lang="zh-CN" altLang="en-US" sz="1600" dirty="0"/>
              <a:t> </a:t>
            </a:r>
            <a:r>
              <a:rPr lang="en-US" altLang="zh-CN" sz="1600" dirty="0"/>
              <a:t>Yu,</a:t>
            </a:r>
            <a:r>
              <a:rPr lang="zh-CN" altLang="en-US" sz="1600" dirty="0"/>
              <a:t> </a:t>
            </a:r>
            <a:r>
              <a:rPr lang="en-US" altLang="zh-CN" sz="1600" dirty="0" err="1"/>
              <a:t>Lingbo</a:t>
            </a:r>
            <a:r>
              <a:rPr lang="zh-CN" altLang="en-US" sz="1600" dirty="0"/>
              <a:t> </a:t>
            </a:r>
            <a:r>
              <a:rPr lang="en-US" altLang="zh-CN" sz="1600" dirty="0"/>
              <a:t>Tong,</a:t>
            </a:r>
            <a:r>
              <a:rPr lang="zh-CN" altLang="en-US" sz="1600" dirty="0"/>
              <a:t> </a:t>
            </a:r>
            <a:r>
              <a:rPr lang="en-US" altLang="zh-CN" sz="1600" dirty="0"/>
              <a:t>Meng</a:t>
            </a:r>
            <a:r>
              <a:rPr lang="zh-CN" altLang="en-US" sz="1600" dirty="0"/>
              <a:t> </a:t>
            </a:r>
            <a:r>
              <a:rPr lang="en-US" altLang="zh-CN" sz="1600" dirty="0"/>
              <a:t>Jiang</a:t>
            </a:r>
            <a:r>
              <a:rPr lang="zh-CN" altLang="en-US" sz="1600" dirty="0"/>
              <a:t> </a:t>
            </a:r>
            <a:r>
              <a:rPr lang="en-US" altLang="zh-CN" sz="1600" dirty="0"/>
              <a:t>(ND);</a:t>
            </a:r>
            <a:r>
              <a:rPr lang="zh-CN" altLang="en-US" sz="1600" dirty="0"/>
              <a:t> </a:t>
            </a:r>
            <a:r>
              <a:rPr lang="en-US" altLang="zh-CN" sz="1600" dirty="0" err="1"/>
              <a:t>Weijia</a:t>
            </a:r>
            <a:r>
              <a:rPr lang="zh-CN" altLang="en-US" sz="1600" dirty="0"/>
              <a:t> </a:t>
            </a:r>
            <a:r>
              <a:rPr lang="en-US" altLang="zh-CN" sz="1600" dirty="0"/>
              <a:t>Shi</a:t>
            </a:r>
            <a:r>
              <a:rPr lang="zh-CN" altLang="en-US" sz="1600" dirty="0"/>
              <a:t> </a:t>
            </a:r>
            <a:r>
              <a:rPr lang="en-US" altLang="zh-CN" sz="1600" dirty="0"/>
              <a:t>(UW);</a:t>
            </a:r>
            <a:r>
              <a:rPr lang="zh-CN" altLang="en-US" sz="1600" dirty="0"/>
              <a:t> </a:t>
            </a:r>
            <a:r>
              <a:rPr lang="en-US" altLang="zh-CN" sz="1600" dirty="0" err="1"/>
              <a:t>Nanyun</a:t>
            </a:r>
            <a:r>
              <a:rPr lang="zh-CN" altLang="en-US" sz="1600" dirty="0"/>
              <a:t> </a:t>
            </a:r>
            <a:r>
              <a:rPr lang="en-US" altLang="zh-CN" sz="1600" dirty="0"/>
              <a:t>Peng</a:t>
            </a:r>
            <a:r>
              <a:rPr lang="zh-CN" altLang="en-US" sz="1600" dirty="0"/>
              <a:t> </a:t>
            </a:r>
            <a:r>
              <a:rPr lang="en-US" altLang="zh-CN" sz="1600" dirty="0"/>
              <a:t>(UCLA)</a:t>
            </a:r>
            <a:endParaRPr lang="en-US" sz="1600" dirty="0"/>
          </a:p>
        </p:txBody>
      </p:sp>
      <p:sp>
        <p:nvSpPr>
          <p:cNvPr id="61" name="TextBox 60">
            <a:extLst>
              <a:ext uri="{FF2B5EF4-FFF2-40B4-BE49-F238E27FC236}">
                <a16:creationId xmlns:a16="http://schemas.microsoft.com/office/drawing/2014/main" id="{0B39D57C-174B-7005-45FA-9AF47C4B9297}"/>
              </a:ext>
            </a:extLst>
          </p:cNvPr>
          <p:cNvSpPr txBox="1"/>
          <p:nvPr/>
        </p:nvSpPr>
        <p:spPr>
          <a:xfrm>
            <a:off x="112964" y="10488794"/>
            <a:ext cx="7472299" cy="338554"/>
          </a:xfrm>
          <a:prstGeom prst="rect">
            <a:avLst/>
          </a:prstGeom>
          <a:noFill/>
        </p:spPr>
        <p:txBody>
          <a:bodyPr wrap="square">
            <a:spAutoFit/>
          </a:bodyPr>
          <a:lstStyle/>
          <a:p>
            <a:r>
              <a:rPr lang="en-US" altLang="zh-CN" sz="1600" b="1" dirty="0">
                <a:latin typeface="Source Sans Pro" panose="020B0503030403020204" pitchFamily="34" charset="0"/>
                <a:ea typeface="Source Sans Pro" panose="020B0503030403020204" pitchFamily="34" charset="0"/>
              </a:rPr>
              <a:t>Website</a:t>
            </a:r>
            <a:r>
              <a:rPr lang="zh-CN" altLang="en-US" sz="1600" dirty="0">
                <a:latin typeface="Source Sans Pro" panose="020B0503030403020204" pitchFamily="34" charset="0"/>
              </a:rPr>
              <a:t> </a:t>
            </a:r>
            <a:r>
              <a:rPr lang="en-US" altLang="zh-CN" sz="1600" dirty="0">
                <a:latin typeface="Source Sans Pro" panose="020B0503030403020204" pitchFamily="34" charset="0"/>
                <a:ea typeface="Source Sans Pro" panose="020B0503030403020204" pitchFamily="34" charset="0"/>
                <a:hlinkClick r:id="rId4"/>
              </a:rPr>
              <a:t>https://knowledge-nlp.github.io/kdd2023</a:t>
            </a:r>
            <a:r>
              <a:rPr lang="en-US" altLang="zh-CN" sz="1600" dirty="0">
                <a:latin typeface="Source Sans Pro" panose="020B0503030403020204" pitchFamily="34" charset="0"/>
                <a:ea typeface="Source Sans Pro" panose="020B0503030403020204" pitchFamily="34" charset="0"/>
              </a:rPr>
              <a:t>   </a:t>
            </a:r>
            <a:r>
              <a:rPr lang="zh-CN" altLang="en-US" sz="1600" dirty="0">
                <a:latin typeface="Source Sans Pro" panose="020B0503030403020204" pitchFamily="34" charset="0"/>
              </a:rPr>
              <a:t>       </a:t>
            </a:r>
            <a:r>
              <a:rPr lang="en-US" altLang="zh-CN" sz="1600" b="1" dirty="0">
                <a:latin typeface="Source Sans Pro" panose="020B0503030403020204" pitchFamily="34" charset="0"/>
                <a:ea typeface="Source Sans Pro" panose="020B0503030403020204" pitchFamily="34" charset="0"/>
              </a:rPr>
              <a:t>Twitter</a:t>
            </a:r>
            <a:r>
              <a:rPr lang="zh-CN" altLang="en-US" sz="1600" b="1" dirty="0">
                <a:latin typeface="Source Sans Pro" panose="020B0503030403020204" pitchFamily="34" charset="0"/>
              </a:rPr>
              <a:t> </a:t>
            </a:r>
            <a:r>
              <a:rPr lang="en-US" sz="1600" dirty="0">
                <a:solidFill>
                  <a:schemeClr val="accent1">
                    <a:lumMod val="75000"/>
                  </a:schemeClr>
                </a:solidFill>
                <a:latin typeface="Source Sans Pro" panose="020B0503030403020204" pitchFamily="34" charset="0"/>
                <a:ea typeface="Source Sans Pro" panose="020B0503030403020204" pitchFamily="34" charset="0"/>
                <a:cs typeface="Roboto" panose="02000000000000000000" pitchFamily="2" charset="0"/>
              </a:rPr>
              <a:t>@knowledgenlp</a:t>
            </a:r>
            <a:endParaRPr lang="en-US" altLang="zh-CN" sz="1600" b="1" dirty="0">
              <a:solidFill>
                <a:schemeClr val="accent1">
                  <a:lumMod val="75000"/>
                </a:schemeClr>
              </a:solidFill>
              <a:latin typeface="Source Sans Pro" panose="020B0503030403020204" pitchFamily="34" charset="0"/>
              <a:ea typeface="Source Sans Pro" panose="020B0503030403020204" pitchFamily="34" charset="0"/>
              <a:cs typeface="Roboto" panose="02000000000000000000" pitchFamily="2" charset="0"/>
            </a:endParaRPr>
          </a:p>
        </p:txBody>
      </p:sp>
      <p:pic>
        <p:nvPicPr>
          <p:cNvPr id="62" name="Picture 61">
            <a:extLst>
              <a:ext uri="{FF2B5EF4-FFF2-40B4-BE49-F238E27FC236}">
                <a16:creationId xmlns:a16="http://schemas.microsoft.com/office/drawing/2014/main" id="{55B209BA-5C80-8B5C-C437-8FE26BC86AFD}"/>
              </a:ext>
            </a:extLst>
          </p:cNvPr>
          <p:cNvPicPr>
            <a:picLocks noChangeAspect="1"/>
          </p:cNvPicPr>
          <p:nvPr/>
        </p:nvPicPr>
        <p:blipFill>
          <a:blip r:embed="rId5"/>
          <a:stretch>
            <a:fillRect/>
          </a:stretch>
        </p:blipFill>
        <p:spPr>
          <a:xfrm>
            <a:off x="4559810" y="10480921"/>
            <a:ext cx="335596" cy="309781"/>
          </a:xfrm>
          <a:prstGeom prst="rect">
            <a:avLst/>
          </a:prstGeom>
        </p:spPr>
      </p:pic>
      <p:pic>
        <p:nvPicPr>
          <p:cNvPr id="5" name="Picture 2">
            <a:extLst>
              <a:ext uri="{FF2B5EF4-FFF2-40B4-BE49-F238E27FC236}">
                <a16:creationId xmlns:a16="http://schemas.microsoft.com/office/drawing/2014/main" id="{03268842-3212-07DC-1155-B5BD744AD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017" y="8162243"/>
            <a:ext cx="1153412"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7271EA-A206-49B1-4C88-D62418FA15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309" y="8162243"/>
            <a:ext cx="1132336" cy="1280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9E8DA06-51BF-2A6A-4643-F18896DB2B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889" y="8162243"/>
            <a:ext cx="1285337" cy="1280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C1A73023-A974-0F43-1D6E-2DC40B8ACF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7106" y="8162243"/>
            <a:ext cx="1121359" cy="12801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175D681-66D9-F9F4-FAA2-E83A2E1A2304}"/>
              </a:ext>
            </a:extLst>
          </p:cNvPr>
          <p:cNvSpPr txBox="1"/>
          <p:nvPr/>
        </p:nvSpPr>
        <p:spPr>
          <a:xfrm>
            <a:off x="633147" y="9411020"/>
            <a:ext cx="1823985" cy="584775"/>
          </a:xfrm>
          <a:prstGeom prst="rect">
            <a:avLst/>
          </a:prstGeom>
          <a:noFill/>
        </p:spPr>
        <p:txBody>
          <a:bodyPr wrap="square">
            <a:spAutoFit/>
          </a:bodyPr>
          <a:lstStyle/>
          <a:p>
            <a:pPr algn="ctr"/>
            <a:r>
              <a:rPr lang="en-US" sz="1600" b="1" dirty="0"/>
              <a:t>Dong, Xin Luna</a:t>
            </a:r>
          </a:p>
          <a:p>
            <a:pPr algn="ctr"/>
            <a:r>
              <a:rPr lang="en-US" sz="1600" dirty="0"/>
              <a:t>Meta Reality Lab</a:t>
            </a:r>
          </a:p>
        </p:txBody>
      </p:sp>
      <p:sp>
        <p:nvSpPr>
          <p:cNvPr id="15" name="TextBox 14">
            <a:extLst>
              <a:ext uri="{FF2B5EF4-FFF2-40B4-BE49-F238E27FC236}">
                <a16:creationId xmlns:a16="http://schemas.microsoft.com/office/drawing/2014/main" id="{B584EE0C-5A0F-0AE3-1A4F-9B1245F5ED08}"/>
              </a:ext>
            </a:extLst>
          </p:cNvPr>
          <p:cNvSpPr txBox="1"/>
          <p:nvPr/>
        </p:nvSpPr>
        <p:spPr>
          <a:xfrm>
            <a:off x="2331196" y="9407828"/>
            <a:ext cx="1285337" cy="584775"/>
          </a:xfrm>
          <a:prstGeom prst="rect">
            <a:avLst/>
          </a:prstGeom>
          <a:noFill/>
        </p:spPr>
        <p:txBody>
          <a:bodyPr wrap="square">
            <a:spAutoFit/>
          </a:bodyPr>
          <a:lstStyle/>
          <a:p>
            <a:pPr algn="ctr"/>
            <a:r>
              <a:rPr lang="en-US" sz="1600" b="1" dirty="0"/>
              <a:t>Han, Jiawei</a:t>
            </a:r>
          </a:p>
          <a:p>
            <a:pPr algn="ctr"/>
            <a:r>
              <a:rPr lang="en-US" sz="1600" dirty="0"/>
              <a:t>UIUC</a:t>
            </a:r>
          </a:p>
        </p:txBody>
      </p:sp>
      <p:sp>
        <p:nvSpPr>
          <p:cNvPr id="16" name="TextBox 15">
            <a:extLst>
              <a:ext uri="{FF2B5EF4-FFF2-40B4-BE49-F238E27FC236}">
                <a16:creationId xmlns:a16="http://schemas.microsoft.com/office/drawing/2014/main" id="{6E787C1C-E4F1-5874-DFAD-880864E83909}"/>
              </a:ext>
            </a:extLst>
          </p:cNvPr>
          <p:cNvSpPr txBox="1"/>
          <p:nvPr/>
        </p:nvSpPr>
        <p:spPr>
          <a:xfrm>
            <a:off x="3524122" y="9412356"/>
            <a:ext cx="1823985" cy="584775"/>
          </a:xfrm>
          <a:prstGeom prst="rect">
            <a:avLst/>
          </a:prstGeom>
          <a:noFill/>
        </p:spPr>
        <p:txBody>
          <a:bodyPr wrap="square">
            <a:spAutoFit/>
          </a:bodyPr>
          <a:lstStyle/>
          <a:p>
            <a:pPr algn="ctr"/>
            <a:r>
              <a:rPr lang="en-US" sz="1600" b="1" dirty="0"/>
              <a:t>Neves, Leonardo</a:t>
            </a:r>
          </a:p>
          <a:p>
            <a:pPr algn="ctr"/>
            <a:r>
              <a:rPr lang="en-US" sz="1600" dirty="0"/>
              <a:t>Grammarly</a:t>
            </a:r>
          </a:p>
        </p:txBody>
      </p:sp>
      <p:sp>
        <p:nvSpPr>
          <p:cNvPr id="17" name="TextBox 16">
            <a:extLst>
              <a:ext uri="{FF2B5EF4-FFF2-40B4-BE49-F238E27FC236}">
                <a16:creationId xmlns:a16="http://schemas.microsoft.com/office/drawing/2014/main" id="{6BEE1AAC-83FB-964A-2FA9-426065FE35E8}"/>
              </a:ext>
            </a:extLst>
          </p:cNvPr>
          <p:cNvSpPr txBox="1"/>
          <p:nvPr/>
        </p:nvSpPr>
        <p:spPr>
          <a:xfrm>
            <a:off x="5055792" y="9407828"/>
            <a:ext cx="1823985" cy="584775"/>
          </a:xfrm>
          <a:prstGeom prst="rect">
            <a:avLst/>
          </a:prstGeom>
          <a:noFill/>
        </p:spPr>
        <p:txBody>
          <a:bodyPr wrap="square">
            <a:spAutoFit/>
          </a:bodyPr>
          <a:lstStyle/>
          <a:p>
            <a:pPr algn="ctr"/>
            <a:r>
              <a:rPr lang="en-US" sz="1600" b="1" dirty="0"/>
              <a:t>Yin, Bing</a:t>
            </a:r>
          </a:p>
          <a:p>
            <a:pPr algn="ctr"/>
            <a:r>
              <a:rPr lang="en-US" sz="1600" dirty="0"/>
              <a:t>Amazon</a:t>
            </a:r>
          </a:p>
        </p:txBody>
      </p:sp>
    </p:spTree>
    <p:extLst>
      <p:ext uri="{BB962C8B-B14F-4D97-AF65-F5344CB8AC3E}">
        <p14:creationId xmlns:p14="http://schemas.microsoft.com/office/powerpoint/2010/main" val="3980028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266</TotalTime>
  <Words>254</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Dubai</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Wenhao Yu</dc:creator>
  <cp:lastModifiedBy>Meng Jiang</cp:lastModifiedBy>
  <cp:revision>113</cp:revision>
  <dcterms:created xsi:type="dcterms:W3CDTF">2023-01-24T19:42:46Z</dcterms:created>
  <dcterms:modified xsi:type="dcterms:W3CDTF">2023-05-02T16:37:14Z</dcterms:modified>
</cp:coreProperties>
</file>