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3C0F-C172-4724-841E-5B3E150F683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259F-ADC6-4EB0-9AE9-931422A1DDD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570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3C0F-C172-4724-841E-5B3E150F683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259F-ADC6-4EB0-9AE9-931422A1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3C0F-C172-4724-841E-5B3E150F683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259F-ADC6-4EB0-9AE9-931422A1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2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3C0F-C172-4724-841E-5B3E150F683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259F-ADC6-4EB0-9AE9-931422A1DDD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806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3C0F-C172-4724-841E-5B3E150F683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259F-ADC6-4EB0-9AE9-931422A1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23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3C0F-C172-4724-841E-5B3E150F683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259F-ADC6-4EB0-9AE9-931422A1DDD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9544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3C0F-C172-4724-841E-5B3E150F683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259F-ADC6-4EB0-9AE9-931422A1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38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3C0F-C172-4724-841E-5B3E150F683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259F-ADC6-4EB0-9AE9-931422A1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00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3C0F-C172-4724-841E-5B3E150F683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259F-ADC6-4EB0-9AE9-931422A1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3C0F-C172-4724-841E-5B3E150F683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259F-ADC6-4EB0-9AE9-931422A1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9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3C0F-C172-4724-841E-5B3E150F683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259F-ADC6-4EB0-9AE9-931422A1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34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3C0F-C172-4724-841E-5B3E150F683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259F-ADC6-4EB0-9AE9-931422A1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7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3C0F-C172-4724-841E-5B3E150F683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259F-ADC6-4EB0-9AE9-931422A1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7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3C0F-C172-4724-841E-5B3E150F683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259F-ADC6-4EB0-9AE9-931422A1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8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3C0F-C172-4724-841E-5B3E150F683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259F-ADC6-4EB0-9AE9-931422A1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9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3C0F-C172-4724-841E-5B3E150F683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259F-ADC6-4EB0-9AE9-931422A1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7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3C0F-C172-4724-841E-5B3E150F683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259F-ADC6-4EB0-9AE9-931422A1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6CF3C0F-C172-4724-841E-5B3E150F683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2B8259F-ADC6-4EB0-9AE9-931422A1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74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7zZwscu7j8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berdeen.com/techpro-essentials/iot-device-security-seriously-neglected/" TargetMode="External"/><Relationship Id="rId13" Type="http://schemas.openxmlformats.org/officeDocument/2006/relationships/hyperlink" Target="https://www.youtube.com/watch?v=-bHcp5mC9Lg" TargetMode="External"/><Relationship Id="rId3" Type="http://schemas.openxmlformats.org/officeDocument/2006/relationships/hyperlink" Target="https://www.forbes.com/sites/zakdoffman/2019/09/14/dangerous-cyberattacks-on-iot-devices-up-300-in-2019-now-rampant-report-claims/#9f38eda58926" TargetMode="External"/><Relationship Id="rId7" Type="http://schemas.openxmlformats.org/officeDocument/2006/relationships/hyperlink" Target="https://www.hindawi.com/journals/jcnc/2019/9629381/" TargetMode="External"/><Relationship Id="rId12" Type="http://schemas.openxmlformats.org/officeDocument/2006/relationships/hyperlink" Target="https://www.forbes.com/sites/taylorarmerding/2019/08/30/awash-in-regulations-companies-struggle-with-compliance/#1ef8315e150e" TargetMode="External"/><Relationship Id="rId2" Type="http://schemas.openxmlformats.org/officeDocument/2006/relationships/hyperlink" Target="https://securitytoday.com/Articles/2020/01/13/The-IoT-Rundown-for-2020.aspx?Page=2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networkworld.com/article/3278023/what-happens-if-iot-security-doesnt-get-solved.html" TargetMode="External"/><Relationship Id="rId11" Type="http://schemas.openxmlformats.org/officeDocument/2006/relationships/hyperlink" Target="https://www.kaspersky.com/blog/the-human-factor-in-it-security/" TargetMode="External"/><Relationship Id="rId5" Type="http://schemas.openxmlformats.org/officeDocument/2006/relationships/hyperlink" Target="https://www.zdnet.com/article/5-nightmarish-attacks-that-show-the-risks-of-iot-security/" TargetMode="External"/><Relationship Id="rId10" Type="http://schemas.openxmlformats.org/officeDocument/2006/relationships/hyperlink" Target="https://www.intellectsoft.net/blog/biggest-iot-security-issues/#:~:text=One%20of%20the%20biggest%20IoT,gain%20access%20to%20a%20network.&amp;text=Instead%20of%20targeting%20devices%2C%20a,a%20human%2C%20using%20the%20IoT." TargetMode="External"/><Relationship Id="rId4" Type="http://schemas.openxmlformats.org/officeDocument/2006/relationships/hyperlink" Target="https://www.cisomag.com/10-iot-security-incidents-that-make-you-feel-less-secure/" TargetMode="External"/><Relationship Id="rId9" Type="http://schemas.openxmlformats.org/officeDocument/2006/relationships/hyperlink" Target="http://citeseerx.ist.psu.edu/viewdoc/download?doi=10.1.1.258.2669&amp;rep=rep1&amp;type=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6957-676D-4EE2-BBDA-0EB9A3ABD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Internet of things Security gaps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FFA5F-10DC-4062-84E1-77FFF6E34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397540"/>
            <a:ext cx="6400800" cy="194733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Eric Edwards</a:t>
            </a:r>
          </a:p>
          <a:p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Paul Polsinelli</a:t>
            </a:r>
          </a:p>
          <a:p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Cameron George</a:t>
            </a:r>
          </a:p>
        </p:txBody>
      </p:sp>
    </p:spTree>
    <p:extLst>
      <p:ext uri="{BB962C8B-B14F-4D97-AF65-F5344CB8AC3E}">
        <p14:creationId xmlns:p14="http://schemas.microsoft.com/office/powerpoint/2010/main" val="20804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5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4054DCE0-8694-4093-B370-CB56B02C4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915" y="136080"/>
            <a:ext cx="7796169" cy="1640809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>
                <a:solidFill>
                  <a:srgbClr val="FFFFFF"/>
                </a:solidFill>
              </a:rPr>
              <a:t>I</a:t>
            </a:r>
            <a:r>
              <a:rPr lang="en-US" sz="2400" cap="none" dirty="0">
                <a:solidFill>
                  <a:srgbClr val="FFFFFF"/>
                </a:solidFill>
              </a:rPr>
              <a:t>O</a:t>
            </a:r>
            <a:r>
              <a:rPr lang="en-US" sz="3200" cap="none" dirty="0">
                <a:solidFill>
                  <a:srgbClr val="FFFFFF"/>
                </a:solidFill>
              </a:rPr>
              <a:t>T DEVICES AND THEIR GROWTH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4FBC6FDD-4766-45FD-A678-8648FB8F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4" y="1912969"/>
            <a:ext cx="4887466" cy="381222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DA30AFC4-9704-4F15-BEED-CA6318569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3767" y="2425699"/>
            <a:ext cx="4819653" cy="3615267"/>
          </a:xfrm>
        </p:spPr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</a:rPr>
              <a:t>IoT devices are a network of internet-connected objects that can exchange and collect data</a:t>
            </a:r>
          </a:p>
          <a:p>
            <a:pPr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</a:rPr>
              <a:t>127 IoT devices are connected to the internet every second</a:t>
            </a:r>
          </a:p>
          <a:p>
            <a:pPr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</a:rPr>
              <a:t>31 billion IoT devices will be activated in 2020</a:t>
            </a:r>
          </a:p>
          <a:p>
            <a:pPr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</a:rPr>
              <a:t>An estimated 35 billion will be activated in 2021</a:t>
            </a:r>
          </a:p>
          <a:p>
            <a:pPr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</a:rPr>
              <a:t>By 2025 there will be more than 75 billion devices connected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48" name="Group 27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2644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E8B1-02BA-42FF-BD93-4FCF3A94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00668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Cyberattacks on </a:t>
            </a:r>
            <a:r>
              <a:rPr lang="en-US" sz="3200" dirty="0" err="1"/>
              <a:t>i</a:t>
            </a:r>
            <a:r>
              <a:rPr lang="en-US" sz="2400" dirty="0" err="1">
                <a:latin typeface="+mn-lt"/>
              </a:rPr>
              <a:t>o</a:t>
            </a:r>
            <a:r>
              <a:rPr lang="en-US" sz="3200" dirty="0" err="1"/>
              <a:t>t</a:t>
            </a:r>
            <a:r>
              <a:rPr lang="en-US" sz="3200" dirty="0"/>
              <a:t>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3E6B4-20F9-499A-B2DF-B2DA71946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" y="1735473"/>
            <a:ext cx="4944618" cy="4374770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Cyberattacks on IoT devices increased 300% in 2019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Most attacks originated in China, Russia, the United States, and Germany</a:t>
            </a:r>
          </a:p>
          <a:p>
            <a:r>
              <a:rPr lang="en-US" sz="1800" dirty="0">
                <a:solidFill>
                  <a:schemeClr val="tx1"/>
                </a:solidFill>
              </a:rPr>
              <a:t>One attack was on a Milwaukee family that had their home system taken over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Issue was not solved until the couple changed their network ID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Mirai</a:t>
            </a:r>
            <a:r>
              <a:rPr lang="en-US" sz="1800" dirty="0">
                <a:solidFill>
                  <a:schemeClr val="tx1"/>
                </a:solidFill>
              </a:rPr>
              <a:t> botnet in 2016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Due to lack of extra memory in the devices. The devices could not hold recent updates to prevent attacks</a:t>
            </a:r>
          </a:p>
        </p:txBody>
      </p:sp>
      <p:pic>
        <p:nvPicPr>
          <p:cNvPr id="4" name="Online Media 3" title="Milwaukee couple warns hackers are outsmarting smart homes">
            <a:hlinkClick r:id="" action="ppaction://media"/>
            <a:extLst>
              <a:ext uri="{FF2B5EF4-FFF2-40B4-BE49-F238E27FC236}">
                <a16:creationId xmlns:a16="http://schemas.microsoft.com/office/drawing/2014/main" id="{E84FA957-6F9B-4383-A421-A8722A7963C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840176" y="1735473"/>
            <a:ext cx="4733821" cy="266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4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43D7-483E-4C2A-868E-98E18992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79" y="291348"/>
            <a:ext cx="8451242" cy="168273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What happens if </a:t>
            </a:r>
            <a:r>
              <a:rPr lang="en-US" sz="3200" dirty="0" err="1"/>
              <a:t>I</a:t>
            </a:r>
            <a:r>
              <a:rPr lang="en-US" sz="2400" dirty="0" err="1"/>
              <a:t>o</a:t>
            </a:r>
            <a:r>
              <a:rPr lang="en-US" sz="3200" dirty="0" err="1"/>
              <a:t>t</a:t>
            </a:r>
            <a:r>
              <a:rPr lang="en-US" sz="3200" dirty="0"/>
              <a:t> security doesn’t get solved?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E387-AD61-40B8-85C0-011EA6F4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371" y="1722979"/>
            <a:ext cx="4792260" cy="4537862"/>
          </a:xfrm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Increase in backlash</a:t>
            </a:r>
          </a:p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Decrease in consumer confidence</a:t>
            </a:r>
          </a:p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Less devices purchased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Ultimately will have a negative impact on the economy</a:t>
            </a:r>
          </a:p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We must put the focus of development into security</a:t>
            </a: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A32B0DBE-6D23-409C-914D-60CEE9BB9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59" y="2543367"/>
            <a:ext cx="4792261" cy="287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5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642F-DDA9-4B4F-8E9C-24BB1061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52" y="248964"/>
            <a:ext cx="11165918" cy="1507067"/>
          </a:xfrm>
        </p:spPr>
        <p:txBody>
          <a:bodyPr>
            <a:normAutofit/>
          </a:bodyPr>
          <a:lstStyle/>
          <a:p>
            <a:r>
              <a:rPr lang="en-US" dirty="0"/>
              <a:t>Why isn’t there a standard security feature?</a:t>
            </a:r>
          </a:p>
        </p:txBody>
      </p:sp>
      <p:pic>
        <p:nvPicPr>
          <p:cNvPr id="4" name="Picture 3" descr="Photo retrieved from https://www.pymnts.com/news/2015/us-cyber-commands-new-mission-to-fight-threats/">
            <a:extLst>
              <a:ext uri="{FF2B5EF4-FFF2-40B4-BE49-F238E27FC236}">
                <a16:creationId xmlns:a16="http://schemas.microsoft.com/office/drawing/2014/main" id="{BDC9DA98-190A-174C-BD14-6EF199FAC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04" r="2" b="2"/>
          <a:stretch/>
        </p:blipFill>
        <p:spPr>
          <a:xfrm>
            <a:off x="1344518" y="1879600"/>
            <a:ext cx="4506172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E9D78-86FB-48D7-BEAF-980D6978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311" y="2089664"/>
            <a:ext cx="4419171" cy="35758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</a:rPr>
              <a:t>Unfortunately not currently the biggest concern for most businesses and companies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</a:rPr>
              <a:t>There must be a security protocol added in the architecture of devices to make them more secure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</a:rPr>
              <a:t>If only some of these devices have embedded protocols, can other devices communicate with them?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03740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A1D1-5152-435F-A874-67DAD9AD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668" y="19271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I</a:t>
            </a:r>
            <a:r>
              <a:rPr lang="en-US" sz="2400" dirty="0" err="1"/>
              <a:t>o</a:t>
            </a:r>
            <a:r>
              <a:rPr lang="en-US" sz="3200" dirty="0" err="1"/>
              <a:t>t</a:t>
            </a:r>
            <a:r>
              <a:rPr lang="en-US" sz="3200" dirty="0"/>
              <a:t> device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F6D2A-7018-455E-9299-90D199D7E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" y="1890947"/>
            <a:ext cx="5386234" cy="4568576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To begin designing a secure device, properly designing the architecture is necessary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basic model of IoT architecture includes: 3-layer, middle-ware based layer, SOA based layer, and Five-layer models</a:t>
            </a:r>
          </a:p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Must consider resource constraints: power consumption and device life cycles</a:t>
            </a:r>
          </a:p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Companies are producing devices with currently used protocols that many cybercriminals are familiar with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These devices are cheaper and faster for companies to produce, which means a faster payout</a:t>
            </a:r>
          </a:p>
          <a:p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AA507E-AA7E-495E-89B7-639C19EE2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962" y="1699779"/>
            <a:ext cx="4362275" cy="28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0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C0B9-32B1-4020-A29D-8CDF5773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152364"/>
            <a:ext cx="9104851" cy="163449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Closing the security gap in </a:t>
            </a:r>
            <a:r>
              <a:rPr lang="en-US" sz="3200" dirty="0" err="1"/>
              <a:t>i</a:t>
            </a:r>
            <a:r>
              <a:rPr lang="en-US" sz="2400" dirty="0" err="1"/>
              <a:t>o</a:t>
            </a:r>
            <a:r>
              <a:rPr lang="en-US" sz="3200" dirty="0" err="1"/>
              <a:t>t</a:t>
            </a:r>
            <a:r>
              <a:rPr lang="en-US" sz="3200" dirty="0"/>
              <a:t>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B208-B925-4180-968B-018B3E872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15" y="1430356"/>
            <a:ext cx="5647526" cy="4814595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User awareness must be increased</a:t>
            </a:r>
          </a:p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Lack of action by employees and human error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Encourage peer reviews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Better and more frequent training methods should be in place</a:t>
            </a:r>
          </a:p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Lack of a security standard across countries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European Union’s General Data Protection Regulation covers 27 countries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United States has the NIST Cybersecurity Framework</a:t>
            </a:r>
          </a:p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Move away from profit and functionality and put the focus on privacy and protection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F3C89A8-BF55-4785-A472-002DC4EC7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759" y="2445498"/>
            <a:ext cx="3782790" cy="278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C572-F113-4332-849A-557D728A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88085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9320-4C89-4B31-924B-B8F3298D2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7682" y="1549867"/>
            <a:ext cx="4869076" cy="4365849"/>
          </a:xfrm>
        </p:spPr>
        <p:txBody>
          <a:bodyPr>
            <a:noAutofit/>
          </a:bodyPr>
          <a:lstStyle/>
          <a:p>
            <a:r>
              <a:rPr lang="en-US" sz="1000" dirty="0" err="1">
                <a:solidFill>
                  <a:schemeClr val="tx1"/>
                </a:solidFill>
              </a:rPr>
              <a:t>Maayan</a:t>
            </a:r>
            <a:r>
              <a:rPr lang="en-US" sz="1000" dirty="0">
                <a:solidFill>
                  <a:schemeClr val="tx1"/>
                </a:solidFill>
              </a:rPr>
              <a:t>, G. (2020). The IoT Rundown For 2020: Stats, Risks, and Solutions, </a:t>
            </a:r>
            <a:r>
              <a:rPr lang="en-US" sz="1000" i="1" dirty="0">
                <a:solidFill>
                  <a:schemeClr val="tx1"/>
                </a:solidFill>
              </a:rPr>
              <a:t>Security Today</a:t>
            </a:r>
            <a:r>
              <a:rPr lang="en-US" sz="1000" dirty="0">
                <a:solidFill>
                  <a:schemeClr val="tx1"/>
                </a:solidFill>
              </a:rPr>
              <a:t>. Retrieved from </a:t>
            </a:r>
            <a:r>
              <a:rPr lang="en-US" sz="1000" u="sng" dirty="0">
                <a:solidFill>
                  <a:srgbClr val="33CC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https://securitytoday.com/Articles/2020/01/13/The-IoT-Rundown-for-2020.aspx?Page=2</a:t>
            </a:r>
            <a:r>
              <a:rPr lang="en-US" sz="1000" u="sng" dirty="0">
                <a:solidFill>
                  <a:srgbClr val="33CCFF"/>
                </a:solidFill>
              </a:rPr>
              <a:t>,</a:t>
            </a:r>
            <a:endParaRPr lang="en-US" sz="1000" dirty="0">
              <a:solidFill>
                <a:srgbClr val="33CCFF"/>
              </a:solidFill>
            </a:endParaRPr>
          </a:p>
          <a:p>
            <a:r>
              <a:rPr lang="en-US" sz="1000" dirty="0" err="1">
                <a:solidFill>
                  <a:schemeClr val="tx1"/>
                </a:solidFill>
              </a:rPr>
              <a:t>Doffman</a:t>
            </a:r>
            <a:r>
              <a:rPr lang="en-US" sz="1000" dirty="0">
                <a:solidFill>
                  <a:schemeClr val="tx1"/>
                </a:solidFill>
              </a:rPr>
              <a:t>, Z. (2019). Cyberattacks on IOT Devices Surge 300% In 2019,’Measured in Billions’, Report Claims. </a:t>
            </a:r>
            <a:r>
              <a:rPr lang="en-US" sz="1000" i="1" dirty="0">
                <a:solidFill>
                  <a:schemeClr val="tx1"/>
                </a:solidFill>
              </a:rPr>
              <a:t>Forbes</a:t>
            </a:r>
            <a:r>
              <a:rPr lang="en-US" sz="1000" dirty="0">
                <a:solidFill>
                  <a:schemeClr val="tx1"/>
                </a:solidFill>
              </a:rPr>
              <a:t>. Retrieved from </a:t>
            </a:r>
            <a:r>
              <a:rPr lang="en-US" sz="1000" u="sng" dirty="0">
                <a:solidFill>
                  <a:srgbClr val="33CC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https://www.forbes.com/sites/zakdoffman/2019/09/14/dangerous-cyberattacks-on-iot-devices-up-300-in-2019-now-rampant-report-claims/#9f38eda58926</a:t>
            </a:r>
            <a:endParaRPr lang="en-US" sz="1000" dirty="0">
              <a:solidFill>
                <a:srgbClr val="33CCFF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Anonymous, (2020). 10 IoT Security Incidents That Make You Feel Less Secure, </a:t>
            </a:r>
            <a:r>
              <a:rPr lang="en-US" sz="1000" dirty="0" err="1">
                <a:solidFill>
                  <a:schemeClr val="tx1"/>
                </a:solidFill>
              </a:rPr>
              <a:t>Cisomag</a:t>
            </a:r>
            <a:r>
              <a:rPr lang="en-US" sz="1000" dirty="0">
                <a:solidFill>
                  <a:schemeClr val="tx1"/>
                </a:solidFill>
              </a:rPr>
              <a:t>. Retrieved from </a:t>
            </a:r>
            <a:r>
              <a:rPr lang="en-US" sz="1000" u="sng" dirty="0">
                <a:solidFill>
                  <a:srgbClr val="33CC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https://www.cisomag.com/10-iot-security-incidents-that-make-you-feel-less-secure/</a:t>
            </a:r>
            <a:endParaRPr lang="en-US" sz="1000" dirty="0">
              <a:solidFill>
                <a:srgbClr val="33CCFF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Wallen, J. (2017). Five Nightmarish Attacks That Show the Risks of IoT Security, ZDNet. Retrieved from </a:t>
            </a:r>
            <a:r>
              <a:rPr lang="en-US" sz="1000" u="sng" dirty="0">
                <a:solidFill>
                  <a:srgbClr val="33CC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https://www.zdnet.com/article/5-nightmarish-attacks-that-show-the-risks-of-iot-security/</a:t>
            </a:r>
            <a:endParaRPr lang="en-US" sz="1000" dirty="0">
              <a:solidFill>
                <a:srgbClr val="33CCFF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Paul, F. (2018). What Happens if IoT Security Doesn’t Get Solved? </a:t>
            </a:r>
            <a:r>
              <a:rPr lang="en-US" sz="1000" i="1" dirty="0">
                <a:solidFill>
                  <a:schemeClr val="tx1"/>
                </a:solidFill>
              </a:rPr>
              <a:t>Network World</a:t>
            </a:r>
            <a:r>
              <a:rPr lang="en-US" sz="1000" dirty="0">
                <a:solidFill>
                  <a:schemeClr val="tx1"/>
                </a:solidFill>
              </a:rPr>
              <a:t>. Retrieved from </a:t>
            </a:r>
            <a:r>
              <a:rPr lang="en-US" sz="1000" u="sng" dirty="0">
                <a:solidFill>
                  <a:srgbClr val="33CC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https://www.networkworld.com/article/3278023/what-happens-if-iot-security-doesnt-get-solved.html</a:t>
            </a:r>
            <a:endParaRPr lang="en-US" sz="1000" dirty="0">
              <a:solidFill>
                <a:srgbClr val="33CCFF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Bilal, H., Faraz, I. K., </a:t>
            </a:r>
            <a:r>
              <a:rPr lang="en-US" sz="1000" dirty="0" err="1">
                <a:solidFill>
                  <a:schemeClr val="tx1"/>
                </a:solidFill>
              </a:rPr>
              <a:t>Sufian</a:t>
            </a:r>
            <a:r>
              <a:rPr lang="en-US" sz="1000" dirty="0">
                <a:solidFill>
                  <a:schemeClr val="tx1"/>
                </a:solidFill>
              </a:rPr>
              <a:t>, H. (2019). Understanding Security Requirements and Challenges in Internet of Things (IoT): A Review. </a:t>
            </a:r>
            <a:r>
              <a:rPr lang="en-US" sz="1000" i="1" dirty="0" err="1">
                <a:solidFill>
                  <a:schemeClr val="tx1"/>
                </a:solidFill>
              </a:rPr>
              <a:t>Hindawi</a:t>
            </a:r>
            <a:r>
              <a:rPr lang="en-US" sz="1000" dirty="0">
                <a:solidFill>
                  <a:schemeClr val="tx1"/>
                </a:solidFill>
              </a:rPr>
              <a:t>. Retrieved from</a:t>
            </a:r>
            <a:r>
              <a:rPr lang="en-US" sz="1000" dirty="0"/>
              <a:t> </a:t>
            </a:r>
            <a:r>
              <a:rPr lang="en-US" sz="1000" u="sng" dirty="0">
                <a:solidFill>
                  <a:srgbClr val="33CC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https://www.hindawi.com/journals/jcnc/2019/9629381/</a:t>
            </a:r>
            <a:r>
              <a:rPr lang="en-US" sz="1000" dirty="0">
                <a:solidFill>
                  <a:srgbClr val="33CCFF"/>
                </a:solidFill>
              </a:rPr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0E233-1D2A-4AC1-92A8-4C0BA2716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549867"/>
            <a:ext cx="4803207" cy="4716710"/>
          </a:xfrm>
        </p:spPr>
        <p:txBody>
          <a:bodyPr>
            <a:normAutofit fontScale="92500"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Toomey, M. (2018). IoT Device Security is being seriously neglected. </a:t>
            </a:r>
            <a:r>
              <a:rPr lang="en-US" sz="1100" i="1" dirty="0">
                <a:solidFill>
                  <a:schemeClr val="tx1"/>
                </a:solidFill>
              </a:rPr>
              <a:t>Aberdeen</a:t>
            </a:r>
            <a:r>
              <a:rPr lang="en-US" sz="1100" dirty="0">
                <a:solidFill>
                  <a:schemeClr val="tx1"/>
                </a:solidFill>
              </a:rPr>
              <a:t>. Retrieved from </a:t>
            </a:r>
            <a:r>
              <a:rPr lang="en-US" sz="1100" u="sng" dirty="0">
                <a:solidFill>
                  <a:srgbClr val="33CC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https://www.aberdeen.com/techpro-essentials/iot-device-security-seriously-neglected/</a:t>
            </a:r>
            <a:r>
              <a:rPr lang="en-US" sz="1100" dirty="0">
                <a:solidFill>
                  <a:srgbClr val="33CCFF"/>
                </a:solidFill>
              </a:rPr>
              <a:t> </a:t>
            </a:r>
          </a:p>
          <a:p>
            <a:r>
              <a:rPr lang="en-US" sz="1100" u="sng" dirty="0">
                <a:solidFill>
                  <a:schemeClr val="tx1"/>
                </a:solidFill>
              </a:rPr>
              <a:t>Garcia-</a:t>
            </a:r>
            <a:r>
              <a:rPr lang="en-US" sz="1100" u="sng" dirty="0" err="1">
                <a:solidFill>
                  <a:schemeClr val="tx1"/>
                </a:solidFill>
              </a:rPr>
              <a:t>Morchon</a:t>
            </a:r>
            <a:r>
              <a:rPr lang="en-US" sz="1100" u="sng" dirty="0">
                <a:solidFill>
                  <a:schemeClr val="tx1"/>
                </a:solidFill>
              </a:rPr>
              <a:t>, O., Gomez, D., Gutierrez, J., </a:t>
            </a:r>
            <a:r>
              <a:rPr lang="en-US" sz="1100" u="sng" dirty="0" err="1">
                <a:solidFill>
                  <a:schemeClr val="tx1"/>
                </a:solidFill>
              </a:rPr>
              <a:t>Tolhuizen</a:t>
            </a:r>
            <a:r>
              <a:rPr lang="en-US" sz="1100" u="sng" dirty="0">
                <a:solidFill>
                  <a:schemeClr val="tx1"/>
                </a:solidFill>
              </a:rPr>
              <a:t>, L. (</a:t>
            </a:r>
            <a:r>
              <a:rPr lang="en-US" sz="1100" u="sng" dirty="0" err="1">
                <a:solidFill>
                  <a:schemeClr val="tx1"/>
                </a:solidFill>
              </a:rPr>
              <a:t>n.d</a:t>
            </a:r>
            <a:r>
              <a:rPr lang="en-US" sz="1100" u="sng" dirty="0">
                <a:solidFill>
                  <a:schemeClr val="tx1"/>
                </a:solidFill>
              </a:rPr>
              <a:t>). (2012) Towards fully collusion-resistant ID-based establishment of pairwise keys</a:t>
            </a:r>
            <a:r>
              <a:rPr lang="en-US" sz="1100" dirty="0">
                <a:solidFill>
                  <a:schemeClr val="tx1"/>
                </a:solidFill>
              </a:rPr>
              <a:t>. Retrieved from </a:t>
            </a:r>
            <a:r>
              <a:rPr lang="en-US" sz="1100" u="sng" dirty="0">
                <a:solidFill>
                  <a:srgbClr val="33CCFF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http://citeseerx.ist.psu.edu/viewdoc/download?doi=10.1.1.258.2669&amp;rep=rep1&amp;type=pdf</a:t>
            </a:r>
            <a:endParaRPr lang="en-US" sz="1100" dirty="0">
              <a:solidFill>
                <a:srgbClr val="33CCFF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Anonymous, (2019). Top 10 Biggest IoT Security Issues. </a:t>
            </a:r>
            <a:r>
              <a:rPr lang="en-US" sz="1100" i="1" dirty="0">
                <a:solidFill>
                  <a:schemeClr val="tx1"/>
                </a:solidFill>
              </a:rPr>
              <a:t>Intellect Soft</a:t>
            </a:r>
            <a:r>
              <a:rPr lang="en-US" sz="1100" dirty="0">
                <a:solidFill>
                  <a:schemeClr val="tx1"/>
                </a:solidFill>
              </a:rPr>
              <a:t>. Retrieved from </a:t>
            </a:r>
            <a:r>
              <a:rPr lang="en-US" sz="1100" u="sng" dirty="0">
                <a:solidFill>
                  <a:srgbClr val="33CCFF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https://www.intellectsoft.net/blog/biggest-iot-security-issues/#:~:text=One%20of%20the%20biggest%20IoT,gain%20access%20to%20a%20network.&amp;text=Instead%20of%20targeting%20devices%2C%20a,a%20human%2C%20using%20the%20IoT.</a:t>
            </a:r>
            <a:endParaRPr lang="en-US" sz="1100" dirty="0">
              <a:solidFill>
                <a:srgbClr val="33CCFF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Anonymous, (2018). The Human Factor in IT Security: How Employees are Making Businesses Vulnerable from Within. </a:t>
            </a:r>
            <a:r>
              <a:rPr lang="en-US" sz="1100" i="1" dirty="0">
                <a:solidFill>
                  <a:schemeClr val="tx1"/>
                </a:solidFill>
              </a:rPr>
              <a:t>Kaspersky Daily</a:t>
            </a:r>
            <a:r>
              <a:rPr lang="en-US" sz="1100" dirty="0">
                <a:solidFill>
                  <a:schemeClr val="tx1"/>
                </a:solidFill>
              </a:rPr>
              <a:t>. Retrieved from </a:t>
            </a:r>
            <a:r>
              <a:rPr lang="en-US" sz="1100" u="sng" dirty="0">
                <a:solidFill>
                  <a:srgbClr val="33CCFF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https://www.kaspersky.com/blog/the-human-factor-in-it-security/</a:t>
            </a:r>
            <a:endParaRPr lang="en-US" sz="1100" dirty="0">
              <a:solidFill>
                <a:srgbClr val="33CCFF"/>
              </a:solidFill>
            </a:endParaRPr>
          </a:p>
          <a:p>
            <a:r>
              <a:rPr lang="en-US" sz="1100" u="sng" dirty="0" err="1">
                <a:solidFill>
                  <a:schemeClr val="tx1"/>
                </a:solidFill>
              </a:rPr>
              <a:t>Armerding</a:t>
            </a:r>
            <a:r>
              <a:rPr lang="en-US" sz="1100" u="sng" dirty="0">
                <a:solidFill>
                  <a:schemeClr val="tx1"/>
                </a:solidFill>
              </a:rPr>
              <a:t>, T. (2019). Awash in Regulations, Companies Struggle with Compliance. </a:t>
            </a:r>
            <a:r>
              <a:rPr lang="en-US" sz="1100" i="1" u="sng" dirty="0">
                <a:solidFill>
                  <a:schemeClr val="tx1"/>
                </a:solidFill>
              </a:rPr>
              <a:t>Forbes</a:t>
            </a:r>
            <a:r>
              <a:rPr lang="en-US" sz="1100" u="sng" dirty="0">
                <a:solidFill>
                  <a:schemeClr val="tx1"/>
                </a:solidFill>
              </a:rPr>
              <a:t>. Retrieved from</a:t>
            </a:r>
            <a:r>
              <a:rPr lang="en-US" sz="1100" u="sng" dirty="0"/>
              <a:t> </a:t>
            </a:r>
            <a:r>
              <a:rPr lang="en-US" sz="1100" u="sng" dirty="0">
                <a:solidFill>
                  <a:srgbClr val="33CCFF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https://www.forbes.com/sites/taylorarmerding/2019/08/30/awash-in-regulations-companies-struggle-with-compliance/#1ef8315e150e</a:t>
            </a:r>
            <a:endParaRPr lang="en-US" sz="1100" u="sng" dirty="0">
              <a:solidFill>
                <a:srgbClr val="33CCFF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FOX6 News Milwaukee. [FOX6 News Milwaukee]. (2019, September 22). Milwaukee couple warns hackers are outsmarting smart homes</a:t>
            </a:r>
            <a:r>
              <a:rPr lang="en-US" sz="1100" i="1" dirty="0">
                <a:solidFill>
                  <a:schemeClr val="tx1"/>
                </a:solidFill>
              </a:rPr>
              <a:t>. </a:t>
            </a:r>
            <a:r>
              <a:rPr lang="en-US" sz="1100" dirty="0">
                <a:solidFill>
                  <a:schemeClr val="tx1"/>
                </a:solidFill>
              </a:rPr>
              <a:t>[Video]. YouTube.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B0F0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https://www.youtube.com/watch?v=-bHcp5mC9Lg</a:t>
            </a:r>
            <a:endParaRPr lang="en-US" sz="1100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6014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908</Words>
  <Application>Microsoft Office PowerPoint</Application>
  <PresentationFormat>Widescreen</PresentationFormat>
  <Paragraphs>58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Internet of things Security gaps</vt:lpstr>
      <vt:lpstr>IOT DEVICES AND THEIR GROWTH</vt:lpstr>
      <vt:lpstr>Cyberattacks on iot devices</vt:lpstr>
      <vt:lpstr>What happens if Iot security doesn’t get solved?</vt:lpstr>
      <vt:lpstr>Why isn’t there a standard security feature?</vt:lpstr>
      <vt:lpstr>Iot device architecture</vt:lpstr>
      <vt:lpstr>Closing the security gap in iot devices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Security gaps</dc:title>
  <dc:creator>Eric Edwards (Student)</dc:creator>
  <cp:lastModifiedBy>Cameron</cp:lastModifiedBy>
  <cp:revision>2</cp:revision>
  <dcterms:created xsi:type="dcterms:W3CDTF">2020-06-20T02:32:27Z</dcterms:created>
  <dcterms:modified xsi:type="dcterms:W3CDTF">2020-06-20T18:04:09Z</dcterms:modified>
</cp:coreProperties>
</file>