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4"/>
  </p:sldMasterIdLst>
  <p:notesMasterIdLst>
    <p:notesMasterId r:id="rId17"/>
  </p:notesMasterIdLst>
  <p:sldIdLst>
    <p:sldId id="268" r:id="rId5"/>
    <p:sldId id="291" r:id="rId6"/>
    <p:sldId id="292" r:id="rId7"/>
    <p:sldId id="293" r:id="rId8"/>
    <p:sldId id="280" r:id="rId9"/>
    <p:sldId id="279" r:id="rId10"/>
    <p:sldId id="286" r:id="rId11"/>
    <p:sldId id="282" r:id="rId12"/>
    <p:sldId id="288" r:id="rId13"/>
    <p:sldId id="290" r:id="rId14"/>
    <p:sldId id="28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2F2"/>
    <a:srgbClr val="73A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C7CAB-BC44-47D7-A4B7-FBB99AEDB11F}" v="2" dt="2022-08-15T17:04:09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33" autoAdjust="0"/>
    <p:restoredTop sz="94677"/>
  </p:normalViewPr>
  <p:slideViewPr>
    <p:cSldViewPr snapToGrid="0">
      <p:cViewPr varScale="1">
        <p:scale>
          <a:sx n="98" d="100"/>
          <a:sy n="98" d="100"/>
        </p:scale>
        <p:origin x="9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Number of Strongly</a:t>
            </a:r>
            <a:r>
              <a:rPr lang="en-US" sz="1400" b="1" baseline="0" dirty="0">
                <a:solidFill>
                  <a:schemeClr val="accent1">
                    <a:lumMod val="50000"/>
                  </a:schemeClr>
                </a:solidFill>
              </a:rPr>
              <a:t> Connected Components by each Layer in cubic mm Cortical Column of a Mouse Brain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c:rich>
      </c:tx>
      <c:layout>
        <c:manualLayout>
          <c:xMode val="edge"/>
          <c:yMode val="edge"/>
          <c:x val="0.1406378249041525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747312037849586"/>
          <c:y val="0.17550335371870232"/>
          <c:w val="0.83276640430639737"/>
          <c:h val="0.7307080308639669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Sheet1!$A$1:$A$6</c:f>
              <c:strCache>
                <c:ptCount val="6"/>
                <c:pt idx="0">
                  <c:v>L1</c:v>
                </c:pt>
                <c:pt idx="1">
                  <c:v>L23</c:v>
                </c:pt>
                <c:pt idx="2">
                  <c:v>L4</c:v>
                </c:pt>
                <c:pt idx="3">
                  <c:v>L5</c:v>
                </c:pt>
                <c:pt idx="4">
                  <c:v>L6</c:v>
                </c:pt>
                <c:pt idx="5">
                  <c:v>WM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29</c:v>
                </c:pt>
                <c:pt idx="1">
                  <c:v>55</c:v>
                </c:pt>
                <c:pt idx="2">
                  <c:v>53</c:v>
                </c:pt>
                <c:pt idx="3">
                  <c:v>51</c:v>
                </c:pt>
                <c:pt idx="4">
                  <c:v>76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06-40BD-883A-E248BD2A7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7"/>
        <c:axId val="1724064015"/>
        <c:axId val="1723682911"/>
      </c:barChart>
      <c:catAx>
        <c:axId val="1724064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682911"/>
        <c:crosses val="autoZero"/>
        <c:auto val="1"/>
        <c:lblAlgn val="ctr"/>
        <c:lblOffset val="100"/>
        <c:noMultiLvlLbl val="0"/>
      </c:catAx>
      <c:valAx>
        <c:axId val="17236829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Number of strongly</a:t>
                </a:r>
                <a:r>
                  <a:rPr lang="en-US" sz="1400" baseline="0" dirty="0"/>
                  <a:t> connected components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7.3069132575503326E-3"/>
              <c:y val="0.146157632212770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064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Transitivity Coefficient </a:t>
            </a:r>
            <a:r>
              <a:rPr lang="en-US" sz="1600" b="1" baseline="0" dirty="0">
                <a:solidFill>
                  <a:schemeClr val="accent1">
                    <a:lumMod val="50000"/>
                  </a:schemeClr>
                </a:solidFill>
              </a:rPr>
              <a:t>by each Layer in cubic mm Cortical Column of a Mouse Brain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414010453868367"/>
          <c:y val="0.22176301453129021"/>
          <c:w val="0.76476600875760459"/>
          <c:h val="0.664209725924796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Sheet1!$A$1:$A$6</c:f>
              <c:strCache>
                <c:ptCount val="6"/>
                <c:pt idx="0">
                  <c:v>L1</c:v>
                </c:pt>
                <c:pt idx="1">
                  <c:v>L23</c:v>
                </c:pt>
                <c:pt idx="2">
                  <c:v>L4</c:v>
                </c:pt>
                <c:pt idx="3">
                  <c:v>L5</c:v>
                </c:pt>
                <c:pt idx="4">
                  <c:v>L6</c:v>
                </c:pt>
                <c:pt idx="5">
                  <c:v>WM</c:v>
                </c:pt>
              </c:strCache>
            </c:strRef>
          </c:cat>
          <c:val>
            <c:numRef>
              <c:f>Sheet1!$C$1:$C$6</c:f>
              <c:numCache>
                <c:formatCode>General</c:formatCode>
                <c:ptCount val="6"/>
                <c:pt idx="0">
                  <c:v>0.14571339999999999</c:v>
                </c:pt>
                <c:pt idx="1">
                  <c:v>0.16226687000000001</c:v>
                </c:pt>
                <c:pt idx="2">
                  <c:v>0.16198385000000001</c:v>
                </c:pt>
                <c:pt idx="3">
                  <c:v>0.1389151119</c:v>
                </c:pt>
                <c:pt idx="4">
                  <c:v>8.3544598900000003E-2</c:v>
                </c:pt>
                <c:pt idx="5">
                  <c:v>9.1489361699999994E-2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0B-45D4-A45D-5B118DAB0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7"/>
        <c:axId val="1724064015"/>
        <c:axId val="1723682911"/>
      </c:barChart>
      <c:catAx>
        <c:axId val="1724064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682911"/>
        <c:crosses val="autoZero"/>
        <c:auto val="1"/>
        <c:lblAlgn val="ctr"/>
        <c:lblOffset val="100"/>
        <c:noMultiLvlLbl val="0"/>
      </c:catAx>
      <c:valAx>
        <c:axId val="17236829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Transitivity Coefficient</a:t>
                </a:r>
                <a:r>
                  <a:rPr lang="en-US" sz="1600" baseline="0"/>
                  <a:t> </a:t>
                </a:r>
                <a:endParaRPr lang="en-US" sz="1600"/>
              </a:p>
            </c:rich>
          </c:tx>
          <c:layout>
            <c:manualLayout>
              <c:xMode val="edge"/>
              <c:yMode val="edge"/>
              <c:x val="7.1856273873115396E-3"/>
              <c:y val="0.299073505489600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064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9A375-B218-184B-B243-CB7E0F1616A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5F0F0-3408-9F4A-9B24-898CD7F5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0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1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9144000" cy="1572399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9144000" cy="838200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Title</a:t>
            </a:r>
            <a:br>
              <a:rPr lang="en-US"/>
            </a:br>
            <a:r>
              <a:rPr lang="en-US"/>
              <a:t>Contact information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5" pos="43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3938459"/>
            <a:ext cx="2301354" cy="12431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1" y="3633658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92038" y="3938459"/>
            <a:ext cx="2332240" cy="12431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591980" y="3633658"/>
            <a:ext cx="2332272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260210" y="3938459"/>
            <a:ext cx="2302372" cy="12431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262343" y="3633658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185550"/>
            <a:ext cx="230138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3591975" y="1185550"/>
            <a:ext cx="2332275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6262335" y="1185550"/>
            <a:ext cx="230138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76645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27" hasCustomPrompt="1"/>
          </p:nvPr>
        </p:nvSpPr>
        <p:spPr>
          <a:xfrm>
            <a:off x="8899761" y="3938459"/>
            <a:ext cx="2338690" cy="12431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8901816" y="3633658"/>
            <a:ext cx="2337688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8901808" y="1185550"/>
            <a:ext cx="2337691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/>
              <a:t>Click to add callout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439DF4C-82F3-4A48-944C-5946FED69E88}" type="datetime3">
              <a:rPr lang="en-US" smtClean="0"/>
              <a:t>15 August 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Featur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4216231"/>
            <a:ext cx="2301354" cy="96537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1" y="3911430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92038" y="4216231"/>
            <a:ext cx="2332240" cy="96537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591980" y="3911430"/>
            <a:ext cx="2332272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260210" y="4216231"/>
            <a:ext cx="2302372" cy="96537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262343" y="3911430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485900"/>
            <a:ext cx="230138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3591975" y="1485900"/>
            <a:ext cx="2332275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6262335" y="1485900"/>
            <a:ext cx="230138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27" hasCustomPrompt="1"/>
          </p:nvPr>
        </p:nvSpPr>
        <p:spPr>
          <a:xfrm>
            <a:off x="8899761" y="4216231"/>
            <a:ext cx="2338690" cy="96537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8901816" y="3911430"/>
            <a:ext cx="2337688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8901808" y="1485900"/>
            <a:ext cx="2337691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/>
              <a:t>Click to add subtitle</a:t>
            </a:r>
            <a:endParaRPr lang="en-US" sz="1600" b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/>
              <a:t>Click to add callout text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E2B08519-6315-41FB-B0E1-A3F114F5BC8D}" type="datetime3">
              <a:rPr lang="en-US" smtClean="0"/>
              <a:t>15 August 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2829927"/>
            <a:ext cx="2456925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image caption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181100"/>
            <a:ext cx="2456925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581400" y="28299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image caption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3577696" y="11811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6181726" y="28299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image caption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6185429" y="11811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793163" y="28299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image caption</a:t>
            </a:r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8793163" y="11811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952500" y="5183771"/>
            <a:ext cx="2456925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image caption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952500" y="3543300"/>
            <a:ext cx="2456925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3581400" y="51837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image caption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31" hasCustomPrompt="1"/>
          </p:nvPr>
        </p:nvSpPr>
        <p:spPr>
          <a:xfrm>
            <a:off x="3577696" y="35433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6181726" y="51837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image caption</a:t>
            </a:r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6185429" y="35433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8793163" y="51837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image caption</a:t>
            </a:r>
          </a:p>
        </p:txBody>
      </p:sp>
      <p:sp>
        <p:nvSpPr>
          <p:cNvPr id="39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8793163" y="35433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76200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780C1BFE-65F8-42BA-AEC6-E1CDCD1D9510}" type="datetime3">
              <a:rPr lang="en-US" smtClean="0"/>
              <a:t>15 August 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3134727"/>
            <a:ext cx="2456925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image caption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485900"/>
            <a:ext cx="2456925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581400" y="31347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image caption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3577696" y="14859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6181726" y="31347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image caption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6185429" y="14859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793163" y="31347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image caption</a:t>
            </a:r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8793163" y="1485900"/>
            <a:ext cx="2446337" cy="15132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952500" y="5488571"/>
            <a:ext cx="2456925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image caption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952500" y="3848100"/>
            <a:ext cx="2456925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3581400" y="54885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image caption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31" hasCustomPrompt="1"/>
          </p:nvPr>
        </p:nvSpPr>
        <p:spPr>
          <a:xfrm>
            <a:off x="3577696" y="38481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6181726" y="54885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image caption</a:t>
            </a:r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6185429" y="38481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8793163" y="54885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image caption</a:t>
            </a:r>
          </a:p>
        </p:txBody>
      </p:sp>
      <p:sp>
        <p:nvSpPr>
          <p:cNvPr id="39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8793163" y="3848100"/>
            <a:ext cx="2446337" cy="150491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/>
              <a:t>Click to add subtitle</a:t>
            </a:r>
            <a:endParaRPr lang="en-US" sz="1600" b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08D55A71-4362-4593-87CB-E41823C064DC}" type="datetime3">
              <a:rPr lang="en-US" smtClean="0"/>
              <a:t>15 August 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3"/>
          <a:stretch/>
        </p:blipFill>
        <p:spPr>
          <a:xfrm>
            <a:off x="817" y="1459"/>
            <a:ext cx="12187996" cy="6499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81100"/>
            <a:ext cx="9144000" cy="1143000"/>
          </a:xfrm>
        </p:spPr>
        <p:txBody>
          <a:bodyPr anchor="b">
            <a:noAutofit/>
          </a:bodyPr>
          <a:lstStyle>
            <a:lvl1pPr>
              <a:defRPr sz="40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8" y="2437483"/>
            <a:ext cx="9145706" cy="5013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6B74-4D7C-41B8-8716-243FC10350F8}" type="datetime3">
              <a:rPr lang="en-US" smtClean="0"/>
              <a:t>15 August 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pos="43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3"/>
          <a:stretch/>
        </p:blipFill>
        <p:spPr>
          <a:xfrm>
            <a:off x="817" y="1459"/>
            <a:ext cx="12187996" cy="6499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25129"/>
            <a:ext cx="9144000" cy="594360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4415475"/>
            <a:ext cx="9144000" cy="49921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-9053"/>
            <a:ext cx="12192000" cy="34417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AF675D3-EE53-4DF3-9873-AA023D326548}" type="datetime3">
              <a:rPr lang="en-US" smtClean="0"/>
              <a:t>15 August 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4229100" y="0"/>
            <a:ext cx="7962900" cy="650047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705100"/>
            <a:ext cx="3225800" cy="2844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paragraph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419100"/>
            <a:ext cx="3225800" cy="1905000"/>
          </a:xfrm>
        </p:spPr>
        <p:txBody>
          <a:bodyPr anchor="b">
            <a:normAutofit/>
          </a:bodyPr>
          <a:lstStyle>
            <a:lvl1pPr marL="0" indent="0">
              <a:buNone/>
              <a:defRPr sz="3200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quote or interesting fact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C55A886-F9A0-437D-B093-E2576B00778B}" type="datetime3">
              <a:rPr lang="en-US" smtClean="0"/>
              <a:t>15 August 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4229100" y="0"/>
            <a:ext cx="7962900" cy="6500474"/>
          </a:xfr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705100"/>
            <a:ext cx="3225800" cy="2844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paragraph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419100"/>
            <a:ext cx="3225800" cy="1905000"/>
          </a:xfrm>
        </p:spPr>
        <p:txBody>
          <a:bodyPr anchor="b">
            <a:normAutofit/>
          </a:bodyPr>
          <a:lstStyle>
            <a:lvl1pPr marL="0" indent="0">
              <a:buNone/>
              <a:defRPr sz="3200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quote or interesting fact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229100" y="1"/>
            <a:ext cx="0" cy="6500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CEBF907-8E11-4E61-ACAA-D5A7842D1285}" type="datetime3">
              <a:rPr lang="en-US" smtClean="0"/>
              <a:t>15 August 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-Bleed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1"/>
            <a:ext cx="12192000" cy="650047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89900" y="5462403"/>
            <a:ext cx="3644900" cy="747897"/>
          </a:xfrm>
          <a:solidFill>
            <a:schemeClr val="bg1"/>
          </a:solidFill>
        </p:spPr>
        <p:txBody>
          <a:bodyPr lIns="365760" tIns="274320" rIns="365760" bIns="274320" anchor="t" anchorCtr="0">
            <a:sp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image caption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4093419-78AC-4927-BF95-8261133CCBF6}" type="datetime3">
              <a:rPr lang="en-US" smtClean="0"/>
              <a:t>15 August 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8A4B-C163-4750-8A07-20C27F1DD650}" type="datetime3">
              <a:rPr lang="en-US" smtClean="0"/>
              <a:t>15 August 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952500" y="1179514"/>
            <a:ext cx="10287000" cy="5030786"/>
          </a:xfrm>
        </p:spPr>
        <p:txBody>
          <a:bodyPr/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15 August 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/>
              <a:t>Click to add subtitle</a:t>
            </a:r>
            <a:endParaRPr lang="en-US" sz="1600" b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999DA4-C7B3-416B-B64C-11D36F7936CF}" type="datetime3">
              <a:rPr lang="en-US" smtClean="0"/>
              <a:t>15 August 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0488"/>
            <a:ext cx="12192000" cy="356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00488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1428508" y="6604000"/>
            <a:ext cx="0" cy="155141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3" y="6565216"/>
            <a:ext cx="212200" cy="228116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D07BC06-E3AA-42D2-AF66-ED3A66270159}" type="datetime3">
              <a:rPr lang="en-US" smtClean="0"/>
              <a:t>15 August 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Media Placeholder 10"/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1E29-81CB-4D34-A965-504F330C5D59}" type="datetime3">
              <a:rPr lang="en-US" smtClean="0"/>
              <a:t>15 August 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 userDrawn="1">
            <p:ph type="title" hasCustomPrompt="1"/>
          </p:nvPr>
        </p:nvSpPr>
        <p:spPr>
          <a:xfrm>
            <a:off x="457200" y="419100"/>
            <a:ext cx="11277600" cy="389709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096000" y="887620"/>
            <a:ext cx="0" cy="56124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0" y="369599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0" y="88442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7200" y="1447875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Text Placeholder 1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57200" y="1154384"/>
            <a:ext cx="5295900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quad title</a:t>
            </a:r>
          </a:p>
        </p:txBody>
      </p:sp>
      <p:sp>
        <p:nvSpPr>
          <p:cNvPr id="55" name="Text Placeholder 14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7200" y="4295396"/>
            <a:ext cx="5295899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6" name="Text Placeholder 1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57200" y="4001905"/>
            <a:ext cx="5295900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quad title</a:t>
            </a:r>
          </a:p>
        </p:txBody>
      </p:sp>
      <p:sp>
        <p:nvSpPr>
          <p:cNvPr id="59" name="Text Placeholder 14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442617" y="1444158"/>
            <a:ext cx="5292183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1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442616" y="1150667"/>
            <a:ext cx="5292183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quad title</a:t>
            </a:r>
          </a:p>
        </p:txBody>
      </p:sp>
      <p:sp>
        <p:nvSpPr>
          <p:cNvPr id="62" name="Text Placeholder 14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6438900" y="4291679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Text Placeholder 16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6438900" y="3998188"/>
            <a:ext cx="5295900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quad title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D9FF2945-7E72-42AF-B32A-46DF8F0E0A43}" type="datetime3">
              <a:rPr lang="en-US" smtClean="0"/>
              <a:t>15 August 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0"/>
            <a:ext cx="0" cy="6499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325508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7200" y="712591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7200" y="419100"/>
            <a:ext cx="5296821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quad title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1" y="3880422"/>
            <a:ext cx="5295899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57199" y="3586931"/>
            <a:ext cx="5295901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quad title</a:t>
            </a:r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6438900" y="712591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6438901" y="419100"/>
            <a:ext cx="5293104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quad title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6438900" y="3876705"/>
            <a:ext cx="5295900" cy="1210588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6438901" y="3583214"/>
            <a:ext cx="5293104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quad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61FF344C-A647-423B-8258-92E40F29087E}" type="datetime3">
              <a:rPr lang="en-US" smtClean="0"/>
              <a:t>15 August 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AE6764-091D-4B77-8756-B5D91EEABF5A}" type="datetime3">
              <a:rPr lang="en-US" smtClean="0"/>
              <a:t>15 August 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" y="0"/>
            <a:ext cx="12189624" cy="6856664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9144000" cy="1572399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9144000" cy="837532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Title</a:t>
            </a:r>
            <a:br>
              <a:rPr lang="en-US"/>
            </a:br>
            <a:r>
              <a:rPr lang="en-US"/>
              <a:t>Contact information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43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2E2D5CE-0F96-472A-9978-FE830B70B0C0}" type="datetime3">
              <a:rPr lang="en-US" smtClean="0"/>
              <a:t>15 August 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" y="0"/>
            <a:ext cx="12189624" cy="6856664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1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5410200" cy="1572399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5410200" cy="837532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858001" y="566530"/>
            <a:ext cx="5334000" cy="5734880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add image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Title</a:t>
            </a:r>
            <a:br>
              <a:rPr lang="en-US"/>
            </a:br>
            <a:r>
              <a:rPr lang="en-US"/>
              <a:t>Contact information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43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2E0F3FA-8CD8-43D9-A075-B2FCCA17907D}" type="datetime3">
              <a:rPr lang="en-US" smtClean="0"/>
              <a:t>15 August 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5410200" cy="1572399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5410200" cy="838200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858001" y="570368"/>
            <a:ext cx="5334000" cy="572179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image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Title</a:t>
            </a:r>
            <a:br>
              <a:rPr lang="en-US"/>
            </a:br>
            <a:r>
              <a:rPr lang="en-US"/>
              <a:t>Contact information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43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F0E5F8-7748-4ACC-8C37-B57E090ABD2F}" type="datetime3">
              <a:rPr lang="en-US" smtClean="0"/>
              <a:t>15 August 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0"/>
            <a:ext cx="6972300" cy="571499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43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Title</a:t>
            </a:r>
            <a:br>
              <a:rPr lang="en-US"/>
            </a:br>
            <a:r>
              <a:rPr lang="en-US"/>
              <a:t>Contact information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40288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add image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778686" y="3886200"/>
            <a:ext cx="0" cy="232410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9" cy="198210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C5172D4-EDD0-482A-9D59-5376F3068746}" type="datetime3">
              <a:rPr lang="en-US" smtClean="0"/>
              <a:t>15 August 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0"/>
            <a:ext cx="6972300" cy="571499"/>
          </a:xfrm>
        </p:spPr>
        <p:txBody>
          <a:bodyPr lIns="0" tIns="0" rIns="0" bIns="0"/>
          <a:lstStyle>
            <a:lvl1pPr marL="0" indent="0" algn="l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43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Title</a:t>
            </a:r>
            <a:br>
              <a:rPr lang="en-US"/>
            </a:br>
            <a:r>
              <a:rPr lang="en-US"/>
              <a:t>Contact information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4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image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778686" y="3886200"/>
            <a:ext cx="0" cy="23241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8" cy="198210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2735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485900"/>
            <a:ext cx="10287000" cy="4724400"/>
          </a:xfrm>
        </p:spPr>
        <p:txBody>
          <a:bodyPr/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95015"/>
            <a:ext cx="11277600" cy="386085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/>
              <a:t>Click to add subtitle</a:t>
            </a:r>
            <a:endParaRPr lang="en-US" sz="1600" b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EA4699-75BE-494C-BD9A-E994FCCCDC34}" type="datetime3">
              <a:rPr lang="en-US" smtClean="0"/>
              <a:t>15 August 2022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CED436F-B354-4514-8219-71B6E1462638}" type="datetime3">
              <a:rPr lang="en-US" smtClean="0"/>
              <a:t>15 August 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0"/>
            <a:ext cx="6972300" cy="571499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43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Title</a:t>
            </a:r>
            <a:br>
              <a:rPr lang="en-US"/>
            </a:br>
            <a:r>
              <a:rPr lang="en-US"/>
              <a:t>Contact information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-2370" y="0"/>
            <a:ext cx="4063997" cy="3440287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061628" y="0"/>
            <a:ext cx="4063996" cy="3440287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125625" y="0"/>
            <a:ext cx="4066376" cy="3440287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add image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778686" y="3886200"/>
            <a:ext cx="0" cy="232410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9" cy="198210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39929EE-879A-4574-B146-9BED48A4C5B4}" type="datetime3">
              <a:rPr lang="en-US" smtClean="0"/>
              <a:t>15 August 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0"/>
            <a:ext cx="6972300" cy="571499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43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Title</a:t>
            </a:r>
            <a:br>
              <a:rPr lang="en-US"/>
            </a:br>
            <a:r>
              <a:rPr lang="en-US"/>
              <a:t>Contact information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4063999" cy="344028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064000" y="0"/>
            <a:ext cx="4061625" cy="344028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125625" y="0"/>
            <a:ext cx="4066375" cy="344028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image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778686" y="3886200"/>
            <a:ext cx="0" cy="23241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8" cy="198210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2E7C0A-B003-47BB-897B-0979338FF81B}" type="datetime3">
              <a:rPr lang="en-US" smtClean="0"/>
              <a:t>15 August 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361627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0" y="1028700"/>
            <a:ext cx="6819900" cy="1482245"/>
          </a:xfr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</a:t>
            </a:r>
            <a:br>
              <a:rPr lang="en-US"/>
            </a:br>
            <a:r>
              <a:rPr lang="en-US"/>
              <a:t>(recommended for titles that </a:t>
            </a:r>
            <a:br>
              <a:rPr lang="en-US"/>
            </a:br>
            <a:r>
              <a:rPr lang="en-US"/>
              <a:t>are 2-3 lines long)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8" y="532082"/>
            <a:ext cx="3271029" cy="213969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0" y="3976706"/>
            <a:ext cx="6819900" cy="2233594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>
                <a:effectLst/>
                <a:latin typeface="Helvetica" charset="0"/>
              </a:rPr>
              <a:t>Click to add classification text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1" y="2514600"/>
            <a:ext cx="6819900" cy="34289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0" y="2860102"/>
            <a:ext cx="6819900" cy="7908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Title</a:t>
            </a:r>
            <a:br>
              <a:rPr lang="en-US"/>
            </a:br>
            <a:r>
              <a:rPr lang="en-US"/>
              <a:t>Contact information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82518" y="2541694"/>
            <a:ext cx="2210142" cy="4975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  <a:t>11100 Johns Hopkins Road </a:t>
            </a:r>
            <a:br>
              <a:rPr lang="en-US" sz="120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</a:br>
            <a:r>
              <a:rPr lang="en-US" sz="120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  <a:t>Laurel, MD 20723-6099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082518" y="2387995"/>
            <a:ext cx="221014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5" pos="693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6124C0E-DA41-468A-ABB3-2DB9ABAF6F00}" type="datetime3">
              <a:rPr lang="en-US" smtClean="0"/>
              <a:t>15 August 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0" y="1028700"/>
            <a:ext cx="6819900" cy="1485900"/>
          </a:xfrm>
        </p:spPr>
        <p:txBody>
          <a:bodyPr anchor="t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br>
              <a:rPr lang="en-US"/>
            </a:br>
            <a:r>
              <a:rPr lang="en-US"/>
              <a:t>(recommended for titles that </a:t>
            </a:r>
            <a:br>
              <a:rPr lang="en-US"/>
            </a:br>
            <a:r>
              <a:rPr lang="en-US"/>
              <a:t>are 2-3 lines long)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8" y="532082"/>
            <a:ext cx="3271029" cy="213969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0" y="3976706"/>
            <a:ext cx="6819900" cy="2233594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lang="en-US" sz="1000" smtClean="0">
                <a:solidFill>
                  <a:schemeClr val="accent1"/>
                </a:solidFill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>
                <a:effectLst/>
                <a:latin typeface="Helvetica" charset="0"/>
              </a:rPr>
              <a:t>Click to add classification text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1" y="2514601"/>
            <a:ext cx="6819900" cy="35495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0" y="2869555"/>
            <a:ext cx="6819900" cy="7908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Title</a:t>
            </a:r>
            <a:br>
              <a:rPr lang="en-US"/>
            </a:br>
            <a:r>
              <a:rPr lang="en-US"/>
              <a:t>Contact information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2518" y="2541694"/>
            <a:ext cx="2210142" cy="4975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accent1"/>
                </a:solidFill>
                <a:latin typeface="+mn-lt"/>
                <a:ea typeface="Myriad Pro" charset="0"/>
                <a:cs typeface="Myriad Pro" charset="0"/>
              </a:rPr>
              <a:t>11100 Johns Hopkins Road </a:t>
            </a:r>
            <a:br>
              <a:rPr lang="en-US" sz="1200">
                <a:solidFill>
                  <a:schemeClr val="accent1"/>
                </a:solidFill>
                <a:latin typeface="+mn-lt"/>
                <a:ea typeface="Myriad Pro" charset="0"/>
                <a:cs typeface="Myriad Pro" charset="0"/>
              </a:rPr>
            </a:br>
            <a:r>
              <a:rPr lang="en-US" sz="1200">
                <a:solidFill>
                  <a:schemeClr val="accent1"/>
                </a:solidFill>
                <a:latin typeface="+mn-lt"/>
                <a:ea typeface="Myriad Pro" charset="0"/>
                <a:cs typeface="Myriad Pro" charset="0"/>
              </a:rPr>
              <a:t>Laurel, MD 20723-6099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082518" y="2387995"/>
            <a:ext cx="2210142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25" pos="693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BCFE-D255-4C4B-BA1D-51B94D9D938B}" type="datetime3">
              <a:rPr lang="en-US" smtClean="0"/>
              <a:t>15 August 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3" y="1371600"/>
            <a:ext cx="5479673" cy="35844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-1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3" y="1371600"/>
            <a:ext cx="5479673" cy="3584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200-3133-408E-AEAA-04B3ACA33176}" type="datetime3">
              <a:rPr lang="en-US" smtClean="0"/>
              <a:t>15 August 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" y="667"/>
            <a:ext cx="12189624" cy="6856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3" y="1371600"/>
            <a:ext cx="5479673" cy="3584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181100"/>
            <a:ext cx="4953000" cy="4176257"/>
          </a:xfrm>
        </p:spPr>
        <p:txBody>
          <a:bodyPr/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/>
              <a:t>Click to add callout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1" y="1181100"/>
            <a:ext cx="4952998" cy="4176257"/>
          </a:xfrm>
        </p:spPr>
        <p:txBody>
          <a:bodyPr/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80F1980-BB30-462A-8444-E0A13D5FE3AD}" type="datetime3">
              <a:rPr lang="en-US" smtClean="0"/>
              <a:t>15 August 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485900"/>
            <a:ext cx="4953000" cy="3871457"/>
          </a:xfrm>
        </p:spPr>
        <p:txBody>
          <a:bodyPr/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/>
              <a:t>Click to add callout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1" y="1485900"/>
            <a:ext cx="4952998" cy="3871457"/>
          </a:xfrm>
        </p:spPr>
        <p:txBody>
          <a:bodyPr/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/>
              <a:t>Click to add subtitle</a:t>
            </a:r>
            <a:endParaRPr lang="en-US" sz="1600" b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AF91DCA-BF81-465E-9F1A-7A79772C474D}" type="datetime3">
              <a:rPr lang="en-US" smtClean="0"/>
              <a:t>15 August 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952500" y="1181100"/>
            <a:ext cx="4953000" cy="41767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286501" y="1181100"/>
            <a:ext cx="4953000" cy="41767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602236" y="55483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/>
              <a:t>Click to add chart label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936237" y="55483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/>
              <a:t>Click to add chart label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C59A10-D951-4511-B360-AF4768E60CC8}" type="datetime3">
              <a:rPr lang="en-US" smtClean="0"/>
              <a:t>15 August 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mparis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952500" y="1485900"/>
            <a:ext cx="4953000" cy="38719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286501" y="1485900"/>
            <a:ext cx="4953000" cy="387191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602236" y="55483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/>
              <a:t>Click to add chart label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936237" y="55483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/>
              <a:t>Click to add chart label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/>
              <a:t>Click to add subtitle</a:t>
            </a:r>
            <a:endParaRPr lang="en-US" sz="1600" b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A16586A-7AB4-4A0F-AFE9-2AAF56529E8A}" type="datetime3">
              <a:rPr lang="en-US" smtClean="0"/>
              <a:t>15 August 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3924301"/>
            <a:ext cx="2988364" cy="12573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3619500"/>
            <a:ext cx="2988405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06154" y="3924301"/>
            <a:ext cx="2979692" cy="12573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606109" y="3619500"/>
            <a:ext cx="297973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256050" y="3924301"/>
            <a:ext cx="2983450" cy="12573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8257327" y="3619500"/>
            <a:ext cx="298217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277927" y="1181100"/>
            <a:ext cx="0" cy="400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20948" y="1181100"/>
            <a:ext cx="0" cy="400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181100"/>
            <a:ext cx="2988409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4606105" y="1181100"/>
            <a:ext cx="2979737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8257323" y="1181100"/>
            <a:ext cx="2982177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76645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/>
              <a:t>Click to add callout text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684D9DB-6B4E-4EE6-AB27-6327E77927F7}" type="datetime3">
              <a:rPr lang="en-US" smtClean="0"/>
              <a:t>15 August 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Featur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4229101"/>
            <a:ext cx="2988364" cy="952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3924300"/>
            <a:ext cx="2988405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06154" y="4229101"/>
            <a:ext cx="2979692" cy="952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606109" y="3924300"/>
            <a:ext cx="297973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256050" y="4229101"/>
            <a:ext cx="2983450" cy="952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8257327" y="3924300"/>
            <a:ext cx="298217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277927" y="1485900"/>
            <a:ext cx="0" cy="3695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20948" y="1485900"/>
            <a:ext cx="0" cy="3695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485899"/>
            <a:ext cx="2988409" cy="2231136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4606105" y="1485900"/>
            <a:ext cx="2979737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8257323" y="1485900"/>
            <a:ext cx="2982177" cy="22289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/>
              <a:t>Click to add subtitle</a:t>
            </a:r>
            <a:endParaRPr lang="en-US" sz="1600" b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4"/>
            <a:ext cx="10286999" cy="661986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/>
              <a:t>Click to add callout text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C256D03-65E9-47C3-AA90-60A52F309A0A}" type="datetime3">
              <a:rPr lang="en-US" smtClean="0"/>
              <a:t>15 August 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499798"/>
            <a:ext cx="12192000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500474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11277600" cy="762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181100"/>
            <a:ext cx="10287000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6810" y="6500814"/>
            <a:ext cx="1371600" cy="357186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D90533-0019-439F-9033-E5FD503D101E}" type="datetime3">
              <a:rPr lang="en-US" smtClean="0"/>
              <a:t>15 August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16" y="6500814"/>
            <a:ext cx="3197406" cy="35560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0302" y="6500474"/>
            <a:ext cx="381000" cy="3575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 b="1">
                <a:solidFill>
                  <a:schemeClr val="accent2"/>
                </a:solidFill>
              </a:defRPr>
            </a:lvl1pPr>
          </a:lstStyle>
          <a:p>
            <a:fld id="{4EBCDCBD-78E1-0D41-A999-31B5EBF8E02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424239" y="6604000"/>
            <a:ext cx="0" cy="15514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66791"/>
            <a:ext cx="210893" cy="2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7" r:id="rId2"/>
    <p:sldLayoutId id="2147483731" r:id="rId3"/>
    <p:sldLayoutId id="2147483701" r:id="rId4"/>
    <p:sldLayoutId id="2147483732" r:id="rId5"/>
    <p:sldLayoutId id="2147483703" r:id="rId6"/>
    <p:sldLayoutId id="2147483733" r:id="rId7"/>
    <p:sldLayoutId id="2147483704" r:id="rId8"/>
    <p:sldLayoutId id="2147483734" r:id="rId9"/>
    <p:sldLayoutId id="2147483730" r:id="rId10"/>
    <p:sldLayoutId id="2147483736" r:id="rId11"/>
    <p:sldLayoutId id="2147483705" r:id="rId12"/>
    <p:sldLayoutId id="2147483735" r:id="rId13"/>
    <p:sldLayoutId id="2147483707" r:id="rId14"/>
    <p:sldLayoutId id="2147483708" r:id="rId15"/>
    <p:sldLayoutId id="2147483709" r:id="rId16"/>
    <p:sldLayoutId id="2147483725" r:id="rId17"/>
    <p:sldLayoutId id="2147483710" r:id="rId18"/>
    <p:sldLayoutId id="2147483711" r:id="rId19"/>
    <p:sldLayoutId id="2147483737" r:id="rId20"/>
    <p:sldLayoutId id="2147483712" r:id="rId21"/>
    <p:sldLayoutId id="2147483713" r:id="rId22"/>
    <p:sldLayoutId id="2147483727" r:id="rId23"/>
    <p:sldLayoutId id="2147483726" r:id="rId24"/>
    <p:sldLayoutId id="2147483719" r:id="rId25"/>
    <p:sldLayoutId id="2147483721" r:id="rId26"/>
    <p:sldLayoutId id="2147483693" r:id="rId27"/>
    <p:sldLayoutId id="2147483722" r:id="rId28"/>
    <p:sldLayoutId id="2147483694" r:id="rId29"/>
    <p:sldLayoutId id="2147483723" r:id="rId30"/>
    <p:sldLayoutId id="2147483695" r:id="rId31"/>
    <p:sldLayoutId id="2147483724" r:id="rId32"/>
    <p:sldLayoutId id="2147483717" r:id="rId33"/>
    <p:sldLayoutId id="2147483720" r:id="rId34"/>
    <p:sldLayoutId id="2147483715" r:id="rId3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93738" indent="-246063" algn="l" defTabSz="914400" rtl="0" eaLnBrk="1" latinLnBrk="0" hangingPunct="1">
        <a:lnSpc>
          <a:spcPct val="100000"/>
        </a:lnSpc>
        <a:spcBef>
          <a:spcPts val="400"/>
        </a:spcBef>
        <a:buFont typeface=".AppleSystemUIFont" charset="-120"/>
        <a:buChar char="-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50938" indent="-228600" algn="l" defTabSz="914400" rtl="0" eaLnBrk="1" latinLnBrk="0" hangingPunct="1">
        <a:lnSpc>
          <a:spcPct val="100000"/>
        </a:lnSpc>
        <a:spcBef>
          <a:spcPts val="400"/>
        </a:spcBef>
        <a:buSzPct val="80000"/>
        <a:buFont typeface="Wingdings" charset="2"/>
        <a:buChar char="§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6550" indent="-227013" algn="l" defTabSz="914400" rtl="0" eaLnBrk="1" latinLnBrk="0" hangingPunct="1">
        <a:lnSpc>
          <a:spcPct val="100000"/>
        </a:lnSpc>
        <a:spcBef>
          <a:spcPts val="400"/>
        </a:spcBef>
        <a:buSzPct val="80000"/>
        <a:buFont typeface="Courier New" charset="0"/>
        <a:buChar char="o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63750" indent="-228600" algn="l" defTabSz="914400" rtl="0" eaLnBrk="1" latinLnBrk="0" hangingPunct="1">
        <a:lnSpc>
          <a:spcPct val="100000"/>
        </a:lnSpc>
        <a:spcBef>
          <a:spcPts val="400"/>
        </a:spcBef>
        <a:buFont typeface="Arial"/>
        <a:buChar char="•"/>
        <a:tabLst/>
        <a:defRPr sz="16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264" userDrawn="1">
          <p15:clr>
            <a:srgbClr val="F26B43"/>
          </p15:clr>
        </p15:guide>
        <p15:guide id="11" pos="288" userDrawn="1">
          <p15:clr>
            <a:srgbClr val="F26B43"/>
          </p15:clr>
        </p15:guide>
        <p15:guide id="12" pos="7392" userDrawn="1">
          <p15:clr>
            <a:srgbClr val="F26B43"/>
          </p15:clr>
        </p15:guide>
        <p15:guide id="13" orient="horz" pos="3912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6" orient="horz" pos="936" userDrawn="1">
          <p15:clr>
            <a:srgbClr val="F26B43"/>
          </p15:clr>
        </p15:guide>
        <p15:guide id="17" pos="600" userDrawn="1">
          <p15:clr>
            <a:srgbClr val="F26B43"/>
          </p15:clr>
        </p15:guide>
        <p15:guide id="18" pos="7080" userDrawn="1">
          <p15:clr>
            <a:srgbClr val="F26B43"/>
          </p15:clr>
        </p15:guide>
        <p15:guide id="19" pos="4056" userDrawn="1">
          <p15:clr>
            <a:srgbClr val="F26B43"/>
          </p15:clr>
        </p15:guide>
        <p15:guide id="20" pos="3624" userDrawn="1">
          <p15:clr>
            <a:srgbClr val="F26B43"/>
          </p15:clr>
        </p15:guide>
        <p15:guide id="22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cs typeface="Arial"/>
              </a:rPr>
              <a:t>Graph Analytics for Nanoscale Connectomics (GAC)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4194048"/>
            <a:ext cx="9144000" cy="1283208"/>
          </a:xfrm>
        </p:spPr>
        <p:txBody>
          <a:bodyPr>
            <a:normAutofit/>
          </a:bodyPr>
          <a:lstStyle/>
          <a:p>
            <a:r>
              <a:rPr lang="en-US" sz="2400" b="0" dirty="0"/>
              <a:t>Cortical Layer-Based Subgraph </a:t>
            </a:r>
            <a:r>
              <a:rPr lang="en-US" b="0" dirty="0">
                <a:ea typeface="+mn-lt"/>
                <a:cs typeface="+mn-lt"/>
              </a:rPr>
              <a:t>Metrics</a:t>
            </a:r>
          </a:p>
          <a:p>
            <a:endParaRPr lang="en-US" sz="2400" b="0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FE9B6-5A90-CDF2-FD3D-9D433BEC4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859" y="121764"/>
            <a:ext cx="1443953" cy="151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802B-0B91-0F42-DCC4-04E03F3B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735"/>
            <a:ext cx="11277600" cy="342899"/>
          </a:xfrm>
        </p:spPr>
        <p:txBody>
          <a:bodyPr anchor="t">
            <a:normAutofit/>
          </a:bodyPr>
          <a:lstStyle/>
          <a:p>
            <a:r>
              <a:rPr lang="en-US" sz="2400"/>
              <a:t>Graph Metrics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B6771D9-AC7E-1D31-AB01-B3244BCB0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795015"/>
            <a:ext cx="11277600" cy="386085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05515-F0B8-9327-A5C9-7FB4AFF2BD6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36810" y="6500814"/>
            <a:ext cx="1371600" cy="3571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C5E8A4B-C163-4750-8A07-20C27F1DD650}" type="datetime3">
              <a:rPr lang="en-US" smtClean="0"/>
              <a:pPr>
                <a:spcAft>
                  <a:spcPts val="600"/>
                </a:spcAft>
              </a:pPr>
              <a:t>15 August 2022</a:t>
            </a:fld>
            <a:endParaRPr lang="en-US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F4FBD1D2-2508-FF2C-0D6E-F43C4E5C1F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2416" y="6500814"/>
            <a:ext cx="3197406" cy="355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A73FC-8C53-9E6B-BF8E-8E750FB31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40302" y="6500474"/>
            <a:ext cx="381000" cy="3575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EBCDCBD-78E1-0D41-A999-31B5EBF8E02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1CBEB05-FDDA-4F45-6D7E-374E2E4F3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126101"/>
              </p:ext>
            </p:extLst>
          </p:nvPr>
        </p:nvGraphicFramePr>
        <p:xfrm>
          <a:off x="952500" y="1731564"/>
          <a:ext cx="10287003" cy="423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954">
                  <a:extLst>
                    <a:ext uri="{9D8B030D-6E8A-4147-A177-3AD203B41FA5}">
                      <a16:colId xmlns:a16="http://schemas.microsoft.com/office/drawing/2014/main" val="548045944"/>
                    </a:ext>
                  </a:extLst>
                </a:gridCol>
                <a:gridCol w="1641888">
                  <a:extLst>
                    <a:ext uri="{9D8B030D-6E8A-4147-A177-3AD203B41FA5}">
                      <a16:colId xmlns:a16="http://schemas.microsoft.com/office/drawing/2014/main" val="3718073530"/>
                    </a:ext>
                  </a:extLst>
                </a:gridCol>
                <a:gridCol w="1906806">
                  <a:extLst>
                    <a:ext uri="{9D8B030D-6E8A-4147-A177-3AD203B41FA5}">
                      <a16:colId xmlns:a16="http://schemas.microsoft.com/office/drawing/2014/main" val="3468779625"/>
                    </a:ext>
                  </a:extLst>
                </a:gridCol>
                <a:gridCol w="2169513">
                  <a:extLst>
                    <a:ext uri="{9D8B030D-6E8A-4147-A177-3AD203B41FA5}">
                      <a16:colId xmlns:a16="http://schemas.microsoft.com/office/drawing/2014/main" val="3653393824"/>
                    </a:ext>
                  </a:extLst>
                </a:gridCol>
                <a:gridCol w="2469842">
                  <a:extLst>
                    <a:ext uri="{9D8B030D-6E8A-4147-A177-3AD203B41FA5}">
                      <a16:colId xmlns:a16="http://schemas.microsoft.com/office/drawing/2014/main" val="4092912132"/>
                    </a:ext>
                  </a:extLst>
                </a:gridCol>
              </a:tblGrid>
              <a:tr h="1028597">
                <a:tc>
                  <a:txBody>
                    <a:bodyPr/>
                    <a:lstStyle/>
                    <a:p>
                      <a:r>
                        <a:rPr lang="en-US" sz="1900"/>
                        <a:t>Layer Subgraph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Transitivity Coefficient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Number of Cliques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Graph Density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Avg Closeness Centrality</a:t>
                      </a:r>
                    </a:p>
                  </a:txBody>
                  <a:tcPr marL="98904" marR="98904" marT="49452" marB="49452"/>
                </a:tc>
                <a:extLst>
                  <a:ext uri="{0D108BD9-81ED-4DB2-BD59-A6C34878D82A}">
                    <a16:rowId xmlns:a16="http://schemas.microsoft.com/office/drawing/2014/main" val="3405288487"/>
                  </a:ext>
                </a:extLst>
              </a:tr>
              <a:tr h="534080">
                <a:tc>
                  <a:txBody>
                    <a:bodyPr/>
                    <a:lstStyle/>
                    <a:p>
                      <a:r>
                        <a:rPr lang="en-US" sz="2600"/>
                        <a:t>L1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0.14571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5,990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0.00610</a:t>
                      </a:r>
                      <a:endParaRPr lang="en-US" sz="3500" dirty="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0.14803</a:t>
                      </a:r>
                      <a:endParaRPr lang="en-US" sz="3500" dirty="0"/>
                    </a:p>
                  </a:txBody>
                  <a:tcPr marL="98904" marR="98904" marT="49452" marB="49452"/>
                </a:tc>
                <a:extLst>
                  <a:ext uri="{0D108BD9-81ED-4DB2-BD59-A6C34878D82A}">
                    <a16:rowId xmlns:a16="http://schemas.microsoft.com/office/drawing/2014/main" val="3148241005"/>
                  </a:ext>
                </a:extLst>
              </a:tr>
              <a:tr h="534080">
                <a:tc>
                  <a:txBody>
                    <a:bodyPr/>
                    <a:lstStyle/>
                    <a:p>
                      <a:r>
                        <a:rPr lang="en-US" sz="2600"/>
                        <a:t>L23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0.16227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6,560,270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0.00389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0.28652</a:t>
                      </a:r>
                    </a:p>
                  </a:txBody>
                  <a:tcPr marL="98904" marR="98904" marT="49452" marB="49452"/>
                </a:tc>
                <a:extLst>
                  <a:ext uri="{0D108BD9-81ED-4DB2-BD59-A6C34878D82A}">
                    <a16:rowId xmlns:a16="http://schemas.microsoft.com/office/drawing/2014/main" val="3410673166"/>
                  </a:ext>
                </a:extLst>
              </a:tr>
              <a:tr h="534080">
                <a:tc>
                  <a:txBody>
                    <a:bodyPr/>
                    <a:lstStyle/>
                    <a:p>
                      <a:r>
                        <a:rPr lang="en-US" sz="2600"/>
                        <a:t>L4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0.16198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29,400,697</a:t>
                      </a:r>
                      <a:endParaRPr lang="en-US" sz="2600" dirty="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0.00397</a:t>
                      </a:r>
                      <a:endParaRPr lang="en-US" sz="1300" dirty="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0.30404</a:t>
                      </a:r>
                    </a:p>
                  </a:txBody>
                  <a:tcPr marL="98904" marR="98904" marT="49452" marB="49452"/>
                </a:tc>
                <a:extLst>
                  <a:ext uri="{0D108BD9-81ED-4DB2-BD59-A6C34878D82A}">
                    <a16:rowId xmlns:a16="http://schemas.microsoft.com/office/drawing/2014/main" val="799655657"/>
                  </a:ext>
                </a:extLst>
              </a:tr>
              <a:tr h="534080">
                <a:tc>
                  <a:txBody>
                    <a:bodyPr/>
                    <a:lstStyle/>
                    <a:p>
                      <a:r>
                        <a:rPr lang="en-US" sz="2600"/>
                        <a:t>L5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0.13892 </a:t>
                      </a:r>
                      <a:endParaRPr lang="en-US" sz="2600" dirty="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57,795,721</a:t>
                      </a:r>
                      <a:endParaRPr lang="en-US" sz="2600" dirty="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0.00671</a:t>
                      </a:r>
                      <a:endParaRPr lang="en-US" sz="1300" dirty="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0.32420</a:t>
                      </a:r>
                    </a:p>
                  </a:txBody>
                  <a:tcPr marL="98904" marR="98904" marT="49452" marB="49452"/>
                </a:tc>
                <a:extLst>
                  <a:ext uri="{0D108BD9-81ED-4DB2-BD59-A6C34878D82A}">
                    <a16:rowId xmlns:a16="http://schemas.microsoft.com/office/drawing/2014/main" val="3373406728"/>
                  </a:ext>
                </a:extLst>
              </a:tr>
              <a:tr h="534080">
                <a:tc>
                  <a:txBody>
                    <a:bodyPr/>
                    <a:lstStyle/>
                    <a:p>
                      <a:r>
                        <a:rPr lang="en-US" sz="2600"/>
                        <a:t>L6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0.08354</a:t>
                      </a:r>
                      <a:endParaRPr lang="en-US" sz="2600" dirty="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4,078,822 </a:t>
                      </a:r>
                      <a:endParaRPr lang="en-US" sz="2600" dirty="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0.00295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0.30554</a:t>
                      </a:r>
                    </a:p>
                  </a:txBody>
                  <a:tcPr marL="98904" marR="98904" marT="49452" marB="49452"/>
                </a:tc>
                <a:extLst>
                  <a:ext uri="{0D108BD9-81ED-4DB2-BD59-A6C34878D82A}">
                    <a16:rowId xmlns:a16="http://schemas.microsoft.com/office/drawing/2014/main" val="2574677245"/>
                  </a:ext>
                </a:extLst>
              </a:tr>
              <a:tr h="534080">
                <a:tc>
                  <a:txBody>
                    <a:bodyPr/>
                    <a:lstStyle/>
                    <a:p>
                      <a:r>
                        <a:rPr lang="en-US" sz="2600"/>
                        <a:t>WM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0.09149 </a:t>
                      </a:r>
                      <a:endParaRPr lang="en-US" sz="2600" dirty="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219 </a:t>
                      </a:r>
                      <a:endParaRPr lang="en-US" sz="2600" dirty="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0.01409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0.03251</a:t>
                      </a:r>
                    </a:p>
                  </a:txBody>
                  <a:tcPr marL="98904" marR="98904" marT="49452" marB="49452"/>
                </a:tc>
                <a:extLst>
                  <a:ext uri="{0D108BD9-81ED-4DB2-BD59-A6C34878D82A}">
                    <a16:rowId xmlns:a16="http://schemas.microsoft.com/office/drawing/2014/main" val="174426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51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110A-34DB-5B13-655E-373D2B49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 /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CD58-3A49-A38C-1556-CA0E2FAAB3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Computing and comparing various graph metrics across the different cortical layers can reveal interesting connectivity patterns</a:t>
            </a:r>
          </a:p>
          <a:p>
            <a:r>
              <a:rPr lang="en-US" dirty="0"/>
              <a:t>Interesting patterns observed in the June Data:</a:t>
            </a:r>
          </a:p>
          <a:p>
            <a:pPr lvl="1"/>
            <a:r>
              <a:rPr lang="en-US" dirty="0"/>
              <a:t>Layer 6 has the largest number of strongly connected components but the lowest transitivity coefficient</a:t>
            </a:r>
          </a:p>
          <a:p>
            <a:pPr lvl="1"/>
            <a:r>
              <a:rPr lang="en-US" dirty="0"/>
              <a:t>Layer 6 additionally has the smallest Graph Density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Further work</a:t>
            </a:r>
          </a:p>
          <a:p>
            <a:pPr lvl="1"/>
            <a:r>
              <a:rPr lang="en-US" dirty="0"/>
              <a:t>Additional graph metrics such as Omega and Sigma values can give further insight and characterization of these subgraphs as Small world, demonstrating high clustering and low average path length</a:t>
            </a:r>
          </a:p>
          <a:p>
            <a:pPr lvl="1"/>
            <a:r>
              <a:rPr lang="en-US" dirty="0"/>
              <a:t>Extract connectivity patterns or motifs from each subgraph to better summarize connectome topology </a:t>
            </a:r>
          </a:p>
          <a:p>
            <a:pPr lvl="1"/>
            <a:r>
              <a:rPr lang="en-US" dirty="0"/>
              <a:t>Studying these graph metrics can also provide expert proofreaders with a better understanding of proofreading status of the connectome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D1E2-97B4-933B-6F63-748C2BDA1AF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15 August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B5720-9EE3-8DB5-D21E-63877CDD72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CA0BA-919C-4364-E1E0-F4670F74FD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7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75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7BCE-3FA4-1E4A-46E3-7F774A00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5989-5B35-37BF-191B-631FFF0BE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52500" y="2362600"/>
            <a:ext cx="10287000" cy="50307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June Data Connectome Graph</a:t>
            </a:r>
          </a:p>
          <a:p>
            <a:pPr marL="0" indent="0" algn="ctr">
              <a:buNone/>
            </a:pPr>
            <a:r>
              <a:rPr lang="en-US" sz="6000" dirty="0"/>
              <a:t>64,996 </a:t>
            </a:r>
            <a:r>
              <a:rPr lang="en-US" sz="1800" dirty="0"/>
              <a:t>nodes                       </a:t>
            </a:r>
            <a:r>
              <a:rPr lang="en-US" sz="6000" dirty="0"/>
              <a:t>28,098,488 </a:t>
            </a:r>
            <a:r>
              <a:rPr lang="en-US" sz="1800" dirty="0"/>
              <a:t>edges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C3A4-939C-50DC-3AE1-F7006F19CA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15 August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4A03-482E-03AF-F89E-0577A2FB2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B43C8-E77A-9A37-BB60-4AB6637D45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6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80AC-CF59-F282-0668-6FF1AEC7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Metrics on entire volume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5899C2-EA22-0370-BF9F-39335860A2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61170" y="1445650"/>
            <a:ext cx="5669659" cy="3966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174B6-84D6-9E9C-9091-E213888BD9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15 August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FF454-4F02-E8DE-201B-CA776F94F8E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CEC83-E199-62D8-36A2-215A6A5143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3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80AC-CF59-F282-0668-6FF1AEC7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Metrics on entire volume cont.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174B6-84D6-9E9C-9091-E213888BD9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15 August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FF454-4F02-E8DE-201B-CA776F94F8E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CEC83-E199-62D8-36A2-215A6A5143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37B24B8-2F21-5C5A-2E92-9B129136569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39303" y="1179513"/>
            <a:ext cx="8513393" cy="5030787"/>
          </a:xfrm>
        </p:spPr>
      </p:pic>
    </p:spTree>
    <p:extLst>
      <p:ext uri="{BB962C8B-B14F-4D97-AF65-F5344CB8AC3E}">
        <p14:creationId xmlns:p14="http://schemas.microsoft.com/office/powerpoint/2010/main" val="71193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3646-81D8-FEAD-F2DD-BC530500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Subgraphs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D257DAB-5AD4-FCB0-5709-2049C246329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98599442"/>
              </p:ext>
            </p:extLst>
          </p:nvPr>
        </p:nvGraphicFramePr>
        <p:xfrm>
          <a:off x="457200" y="1281748"/>
          <a:ext cx="1127760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831">
                  <a:extLst>
                    <a:ext uri="{9D8B030D-6E8A-4147-A177-3AD203B41FA5}">
                      <a16:colId xmlns:a16="http://schemas.microsoft.com/office/drawing/2014/main" val="548045944"/>
                    </a:ext>
                  </a:extLst>
                </a:gridCol>
                <a:gridCol w="1568007">
                  <a:extLst>
                    <a:ext uri="{9D8B030D-6E8A-4147-A177-3AD203B41FA5}">
                      <a16:colId xmlns:a16="http://schemas.microsoft.com/office/drawing/2014/main" val="3718073530"/>
                    </a:ext>
                  </a:extLst>
                </a:gridCol>
                <a:gridCol w="2045482">
                  <a:extLst>
                    <a:ext uri="{9D8B030D-6E8A-4147-A177-3AD203B41FA5}">
                      <a16:colId xmlns:a16="http://schemas.microsoft.com/office/drawing/2014/main" val="3468779625"/>
                    </a:ext>
                  </a:extLst>
                </a:gridCol>
                <a:gridCol w="4610281">
                  <a:extLst>
                    <a:ext uri="{9D8B030D-6E8A-4147-A177-3AD203B41FA5}">
                      <a16:colId xmlns:a16="http://schemas.microsoft.com/office/drawing/2014/main" val="365339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Layer Subgraph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Rough Estimates for Volume (mm^3)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8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1,288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10,119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0.1541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4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14,049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767,863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0.0868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67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17,339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1,194,054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0.0968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65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13,439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1,212,430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0.1175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40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18,626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1,023,028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0.1427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7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454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0.2060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26373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98E9-09A2-E775-1D84-A7DBDC95DF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15 August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4BE2-73C7-9443-AAE3-8667E36D7B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AEF2-87AF-36C9-C037-A10CCE2B2E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5F9F-6ED3-5A82-156F-3719E17B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9100"/>
            <a:ext cx="11277600" cy="762000"/>
          </a:xfrm>
        </p:spPr>
        <p:txBody>
          <a:bodyPr anchor="t">
            <a:normAutofit/>
          </a:bodyPr>
          <a:lstStyle/>
          <a:p>
            <a:r>
              <a:rPr lang="en-US" dirty="0"/>
              <a:t>Degree Distribution for each Subgraph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C7359FC-3274-EC89-61A6-F9AF050AD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27" y="1179514"/>
            <a:ext cx="8983546" cy="5030786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D44F3-0827-ECA3-D7A8-F6992B06AFF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36810" y="6500814"/>
            <a:ext cx="1371600" cy="3571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C5E8A4B-C163-4750-8A07-20C27F1DD650}" type="datetime3">
              <a:rPr lang="en-US" smtClean="0"/>
              <a:pPr>
                <a:spcAft>
                  <a:spcPts val="600"/>
                </a:spcAft>
              </a:pPr>
              <a:t>15 August 2022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DAD9302-3E87-5057-CCEC-72E6244D83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2416" y="6500814"/>
            <a:ext cx="3197406" cy="355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06F26-C713-1FB8-B9CC-BCDC89EF56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40302" y="6500474"/>
            <a:ext cx="381000" cy="3575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EBCDCBD-78E1-0D41-A999-31B5EBF8E02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8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A355-9A83-A423-C70D-F271D58F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Degree Distribution for each Subgraph (w/o outliers)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7A9283-0FFD-7646-DFF5-9D3CA06A0F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70674" y="1179513"/>
            <a:ext cx="9050651" cy="50307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F73C-90B2-252E-F780-EC3CD2870D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15 August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70BAE-BB54-95B9-FA22-DD7996E531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720F-BAD2-AEBC-6D03-12904D3A8F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4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C9F8-ADB8-C14A-93C8-06E17A38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Statistics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FAF83-609F-B629-54B4-2240EEE1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8A4B-C163-4750-8A07-20C27F1DD650}" type="datetime3">
              <a:rPr lang="en-US" smtClean="0"/>
              <a:t>15 August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7CFD4-4662-CE5A-BA7B-D32038E6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ABC56-153E-7BB6-3B93-76CF3FF8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BA5784E-B7B6-281F-E625-B50DBB0D07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585565"/>
              </p:ext>
            </p:extLst>
          </p:nvPr>
        </p:nvGraphicFramePr>
        <p:xfrm>
          <a:off x="320041" y="1486451"/>
          <a:ext cx="5710428" cy="4388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009F8E-DF0B-4932-9CFA-71667C4DB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171601"/>
              </p:ext>
            </p:extLst>
          </p:nvPr>
        </p:nvGraphicFramePr>
        <p:xfrm>
          <a:off x="6131898" y="1482431"/>
          <a:ext cx="5602902" cy="4392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508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802B-0B91-0F42-DCC4-04E03F3B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735"/>
            <a:ext cx="11277600" cy="342899"/>
          </a:xfrm>
        </p:spPr>
        <p:txBody>
          <a:bodyPr anchor="t">
            <a:normAutofit/>
          </a:bodyPr>
          <a:lstStyle/>
          <a:p>
            <a:r>
              <a:rPr lang="en-US" sz="2400"/>
              <a:t>Graph Metrics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B6771D9-AC7E-1D31-AB01-B3244BCB0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795015"/>
            <a:ext cx="11277600" cy="386085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05515-F0B8-9327-A5C9-7FB4AFF2BD6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36810" y="6500814"/>
            <a:ext cx="1371600" cy="3571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C5E8A4B-C163-4750-8A07-20C27F1DD650}" type="datetime3">
              <a:rPr lang="en-US" smtClean="0"/>
              <a:pPr>
                <a:spcAft>
                  <a:spcPts val="600"/>
                </a:spcAft>
              </a:pPr>
              <a:t>15 August 2022</a:t>
            </a:fld>
            <a:endParaRPr lang="en-US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F4FBD1D2-2508-FF2C-0D6E-F43C4E5C1F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2416" y="6500814"/>
            <a:ext cx="3197406" cy="355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A73FC-8C53-9E6B-BF8E-8E750FB31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40302" y="6500474"/>
            <a:ext cx="381000" cy="3575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EBCDCBD-78E1-0D41-A999-31B5EBF8E02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1CBEB05-FDDA-4F45-6D7E-374E2E4F3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339222"/>
              </p:ext>
            </p:extLst>
          </p:nvPr>
        </p:nvGraphicFramePr>
        <p:xfrm>
          <a:off x="952500" y="1731564"/>
          <a:ext cx="10287003" cy="423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954">
                  <a:extLst>
                    <a:ext uri="{9D8B030D-6E8A-4147-A177-3AD203B41FA5}">
                      <a16:colId xmlns:a16="http://schemas.microsoft.com/office/drawing/2014/main" val="548045944"/>
                    </a:ext>
                  </a:extLst>
                </a:gridCol>
                <a:gridCol w="1463636">
                  <a:extLst>
                    <a:ext uri="{9D8B030D-6E8A-4147-A177-3AD203B41FA5}">
                      <a16:colId xmlns:a16="http://schemas.microsoft.com/office/drawing/2014/main" val="3718073530"/>
                    </a:ext>
                  </a:extLst>
                </a:gridCol>
                <a:gridCol w="1922095">
                  <a:extLst>
                    <a:ext uri="{9D8B030D-6E8A-4147-A177-3AD203B41FA5}">
                      <a16:colId xmlns:a16="http://schemas.microsoft.com/office/drawing/2014/main" val="3468779625"/>
                    </a:ext>
                  </a:extLst>
                </a:gridCol>
                <a:gridCol w="2332476">
                  <a:extLst>
                    <a:ext uri="{9D8B030D-6E8A-4147-A177-3AD203B41FA5}">
                      <a16:colId xmlns:a16="http://schemas.microsoft.com/office/drawing/2014/main" val="3653393824"/>
                    </a:ext>
                  </a:extLst>
                </a:gridCol>
                <a:gridCol w="2469842">
                  <a:extLst>
                    <a:ext uri="{9D8B030D-6E8A-4147-A177-3AD203B41FA5}">
                      <a16:colId xmlns:a16="http://schemas.microsoft.com/office/drawing/2014/main" val="4092912132"/>
                    </a:ext>
                  </a:extLst>
                </a:gridCol>
              </a:tblGrid>
              <a:tr h="1028597">
                <a:tc>
                  <a:txBody>
                    <a:bodyPr/>
                    <a:lstStyle/>
                    <a:p>
                      <a:r>
                        <a:rPr lang="en-US" sz="1900"/>
                        <a:t>Layer Subgraph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Nodes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Edges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Volume Estimates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Number of Strongly Connected Components</a:t>
                      </a:r>
                    </a:p>
                  </a:txBody>
                  <a:tcPr marL="98904" marR="98904" marT="49452" marB="49452"/>
                </a:tc>
                <a:extLst>
                  <a:ext uri="{0D108BD9-81ED-4DB2-BD59-A6C34878D82A}">
                    <a16:rowId xmlns:a16="http://schemas.microsoft.com/office/drawing/2014/main" val="3405288487"/>
                  </a:ext>
                </a:extLst>
              </a:tr>
              <a:tr h="534080">
                <a:tc>
                  <a:txBody>
                    <a:bodyPr/>
                    <a:lstStyle/>
                    <a:p>
                      <a:r>
                        <a:rPr lang="en-US" sz="2600"/>
                        <a:t>L1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1,288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10,119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0.1541 </a:t>
                      </a:r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mm^3</a:t>
                      </a:r>
                      <a:endParaRPr lang="en-US" sz="350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29</a:t>
                      </a:r>
                      <a:endParaRPr lang="en-US" sz="3500"/>
                    </a:p>
                  </a:txBody>
                  <a:tcPr marL="98904" marR="98904" marT="49452" marB="49452"/>
                </a:tc>
                <a:extLst>
                  <a:ext uri="{0D108BD9-81ED-4DB2-BD59-A6C34878D82A}">
                    <a16:rowId xmlns:a16="http://schemas.microsoft.com/office/drawing/2014/main" val="3148241005"/>
                  </a:ext>
                </a:extLst>
              </a:tr>
              <a:tr h="534080">
                <a:tc>
                  <a:txBody>
                    <a:bodyPr/>
                    <a:lstStyle/>
                    <a:p>
                      <a:r>
                        <a:rPr lang="en-US" sz="2600"/>
                        <a:t>L23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14,049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767,863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0.0868 </a:t>
                      </a:r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mm^3</a:t>
                      </a:r>
                      <a:endParaRPr lang="en-US" sz="130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55</a:t>
                      </a:r>
                    </a:p>
                  </a:txBody>
                  <a:tcPr marL="98904" marR="98904" marT="49452" marB="49452"/>
                </a:tc>
                <a:extLst>
                  <a:ext uri="{0D108BD9-81ED-4DB2-BD59-A6C34878D82A}">
                    <a16:rowId xmlns:a16="http://schemas.microsoft.com/office/drawing/2014/main" val="3410673166"/>
                  </a:ext>
                </a:extLst>
              </a:tr>
              <a:tr h="534080">
                <a:tc>
                  <a:txBody>
                    <a:bodyPr/>
                    <a:lstStyle/>
                    <a:p>
                      <a:r>
                        <a:rPr lang="en-US" sz="2600"/>
                        <a:t>L4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17,339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1,194,054</a:t>
                      </a:r>
                      <a:endParaRPr lang="en-US" sz="260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0.0968 </a:t>
                      </a:r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mm^3</a:t>
                      </a:r>
                      <a:endParaRPr lang="en-US" sz="130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53</a:t>
                      </a:r>
                    </a:p>
                  </a:txBody>
                  <a:tcPr marL="98904" marR="98904" marT="49452" marB="49452"/>
                </a:tc>
                <a:extLst>
                  <a:ext uri="{0D108BD9-81ED-4DB2-BD59-A6C34878D82A}">
                    <a16:rowId xmlns:a16="http://schemas.microsoft.com/office/drawing/2014/main" val="799655657"/>
                  </a:ext>
                </a:extLst>
              </a:tr>
              <a:tr h="534080">
                <a:tc>
                  <a:txBody>
                    <a:bodyPr/>
                    <a:lstStyle/>
                    <a:p>
                      <a:r>
                        <a:rPr lang="en-US" sz="2600"/>
                        <a:t>L5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13,439 </a:t>
                      </a:r>
                      <a:endParaRPr lang="en-US" sz="260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1,212,430 </a:t>
                      </a:r>
                      <a:endParaRPr lang="en-US" sz="260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0.1175 </a:t>
                      </a:r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mm^3</a:t>
                      </a:r>
                      <a:endParaRPr lang="en-US" sz="130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51</a:t>
                      </a:r>
                    </a:p>
                  </a:txBody>
                  <a:tcPr marL="98904" marR="98904" marT="49452" marB="49452"/>
                </a:tc>
                <a:extLst>
                  <a:ext uri="{0D108BD9-81ED-4DB2-BD59-A6C34878D82A}">
                    <a16:rowId xmlns:a16="http://schemas.microsoft.com/office/drawing/2014/main" val="3373406728"/>
                  </a:ext>
                </a:extLst>
              </a:tr>
              <a:tr h="534080">
                <a:tc>
                  <a:txBody>
                    <a:bodyPr/>
                    <a:lstStyle/>
                    <a:p>
                      <a:r>
                        <a:rPr lang="en-US" sz="2600"/>
                        <a:t>L6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18,626 </a:t>
                      </a:r>
                      <a:endParaRPr lang="en-US" sz="260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1,023,028 </a:t>
                      </a:r>
                      <a:endParaRPr lang="en-US" sz="260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0.1427 </a:t>
                      </a:r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mm^3</a:t>
                      </a:r>
                      <a:endParaRPr lang="en-US" sz="130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76</a:t>
                      </a:r>
                    </a:p>
                  </a:txBody>
                  <a:tcPr marL="98904" marR="98904" marT="49452" marB="49452"/>
                </a:tc>
                <a:extLst>
                  <a:ext uri="{0D108BD9-81ED-4DB2-BD59-A6C34878D82A}">
                    <a16:rowId xmlns:a16="http://schemas.microsoft.com/office/drawing/2014/main" val="2574677245"/>
                  </a:ext>
                </a:extLst>
              </a:tr>
              <a:tr h="534080">
                <a:tc>
                  <a:txBody>
                    <a:bodyPr/>
                    <a:lstStyle/>
                    <a:p>
                      <a:r>
                        <a:rPr lang="en-US" sz="2600"/>
                        <a:t>WM</a:t>
                      </a:r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 </a:t>
                      </a:r>
                      <a:endParaRPr lang="en-US" sz="260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454 </a:t>
                      </a:r>
                      <a:endParaRPr lang="en-US" sz="260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0.2060 </a:t>
                      </a:r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mm^3</a:t>
                      </a:r>
                      <a:endParaRPr lang="en-US" sz="1300"/>
                    </a:p>
                  </a:txBody>
                  <a:tcPr marL="98904" marR="98904" marT="49452" marB="4945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26</a:t>
                      </a:r>
                    </a:p>
                  </a:txBody>
                  <a:tcPr marL="98904" marR="98904" marT="49452" marB="49452"/>
                </a:tc>
                <a:extLst>
                  <a:ext uri="{0D108BD9-81ED-4DB2-BD59-A6C34878D82A}">
                    <a16:rowId xmlns:a16="http://schemas.microsoft.com/office/drawing/2014/main" val="174426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223015"/>
      </p:ext>
    </p:extLst>
  </p:cSld>
  <p:clrMapOvr>
    <a:masterClrMapping/>
  </p:clrMapOvr>
</p:sld>
</file>

<file path=ppt/theme/theme1.xml><?xml version="1.0" encoding="utf-8"?>
<a:theme xmlns:a="http://schemas.openxmlformats.org/drawingml/2006/main" name="APL-PowerPoint-Theme_light">
  <a:themeElements>
    <a:clrScheme name="Custom 2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C73"/>
      </a:accent1>
      <a:accent2>
        <a:srgbClr val="3E8EDE"/>
      </a:accent2>
      <a:accent3>
        <a:srgbClr val="74AA50"/>
      </a:accent3>
      <a:accent4>
        <a:srgbClr val="D2D755"/>
      </a:accent4>
      <a:accent5>
        <a:srgbClr val="FF9E16"/>
      </a:accent5>
      <a:accent6>
        <a:srgbClr val="E03C30"/>
      </a:accent6>
      <a:hlink>
        <a:srgbClr val="0537FF"/>
      </a:hlink>
      <a:folHlink>
        <a:srgbClr val="953A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noFill/>
        </a:ln>
      </a:spPr>
      <a:bodyPr wrap="square" rtlCol="0">
        <a:spAutoFit/>
      </a:bodyPr>
      <a:lstStyle>
        <a:defPPr>
          <a:defRPr sz="2000" dirty="0" err="1" smtClean="0">
            <a:solidFill>
              <a:schemeClr val="tx2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7" id="{D5AB2CCB-F734-094D-822F-E895E5EA6644}" vid="{E1837D55-A0FF-BB4B-B466-BB2DCD3B40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57BFD2CB1E744298C1AF8AA7379FF3" ma:contentTypeVersion="2" ma:contentTypeDescription="Create a new document." ma:contentTypeScope="" ma:versionID="5e5edfd3ff4647b6398a429cc3de810e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targetNamespace="http://schemas.microsoft.com/office/2006/metadata/properties" ma:root="true" ma:fieldsID="b0baf92c7a4c4eedf4e3329f85509741" ns1:_="" ns2:_=""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0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D40F77-8A3D-42C1-A42A-4523542BD196}">
  <ds:schemaRefs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microsoft.com/sharepoint/v4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5BB476B-CD8A-49EB-9796-541DDF5EF90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DF96FBC9-784B-43FA-9D6B-E8D2B98C1D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APL-PowerPoint-Theme_light</Template>
  <TotalTime>4436</TotalTime>
  <Words>377</Words>
  <Application>Microsoft Office PowerPoint</Application>
  <PresentationFormat>Widescreen</PresentationFormat>
  <Paragraphs>150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.AppleSystemUIFont</vt:lpstr>
      <vt:lpstr>Arial</vt:lpstr>
      <vt:lpstr>Calibri</vt:lpstr>
      <vt:lpstr>Courier New</vt:lpstr>
      <vt:lpstr>Helvetica</vt:lpstr>
      <vt:lpstr>Wingdings</vt:lpstr>
      <vt:lpstr>APL-PowerPoint-Theme_light</vt:lpstr>
      <vt:lpstr>Graph Analytics for Nanoscale Connectomics (GAC)</vt:lpstr>
      <vt:lpstr>Overview of Graph</vt:lpstr>
      <vt:lpstr>Graph Metrics on entire volume</vt:lpstr>
      <vt:lpstr>Graph Metrics on entire volume cont.</vt:lpstr>
      <vt:lpstr>Overview of Subgraphs</vt:lpstr>
      <vt:lpstr>Degree Distribution for each Subgraph</vt:lpstr>
      <vt:lpstr>Degree Distribution for each Subgraph (w/o outliers)</vt:lpstr>
      <vt:lpstr>Additional Statistics</vt:lpstr>
      <vt:lpstr>Graph Metrics</vt:lpstr>
      <vt:lpstr>Graph Metrics</vt:lpstr>
      <vt:lpstr>Further Work / Discussion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Marisel Villafane-Delgado</dc:creator>
  <cp:keywords/>
  <dc:description>Version 1.0</dc:description>
  <cp:lastModifiedBy>Krutal Patel</cp:lastModifiedBy>
  <cp:revision>31</cp:revision>
  <cp:lastPrinted>2017-08-24T18:44:08Z</cp:lastPrinted>
  <dcterms:created xsi:type="dcterms:W3CDTF">2022-06-14T20:23:52Z</dcterms:created>
  <dcterms:modified xsi:type="dcterms:W3CDTF">2022-08-15T19:53:05Z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0x0101009757BFD2CB1E744298C1AF8AA7379FF3</vt:lpwstr>
  </property>
</Properties>
</file>