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9"/>
  </p:notesMasterIdLst>
  <p:handoutMasterIdLst>
    <p:handoutMasterId r:id="rId40"/>
  </p:handoutMasterIdLst>
  <p:sldIdLst>
    <p:sldId id="256" r:id="rId2"/>
    <p:sldId id="330" r:id="rId3"/>
    <p:sldId id="322" r:id="rId4"/>
    <p:sldId id="278" r:id="rId5"/>
    <p:sldId id="695" r:id="rId6"/>
    <p:sldId id="337" r:id="rId7"/>
    <p:sldId id="318" r:id="rId8"/>
    <p:sldId id="696" r:id="rId9"/>
    <p:sldId id="281" r:id="rId10"/>
    <p:sldId id="698" r:id="rId11"/>
    <p:sldId id="699" r:id="rId12"/>
    <p:sldId id="702" r:id="rId13"/>
    <p:sldId id="697" r:id="rId14"/>
    <p:sldId id="338" r:id="rId15"/>
    <p:sldId id="331" r:id="rId16"/>
    <p:sldId id="687" r:id="rId17"/>
    <p:sldId id="688" r:id="rId18"/>
    <p:sldId id="689" r:id="rId19"/>
    <p:sldId id="690" r:id="rId20"/>
    <p:sldId id="691" r:id="rId21"/>
    <p:sldId id="692" r:id="rId22"/>
    <p:sldId id="693" r:id="rId23"/>
    <p:sldId id="280" r:id="rId24"/>
    <p:sldId id="700" r:id="rId25"/>
    <p:sldId id="326" r:id="rId26"/>
    <p:sldId id="686" r:id="rId27"/>
    <p:sldId id="701" r:id="rId28"/>
    <p:sldId id="655" r:id="rId29"/>
    <p:sldId id="332" r:id="rId30"/>
    <p:sldId id="327" r:id="rId31"/>
    <p:sldId id="333" r:id="rId32"/>
    <p:sldId id="325" r:id="rId33"/>
    <p:sldId id="703" r:id="rId34"/>
    <p:sldId id="258" r:id="rId35"/>
    <p:sldId id="259" r:id="rId36"/>
    <p:sldId id="704" r:id="rId37"/>
    <p:sldId id="7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6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75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94E0F95F-81E3-5CDB-368C-043100EDC1E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ar-SA"/>
          </a:p>
        </p:txBody>
      </p:sp>
      <p:sp>
        <p:nvSpPr>
          <p:cNvPr id="3" name="عنصر نائب للتاريخ 2">
            <a:extLst>
              <a:ext uri="{FF2B5EF4-FFF2-40B4-BE49-F238E27FC236}">
                <a16:creationId xmlns:a16="http://schemas.microsoft.com/office/drawing/2014/main" id="{23F64075-90E1-1C2B-993E-B8A8E89783EC}"/>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r">
              <a:defRPr sz="1200"/>
            </a:lvl1pPr>
          </a:lstStyle>
          <a:p>
            <a:fld id="{EAF3A3E3-B709-4879-A116-F3EC8B09A075}" type="datetimeFigureOut">
              <a:rPr lang="ar-SA" smtClean="0"/>
              <a:t>19/03/1445</a:t>
            </a:fld>
            <a:endParaRPr lang="ar-SA"/>
          </a:p>
        </p:txBody>
      </p:sp>
      <p:sp>
        <p:nvSpPr>
          <p:cNvPr id="4" name="عنصر نائب للتذييل 3">
            <a:extLst>
              <a:ext uri="{FF2B5EF4-FFF2-40B4-BE49-F238E27FC236}">
                <a16:creationId xmlns:a16="http://schemas.microsoft.com/office/drawing/2014/main" id="{D1BCAD36-2DA6-9162-6D81-46193A74DD0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ar-SA"/>
          </a:p>
        </p:txBody>
      </p:sp>
      <p:sp>
        <p:nvSpPr>
          <p:cNvPr id="5" name="عنصر نائب لرقم الشريحة 4">
            <a:extLst>
              <a:ext uri="{FF2B5EF4-FFF2-40B4-BE49-F238E27FC236}">
                <a16:creationId xmlns:a16="http://schemas.microsoft.com/office/drawing/2014/main" id="{8C3682B1-138B-A7DA-92EE-9A80E28CA085}"/>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r">
              <a:defRPr sz="1200"/>
            </a:lvl1pPr>
          </a:lstStyle>
          <a:p>
            <a:fld id="{BF17E96B-33C8-4830-86CD-B7A9BDC179D3}" type="slidenum">
              <a:rPr lang="ar-SA" smtClean="0"/>
              <a:t>‹#›</a:t>
            </a:fld>
            <a:endParaRPr lang="ar-SA"/>
          </a:p>
        </p:txBody>
      </p:sp>
    </p:spTree>
    <p:extLst>
      <p:ext uri="{BB962C8B-B14F-4D97-AF65-F5344CB8AC3E}">
        <p14:creationId xmlns:p14="http://schemas.microsoft.com/office/powerpoint/2010/main" val="5886318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6C717-E9BE-4F1B-BF55-A146127B13C1}" type="datetimeFigureOut">
              <a:rPr lang="en-US" smtClean="0"/>
              <a:t>10/3/2023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C99F8-593D-4979-BB28-A44784CECF91}" type="slidenum">
              <a:rPr lang="en-US" smtClean="0"/>
              <a:t>‹#›</a:t>
            </a:fld>
            <a:endParaRPr lang="en-US"/>
          </a:p>
        </p:txBody>
      </p:sp>
    </p:spTree>
    <p:extLst>
      <p:ext uri="{BB962C8B-B14F-4D97-AF65-F5344CB8AC3E}">
        <p14:creationId xmlns:p14="http://schemas.microsoft.com/office/powerpoint/2010/main" val="1526313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588D2BDD-BEA6-CBA5-7432-C6343AAD65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25F6B5F8-CD11-1A2D-7425-8D8A606452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Morality:</a:t>
            </a:r>
            <a:r>
              <a:rPr lang="en-US" altLang="en-US" dirty="0"/>
              <a:t> </a:t>
            </a:r>
            <a:r>
              <a:rPr lang="ar-AE" altLang="en-US" dirty="0"/>
              <a:t>أخلاقية</a:t>
            </a:r>
            <a:r>
              <a:rPr lang="en-US" altLang="en-US" dirty="0"/>
              <a:t> / </a:t>
            </a:r>
            <a:r>
              <a:rPr lang="en-US" altLang="en-US" dirty="0" err="1"/>
              <a:t>akhlaqia</a:t>
            </a:r>
            <a:r>
              <a:rPr lang="en-US" altLang="en-US" dirty="0"/>
              <a:t>,	</a:t>
            </a:r>
            <a:r>
              <a:rPr lang="en-US" altLang="en-US" b="1" dirty="0"/>
              <a:t>Moral Code </a:t>
            </a:r>
            <a:r>
              <a:rPr lang="en-US" altLang="en-US" dirty="0"/>
              <a:t>- </a:t>
            </a:r>
            <a:r>
              <a:rPr lang="ar-AE" altLang="en-US" dirty="0"/>
              <a:t>قانون الأخلاق</a:t>
            </a:r>
            <a:r>
              <a:rPr lang="en-US" altLang="en-US" dirty="0"/>
              <a:t> / qanun </a:t>
            </a:r>
            <a:r>
              <a:rPr lang="en-US" altLang="en-US" dirty="0" err="1"/>
              <a:t>al'akhlaq</a:t>
            </a:r>
            <a:r>
              <a:rPr lang="en-US" altLang="en-US" dirty="0"/>
              <a:t>		</a:t>
            </a:r>
          </a:p>
        </p:txBody>
      </p:sp>
      <p:sp>
        <p:nvSpPr>
          <p:cNvPr id="4" name="Slide Number Placeholder 3">
            <a:extLst>
              <a:ext uri="{FF2B5EF4-FFF2-40B4-BE49-F238E27FC236}">
                <a16:creationId xmlns:a16="http://schemas.microsoft.com/office/drawing/2014/main" id="{1578B0AB-2A4B-2958-912A-F78B76B6F1AF}"/>
              </a:ext>
            </a:extLst>
          </p:cNvPr>
          <p:cNvSpPr>
            <a:spLocks noGrp="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595ADEB-9D26-45FF-A710-D1D051F2CF56}" type="slidenum">
              <a:rPr lang="en-US" altLang="en-US"/>
              <a:pPr eaLnBrk="1" hangingPunct="1"/>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CF23AFB-48EB-746D-F782-43D72D1F84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E43227E1-2B07-C196-2EF1-E97C10157E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Morals – </a:t>
            </a:r>
            <a:r>
              <a:rPr lang="ar-AE" altLang="en-US" dirty="0"/>
              <a:t>أخلاق</a:t>
            </a:r>
            <a:r>
              <a:rPr lang="en-US" altLang="en-US" dirty="0"/>
              <a:t> / </a:t>
            </a:r>
            <a:r>
              <a:rPr lang="en-US" altLang="en-US" dirty="0" err="1"/>
              <a:t>Akhlaq</a:t>
            </a:r>
            <a:r>
              <a:rPr lang="en-US" altLang="en-US" dirty="0"/>
              <a:t>,	</a:t>
            </a:r>
            <a:r>
              <a:rPr lang="en-US" altLang="en-US" b="1" dirty="0"/>
              <a:t>Ethics</a:t>
            </a:r>
            <a:r>
              <a:rPr lang="en-US" altLang="en-US" dirty="0"/>
              <a:t> – </a:t>
            </a:r>
            <a:r>
              <a:rPr lang="ar-AE" altLang="en-US" dirty="0"/>
              <a:t>أخلاق</a:t>
            </a:r>
            <a:r>
              <a:rPr lang="en-US" altLang="en-US" dirty="0"/>
              <a:t> / </a:t>
            </a:r>
            <a:r>
              <a:rPr lang="en-US" altLang="en-US" dirty="0" err="1"/>
              <a:t>Akhlaq</a:t>
            </a:r>
            <a:r>
              <a:rPr lang="en-US" altLang="en-US" dirty="0"/>
              <a:t>,	Law – </a:t>
            </a:r>
            <a:r>
              <a:rPr lang="ar-AE" altLang="en-US" dirty="0"/>
              <a:t>القانون</a:t>
            </a:r>
            <a:r>
              <a:rPr lang="en-US" altLang="en-US" dirty="0"/>
              <a:t> / </a:t>
            </a:r>
            <a:r>
              <a:rPr lang="en-US" altLang="en-US" dirty="0" err="1"/>
              <a:t>alqanun</a:t>
            </a:r>
            <a:r>
              <a:rPr lang="en-US" altLang="en-US" dirty="0"/>
              <a:t>,	</a:t>
            </a:r>
            <a:r>
              <a:rPr lang="en-US" altLang="en-US" b="1" dirty="0"/>
              <a:t>Legal acts </a:t>
            </a:r>
            <a:r>
              <a:rPr lang="en-US" altLang="en-US" dirty="0"/>
              <a:t>- </a:t>
            </a:r>
            <a:r>
              <a:rPr lang="ar-AE" altLang="en-US" dirty="0"/>
              <a:t>الأعمال القانونية</a:t>
            </a:r>
            <a:r>
              <a:rPr lang="en-US" altLang="en-US" dirty="0"/>
              <a:t> / </a:t>
            </a:r>
            <a:r>
              <a:rPr lang="en-US" altLang="en-US" dirty="0" err="1"/>
              <a:t>al'aemal</a:t>
            </a:r>
            <a:r>
              <a:rPr lang="en-US" altLang="en-US" dirty="0"/>
              <a:t> </a:t>
            </a:r>
            <a:r>
              <a:rPr lang="en-US" altLang="en-US" dirty="0" err="1"/>
              <a:t>alqanunia</a:t>
            </a:r>
            <a:endParaRPr lang="ar-AE" altLang="en-US" dirty="0"/>
          </a:p>
          <a:p>
            <a:br>
              <a:rPr lang="ar-AE" altLang="en-US" dirty="0"/>
            </a:br>
            <a:r>
              <a:rPr lang="en-US" altLang="en-US" dirty="0"/>
              <a:t> </a:t>
            </a:r>
          </a:p>
        </p:txBody>
      </p:sp>
      <p:sp>
        <p:nvSpPr>
          <p:cNvPr id="4" name="Slide Number Placeholder 3">
            <a:extLst>
              <a:ext uri="{FF2B5EF4-FFF2-40B4-BE49-F238E27FC236}">
                <a16:creationId xmlns:a16="http://schemas.microsoft.com/office/drawing/2014/main" id="{A0600B15-947D-3357-FF02-9B53B5249F4B}"/>
              </a:ext>
            </a:extLst>
          </p:cNvPr>
          <p:cNvSpPr>
            <a:spLocks noGrp="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279E1D7C-1B6E-4F59-B975-24FE5841CB65}" type="slidenum">
              <a:rPr lang="en-US" altLang="en-US"/>
              <a:pPr eaLnBrk="1" hangingPunct="1"/>
              <a:t>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2583CDD5-D3D4-E8F8-BCA7-2CBD01E0766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fld id="{FBE7EC57-6F67-4905-AD00-AB5B23240290}" type="slidenum">
              <a:rPr lang="en-US" altLang="en-US" sz="1200"/>
              <a:pPr/>
              <a:t>26</a:t>
            </a:fld>
            <a:endParaRPr lang="en-US" altLang="en-US" sz="1200"/>
          </a:p>
        </p:txBody>
      </p:sp>
      <p:sp>
        <p:nvSpPr>
          <p:cNvPr id="108547" name="Rectangle 2">
            <a:extLst>
              <a:ext uri="{FF2B5EF4-FFF2-40B4-BE49-F238E27FC236}">
                <a16:creationId xmlns:a16="http://schemas.microsoft.com/office/drawing/2014/main" id="{906B2772-F507-ED0F-F2F3-18C5BA6F703F}"/>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02900AB4-89A3-143E-2741-A3A3AEC3FE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CAFEFE-BB7E-AF12-104A-4D4AF0D324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fld id="{D159191E-A565-4BA9-8961-BD0C211EEFBE}" type="slidenum">
              <a:rPr lang="en-US" altLang="en-US" sz="1200"/>
              <a:pPr/>
              <a:t>28</a:t>
            </a:fld>
            <a:endParaRPr lang="en-US" altLang="en-US" sz="1200"/>
          </a:p>
        </p:txBody>
      </p:sp>
      <p:sp>
        <p:nvSpPr>
          <p:cNvPr id="67587" name="Rectangle 2">
            <a:extLst>
              <a:ext uri="{FF2B5EF4-FFF2-40B4-BE49-F238E27FC236}">
                <a16:creationId xmlns:a16="http://schemas.microsoft.com/office/drawing/2014/main" id="{E4E8BDC5-0EE3-587E-241A-207D73BB7351}"/>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CE58AA87-C86A-1CAF-9166-0D5EB57004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a:gradFill>
            <a:gsLst>
              <a:gs pos="7454">
                <a:srgbClr val="3A92B5"/>
              </a:gs>
              <a:gs pos="7214">
                <a:srgbClr val="3891B5"/>
              </a:gs>
              <a:gs pos="6733">
                <a:srgbClr val="348FB6"/>
              </a:gs>
              <a:gs pos="5771">
                <a:srgbClr val="2D8BB7"/>
              </a:gs>
              <a:gs pos="3847">
                <a:srgbClr val="1E82BA"/>
              </a:gs>
              <a:gs pos="0">
                <a:srgbClr val="0070C0"/>
              </a:gs>
              <a:gs pos="65047">
                <a:srgbClr val="11A8DE"/>
              </a:gs>
              <a:gs pos="52085">
                <a:srgbClr val="00B0F0"/>
              </a:gs>
              <a:gs pos="96474">
                <a:srgbClr val="3B93B4"/>
              </a:gs>
              <a:gs pos="7695">
                <a:srgbClr val="3B93B4"/>
              </a:gs>
            </a:gsLst>
            <a:lin ang="5400000" scaled="1"/>
          </a:gradFill>
        </p:grpSpPr>
        <p:cxnSp>
          <p:nvCxnSpPr>
            <p:cNvPr id="32" name="Straight Connector 31"/>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F3CD147B-C34B-4F06-82AD-0B7917EE1D51}"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287253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9400B55A-935D-45C9-9468-71C7FA2B141A}"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25136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487F5E25-7322-4DEF-827C-375D30A4457A}"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6081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B598F8-96CE-4083-B296-B246EFD15286}"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216698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F79F4D49-6715-4FEE-ABD3-FDE8A03F6D81}"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878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54DD4DEB-C20B-4F0D-B168-79372C19CAF5}"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3123081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F0176A1-445E-4556-9BB4-A9052604885D}"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1731077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190C31A-C863-4B92-88A1-1E39BBF4683E}"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171087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77333" y="2160589"/>
            <a:ext cx="8596669"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99A526E-FE3D-40D7-96F8-45499C4F8F55}"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334919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785BD5F-0EF3-4103-94D4-3BDE36711434}"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237272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11CFB75-F08D-42CF-B6DC-D58276EA7D72}"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232503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C859D6D-CEB0-4889-8296-67E0E00D891F}" type="datetime1">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73935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6E0EDAD2-F691-4F5A-9789-4CDE0BA09BE7}" type="datetime1">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81331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956885" y="6380536"/>
            <a:ext cx="683339" cy="365125"/>
          </a:xfrm>
        </p:spPr>
        <p:txBody>
          <a:bodyPr/>
          <a:lstStyle>
            <a:lvl1pPr>
              <a:defRPr sz="1400" b="1"/>
            </a:lvl1pPr>
          </a:lstStyle>
          <a:p>
            <a:fld id="{A01E0C16-5E61-4552-AB1A-A53C5948E3BC}" type="slidenum">
              <a:rPr lang="en-US" smtClean="0"/>
              <a:pPr/>
              <a:t>‹#›</a:t>
            </a:fld>
            <a:endParaRPr lang="en-US" dirty="0"/>
          </a:p>
        </p:txBody>
      </p:sp>
    </p:spTree>
    <p:extLst>
      <p:ext uri="{BB962C8B-B14F-4D97-AF65-F5344CB8AC3E}">
        <p14:creationId xmlns:p14="http://schemas.microsoft.com/office/powerpoint/2010/main" val="187064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EA463CFD-D593-494F-B7F4-8556AC4E3AB7}"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65375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8685027D-8E00-431F-910F-124BECA97AD8}"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E0C16-5E61-4552-AB1A-A53C5948E3BC}" type="slidenum">
              <a:rPr lang="en-US" smtClean="0"/>
              <a:t>‹#›</a:t>
            </a:fld>
            <a:endParaRPr lang="en-US"/>
          </a:p>
        </p:txBody>
      </p:sp>
    </p:spTree>
    <p:extLst>
      <p:ext uri="{BB962C8B-B14F-4D97-AF65-F5344CB8AC3E}">
        <p14:creationId xmlns:p14="http://schemas.microsoft.com/office/powerpoint/2010/main" val="384076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000" cy="6870500"/>
            <a:chOff x="-12514255" y="-8467"/>
            <a:chExt cx="24706255" cy="6870500"/>
          </a:xfrm>
          <a:gradFill>
            <a:gsLst>
              <a:gs pos="7454">
                <a:srgbClr val="3A92B5"/>
              </a:gs>
              <a:gs pos="7214">
                <a:srgbClr val="3891B5"/>
              </a:gs>
              <a:gs pos="6733">
                <a:srgbClr val="348FB6"/>
              </a:gs>
              <a:gs pos="5771">
                <a:srgbClr val="2D8BB7"/>
              </a:gs>
              <a:gs pos="3847">
                <a:srgbClr val="1E82BA"/>
              </a:gs>
              <a:gs pos="0">
                <a:srgbClr val="0070C0"/>
              </a:gs>
              <a:gs pos="65047">
                <a:srgbClr val="11A8DE"/>
              </a:gs>
              <a:gs pos="52085">
                <a:srgbClr val="00B0F0"/>
              </a:gs>
              <a:gs pos="96474">
                <a:srgbClr val="3B93B4"/>
              </a:gs>
              <a:gs pos="7695">
                <a:srgbClr val="3B93B4"/>
              </a:gs>
            </a:gsLst>
            <a:lin ang="5400000" scaled="1"/>
          </a:gra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514255" y="4017233"/>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dirty="0"/>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A12558-5830-4294-8EA3-6F408AD5F8A6}" type="datetime1">
              <a:rPr lang="en-US" smtClean="0"/>
              <a:t>10/3/2023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E0C16-5E61-4552-AB1A-A53C5948E3BC}" type="slidenum">
              <a:rPr lang="en-US" smtClean="0"/>
              <a:t>‹#›</a:t>
            </a:fld>
            <a:endParaRPr lang="en-US"/>
          </a:p>
        </p:txBody>
      </p:sp>
    </p:spTree>
    <p:extLst>
      <p:ext uri="{BB962C8B-B14F-4D97-AF65-F5344CB8AC3E}">
        <p14:creationId xmlns:p14="http://schemas.microsoft.com/office/powerpoint/2010/main" val="358312887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507067" y="1984016"/>
            <a:ext cx="7766936" cy="1566706"/>
          </a:xfrm>
        </p:spPr>
        <p:txBody>
          <a:bodyPr anchor="ctr"/>
          <a:lstStyle/>
          <a:p>
            <a:pPr algn="ctr"/>
            <a:r>
              <a:rPr lang="en-US" b="1" dirty="0">
                <a:solidFill>
                  <a:srgbClr val="0070C0"/>
                </a:solidFill>
              </a:rPr>
              <a:t>Professional Ethics</a:t>
            </a:r>
          </a:p>
        </p:txBody>
      </p:sp>
      <p:sp>
        <p:nvSpPr>
          <p:cNvPr id="3" name="عنوان فرعي 2"/>
          <p:cNvSpPr>
            <a:spLocks noGrp="1"/>
          </p:cNvSpPr>
          <p:nvPr>
            <p:ph type="subTitle" idx="1"/>
          </p:nvPr>
        </p:nvSpPr>
        <p:spPr/>
        <p:txBody>
          <a:bodyPr>
            <a:normAutofit/>
          </a:bodyPr>
          <a:lstStyle/>
          <a:p>
            <a:pPr algn="ctr"/>
            <a:r>
              <a:rPr lang="en-US" sz="3600" b="1" dirty="0">
                <a:solidFill>
                  <a:srgbClr val="0070C0"/>
                </a:solidFill>
              </a:rPr>
              <a:t>Introduction</a:t>
            </a:r>
          </a:p>
        </p:txBody>
      </p:sp>
    </p:spTree>
    <p:extLst>
      <p:ext uri="{BB962C8B-B14F-4D97-AF65-F5344CB8AC3E}">
        <p14:creationId xmlns:p14="http://schemas.microsoft.com/office/powerpoint/2010/main" val="8626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5EC5DD58-14B9-0CB0-EFBC-E980391E82DF}"/>
              </a:ext>
            </a:extLst>
          </p:cNvPr>
          <p:cNvSpPr txBox="1"/>
          <p:nvPr/>
        </p:nvSpPr>
        <p:spPr>
          <a:xfrm>
            <a:off x="337455" y="382402"/>
            <a:ext cx="10570029" cy="6160661"/>
          </a:xfrm>
          <a:prstGeom prst="rect">
            <a:avLst/>
          </a:prstGeom>
          <a:noFill/>
        </p:spPr>
        <p:txBody>
          <a:bodyPr wrap="square">
            <a:spAutoFit/>
          </a:bodyPr>
          <a:lstStyle/>
          <a:p>
            <a:pPr algn="ctr"/>
            <a:r>
              <a:rPr lang="en-US" sz="2800" b="1" dirty="0">
                <a:solidFill>
                  <a:srgbClr val="406380"/>
                </a:solidFill>
                <a:effectLst/>
                <a:latin typeface="Calibri" panose="020F0502020204030204" pitchFamily="34" charset="0"/>
                <a:cs typeface="Calibri" panose="020F0502020204030204" pitchFamily="34" charset="0"/>
              </a:rPr>
              <a:t>Ethics vs. Morals</a:t>
            </a:r>
          </a:p>
          <a:p>
            <a:pPr algn="ctr"/>
            <a:endParaRPr lang="en-US" sz="2800" b="1" dirty="0">
              <a:solidFill>
                <a:srgbClr val="406380"/>
              </a:solidFill>
              <a:effectLst/>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Morals refer mainly to guiding principles, and Ethics refer to specific rules and actions, or behaviors.</a:t>
            </a:r>
          </a:p>
          <a:p>
            <a:pPr marL="342900" indent="-342900" algn="just" defTabSz="457200">
              <a:spcBef>
                <a:spcPts val="1000"/>
              </a:spcBef>
              <a:buClr>
                <a:srgbClr val="406380"/>
              </a:buClr>
              <a:buSzPct val="80000"/>
              <a:buFont typeface="Wingdings 3" charset="2"/>
              <a:buChar char=""/>
            </a:pPr>
            <a:endParaRPr lang="en-US"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A person’s idea of morals tends to be shaped by their surrounding environment (and sometimes their belief system).</a:t>
            </a:r>
          </a:p>
          <a:p>
            <a:pPr marL="342900" indent="-342900" algn="just" defTabSz="457200">
              <a:spcBef>
                <a:spcPts val="1000"/>
              </a:spcBef>
              <a:buClr>
                <a:srgbClr val="406380"/>
              </a:buClr>
              <a:buSzPct val="80000"/>
              <a:buFont typeface="Wingdings 3" charset="2"/>
              <a:buChar char=""/>
            </a:pPr>
            <a:endParaRPr lang="en-US"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Moral values shape a person’s ideas about right and wrong.</a:t>
            </a:r>
          </a:p>
          <a:p>
            <a:pPr marL="342900" indent="-342900" algn="just" defTabSz="457200">
              <a:spcBef>
                <a:spcPts val="1000"/>
              </a:spcBef>
              <a:buClr>
                <a:srgbClr val="406380"/>
              </a:buClr>
              <a:buSzPct val="80000"/>
              <a:buFont typeface="Wingdings 3" charset="2"/>
              <a:buChar char=""/>
            </a:pPr>
            <a:endParaRPr lang="en-US"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They often provide the guiding ideas behind ethical systems. That’s where it gets tricky … morals are the basis for ethics.</a:t>
            </a:r>
            <a:endParaRPr lang="en-US" sz="2800" b="0" i="0" dirty="0">
              <a:effectLst/>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B5F6D30B-6602-09A6-E232-34A12B8FACFF}"/>
              </a:ext>
            </a:extLst>
          </p:cNvPr>
          <p:cNvSpPr>
            <a:spLocks noGrp="1"/>
          </p:cNvSpPr>
          <p:nvPr>
            <p:ph type="sldNum" sz="quarter" idx="12"/>
          </p:nvPr>
        </p:nvSpPr>
        <p:spPr/>
        <p:txBody>
          <a:bodyPr/>
          <a:lstStyle/>
          <a:p>
            <a:fld id="{A01E0C16-5E61-4552-AB1A-A53C5948E3BC}" type="slidenum">
              <a:rPr lang="en-US" smtClean="0"/>
              <a:t>10</a:t>
            </a:fld>
            <a:endParaRPr lang="en-US"/>
          </a:p>
        </p:txBody>
      </p:sp>
    </p:spTree>
    <p:extLst>
      <p:ext uri="{BB962C8B-B14F-4D97-AF65-F5344CB8AC3E}">
        <p14:creationId xmlns:p14="http://schemas.microsoft.com/office/powerpoint/2010/main" val="414378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6739F2E-92BB-25E9-5F4A-DA8597E2BA09}"/>
              </a:ext>
            </a:extLst>
          </p:cNvPr>
          <p:cNvSpPr txBox="1"/>
          <p:nvPr/>
        </p:nvSpPr>
        <p:spPr>
          <a:xfrm>
            <a:off x="511629" y="326571"/>
            <a:ext cx="10330542" cy="6335068"/>
          </a:xfrm>
          <a:prstGeom prst="rect">
            <a:avLst/>
          </a:prstGeom>
          <a:noFill/>
        </p:spPr>
        <p:txBody>
          <a:bodyPr wrap="square">
            <a:spAutoFit/>
          </a:bodyPr>
          <a:lstStyle/>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Ethics are distinct from morals in that they’re much more practical.</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A moral precept is an idea or opinion that’s driven by a desire to be good. </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An ethical code is a set of rules that defines allowable actions or correct behavior.</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An ethical code doesn’t have to be moral. It’s just a set of rules for people to follow. </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Several professional organizations have created specific ethical codes for their respective fields.</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An ethical code has nothing to do with cosmic righteousness or a set of beliefs. It’s a set of rules that are drafted by trade groups to ensure members stay out of trouble and act in a way that brings credit to the profession.</a:t>
            </a:r>
          </a:p>
        </p:txBody>
      </p:sp>
      <p:sp>
        <p:nvSpPr>
          <p:cNvPr id="2" name="عنصر نائب لرقم الشريحة 1">
            <a:extLst>
              <a:ext uri="{FF2B5EF4-FFF2-40B4-BE49-F238E27FC236}">
                <a16:creationId xmlns:a16="http://schemas.microsoft.com/office/drawing/2014/main" id="{9F331C7F-7C41-0DE9-5F06-F2829835BC7A}"/>
              </a:ext>
            </a:extLst>
          </p:cNvPr>
          <p:cNvSpPr>
            <a:spLocks noGrp="1"/>
          </p:cNvSpPr>
          <p:nvPr>
            <p:ph type="sldNum" sz="quarter" idx="12"/>
          </p:nvPr>
        </p:nvSpPr>
        <p:spPr/>
        <p:txBody>
          <a:bodyPr/>
          <a:lstStyle/>
          <a:p>
            <a:fld id="{A01E0C16-5E61-4552-AB1A-A53C5948E3BC}" type="slidenum">
              <a:rPr lang="en-US" smtClean="0"/>
              <a:t>11</a:t>
            </a:fld>
            <a:endParaRPr lang="en-US"/>
          </a:p>
        </p:txBody>
      </p:sp>
    </p:spTree>
    <p:extLst>
      <p:ext uri="{BB962C8B-B14F-4D97-AF65-F5344CB8AC3E}">
        <p14:creationId xmlns:p14="http://schemas.microsoft.com/office/powerpoint/2010/main" val="410547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9C32BC79-4D87-A788-3811-70A58CFF4F2A}"/>
              </a:ext>
            </a:extLst>
          </p:cNvPr>
          <p:cNvSpPr txBox="1"/>
          <p:nvPr/>
        </p:nvSpPr>
        <p:spPr>
          <a:xfrm>
            <a:off x="631371" y="598716"/>
            <a:ext cx="10080172" cy="5693866"/>
          </a:xfrm>
          <a:prstGeom prst="rect">
            <a:avLst/>
          </a:prstGeom>
          <a:noFill/>
        </p:spPr>
        <p:txBody>
          <a:bodyPr wrap="square">
            <a:spAutoFit/>
          </a:bodyPr>
          <a:lstStyle/>
          <a:p>
            <a:pPr algn="ctr"/>
            <a:r>
              <a:rPr lang="en-US" sz="2800" b="1" dirty="0">
                <a:solidFill>
                  <a:srgbClr val="406380"/>
                </a:solidFill>
                <a:latin typeface="Calibri" panose="020F0502020204030204" pitchFamily="34" charset="0"/>
                <a:cs typeface="Calibri" panose="020F0502020204030204" pitchFamily="34" charset="0"/>
              </a:rPr>
              <a:t>Moral vs. ethical actions </a:t>
            </a:r>
          </a:p>
          <a:p>
            <a:pPr algn="ctr"/>
            <a:endParaRPr lang="en-US" sz="2800" b="1" dirty="0">
              <a:solidFill>
                <a:srgbClr val="406380"/>
              </a:solidFill>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It’s important to know that what’s ethical isn’t always what’s moral, and vice versa. Omerta, for example, is a code of silence that developed among members of the Mafia. It was used to protect criminals from the police. This follows the rules of ethically-correct behavior for the organization, but it can also be viewed as wrong from a moral standpoint.</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A moral action can also be unethical. A lawyer who tells the court that his client is guilty may be acting out of a moral desire to see justice done, but this is deeply unethical because it violates the attorney-client privilege.</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6B442991-F817-AD49-232D-87C8DE682999}"/>
              </a:ext>
            </a:extLst>
          </p:cNvPr>
          <p:cNvSpPr>
            <a:spLocks noGrp="1"/>
          </p:cNvSpPr>
          <p:nvPr>
            <p:ph type="sldNum" sz="quarter" idx="12"/>
          </p:nvPr>
        </p:nvSpPr>
        <p:spPr/>
        <p:txBody>
          <a:bodyPr/>
          <a:lstStyle/>
          <a:p>
            <a:fld id="{A01E0C16-5E61-4552-AB1A-A53C5948E3BC}" type="slidenum">
              <a:rPr lang="en-US" smtClean="0"/>
              <a:t>12</a:t>
            </a:fld>
            <a:endParaRPr lang="en-US"/>
          </a:p>
        </p:txBody>
      </p:sp>
    </p:spTree>
    <p:extLst>
      <p:ext uri="{BB962C8B-B14F-4D97-AF65-F5344CB8AC3E}">
        <p14:creationId xmlns:p14="http://schemas.microsoft.com/office/powerpoint/2010/main" val="336743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6659B2CE-7353-B9DC-E4C7-FA92F2CCC3D3}"/>
              </a:ext>
            </a:extLst>
          </p:cNvPr>
          <p:cNvPicPr>
            <a:picLocks noChangeAspect="1"/>
          </p:cNvPicPr>
          <p:nvPr/>
        </p:nvPicPr>
        <p:blipFill>
          <a:blip r:embed="rId2"/>
          <a:stretch>
            <a:fillRect/>
          </a:stretch>
        </p:blipFill>
        <p:spPr>
          <a:xfrm>
            <a:off x="413657" y="97971"/>
            <a:ext cx="10265229" cy="6466115"/>
          </a:xfrm>
          <a:prstGeom prst="rect">
            <a:avLst/>
          </a:prstGeom>
        </p:spPr>
      </p:pic>
      <p:sp>
        <p:nvSpPr>
          <p:cNvPr id="2" name="عنصر نائب لرقم الشريحة 1">
            <a:extLst>
              <a:ext uri="{FF2B5EF4-FFF2-40B4-BE49-F238E27FC236}">
                <a16:creationId xmlns:a16="http://schemas.microsoft.com/office/drawing/2014/main" id="{861826AF-88B2-E2EC-AC33-49C2A6D98EA5}"/>
              </a:ext>
            </a:extLst>
          </p:cNvPr>
          <p:cNvSpPr>
            <a:spLocks noGrp="1"/>
          </p:cNvSpPr>
          <p:nvPr>
            <p:ph type="sldNum" sz="quarter" idx="12"/>
          </p:nvPr>
        </p:nvSpPr>
        <p:spPr/>
        <p:txBody>
          <a:bodyPr/>
          <a:lstStyle/>
          <a:p>
            <a:fld id="{A01E0C16-5E61-4552-AB1A-A53C5948E3BC}" type="slidenum">
              <a:rPr lang="en-US" smtClean="0"/>
              <a:t>13</a:t>
            </a:fld>
            <a:endParaRPr lang="en-US"/>
          </a:p>
        </p:txBody>
      </p:sp>
    </p:spTree>
    <p:extLst>
      <p:ext uri="{BB962C8B-B14F-4D97-AF65-F5344CB8AC3E}">
        <p14:creationId xmlns:p14="http://schemas.microsoft.com/office/powerpoint/2010/main" val="350496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2F52FBF-730E-7F12-DF0E-8EB6025BE043}"/>
              </a:ext>
            </a:extLst>
          </p:cNvPr>
          <p:cNvSpPr txBox="1">
            <a:spLocks noChangeArrowheads="1"/>
          </p:cNvSpPr>
          <p:nvPr/>
        </p:nvSpPr>
        <p:spPr>
          <a:xfrm>
            <a:off x="457199" y="1654629"/>
            <a:ext cx="10491849" cy="3190617"/>
          </a:xfrm>
          <a:prstGeom prst="rect">
            <a:avLst/>
          </a:prstGeom>
          <a:ln/>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Integrity is a cornerstone of ethical behaviour.</a:t>
            </a:r>
          </a:p>
          <a:p>
            <a:pPr algn="just">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People with integrity.</a:t>
            </a:r>
          </a:p>
          <a:p>
            <a:pPr lvl="1" algn="just">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Act in accordance with a personal code of principles.</a:t>
            </a:r>
          </a:p>
          <a:p>
            <a:pPr lvl="1" algn="just">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Extend to all people the same respect and consideration that you desire.</a:t>
            </a:r>
          </a:p>
          <a:p>
            <a:pPr lvl="1" algn="just">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Apply the same moral standards in all situations.</a:t>
            </a:r>
          </a:p>
        </p:txBody>
      </p:sp>
      <p:sp>
        <p:nvSpPr>
          <p:cNvPr id="3" name="مربع نص 2">
            <a:extLst>
              <a:ext uri="{FF2B5EF4-FFF2-40B4-BE49-F238E27FC236}">
                <a16:creationId xmlns:a16="http://schemas.microsoft.com/office/drawing/2014/main" id="{58C0B429-7CC9-50B2-D304-97B8FC739D23}"/>
              </a:ext>
            </a:extLst>
          </p:cNvPr>
          <p:cNvSpPr txBox="1"/>
          <p:nvPr/>
        </p:nvSpPr>
        <p:spPr>
          <a:xfrm>
            <a:off x="4618265" y="577333"/>
            <a:ext cx="1630135" cy="523220"/>
          </a:xfrm>
          <a:prstGeom prst="rect">
            <a:avLst/>
          </a:prstGeom>
          <a:noFill/>
        </p:spPr>
        <p:txBody>
          <a:bodyPr wrap="square">
            <a:spAutoFit/>
          </a:bodyPr>
          <a:lstStyle/>
          <a:p>
            <a:r>
              <a:rPr lang="en-GB" altLang="en-US" sz="2800" b="1" dirty="0">
                <a:solidFill>
                  <a:srgbClr val="406380"/>
                </a:solidFill>
                <a:latin typeface="Calibri" panose="020F0502020204030204" pitchFamily="34" charset="0"/>
                <a:cs typeface="Calibri" panose="020F0502020204030204" pitchFamily="34" charset="0"/>
              </a:rPr>
              <a:t>Integrity</a:t>
            </a:r>
            <a:endParaRPr lang="ar-SA" sz="2800" b="1" dirty="0">
              <a:solidFill>
                <a:srgbClr val="406380"/>
              </a:solidFill>
            </a:endParaRPr>
          </a:p>
        </p:txBody>
      </p:sp>
      <p:sp>
        <p:nvSpPr>
          <p:cNvPr id="2" name="عنصر نائب لرقم الشريحة 1">
            <a:extLst>
              <a:ext uri="{FF2B5EF4-FFF2-40B4-BE49-F238E27FC236}">
                <a16:creationId xmlns:a16="http://schemas.microsoft.com/office/drawing/2014/main" id="{08F7D4FF-BF21-81A3-D8B6-B0FDFEB2C8C0}"/>
              </a:ext>
            </a:extLst>
          </p:cNvPr>
          <p:cNvSpPr>
            <a:spLocks noGrp="1"/>
          </p:cNvSpPr>
          <p:nvPr>
            <p:ph type="sldNum" sz="quarter" idx="12"/>
          </p:nvPr>
        </p:nvSpPr>
        <p:spPr>
          <a:xfrm>
            <a:off x="9973149" y="6313504"/>
            <a:ext cx="683339" cy="365125"/>
          </a:xfrm>
        </p:spPr>
        <p:txBody>
          <a:bodyPr/>
          <a:lstStyle/>
          <a:p>
            <a:fld id="{A01E0C16-5E61-4552-AB1A-A53C5948E3BC}" type="slidenum">
              <a:rPr lang="en-US" sz="1400" b="1" smtClean="0"/>
              <a:t>14</a:t>
            </a:fld>
            <a:endParaRPr lang="en-US" sz="1400" b="1"/>
          </a:p>
        </p:txBody>
      </p:sp>
    </p:spTree>
    <p:extLst>
      <p:ext uri="{BB962C8B-B14F-4D97-AF65-F5344CB8AC3E}">
        <p14:creationId xmlns:p14="http://schemas.microsoft.com/office/powerpoint/2010/main" val="382748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32242384-5506-8ABC-1334-926B122FCA32}"/>
              </a:ext>
            </a:extLst>
          </p:cNvPr>
          <p:cNvSpPr txBox="1"/>
          <p:nvPr/>
        </p:nvSpPr>
        <p:spPr>
          <a:xfrm>
            <a:off x="415636" y="1228397"/>
            <a:ext cx="10307781" cy="4401205"/>
          </a:xfrm>
          <a:prstGeom prst="rect">
            <a:avLst/>
          </a:prstGeom>
          <a:noFill/>
        </p:spPr>
        <p:txBody>
          <a:bodyPr wrap="square">
            <a:spAutoFit/>
          </a:bodyPr>
          <a:lstStyle/>
          <a:p>
            <a:pPr algn="just"/>
            <a:r>
              <a:rPr lang="en-US" sz="2800" b="1" i="0" u="none" strike="noStrike" baseline="0" dirty="0">
                <a:solidFill>
                  <a:srgbClr val="406380"/>
                </a:solidFill>
                <a:latin typeface="Calibri" panose="020F0502020204030204" pitchFamily="34" charset="0"/>
                <a:cs typeface="Calibri" panose="020F0502020204030204" pitchFamily="34" charset="0"/>
              </a:rPr>
              <a:t>Religiously</a:t>
            </a:r>
            <a:r>
              <a:rPr lang="en-US" sz="2800" b="1" dirty="0">
                <a:solidFill>
                  <a:srgbClr val="0070C0"/>
                </a:solidFill>
                <a:latin typeface="Calibri" panose="020F0502020204030204" pitchFamily="34" charset="0"/>
                <a:cs typeface="Calibri" panose="020F0502020204030204" pitchFamily="34" charset="0"/>
              </a:rPr>
              <a:t>:</a:t>
            </a:r>
            <a:endParaRPr lang="en-US" sz="2800" b="1" dirty="0">
              <a:solidFill>
                <a:srgbClr val="000000"/>
              </a:solidFill>
              <a:latin typeface="Calibri" panose="020F0502020204030204" pitchFamily="34" charset="0"/>
              <a:cs typeface="Calibri" panose="020F0502020204030204" pitchFamily="34" charset="0"/>
            </a:endParaRPr>
          </a:p>
          <a:p>
            <a:pPr algn="just"/>
            <a:r>
              <a:rPr lang="en-US" sz="2800" dirty="0">
                <a:solidFill>
                  <a:srgbClr val="000000"/>
                </a:solidFill>
                <a:latin typeface="Calibri" panose="020F0502020204030204" pitchFamily="34" charset="0"/>
                <a:cs typeface="Calibri" panose="020F0502020204030204" pitchFamily="34" charset="0"/>
              </a:rPr>
              <a:t>E</a:t>
            </a:r>
            <a:r>
              <a:rPr lang="en-US" sz="2800" b="0" i="0" u="none" strike="noStrike" baseline="0" dirty="0">
                <a:solidFill>
                  <a:srgbClr val="000000"/>
                </a:solidFill>
                <a:latin typeface="Calibri" panose="020F0502020204030204" pitchFamily="34" charset="0"/>
                <a:cs typeface="Calibri" panose="020F0502020204030204" pitchFamily="34" charset="0"/>
              </a:rPr>
              <a:t>thics may be defined as the belief in the existence of God and the activities that are connected with the worship of God; it is a system of faith that is based on the belief.</a:t>
            </a:r>
          </a:p>
          <a:p>
            <a:pPr algn="just"/>
            <a:endParaRPr lang="en-US" sz="2800" b="0" i="0" u="none" strike="noStrike" baseline="0" dirty="0">
              <a:solidFill>
                <a:srgbClr val="000000"/>
              </a:solidFill>
              <a:latin typeface="Calibri" panose="020F0502020204030204" pitchFamily="34" charset="0"/>
              <a:cs typeface="Calibri" panose="020F0502020204030204" pitchFamily="34" charset="0"/>
            </a:endParaRPr>
          </a:p>
          <a:p>
            <a:pPr algn="just"/>
            <a:r>
              <a:rPr lang="en-US" sz="2800" b="1" i="0" u="none" strike="noStrike" baseline="0" dirty="0">
                <a:solidFill>
                  <a:srgbClr val="406380"/>
                </a:solidFill>
                <a:latin typeface="Calibri" panose="020F0502020204030204" pitchFamily="34" charset="0"/>
                <a:cs typeface="Calibri" panose="020F0502020204030204" pitchFamily="34" charset="0"/>
              </a:rPr>
              <a:t>Philosophically</a:t>
            </a:r>
            <a:r>
              <a:rPr lang="en-US" sz="2800" b="1" dirty="0">
                <a:solidFill>
                  <a:srgbClr val="0070C0"/>
                </a:solidFill>
                <a:latin typeface="Calibri" panose="020F0502020204030204" pitchFamily="34" charset="0"/>
                <a:cs typeface="Calibri" panose="020F0502020204030204" pitchFamily="34" charset="0"/>
              </a:rPr>
              <a:t>:</a:t>
            </a:r>
          </a:p>
          <a:p>
            <a:pPr algn="just"/>
            <a:r>
              <a:rPr lang="en-US" sz="2800" dirty="0">
                <a:solidFill>
                  <a:srgbClr val="000000"/>
                </a:solidFill>
                <a:latin typeface="Calibri" panose="020F0502020204030204" pitchFamily="34" charset="0"/>
                <a:cs typeface="Calibri" panose="020F0502020204030204" pitchFamily="34" charset="0"/>
              </a:rPr>
              <a:t>E</a:t>
            </a:r>
            <a:r>
              <a:rPr lang="en-US" sz="2800" b="0" i="0" u="none" strike="noStrike" baseline="0" dirty="0">
                <a:solidFill>
                  <a:srgbClr val="000000"/>
                </a:solidFill>
                <a:latin typeface="Calibri" panose="020F0502020204030204" pitchFamily="34" charset="0"/>
                <a:cs typeface="Calibri" panose="020F0502020204030204" pitchFamily="34" charset="0"/>
              </a:rPr>
              <a:t>thics are the study of principles relating to </a:t>
            </a:r>
            <a:r>
              <a:rPr lang="en-US" sz="2800" b="1" i="0" u="none" strike="noStrike" baseline="0" dirty="0">
                <a:solidFill>
                  <a:srgbClr val="406380"/>
                </a:solidFill>
                <a:latin typeface="Calibri" panose="020F0502020204030204" pitchFamily="34" charset="0"/>
                <a:cs typeface="Calibri" panose="020F0502020204030204" pitchFamily="34" charset="0"/>
              </a:rPr>
              <a:t>right</a:t>
            </a:r>
            <a:r>
              <a:rPr lang="en-US" sz="2800" b="1" i="0" u="none" strike="noStrike" baseline="0" dirty="0">
                <a:solidFill>
                  <a:srgbClr val="000000"/>
                </a:solidFill>
                <a:latin typeface="Calibri" panose="020F0502020204030204" pitchFamily="34" charset="0"/>
                <a:cs typeface="Calibri" panose="020F0502020204030204" pitchFamily="34" charset="0"/>
              </a:rPr>
              <a:t> </a:t>
            </a:r>
            <a:r>
              <a:rPr lang="en-US" sz="2800" b="0" i="0" u="none" strike="noStrike" baseline="0" dirty="0">
                <a:solidFill>
                  <a:srgbClr val="000000"/>
                </a:solidFill>
                <a:latin typeface="Calibri" panose="020F0502020204030204" pitchFamily="34" charset="0"/>
                <a:cs typeface="Calibri" panose="020F0502020204030204" pitchFamily="34" charset="0"/>
              </a:rPr>
              <a:t>and </a:t>
            </a:r>
            <a:r>
              <a:rPr lang="en-US" sz="2800" b="1" i="0" u="none" strike="noStrike" baseline="0" dirty="0">
                <a:solidFill>
                  <a:srgbClr val="406380"/>
                </a:solidFill>
                <a:latin typeface="Calibri" panose="020F0502020204030204" pitchFamily="34" charset="0"/>
                <a:cs typeface="Calibri" panose="020F0502020204030204" pitchFamily="34" charset="0"/>
              </a:rPr>
              <a:t>wrong</a:t>
            </a:r>
            <a:r>
              <a:rPr lang="en-US" sz="2800" b="1" i="0" u="none" strike="noStrike" baseline="0" dirty="0">
                <a:solidFill>
                  <a:srgbClr val="000000"/>
                </a:solidFill>
                <a:latin typeface="Calibri" panose="020F0502020204030204" pitchFamily="34" charset="0"/>
                <a:cs typeface="Calibri" panose="020F0502020204030204" pitchFamily="34" charset="0"/>
              </a:rPr>
              <a:t> </a:t>
            </a:r>
            <a:r>
              <a:rPr lang="en-US" sz="2800" b="0" i="0" u="none" strike="noStrike" baseline="0" dirty="0">
                <a:solidFill>
                  <a:srgbClr val="000000"/>
                </a:solidFill>
                <a:latin typeface="Calibri" panose="020F0502020204030204" pitchFamily="34" charset="0"/>
                <a:cs typeface="Calibri" panose="020F0502020204030204" pitchFamily="34" charset="0"/>
              </a:rPr>
              <a:t>conduct. It is a set or system of belief resulting from the search for knowledge about human life and the universe. These can be viewed as moral principles that control or influence a person’s behavior. </a:t>
            </a:r>
            <a:endParaRPr lang="en-US" sz="2800" b="0" i="0" u="none" strike="noStrike" baseline="0" dirty="0">
              <a:solidFill>
                <a:srgbClr val="0070C0"/>
              </a:solidFill>
              <a:latin typeface="Calibri" panose="020F0502020204030204" pitchFamily="34" charset="0"/>
              <a:cs typeface="Calibri" panose="020F0502020204030204" pitchFamily="34" charset="0"/>
            </a:endParaRPr>
          </a:p>
        </p:txBody>
      </p:sp>
      <p:sp>
        <p:nvSpPr>
          <p:cNvPr id="2" name="مربع نص 1">
            <a:extLst>
              <a:ext uri="{FF2B5EF4-FFF2-40B4-BE49-F238E27FC236}">
                <a16:creationId xmlns:a16="http://schemas.microsoft.com/office/drawing/2014/main" id="{28E19B21-DD4E-165D-CCC9-5F4AA86BE887}"/>
              </a:ext>
            </a:extLst>
          </p:cNvPr>
          <p:cNvSpPr txBox="1"/>
          <p:nvPr/>
        </p:nvSpPr>
        <p:spPr>
          <a:xfrm>
            <a:off x="4165268" y="381391"/>
            <a:ext cx="2808515" cy="523220"/>
          </a:xfrm>
          <a:prstGeom prst="rect">
            <a:avLst/>
          </a:prstGeom>
          <a:noFill/>
        </p:spPr>
        <p:txBody>
          <a:bodyPr wrap="square">
            <a:spAutoFit/>
          </a:bodyPr>
          <a:lstStyle/>
          <a:p>
            <a:r>
              <a:rPr lang="en-GB" altLang="en-US" sz="2800" b="1" dirty="0">
                <a:solidFill>
                  <a:srgbClr val="406380"/>
                </a:solidFill>
                <a:latin typeface="Calibri" panose="020F0502020204030204" pitchFamily="34" charset="0"/>
                <a:cs typeface="Calibri" panose="020F0502020204030204" pitchFamily="34" charset="0"/>
              </a:rPr>
              <a:t>Ethics Theories</a:t>
            </a:r>
            <a:endParaRPr lang="ar-SA" sz="2800" b="1" dirty="0">
              <a:solidFill>
                <a:srgbClr val="406380"/>
              </a:solidFill>
            </a:endParaRPr>
          </a:p>
        </p:txBody>
      </p:sp>
      <p:sp>
        <p:nvSpPr>
          <p:cNvPr id="4" name="عنصر نائب لرقم الشريحة 3">
            <a:extLst>
              <a:ext uri="{FF2B5EF4-FFF2-40B4-BE49-F238E27FC236}">
                <a16:creationId xmlns:a16="http://schemas.microsoft.com/office/drawing/2014/main" id="{6A30DDE8-6E50-CDB1-8B6B-A308A3AC98B6}"/>
              </a:ext>
            </a:extLst>
          </p:cNvPr>
          <p:cNvSpPr>
            <a:spLocks noGrp="1"/>
          </p:cNvSpPr>
          <p:nvPr>
            <p:ph type="sldNum" sz="quarter" idx="12"/>
          </p:nvPr>
        </p:nvSpPr>
        <p:spPr/>
        <p:txBody>
          <a:bodyPr/>
          <a:lstStyle/>
          <a:p>
            <a:fld id="{A01E0C16-5E61-4552-AB1A-A53C5948E3BC}" type="slidenum">
              <a:rPr lang="en-US" smtClean="0"/>
              <a:t>15</a:t>
            </a:fld>
            <a:endParaRPr lang="en-US"/>
          </a:p>
        </p:txBody>
      </p:sp>
    </p:spTree>
    <p:extLst>
      <p:ext uri="{BB962C8B-B14F-4D97-AF65-F5344CB8AC3E}">
        <p14:creationId xmlns:p14="http://schemas.microsoft.com/office/powerpoint/2010/main" val="110557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75ED435-CF22-CF3C-4987-8B51F61F3D69}"/>
              </a:ext>
            </a:extLst>
          </p:cNvPr>
          <p:cNvSpPr txBox="1"/>
          <p:nvPr/>
        </p:nvSpPr>
        <p:spPr>
          <a:xfrm>
            <a:off x="375853" y="231657"/>
            <a:ext cx="10182497" cy="6555641"/>
          </a:xfrm>
          <a:prstGeom prst="rect">
            <a:avLst/>
          </a:prstGeom>
          <a:noFill/>
        </p:spPr>
        <p:txBody>
          <a:bodyPr wrap="square">
            <a:spAutoFit/>
          </a:bodyPr>
          <a:lstStyle/>
          <a:p>
            <a:pPr algn="just"/>
            <a:r>
              <a:rPr lang="en-US" sz="2800" b="1" i="0" u="none" strike="noStrike" baseline="0" dirty="0">
                <a:solidFill>
                  <a:srgbClr val="406380"/>
                </a:solidFill>
                <a:latin typeface="Calibri" panose="020F0502020204030204" pitchFamily="34" charset="0"/>
                <a:cs typeface="Calibri" panose="020F0502020204030204" pitchFamily="34" charset="0"/>
              </a:rPr>
              <a:t>A) Consequentialism</a:t>
            </a:r>
          </a:p>
          <a:p>
            <a:pPr algn="just"/>
            <a:r>
              <a:rPr lang="en-US" sz="2800" b="0" i="0" u="none" strike="noStrike" baseline="0" dirty="0">
                <a:latin typeface="Calibri" panose="020F0502020204030204" pitchFamily="34" charset="0"/>
                <a:cs typeface="Calibri" panose="020F0502020204030204" pitchFamily="34" charset="0"/>
              </a:rPr>
              <a:t>In consequentialism ethical theory, human actions are judged good or bad, right or wrong, depending on the </a:t>
            </a:r>
            <a:r>
              <a:rPr lang="en-US" sz="2800" b="1" i="0" u="none" strike="noStrike" baseline="0" dirty="0">
                <a:latin typeface="Calibri" panose="020F0502020204030204" pitchFamily="34" charset="0"/>
                <a:cs typeface="Calibri" panose="020F0502020204030204" pitchFamily="34" charset="0"/>
              </a:rPr>
              <a:t>results</a:t>
            </a:r>
            <a:r>
              <a:rPr lang="en-US" sz="2800" b="0" i="0" u="none" strike="noStrike" baseline="0" dirty="0">
                <a:latin typeface="Calibri" panose="020F0502020204030204" pitchFamily="34" charset="0"/>
                <a:cs typeface="Calibri" panose="020F0502020204030204" pitchFamily="34" charset="0"/>
              </a:rPr>
              <a:t> of such actions—a desirable result denotes a good action and vice versa.</a:t>
            </a:r>
          </a:p>
          <a:p>
            <a:pPr algn="just"/>
            <a:endParaRPr lang="en-US" sz="2800" dirty="0">
              <a:latin typeface="Calibri" panose="020F0502020204030204" pitchFamily="34" charset="0"/>
              <a:cs typeface="Calibri" panose="020F0502020204030204" pitchFamily="34" charset="0"/>
            </a:endParaRPr>
          </a:p>
          <a:p>
            <a:pPr algn="just"/>
            <a:r>
              <a:rPr lang="en-US" sz="2800" b="0" i="0" u="none" strike="noStrike" baseline="0" dirty="0">
                <a:latin typeface="Calibri" panose="020F0502020204030204" pitchFamily="34" charset="0"/>
                <a:cs typeface="Calibri" panose="020F0502020204030204" pitchFamily="34" charset="0"/>
              </a:rPr>
              <a:t>There are three commonly discussed types of consequentialism theory:</a:t>
            </a:r>
          </a:p>
          <a:p>
            <a:pPr algn="just"/>
            <a:r>
              <a:rPr lang="en-US" sz="2800" b="0" i="0" u="none" strike="noStrike" baseline="0" dirty="0">
                <a:latin typeface="Calibri" panose="020F0502020204030204" pitchFamily="34" charset="0"/>
                <a:cs typeface="Calibri" panose="020F0502020204030204" pitchFamily="34" charset="0"/>
              </a:rPr>
              <a:t>1. </a:t>
            </a:r>
            <a:r>
              <a:rPr lang="en-US" sz="2800" b="1" i="1" u="none" strike="noStrike" baseline="0" dirty="0">
                <a:solidFill>
                  <a:srgbClr val="406380"/>
                </a:solidFill>
                <a:latin typeface="Calibri" panose="020F0502020204030204" pitchFamily="34" charset="0"/>
                <a:cs typeface="Calibri" panose="020F0502020204030204" pitchFamily="34" charset="0"/>
              </a:rPr>
              <a:t>Egoism</a:t>
            </a:r>
            <a:r>
              <a:rPr lang="en-US" sz="2800" b="1" i="0" u="none" strike="noStrike" baseline="0" dirty="0">
                <a:solidFill>
                  <a:srgbClr val="406380"/>
                </a:solidFill>
                <a:latin typeface="Calibri" panose="020F0502020204030204" pitchFamily="34" charset="0"/>
                <a:cs typeface="Calibri" panose="020F0502020204030204" pitchFamily="34" charset="0"/>
              </a:rPr>
              <a:t>:</a:t>
            </a:r>
            <a:r>
              <a:rPr lang="en-US" sz="2800" b="0" i="0" u="none" strike="noStrike" baseline="0" dirty="0">
                <a:latin typeface="Calibri" panose="020F0502020204030204" pitchFamily="34" charset="0"/>
                <a:cs typeface="Calibri" panose="020F0502020204030204" pitchFamily="34" charset="0"/>
              </a:rPr>
              <a:t> This theory puts an individual’s interests and happiness above everything else. </a:t>
            </a:r>
          </a:p>
          <a:p>
            <a:pPr marL="457200" indent="-457200" algn="just">
              <a:buFont typeface="Arial" panose="020B0604020202020204" pitchFamily="34" charset="0"/>
              <a:buChar char="•"/>
            </a:pPr>
            <a:r>
              <a:rPr lang="en-US" sz="2800" b="0" i="0" u="none" strike="noStrike" baseline="0" dirty="0">
                <a:latin typeface="Calibri" panose="020F0502020204030204" pitchFamily="34" charset="0"/>
                <a:cs typeface="Calibri" panose="020F0502020204030204" pitchFamily="34" charset="0"/>
              </a:rPr>
              <a:t>With egoism, any action is good so long as it maximizes an individual’s overall happiness. </a:t>
            </a:r>
          </a:p>
          <a:p>
            <a:pPr marL="457200" indent="-457200" algn="just">
              <a:buFont typeface="Arial" panose="020B0604020202020204" pitchFamily="34" charset="0"/>
              <a:buChar char="•"/>
            </a:pPr>
            <a:r>
              <a:rPr lang="en-US" sz="2800" b="0" i="0" u="none" strike="noStrike" baseline="0" dirty="0">
                <a:latin typeface="Calibri" panose="020F0502020204030204" pitchFamily="34" charset="0"/>
                <a:cs typeface="Calibri" panose="020F0502020204030204" pitchFamily="34" charset="0"/>
              </a:rPr>
              <a:t>There are two kinds of egoism: </a:t>
            </a:r>
            <a:r>
              <a:rPr lang="en-US" sz="2800" b="0" i="0" u="none" strike="noStrike" baseline="0" dirty="0">
                <a:solidFill>
                  <a:srgbClr val="406380"/>
                </a:solidFill>
                <a:latin typeface="Calibri" panose="020F0502020204030204" pitchFamily="34" charset="0"/>
                <a:cs typeface="Calibri" panose="020F0502020204030204" pitchFamily="34" charset="0"/>
              </a:rPr>
              <a:t>ethical egoism</a:t>
            </a:r>
            <a:r>
              <a:rPr lang="en-US" sz="2800" b="0" i="0" u="none" strike="noStrike" baseline="0" dirty="0">
                <a:latin typeface="Calibri" panose="020F0502020204030204" pitchFamily="34" charset="0"/>
                <a:cs typeface="Calibri" panose="020F0502020204030204" pitchFamily="34" charset="0"/>
              </a:rPr>
              <a:t>, which states how people ought to behave as they pursue their own interests, and </a:t>
            </a:r>
            <a:r>
              <a:rPr lang="en-US" sz="2800" b="0" i="0" u="none" strike="noStrike" baseline="0" dirty="0">
                <a:solidFill>
                  <a:srgbClr val="406380"/>
                </a:solidFill>
                <a:latin typeface="Calibri" panose="020F0502020204030204" pitchFamily="34" charset="0"/>
                <a:cs typeface="Calibri" panose="020F0502020204030204" pitchFamily="34" charset="0"/>
              </a:rPr>
              <a:t>psychological egoism</a:t>
            </a:r>
            <a:r>
              <a:rPr lang="en-US" sz="2800" b="0" i="0" u="none" strike="noStrike" baseline="0" dirty="0">
                <a:latin typeface="Calibri" panose="020F0502020204030204" pitchFamily="34" charset="0"/>
                <a:cs typeface="Calibri" panose="020F0502020204030204" pitchFamily="34" charset="0"/>
              </a:rPr>
              <a:t>, which describes how people actually behave.</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35F5242D-AC90-C7C7-264A-BF28AC94661F}"/>
              </a:ext>
            </a:extLst>
          </p:cNvPr>
          <p:cNvSpPr>
            <a:spLocks noGrp="1"/>
          </p:cNvSpPr>
          <p:nvPr>
            <p:ph type="sldNum" sz="quarter" idx="12"/>
          </p:nvPr>
        </p:nvSpPr>
        <p:spPr/>
        <p:txBody>
          <a:bodyPr/>
          <a:lstStyle/>
          <a:p>
            <a:fld id="{A01E0C16-5E61-4552-AB1A-A53C5948E3BC}" type="slidenum">
              <a:rPr lang="en-US" smtClean="0"/>
              <a:t>16</a:t>
            </a:fld>
            <a:endParaRPr lang="en-US"/>
          </a:p>
        </p:txBody>
      </p:sp>
    </p:spTree>
    <p:extLst>
      <p:ext uri="{BB962C8B-B14F-4D97-AF65-F5344CB8AC3E}">
        <p14:creationId xmlns:p14="http://schemas.microsoft.com/office/powerpoint/2010/main" val="83490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07AA5F4D-7A1E-E788-3770-0C6AC57BF047}"/>
              </a:ext>
            </a:extLst>
          </p:cNvPr>
          <p:cNvSpPr txBox="1"/>
          <p:nvPr/>
        </p:nvSpPr>
        <p:spPr>
          <a:xfrm>
            <a:off x="315883" y="207703"/>
            <a:ext cx="10228217" cy="6555641"/>
          </a:xfrm>
          <a:prstGeom prst="rect">
            <a:avLst/>
          </a:prstGeom>
          <a:noFill/>
        </p:spPr>
        <p:txBody>
          <a:bodyPr wrap="square">
            <a:spAutoFit/>
          </a:bodyPr>
          <a:lstStyle/>
          <a:p>
            <a:pPr algn="just"/>
            <a:r>
              <a:rPr lang="en-US" sz="2800" b="0" i="0" u="none" strike="noStrike" baseline="0" dirty="0">
                <a:solidFill>
                  <a:srgbClr val="000000"/>
                </a:solidFill>
                <a:latin typeface="Calibri" panose="020F0502020204030204" pitchFamily="34" charset="0"/>
                <a:cs typeface="Calibri" panose="020F0502020204030204" pitchFamily="34" charset="0"/>
              </a:rPr>
              <a:t>2. </a:t>
            </a:r>
            <a:r>
              <a:rPr lang="en-US" sz="2800" b="1" i="1" u="none" strike="noStrike" baseline="0" dirty="0">
                <a:solidFill>
                  <a:srgbClr val="406380"/>
                </a:solidFill>
                <a:latin typeface="Calibri" panose="020F0502020204030204" pitchFamily="34" charset="0"/>
                <a:cs typeface="Calibri" panose="020F0502020204030204" pitchFamily="34" charset="0"/>
              </a:rPr>
              <a:t>Utilitarianism: </a:t>
            </a:r>
            <a:r>
              <a:rPr lang="en-US" sz="2800" b="0" i="0" u="none" strike="noStrike" baseline="0" dirty="0">
                <a:solidFill>
                  <a:srgbClr val="000000"/>
                </a:solidFill>
                <a:latin typeface="Calibri" panose="020F0502020204030204" pitchFamily="34" charset="0"/>
                <a:cs typeface="Calibri" panose="020F0502020204030204" pitchFamily="34" charset="0"/>
              </a:rPr>
              <a:t>In contrast to egoism, this theory puts a group’s interest and happiness above those of an individual, for the good of many. Thus, an action is good if it benefits the maximum number of people. Among the forms of utilitarianism are the following:</a:t>
            </a:r>
          </a:p>
          <a:p>
            <a:pPr algn="just"/>
            <a:r>
              <a:rPr lang="en-US" sz="2800" b="0" i="0" u="none" strike="noStrike" baseline="0" dirty="0">
                <a:solidFill>
                  <a:srgbClr val="000000"/>
                </a:solidFill>
                <a:latin typeface="Calibri" panose="020F0502020204030204" pitchFamily="34" charset="0"/>
                <a:cs typeface="Calibri" panose="020F0502020204030204" pitchFamily="34" charset="0"/>
              </a:rPr>
              <a:t>• </a:t>
            </a:r>
            <a:r>
              <a:rPr lang="en-US" sz="2800" b="0" i="0" u="none" strike="noStrike" baseline="0" dirty="0">
                <a:solidFill>
                  <a:srgbClr val="406380"/>
                </a:solidFill>
                <a:latin typeface="Calibri" panose="020F0502020204030204" pitchFamily="34" charset="0"/>
                <a:cs typeface="Calibri" panose="020F0502020204030204" pitchFamily="34" charset="0"/>
              </a:rPr>
              <a:t>Act Utilitarianism</a:t>
            </a:r>
            <a:r>
              <a:rPr lang="en-US" sz="2800" b="0" i="0" u="none" strike="noStrike" baseline="0" dirty="0">
                <a:solidFill>
                  <a:srgbClr val="000000"/>
                </a:solidFill>
                <a:latin typeface="Calibri" panose="020F0502020204030204" pitchFamily="34" charset="0"/>
                <a:cs typeface="Calibri" panose="020F0502020204030204" pitchFamily="34" charset="0"/>
              </a:rPr>
              <a:t>: Tells one to consider seriously the consequences of all actions before choosing the one with the best overall advantage, happiness in this case, for the maximum number of people.</a:t>
            </a:r>
          </a:p>
          <a:p>
            <a:pPr algn="just"/>
            <a:r>
              <a:rPr lang="en-US" sz="2800" b="0" i="0" u="none" strike="noStrike" baseline="0" dirty="0">
                <a:solidFill>
                  <a:srgbClr val="000000"/>
                </a:solidFill>
                <a:latin typeface="Calibri" panose="020F0502020204030204" pitchFamily="34" charset="0"/>
                <a:cs typeface="Calibri" panose="020F0502020204030204" pitchFamily="34" charset="0"/>
              </a:rPr>
              <a:t>• </a:t>
            </a:r>
            <a:r>
              <a:rPr lang="en-US" sz="2800" b="0" i="0" u="none" strike="noStrike" baseline="0" dirty="0">
                <a:solidFill>
                  <a:srgbClr val="406380"/>
                </a:solidFill>
                <a:latin typeface="Calibri" panose="020F0502020204030204" pitchFamily="34" charset="0"/>
                <a:cs typeface="Calibri" panose="020F0502020204030204" pitchFamily="34" charset="0"/>
              </a:rPr>
              <a:t>Rule Utilitarianism</a:t>
            </a:r>
            <a:r>
              <a:rPr lang="en-US" sz="2800" b="0" i="0" u="none" strike="noStrike" baseline="0" dirty="0">
                <a:solidFill>
                  <a:srgbClr val="000000"/>
                </a:solidFill>
                <a:latin typeface="Calibri" panose="020F0502020204030204" pitchFamily="34" charset="0"/>
                <a:cs typeface="Calibri" panose="020F0502020204030204" pitchFamily="34" charset="0"/>
              </a:rPr>
              <a:t>: Tells one to obey those rules that bring the maximum happiness to the greatest number of people. Rule utilitarianism maintains that a behavioral code or rule is good if the consequences of adopting that rule are favorable to the greatest number of people </a:t>
            </a:r>
          </a:p>
          <a:p>
            <a:pPr algn="just"/>
            <a:r>
              <a:rPr lang="en-US" sz="2800" b="0" i="0" u="none" strike="noStrike" baseline="0" dirty="0">
                <a:solidFill>
                  <a:srgbClr val="000000"/>
                </a:solidFill>
                <a:latin typeface="Calibri" panose="020F0502020204030204" pitchFamily="34" charset="0"/>
                <a:cs typeface="Calibri" panose="020F0502020204030204" pitchFamily="34" charset="0"/>
              </a:rPr>
              <a:t>3. </a:t>
            </a:r>
            <a:r>
              <a:rPr lang="en-US" sz="2800" b="1" i="1" u="none" strike="noStrike" baseline="0" dirty="0">
                <a:solidFill>
                  <a:srgbClr val="406380"/>
                </a:solidFill>
                <a:latin typeface="Calibri" panose="020F0502020204030204" pitchFamily="34" charset="0"/>
                <a:cs typeface="Calibri" panose="020F0502020204030204" pitchFamily="34" charset="0"/>
              </a:rPr>
              <a:t>Altruism:</a:t>
            </a:r>
            <a:r>
              <a:rPr lang="en-US" sz="2800" b="1" u="none" strike="noStrike" baseline="0" dirty="0">
                <a:solidFill>
                  <a:srgbClr val="406380"/>
                </a:solidFill>
                <a:latin typeface="Calibri" panose="020F0502020204030204" pitchFamily="34" charset="0"/>
                <a:cs typeface="Calibri" panose="020F0502020204030204" pitchFamily="34" charset="0"/>
              </a:rPr>
              <a:t> </a:t>
            </a:r>
            <a:r>
              <a:rPr lang="en-US" sz="2800" b="0" i="0" u="none" strike="noStrike" baseline="0" dirty="0">
                <a:solidFill>
                  <a:srgbClr val="000000"/>
                </a:solidFill>
                <a:latin typeface="Calibri" panose="020F0502020204030204" pitchFamily="34" charset="0"/>
                <a:cs typeface="Calibri" panose="020F0502020204030204" pitchFamily="34" charset="0"/>
              </a:rPr>
              <a:t>In altruism , an action is right if the consequences of that action are favorable to all except the actor.</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9C06466D-676F-2E2D-DFE1-D17AB4D7731D}"/>
              </a:ext>
            </a:extLst>
          </p:cNvPr>
          <p:cNvSpPr>
            <a:spLocks noGrp="1"/>
          </p:cNvSpPr>
          <p:nvPr>
            <p:ph type="sldNum" sz="quarter" idx="12"/>
          </p:nvPr>
        </p:nvSpPr>
        <p:spPr/>
        <p:txBody>
          <a:bodyPr/>
          <a:lstStyle/>
          <a:p>
            <a:fld id="{A01E0C16-5E61-4552-AB1A-A53C5948E3BC}" type="slidenum">
              <a:rPr lang="en-US" smtClean="0"/>
              <a:t>17</a:t>
            </a:fld>
            <a:endParaRPr lang="en-US"/>
          </a:p>
        </p:txBody>
      </p:sp>
    </p:spTree>
    <p:extLst>
      <p:ext uri="{BB962C8B-B14F-4D97-AF65-F5344CB8AC3E}">
        <p14:creationId xmlns:p14="http://schemas.microsoft.com/office/powerpoint/2010/main" val="198098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6187623-4E18-C148-E171-2122FDBA3419}"/>
              </a:ext>
            </a:extLst>
          </p:cNvPr>
          <p:cNvSpPr txBox="1"/>
          <p:nvPr/>
        </p:nvSpPr>
        <p:spPr>
          <a:xfrm>
            <a:off x="441366" y="197346"/>
            <a:ext cx="10485911" cy="6463308"/>
          </a:xfrm>
          <a:prstGeom prst="rect">
            <a:avLst/>
          </a:prstGeom>
          <a:noFill/>
        </p:spPr>
        <p:txBody>
          <a:bodyPr wrap="square">
            <a:spAutoFit/>
          </a:bodyPr>
          <a:lstStyle/>
          <a:p>
            <a:pPr algn="just"/>
            <a:r>
              <a:rPr lang="en-US" sz="2800" b="1" i="0" u="none" strike="noStrike" baseline="0" dirty="0">
                <a:solidFill>
                  <a:srgbClr val="406380"/>
                </a:solidFill>
                <a:latin typeface="TkqnpsNmgxkwScggthMyriad-Bold"/>
              </a:rPr>
              <a:t>B) Deontology</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The theory of deontological reasoning does not concern itself with the consequences of the action but rather with the will of the action.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An action is good or bad depending on the will inherent in it.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According to deontological theory, an act is considered good if the individual committing it had a good reason to do so.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This theory has a duty attached to it.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The word “deontology” comes from two Greek words, </a:t>
            </a:r>
            <a:r>
              <a:rPr lang="en-US" sz="2800" dirty="0" err="1">
                <a:solidFill>
                  <a:schemeClr val="tx1">
                    <a:lumMod val="75000"/>
                    <a:lumOff val="25000"/>
                  </a:schemeClr>
                </a:solidFill>
                <a:latin typeface="Calibri" panose="020F0502020204030204" pitchFamily="34" charset="0"/>
                <a:cs typeface="Calibri" panose="020F0502020204030204" pitchFamily="34" charset="0"/>
              </a:rPr>
              <a:t>deon</a:t>
            </a:r>
            <a:r>
              <a:rPr lang="en-US" sz="2800" dirty="0">
                <a:solidFill>
                  <a:schemeClr val="tx1">
                    <a:lumMod val="75000"/>
                    <a:lumOff val="25000"/>
                  </a:schemeClr>
                </a:solidFill>
                <a:latin typeface="Calibri" panose="020F0502020204030204" pitchFamily="34" charset="0"/>
                <a:cs typeface="Calibri" panose="020F0502020204030204" pitchFamily="34" charset="0"/>
              </a:rPr>
              <a:t> , meaning duty, and logos , meaning science.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For example, we know that killing is bad, but if an armed intruder enters your house and you kill him or her, your action is good, according to deontologists. You did it because you had a duty to protect your family and property.</a:t>
            </a:r>
            <a:endParaRPr lang="ar-SA" sz="2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789BD86E-239C-60C4-5EAB-4A83B207751C}"/>
              </a:ext>
            </a:extLst>
          </p:cNvPr>
          <p:cNvSpPr>
            <a:spLocks noGrp="1"/>
          </p:cNvSpPr>
          <p:nvPr>
            <p:ph type="sldNum" sz="quarter" idx="12"/>
          </p:nvPr>
        </p:nvSpPr>
        <p:spPr/>
        <p:txBody>
          <a:bodyPr/>
          <a:lstStyle/>
          <a:p>
            <a:fld id="{A01E0C16-5E61-4552-AB1A-A53C5948E3BC}" type="slidenum">
              <a:rPr lang="en-US" smtClean="0"/>
              <a:t>18</a:t>
            </a:fld>
            <a:endParaRPr lang="en-US"/>
          </a:p>
        </p:txBody>
      </p:sp>
    </p:spTree>
    <p:extLst>
      <p:ext uri="{BB962C8B-B14F-4D97-AF65-F5344CB8AC3E}">
        <p14:creationId xmlns:p14="http://schemas.microsoft.com/office/powerpoint/2010/main" val="106844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AC837E00-14DE-A06E-E669-C8DF5C4D6C26}"/>
              </a:ext>
            </a:extLst>
          </p:cNvPr>
          <p:cNvSpPr txBox="1"/>
          <p:nvPr/>
        </p:nvSpPr>
        <p:spPr>
          <a:xfrm>
            <a:off x="326572" y="476910"/>
            <a:ext cx="10390909" cy="5904180"/>
          </a:xfrm>
          <a:prstGeom prst="rect">
            <a:avLst/>
          </a:prstGeom>
          <a:noFill/>
        </p:spPr>
        <p:txBody>
          <a:bodyPr wrap="square">
            <a:spAutoFit/>
          </a:bodyPr>
          <a:lstStyle/>
          <a:p>
            <a:pPr algn="just"/>
            <a:r>
              <a:rPr lang="en-US" sz="2800" b="1" dirty="0">
                <a:solidFill>
                  <a:srgbClr val="406380"/>
                </a:solidFill>
                <a:latin typeface="Calibri" panose="020F0502020204030204" pitchFamily="34" charset="0"/>
                <a:cs typeface="Calibri" panose="020F0502020204030204" pitchFamily="34" charset="0"/>
              </a:rPr>
              <a:t>C) </a:t>
            </a:r>
            <a:r>
              <a:rPr lang="en-US" sz="2800" b="1" i="0" u="none" strike="noStrike" baseline="0" dirty="0">
                <a:solidFill>
                  <a:srgbClr val="406380"/>
                </a:solidFill>
                <a:latin typeface="Calibri" panose="020F0502020204030204" pitchFamily="34" charset="0"/>
                <a:cs typeface="Calibri" panose="020F0502020204030204" pitchFamily="34" charset="0"/>
              </a:rPr>
              <a:t>Human Nature</a:t>
            </a:r>
          </a:p>
          <a:p>
            <a:pPr algn="just"/>
            <a:endParaRPr lang="en-US" sz="2800" b="1" i="0" u="none" strike="noStrike" baseline="0" dirty="0">
              <a:solidFill>
                <a:srgbClr val="406380"/>
              </a:solidFill>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This theory considers human beings as endowed with all faculties and capabilities to live in happiness. We are supposed to discover and then develop those capabilities.</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Those capabilities become a benchmark for our actions, and our actions are then gauged and judged on how much they measure up to those capabilities.</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According to the famous Greek philosopher Aristotle, an individual committing an evil action is lacking in some capabilities.</a:t>
            </a:r>
            <a:endParaRPr lang="ar-SA" sz="2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DFD84433-69BA-D93E-E7AB-B98D0F83123F}"/>
              </a:ext>
            </a:extLst>
          </p:cNvPr>
          <p:cNvSpPr>
            <a:spLocks noGrp="1"/>
          </p:cNvSpPr>
          <p:nvPr>
            <p:ph type="sldNum" sz="quarter" idx="12"/>
          </p:nvPr>
        </p:nvSpPr>
        <p:spPr/>
        <p:txBody>
          <a:bodyPr/>
          <a:lstStyle/>
          <a:p>
            <a:fld id="{A01E0C16-5E61-4552-AB1A-A53C5948E3BC}" type="slidenum">
              <a:rPr lang="en-US" smtClean="0"/>
              <a:t>19</a:t>
            </a:fld>
            <a:endParaRPr lang="en-US"/>
          </a:p>
        </p:txBody>
      </p:sp>
    </p:spTree>
    <p:extLst>
      <p:ext uri="{BB962C8B-B14F-4D97-AF65-F5344CB8AC3E}">
        <p14:creationId xmlns:p14="http://schemas.microsoft.com/office/powerpoint/2010/main" val="405693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FD0BBEAE-1F6D-AF49-C83D-C95D9492F698}"/>
              </a:ext>
            </a:extLst>
          </p:cNvPr>
          <p:cNvSpPr txBox="1"/>
          <p:nvPr/>
        </p:nvSpPr>
        <p:spPr>
          <a:xfrm>
            <a:off x="290946" y="355270"/>
            <a:ext cx="10398826" cy="5965736"/>
          </a:xfrm>
          <a:prstGeom prst="rect">
            <a:avLst/>
          </a:prstGeom>
          <a:noFill/>
        </p:spPr>
        <p:txBody>
          <a:bodyPr wrap="square">
            <a:spAutoFit/>
          </a:bodyPr>
          <a:lstStyle/>
          <a:p>
            <a:pPr algn="just"/>
            <a:r>
              <a:rPr lang="en-US" sz="2800" b="0" i="0" u="none" strike="noStrike" baseline="0" dirty="0">
                <a:solidFill>
                  <a:srgbClr val="000000"/>
                </a:solidFill>
                <a:latin typeface="Calibri" panose="020F0502020204030204" pitchFamily="34" charset="0"/>
                <a:cs typeface="Calibri" panose="020F0502020204030204" pitchFamily="34" charset="0"/>
              </a:rPr>
              <a:t> </a:t>
            </a:r>
            <a:r>
              <a:rPr lang="en-US" sz="3200" b="1" i="0" u="none" strike="noStrike" baseline="0" dirty="0">
                <a:solidFill>
                  <a:srgbClr val="0070C0"/>
                </a:solidFill>
                <a:latin typeface="Calibri" panose="020F0502020204030204" pitchFamily="34" charset="0"/>
                <a:cs typeface="Calibri" panose="020F0502020204030204" pitchFamily="34" charset="0"/>
              </a:rPr>
              <a:t>What is Ethics? </a:t>
            </a:r>
          </a:p>
          <a:p>
            <a:pPr marL="342900" indent="-342900" algn="just" defTabSz="457200">
              <a:spcBef>
                <a:spcPts val="1000"/>
              </a:spcBef>
              <a:buClr>
                <a:srgbClr val="406380"/>
              </a:buClr>
              <a:buSzPct val="80000"/>
              <a:buFont typeface="Wingdings 3" charset="2"/>
              <a:buChar char=""/>
              <a:defRPr/>
            </a:pPr>
            <a:r>
              <a:rPr lang="en-US" sz="2800" i="0" u="none" strike="noStrike" baseline="0" dirty="0">
                <a:latin typeface="Calibri" panose="020F0502020204030204" pitchFamily="34" charset="0"/>
                <a:cs typeface="Calibri" panose="020F0502020204030204" pitchFamily="34" charset="0"/>
              </a:rPr>
              <a:t>E</a:t>
            </a:r>
            <a:r>
              <a:rPr lang="en-US" sz="2800" dirty="0">
                <a:latin typeface="Calibri" panose="020F0502020204030204" pitchFamily="34" charset="0"/>
                <a:cs typeface="Calibri" panose="020F0502020204030204" pitchFamily="34" charset="0"/>
              </a:rPr>
              <a:t>thics can be defined in various ways ranging from religion to philosophical point of view of what is meant by a morally good action; for sometimes what is good or morally right in one’s mind may be bad or morally wrong to others and vice versa. </a:t>
            </a:r>
          </a:p>
          <a:p>
            <a:pPr marL="342900" indent="-342900" algn="just" defTabSz="457200">
              <a:spcBef>
                <a:spcPts val="1000"/>
              </a:spcBef>
              <a:buClr>
                <a:srgbClr val="406380"/>
              </a:buClr>
              <a:buSzPct val="80000"/>
              <a:buFont typeface="Wingdings 3" charset="2"/>
              <a:buChar char=""/>
              <a:defRPr/>
            </a:pPr>
            <a:r>
              <a:rPr lang="en-US" sz="2800" dirty="0">
                <a:latin typeface="Calibri" panose="020F0502020204030204" pitchFamily="34" charset="0"/>
                <a:cs typeface="Calibri" panose="020F0502020204030204" pitchFamily="34" charset="0"/>
              </a:rPr>
              <a:t>The English dictionary defines ethics as the standards that govern the conduct of a person, especially a member of a profession. </a:t>
            </a:r>
          </a:p>
          <a:p>
            <a:pPr marL="342900" indent="-342900" algn="just" defTabSz="457200">
              <a:spcBef>
                <a:spcPts val="1000"/>
              </a:spcBef>
              <a:buClr>
                <a:srgbClr val="406380"/>
              </a:buClr>
              <a:buSzPct val="80000"/>
              <a:buFont typeface="Wingdings 3" charset="2"/>
              <a:buChar char=""/>
              <a:defRPr/>
            </a:pPr>
            <a:r>
              <a:rPr lang="en-US" sz="2800" dirty="0">
                <a:solidFill>
                  <a:schemeClr val="tx1">
                    <a:lumMod val="75000"/>
                    <a:lumOff val="25000"/>
                  </a:schemeClr>
                </a:solidFill>
                <a:latin typeface="Calibri" panose="020F0502020204030204" pitchFamily="34" charset="0"/>
                <a:cs typeface="Calibri" panose="020F0502020204030204" pitchFamily="34" charset="0"/>
              </a:rPr>
              <a:t>Moral principles that govern a person's behavior or the conducting of an activity.</a:t>
            </a:r>
          </a:p>
          <a:p>
            <a:pPr marL="342900" indent="-342900" algn="just" defTabSz="457200">
              <a:spcBef>
                <a:spcPts val="1000"/>
              </a:spcBef>
              <a:buClr>
                <a:srgbClr val="406380"/>
              </a:buClr>
              <a:buSzPct val="80000"/>
              <a:buFont typeface="Wingdings 3" charset="2"/>
              <a:buChar char=""/>
              <a:defRPr/>
            </a:pPr>
            <a:r>
              <a:rPr lang="en-US" sz="2800" dirty="0">
                <a:solidFill>
                  <a:schemeClr val="tx1">
                    <a:lumMod val="75000"/>
                    <a:lumOff val="25000"/>
                  </a:schemeClr>
                </a:solidFill>
                <a:latin typeface="Calibri" panose="020F0502020204030204" pitchFamily="34" charset="0"/>
                <a:cs typeface="Calibri" panose="020F0502020204030204" pitchFamily="34" charset="0"/>
              </a:rPr>
              <a:t>The branch of knowledge that deals with moral principles.</a:t>
            </a:r>
          </a:p>
          <a:p>
            <a:pPr marL="342900" indent="-342900" algn="just" defTabSz="457200">
              <a:spcBef>
                <a:spcPts val="1000"/>
              </a:spcBef>
              <a:buClr>
                <a:srgbClr val="406380"/>
              </a:buClr>
              <a:buSzPct val="80000"/>
              <a:buFont typeface="Wingdings 3" charset="2"/>
              <a:buChar char=""/>
              <a:defRPr/>
            </a:pPr>
            <a:r>
              <a:rPr lang="en-US" sz="2800" dirty="0">
                <a:solidFill>
                  <a:schemeClr val="tx1">
                    <a:lumMod val="75000"/>
                    <a:lumOff val="25000"/>
                  </a:schemeClr>
                </a:solidFill>
                <a:latin typeface="Calibri" panose="020F0502020204030204" pitchFamily="34" charset="0"/>
                <a:cs typeface="Calibri" panose="020F0502020204030204" pitchFamily="34" charset="0"/>
              </a:rPr>
              <a:t>A system of accepted beliefs that control behavior, especially such a system based on morals.</a:t>
            </a:r>
          </a:p>
        </p:txBody>
      </p:sp>
      <p:sp>
        <p:nvSpPr>
          <p:cNvPr id="2" name="عنصر نائب لرقم الشريحة 1">
            <a:extLst>
              <a:ext uri="{FF2B5EF4-FFF2-40B4-BE49-F238E27FC236}">
                <a16:creationId xmlns:a16="http://schemas.microsoft.com/office/drawing/2014/main" id="{05EE35E1-589B-F7DE-2524-EEB1469BC799}"/>
              </a:ext>
            </a:extLst>
          </p:cNvPr>
          <p:cNvSpPr>
            <a:spLocks noGrp="1"/>
          </p:cNvSpPr>
          <p:nvPr>
            <p:ph type="sldNum" sz="quarter" idx="12"/>
          </p:nvPr>
        </p:nvSpPr>
        <p:spPr/>
        <p:txBody>
          <a:bodyPr/>
          <a:lstStyle/>
          <a:p>
            <a:fld id="{A01E0C16-5E61-4552-AB1A-A53C5948E3BC}" type="slidenum">
              <a:rPr lang="en-US" smtClean="0"/>
              <a:t>2</a:t>
            </a:fld>
            <a:endParaRPr lang="en-US"/>
          </a:p>
        </p:txBody>
      </p:sp>
    </p:spTree>
    <p:extLst>
      <p:ext uri="{BB962C8B-B14F-4D97-AF65-F5344CB8AC3E}">
        <p14:creationId xmlns:p14="http://schemas.microsoft.com/office/powerpoint/2010/main" val="334721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EF51D58C-74A3-5B45-FE80-3385100588B2}"/>
              </a:ext>
            </a:extLst>
          </p:cNvPr>
          <p:cNvSpPr txBox="1"/>
          <p:nvPr/>
        </p:nvSpPr>
        <p:spPr>
          <a:xfrm>
            <a:off x="619495" y="1137293"/>
            <a:ext cx="9678389" cy="4611519"/>
          </a:xfrm>
          <a:prstGeom prst="rect">
            <a:avLst/>
          </a:prstGeom>
          <a:noFill/>
        </p:spPr>
        <p:txBody>
          <a:bodyPr wrap="square">
            <a:spAutoFit/>
          </a:bodyPr>
          <a:lstStyle/>
          <a:p>
            <a:pPr algn="just"/>
            <a:r>
              <a:rPr lang="en-US" sz="2800" b="1" i="0" u="none" strike="noStrike" baseline="0" dirty="0">
                <a:solidFill>
                  <a:srgbClr val="406380"/>
                </a:solidFill>
                <a:latin typeface="TkqnpsNmgxkwScggthMyriad-Bold"/>
              </a:rPr>
              <a:t>D) Relativism</a:t>
            </a:r>
          </a:p>
          <a:p>
            <a:pPr algn="just"/>
            <a:endParaRPr lang="en-US" sz="2800" b="1" i="0" u="none" strike="noStrike" baseline="0" dirty="0">
              <a:solidFill>
                <a:srgbClr val="406380"/>
              </a:solidFill>
              <a:latin typeface="TkqnpsNmgxkwScggthMyriad-Bold"/>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This theory is negatively formulated, denying the existence of universal moral norms.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It takes right and wrong to be relative to society, culture, or the individual.</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Relativism also states that moral norms are not fixed in time.</a:t>
            </a:r>
            <a:endParaRPr lang="ar-SA" sz="2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E4F25AF1-0AFB-0DD1-D2CD-1ACD9B40F840}"/>
              </a:ext>
            </a:extLst>
          </p:cNvPr>
          <p:cNvSpPr>
            <a:spLocks noGrp="1"/>
          </p:cNvSpPr>
          <p:nvPr>
            <p:ph type="sldNum" sz="quarter" idx="12"/>
          </p:nvPr>
        </p:nvSpPr>
        <p:spPr/>
        <p:txBody>
          <a:bodyPr/>
          <a:lstStyle/>
          <a:p>
            <a:fld id="{A01E0C16-5E61-4552-AB1A-A53C5948E3BC}" type="slidenum">
              <a:rPr lang="en-US" smtClean="0"/>
              <a:t>20</a:t>
            </a:fld>
            <a:endParaRPr lang="en-US"/>
          </a:p>
        </p:txBody>
      </p:sp>
    </p:spTree>
    <p:extLst>
      <p:ext uri="{BB962C8B-B14F-4D97-AF65-F5344CB8AC3E}">
        <p14:creationId xmlns:p14="http://schemas.microsoft.com/office/powerpoint/2010/main" val="2241412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895DBB9E-7A7F-2208-49F8-C1C7CF66D2A5}"/>
              </a:ext>
            </a:extLst>
          </p:cNvPr>
          <p:cNvSpPr txBox="1"/>
          <p:nvPr/>
        </p:nvSpPr>
        <p:spPr>
          <a:xfrm>
            <a:off x="482929" y="151179"/>
            <a:ext cx="10034649" cy="5775940"/>
          </a:xfrm>
          <a:prstGeom prst="rect">
            <a:avLst/>
          </a:prstGeom>
          <a:noFill/>
        </p:spPr>
        <p:txBody>
          <a:bodyPr wrap="square">
            <a:spAutoFit/>
          </a:bodyPr>
          <a:lstStyle/>
          <a:p>
            <a:pPr algn="just"/>
            <a:r>
              <a:rPr lang="en-US" sz="2800" b="1" i="0" u="none" strike="noStrike" baseline="0" dirty="0">
                <a:solidFill>
                  <a:srgbClr val="406380"/>
                </a:solidFill>
                <a:latin typeface="Calibri" panose="020F0502020204030204" pitchFamily="34" charset="0"/>
                <a:cs typeface="Calibri" panose="020F0502020204030204" pitchFamily="34" charset="0"/>
              </a:rPr>
              <a:t>E) Hedonism</a:t>
            </a:r>
          </a:p>
          <a:p>
            <a:pPr algn="just"/>
            <a:endParaRPr lang="en-US" sz="2800" b="1" i="0" u="none" strike="noStrike" baseline="0" dirty="0">
              <a:solidFill>
                <a:srgbClr val="406380"/>
              </a:solidFill>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Hedonism is one of the oldest ethical theories. It claims that pleasure is the only good thing in human life, the end of life as the highest good.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A hedonist acts only for maximum pleasure, and whatever he or she does, it is done to maximize pleasure or minimize pain.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There are two types of hedonism: </a:t>
            </a:r>
            <a:r>
              <a:rPr lang="en-US" sz="2800" dirty="0">
                <a:solidFill>
                  <a:srgbClr val="406380"/>
                </a:solidFill>
                <a:latin typeface="Calibri" panose="020F0502020204030204" pitchFamily="34" charset="0"/>
                <a:cs typeface="Calibri" panose="020F0502020204030204" pitchFamily="34" charset="0"/>
              </a:rPr>
              <a:t>psychological hedonism</a:t>
            </a:r>
            <a:r>
              <a:rPr lang="en-US" sz="2800" dirty="0">
                <a:solidFill>
                  <a:schemeClr val="tx1">
                    <a:lumMod val="75000"/>
                    <a:lumOff val="25000"/>
                  </a:schemeClr>
                </a:solidFill>
                <a:latin typeface="Calibri" panose="020F0502020204030204" pitchFamily="34" charset="0"/>
                <a:cs typeface="Calibri" panose="020F0502020204030204" pitchFamily="34" charset="0"/>
              </a:rPr>
              <a:t>, which claims that in fact what people seek in their everyday actions is pleasure, and </a:t>
            </a:r>
            <a:r>
              <a:rPr lang="en-US" sz="2800" dirty="0">
                <a:solidFill>
                  <a:srgbClr val="406380"/>
                </a:solidFill>
                <a:latin typeface="Calibri" panose="020F0502020204030204" pitchFamily="34" charset="0"/>
                <a:cs typeface="Calibri" panose="020F0502020204030204" pitchFamily="34" charset="0"/>
              </a:rPr>
              <a:t>ethical hedonism</a:t>
            </a:r>
            <a:r>
              <a:rPr lang="en-US" sz="2800" dirty="0">
                <a:solidFill>
                  <a:schemeClr val="tx1">
                    <a:lumMod val="75000"/>
                    <a:lumOff val="25000"/>
                  </a:schemeClr>
                </a:solidFill>
                <a:latin typeface="Calibri" panose="020F0502020204030204" pitchFamily="34" charset="0"/>
                <a:cs typeface="Calibri" panose="020F0502020204030204" pitchFamily="34" charset="0"/>
              </a:rPr>
              <a:t>, which claims that people ought to seek pleasure, and that pleasure is the moral good. </a:t>
            </a:r>
          </a:p>
          <a:p>
            <a:pPr marL="342900" indent="-342900" algn="just" defTabSz="457200">
              <a:spcBef>
                <a:spcPts val="1000"/>
              </a:spcBef>
              <a:buClr>
                <a:srgbClr val="406380"/>
              </a:buClr>
              <a:buSzPct val="80000"/>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chemeClr val="tx1">
                    <a:lumMod val="75000"/>
                    <a:lumOff val="25000"/>
                  </a:schemeClr>
                </a:solidFill>
                <a:latin typeface="Calibri" panose="020F0502020204030204" pitchFamily="34" charset="0"/>
                <a:cs typeface="Calibri" panose="020F0502020204030204" pitchFamily="34" charset="0"/>
              </a:rPr>
              <a:t>Modern hedonists use the word pleasure to mean happiness</a:t>
            </a:r>
            <a:r>
              <a:rPr lang="en-US" sz="2800" b="0" i="0" u="none" strike="noStrike" baseline="0" dirty="0">
                <a:latin typeface="Calibri" panose="020F0502020204030204" pitchFamily="34" charset="0"/>
                <a:cs typeface="Calibri" panose="020F0502020204030204" pitchFamily="34" charset="0"/>
              </a:rPr>
              <a:t>.</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D3D5A74C-1C61-31C5-7FB3-BB9522F459E7}"/>
              </a:ext>
            </a:extLst>
          </p:cNvPr>
          <p:cNvSpPr>
            <a:spLocks noGrp="1"/>
          </p:cNvSpPr>
          <p:nvPr>
            <p:ph type="sldNum" sz="quarter" idx="12"/>
          </p:nvPr>
        </p:nvSpPr>
        <p:spPr/>
        <p:txBody>
          <a:bodyPr/>
          <a:lstStyle/>
          <a:p>
            <a:fld id="{A01E0C16-5E61-4552-AB1A-A53C5948E3BC}" type="slidenum">
              <a:rPr lang="en-US" smtClean="0"/>
              <a:t>21</a:t>
            </a:fld>
            <a:endParaRPr lang="en-US"/>
          </a:p>
        </p:txBody>
      </p:sp>
    </p:spTree>
    <p:extLst>
      <p:ext uri="{BB962C8B-B14F-4D97-AF65-F5344CB8AC3E}">
        <p14:creationId xmlns:p14="http://schemas.microsoft.com/office/powerpoint/2010/main" val="153534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D22633C-76B1-1ACB-28F5-A0F775D79465}"/>
              </a:ext>
            </a:extLst>
          </p:cNvPr>
          <p:cNvSpPr txBox="1"/>
          <p:nvPr/>
        </p:nvSpPr>
        <p:spPr>
          <a:xfrm>
            <a:off x="856013" y="1955937"/>
            <a:ext cx="9797143" cy="2246769"/>
          </a:xfrm>
          <a:prstGeom prst="rect">
            <a:avLst/>
          </a:prstGeom>
          <a:noFill/>
        </p:spPr>
        <p:txBody>
          <a:bodyPr wrap="square">
            <a:spAutoFit/>
          </a:bodyPr>
          <a:lstStyle/>
          <a:p>
            <a:pPr algn="just"/>
            <a:r>
              <a:rPr lang="en-US" sz="2800" b="1" i="0" u="none" strike="noStrike" baseline="0" dirty="0">
                <a:solidFill>
                  <a:srgbClr val="406380"/>
                </a:solidFill>
                <a:latin typeface="Calibri" panose="020F0502020204030204" pitchFamily="34" charset="0"/>
                <a:cs typeface="Calibri" panose="020F0502020204030204" pitchFamily="34" charset="0"/>
              </a:rPr>
              <a:t>F) Emotivism</a:t>
            </a:r>
          </a:p>
          <a:p>
            <a:pPr algn="just"/>
            <a:endParaRPr lang="en-US" sz="2800" b="1" i="0" u="none" strike="noStrike" baseline="0" dirty="0">
              <a:solidFill>
                <a:srgbClr val="406380"/>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This theory maintains that ethical statements are neither true nor false and cannot be proven; they are really only statements about how someone feels. </a:t>
            </a:r>
          </a:p>
        </p:txBody>
      </p:sp>
      <p:sp>
        <p:nvSpPr>
          <p:cNvPr id="2" name="عنصر نائب لرقم الشريحة 1">
            <a:extLst>
              <a:ext uri="{FF2B5EF4-FFF2-40B4-BE49-F238E27FC236}">
                <a16:creationId xmlns:a16="http://schemas.microsoft.com/office/drawing/2014/main" id="{1D45DB0D-4601-D8FA-11C5-C2F015C6A99E}"/>
              </a:ext>
            </a:extLst>
          </p:cNvPr>
          <p:cNvSpPr>
            <a:spLocks noGrp="1"/>
          </p:cNvSpPr>
          <p:nvPr>
            <p:ph type="sldNum" sz="quarter" idx="12"/>
          </p:nvPr>
        </p:nvSpPr>
        <p:spPr/>
        <p:txBody>
          <a:bodyPr/>
          <a:lstStyle/>
          <a:p>
            <a:fld id="{A01E0C16-5E61-4552-AB1A-A53C5948E3BC}" type="slidenum">
              <a:rPr lang="en-US" smtClean="0"/>
              <a:t>22</a:t>
            </a:fld>
            <a:endParaRPr lang="en-US"/>
          </a:p>
        </p:txBody>
      </p:sp>
    </p:spTree>
    <p:extLst>
      <p:ext uri="{BB962C8B-B14F-4D97-AF65-F5344CB8AC3E}">
        <p14:creationId xmlns:p14="http://schemas.microsoft.com/office/powerpoint/2010/main" val="310915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6193A14B-E069-3EB9-3275-48792BB56F90}"/>
              </a:ext>
            </a:extLst>
          </p:cNvPr>
          <p:cNvSpPr txBox="1"/>
          <p:nvPr/>
        </p:nvSpPr>
        <p:spPr>
          <a:xfrm>
            <a:off x="328748" y="244231"/>
            <a:ext cx="3918857" cy="523220"/>
          </a:xfrm>
          <a:prstGeom prst="rect">
            <a:avLst/>
          </a:prstGeom>
          <a:noFill/>
        </p:spPr>
        <p:txBody>
          <a:bodyPr wrap="square" rtlCol="0">
            <a:spAutoFit/>
          </a:bodyPr>
          <a:lstStyle/>
          <a:p>
            <a:r>
              <a:rPr lang="en-US" sz="2800" b="1" dirty="0">
                <a:solidFill>
                  <a:srgbClr val="406380"/>
                </a:solidFill>
              </a:rPr>
              <a:t>What is Professional?</a:t>
            </a:r>
            <a:endParaRPr lang="ar-SA" sz="2800" b="1" dirty="0">
              <a:solidFill>
                <a:srgbClr val="406380"/>
              </a:solidFill>
            </a:endParaRPr>
          </a:p>
        </p:txBody>
      </p:sp>
      <p:sp>
        <p:nvSpPr>
          <p:cNvPr id="3" name="مربع نص 2">
            <a:extLst>
              <a:ext uri="{FF2B5EF4-FFF2-40B4-BE49-F238E27FC236}">
                <a16:creationId xmlns:a16="http://schemas.microsoft.com/office/drawing/2014/main" id="{814678D4-644B-CF7F-0081-8640F11D4615}"/>
              </a:ext>
            </a:extLst>
          </p:cNvPr>
          <p:cNvSpPr txBox="1"/>
          <p:nvPr/>
        </p:nvSpPr>
        <p:spPr>
          <a:xfrm>
            <a:off x="492579" y="1147856"/>
            <a:ext cx="10360478" cy="954107"/>
          </a:xfrm>
          <a:prstGeom prst="rect">
            <a:avLst/>
          </a:prstGeom>
          <a:noFill/>
        </p:spPr>
        <p:txBody>
          <a:bodyPr wrap="square">
            <a:spAutoFit/>
          </a:bodyPr>
          <a:lstStyle/>
          <a:p>
            <a:pPr algn="just"/>
            <a:r>
              <a:rPr lang="en-US" sz="2800" dirty="0">
                <a:solidFill>
                  <a:srgbClr val="040C28"/>
                </a:solidFill>
                <a:latin typeface="Calibri" panose="020F0502020204030204" pitchFamily="34" charset="0"/>
                <a:cs typeface="Calibri" panose="020F0502020204030204" pitchFamily="34" charset="0"/>
              </a:rPr>
              <a:t>A</a:t>
            </a:r>
            <a:r>
              <a:rPr lang="en-US" sz="2800" b="0" i="0" dirty="0">
                <a:solidFill>
                  <a:srgbClr val="040C28"/>
                </a:solidFill>
                <a:effectLst/>
                <a:latin typeface="Calibri" panose="020F0502020204030204" pitchFamily="34" charset="0"/>
                <a:cs typeface="Calibri" panose="020F0502020204030204" pitchFamily="34" charset="0"/>
              </a:rPr>
              <a:t>ny type of work that needs special training or a particular skill, often one that is respected because it involves a high level of education.</a:t>
            </a:r>
          </a:p>
        </p:txBody>
      </p:sp>
      <p:sp>
        <p:nvSpPr>
          <p:cNvPr id="5" name="مربع نص 4">
            <a:extLst>
              <a:ext uri="{FF2B5EF4-FFF2-40B4-BE49-F238E27FC236}">
                <a16:creationId xmlns:a16="http://schemas.microsoft.com/office/drawing/2014/main" id="{94DA7F4F-8E3A-CEB0-39E8-A474018A0FA3}"/>
              </a:ext>
            </a:extLst>
          </p:cNvPr>
          <p:cNvSpPr txBox="1"/>
          <p:nvPr/>
        </p:nvSpPr>
        <p:spPr>
          <a:xfrm>
            <a:off x="405493" y="767451"/>
            <a:ext cx="6101442" cy="461665"/>
          </a:xfrm>
          <a:prstGeom prst="rect">
            <a:avLst/>
          </a:prstGeom>
          <a:noFill/>
        </p:spPr>
        <p:txBody>
          <a:bodyPr wrap="square">
            <a:spAutoFit/>
          </a:bodyPr>
          <a:lstStyle/>
          <a:p>
            <a:r>
              <a:rPr lang="en-US" sz="2400" b="1" dirty="0">
                <a:solidFill>
                  <a:srgbClr val="406380"/>
                </a:solidFill>
              </a:rPr>
              <a:t>Profession</a:t>
            </a:r>
            <a:endParaRPr lang="ar-SA" sz="2400" dirty="0">
              <a:solidFill>
                <a:srgbClr val="406380"/>
              </a:solidFill>
            </a:endParaRPr>
          </a:p>
        </p:txBody>
      </p:sp>
      <p:sp>
        <p:nvSpPr>
          <p:cNvPr id="8" name="مربع نص 7">
            <a:extLst>
              <a:ext uri="{FF2B5EF4-FFF2-40B4-BE49-F238E27FC236}">
                <a16:creationId xmlns:a16="http://schemas.microsoft.com/office/drawing/2014/main" id="{802D17AC-EA1E-212B-7908-7625111EBCBA}"/>
              </a:ext>
            </a:extLst>
          </p:cNvPr>
          <p:cNvSpPr txBox="1"/>
          <p:nvPr/>
        </p:nvSpPr>
        <p:spPr>
          <a:xfrm>
            <a:off x="252548" y="2482368"/>
            <a:ext cx="10524309" cy="3970318"/>
          </a:xfrm>
          <a:prstGeom prst="rect">
            <a:avLst/>
          </a:prstGeom>
          <a:noFill/>
        </p:spPr>
        <p:txBody>
          <a:bodyPr wrap="square">
            <a:spAutoFit/>
          </a:bodyPr>
          <a:lstStyle/>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Professionals are members of a strongly differentiated profession that have specialized </a:t>
            </a:r>
            <a:r>
              <a:rPr lang="en-US" sz="2800" b="1" i="0" u="none" strike="noStrike" baseline="0" dirty="0">
                <a:solidFill>
                  <a:srgbClr val="000000"/>
                </a:solidFill>
                <a:latin typeface="Calibri" panose="020F0502020204030204" pitchFamily="34" charset="0"/>
                <a:cs typeface="Calibri" panose="020F0502020204030204" pitchFamily="34" charset="0"/>
              </a:rPr>
              <a:t>knowledge</a:t>
            </a:r>
            <a:r>
              <a:rPr lang="en-US" sz="2800" b="0" i="0" u="none" strike="noStrike" baseline="0" dirty="0">
                <a:solidFill>
                  <a:srgbClr val="000000"/>
                </a:solidFill>
                <a:latin typeface="Calibri" panose="020F0502020204030204" pitchFamily="34" charset="0"/>
                <a:cs typeface="Calibri" panose="020F0502020204030204" pitchFamily="34" charset="0"/>
              </a:rPr>
              <a:t> and </a:t>
            </a:r>
            <a:r>
              <a:rPr lang="en-US" sz="2800" b="1" i="0" u="none" strike="noStrike" baseline="0" dirty="0">
                <a:solidFill>
                  <a:srgbClr val="000000"/>
                </a:solidFill>
                <a:latin typeface="Calibri" panose="020F0502020204030204" pitchFamily="34" charset="0"/>
                <a:cs typeface="Calibri" panose="020F0502020204030204" pitchFamily="34" charset="0"/>
              </a:rPr>
              <a:t>skills,</a:t>
            </a:r>
            <a:r>
              <a:rPr lang="en-US" sz="2800" b="0" i="0" u="none" strike="noStrike" baseline="0" dirty="0">
                <a:solidFill>
                  <a:srgbClr val="000000"/>
                </a:solidFill>
                <a:latin typeface="Calibri" panose="020F0502020204030204" pitchFamily="34" charset="0"/>
                <a:cs typeface="Calibri" panose="020F0502020204030204" pitchFamily="34" charset="0"/>
              </a:rPr>
              <a:t> often called a ‘‘Body of Knowledge,’’ gained through formal education and practical experience.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They value the expansion of knowledge through systematic research and do not rely exclusively on the transmission of craft traditions.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Professionals tend to have clients, not customers. </a:t>
            </a: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The professional try to meet the client’s needs (consistent with the welfare of the client and the public). </a:t>
            </a:r>
          </a:p>
        </p:txBody>
      </p:sp>
      <p:sp>
        <p:nvSpPr>
          <p:cNvPr id="2" name="عنصر نائب لرقم الشريحة 1">
            <a:extLst>
              <a:ext uri="{FF2B5EF4-FFF2-40B4-BE49-F238E27FC236}">
                <a16:creationId xmlns:a16="http://schemas.microsoft.com/office/drawing/2014/main" id="{E957E69C-B229-31B8-CE74-C5AD6FBEC93E}"/>
              </a:ext>
            </a:extLst>
          </p:cNvPr>
          <p:cNvSpPr>
            <a:spLocks noGrp="1"/>
          </p:cNvSpPr>
          <p:nvPr>
            <p:ph type="sldNum" sz="quarter" idx="12"/>
          </p:nvPr>
        </p:nvSpPr>
        <p:spPr/>
        <p:txBody>
          <a:bodyPr/>
          <a:lstStyle/>
          <a:p>
            <a:fld id="{A01E0C16-5E61-4552-AB1A-A53C5948E3BC}" type="slidenum">
              <a:rPr lang="en-US" smtClean="0"/>
              <a:t>23</a:t>
            </a:fld>
            <a:endParaRPr lang="en-US"/>
          </a:p>
        </p:txBody>
      </p:sp>
    </p:spTree>
    <p:extLst>
      <p:ext uri="{BB962C8B-B14F-4D97-AF65-F5344CB8AC3E}">
        <p14:creationId xmlns:p14="http://schemas.microsoft.com/office/powerpoint/2010/main" val="164986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DF01205-A5C6-361C-FA77-8BC4EED8A3FC}"/>
              </a:ext>
            </a:extLst>
          </p:cNvPr>
          <p:cNvSpPr txBox="1"/>
          <p:nvPr/>
        </p:nvSpPr>
        <p:spPr>
          <a:xfrm>
            <a:off x="489856" y="1349553"/>
            <a:ext cx="10123715" cy="4401205"/>
          </a:xfrm>
          <a:prstGeom prst="rect">
            <a:avLst/>
          </a:prstGeom>
          <a:noFill/>
        </p:spPr>
        <p:txBody>
          <a:bodyPr wrap="square">
            <a:spAutoFit/>
          </a:bodyPr>
          <a:lstStyle/>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Clients cannot fully evaluate the quality of services provided by professionals because of their specialized knowledge and skills.</a:t>
            </a:r>
          </a:p>
          <a:p>
            <a:pPr algn="just"/>
            <a:endParaRPr lang="en-US" sz="2800" b="0" i="0" u="none" strike="noStrike" baseline="0" dirty="0">
              <a:solidFill>
                <a:srgbClr val="000000"/>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Calibri" panose="020F0502020204030204" pitchFamily="34" charset="0"/>
                <a:cs typeface="Calibri" panose="020F0502020204030204" pitchFamily="34" charset="0"/>
              </a:rPr>
              <a:t>Only other members of a profession known as the professional’s peers can sufficiently determine the quality of professional work; hence often a time, there arise conflict of code of ethics between organizations, professionals and clients.</a:t>
            </a:r>
          </a:p>
          <a:p>
            <a:pPr algn="just"/>
            <a:endParaRPr lang="en-US" sz="2800" b="0" i="0" u="none" strike="noStrike" baseline="0" dirty="0">
              <a:latin typeface="BookAntiqua"/>
            </a:endParaRPr>
          </a:p>
          <a:p>
            <a:pPr marL="457200" indent="-457200" algn="just">
              <a:buFont typeface="Arial" panose="020B0604020202020204" pitchFamily="34" charset="0"/>
              <a:buChar char="•"/>
            </a:pPr>
            <a:r>
              <a:rPr lang="en-US" sz="2800" b="0" i="0" u="none" strike="noStrike" baseline="0" dirty="0">
                <a:latin typeface="BookAntiqua"/>
              </a:rPr>
              <a:t>The role of the professional is special in several ways. </a:t>
            </a:r>
          </a:p>
          <a:p>
            <a:pPr marL="457200" indent="-457200" algn="just">
              <a:buFont typeface="Arial" panose="020B0604020202020204" pitchFamily="34" charset="0"/>
              <a:buChar char="•"/>
            </a:pP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FCAA9A47-6B87-02B0-61E6-7CCF61927E2C}"/>
              </a:ext>
            </a:extLst>
          </p:cNvPr>
          <p:cNvSpPr>
            <a:spLocks noGrp="1"/>
          </p:cNvSpPr>
          <p:nvPr>
            <p:ph type="sldNum" sz="quarter" idx="12"/>
          </p:nvPr>
        </p:nvSpPr>
        <p:spPr/>
        <p:txBody>
          <a:bodyPr/>
          <a:lstStyle/>
          <a:p>
            <a:fld id="{A01E0C16-5E61-4552-AB1A-A53C5948E3BC}" type="slidenum">
              <a:rPr lang="en-US" smtClean="0"/>
              <a:t>24</a:t>
            </a:fld>
            <a:endParaRPr lang="en-US"/>
          </a:p>
        </p:txBody>
      </p:sp>
    </p:spTree>
    <p:extLst>
      <p:ext uri="{BB962C8B-B14F-4D97-AF65-F5344CB8AC3E}">
        <p14:creationId xmlns:p14="http://schemas.microsoft.com/office/powerpoint/2010/main" val="342179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A4398A84-755E-2AD6-8F2B-C6F89A2B3B6F}"/>
              </a:ext>
            </a:extLst>
          </p:cNvPr>
          <p:cNvSpPr txBox="1"/>
          <p:nvPr/>
        </p:nvSpPr>
        <p:spPr>
          <a:xfrm>
            <a:off x="349331" y="1139179"/>
            <a:ext cx="10416640" cy="3970318"/>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BookAntiqua"/>
              </a:rPr>
              <a:t>T</a:t>
            </a:r>
            <a:r>
              <a:rPr lang="en-US" sz="2800" b="0" i="0" u="none" strike="noStrike" baseline="0" dirty="0">
                <a:latin typeface="BookAntiqua"/>
              </a:rPr>
              <a:t>he professional is an expert in a field</a:t>
            </a:r>
            <a:r>
              <a:rPr lang="en-US" sz="2800" dirty="0">
                <a:latin typeface="BookAntiqua"/>
              </a:rPr>
              <a:t> </a:t>
            </a:r>
            <a:r>
              <a:rPr lang="en-US" sz="2800" b="0" i="0" u="none" strike="noStrike" baseline="0" dirty="0">
                <a:latin typeface="BookAntiqua"/>
              </a:rPr>
              <a:t>that most customers know little about. Most of the people affected by the devices, systems, and services of professionals do not understand how they work and cannot easily judge their quality and safety. </a:t>
            </a:r>
          </a:p>
          <a:p>
            <a:pPr marL="457200" indent="-457200" algn="just">
              <a:buFont typeface="Arial" panose="020B0604020202020204" pitchFamily="34" charset="0"/>
              <a:buChar char="•"/>
            </a:pPr>
            <a:endParaRPr lang="en-US" sz="2800" b="0" i="0" u="none" strike="noStrike" baseline="0" dirty="0">
              <a:latin typeface="BookAntiqua"/>
            </a:endParaRPr>
          </a:p>
          <a:p>
            <a:pPr marL="457200" indent="-457200" algn="just">
              <a:buFont typeface="Arial" panose="020B0604020202020204" pitchFamily="34" charset="0"/>
              <a:buChar char="•"/>
            </a:pPr>
            <a:r>
              <a:rPr lang="en-US" sz="2800" b="0" i="0" u="none" strike="noStrike" baseline="0" dirty="0">
                <a:latin typeface="BookAntiqua"/>
              </a:rPr>
              <a:t>This creates special responsibilities for the professional. </a:t>
            </a:r>
          </a:p>
          <a:p>
            <a:pPr marL="457200" indent="-457200" algn="just">
              <a:buFont typeface="Arial" panose="020B0604020202020204" pitchFamily="34" charset="0"/>
              <a:buChar char="•"/>
            </a:pPr>
            <a:endParaRPr lang="en-US" sz="2800" b="0" i="0" u="none" strike="noStrike" baseline="0" dirty="0">
              <a:latin typeface="BookAntiqua"/>
            </a:endParaRPr>
          </a:p>
          <a:p>
            <a:pPr marL="457200" indent="-457200" algn="just">
              <a:buFont typeface="Arial" panose="020B0604020202020204" pitchFamily="34" charset="0"/>
              <a:buChar char="•"/>
            </a:pPr>
            <a:r>
              <a:rPr lang="en-US" sz="2800" b="0" i="0" u="none" strike="noStrike" baseline="0" dirty="0">
                <a:latin typeface="BookAntiqua"/>
              </a:rPr>
              <a:t>Customers rely on the knowledge, expertise, and honesty of the professional.</a:t>
            </a:r>
          </a:p>
        </p:txBody>
      </p:sp>
      <p:sp>
        <p:nvSpPr>
          <p:cNvPr id="2" name="عنصر نائب لرقم الشريحة 1">
            <a:extLst>
              <a:ext uri="{FF2B5EF4-FFF2-40B4-BE49-F238E27FC236}">
                <a16:creationId xmlns:a16="http://schemas.microsoft.com/office/drawing/2014/main" id="{1E371FCE-665B-C670-C5EA-D2F69834573B}"/>
              </a:ext>
            </a:extLst>
          </p:cNvPr>
          <p:cNvSpPr>
            <a:spLocks noGrp="1"/>
          </p:cNvSpPr>
          <p:nvPr>
            <p:ph type="sldNum" sz="quarter" idx="12"/>
          </p:nvPr>
        </p:nvSpPr>
        <p:spPr/>
        <p:txBody>
          <a:bodyPr/>
          <a:lstStyle/>
          <a:p>
            <a:fld id="{A01E0C16-5E61-4552-AB1A-A53C5948E3BC}" type="slidenum">
              <a:rPr lang="en-US" smtClean="0"/>
              <a:t>25</a:t>
            </a:fld>
            <a:endParaRPr lang="en-US"/>
          </a:p>
        </p:txBody>
      </p:sp>
    </p:spTree>
    <p:extLst>
      <p:ext uri="{BB962C8B-B14F-4D97-AF65-F5344CB8AC3E}">
        <p14:creationId xmlns:p14="http://schemas.microsoft.com/office/powerpoint/2010/main" val="103104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عنصر نائب لرقم الشريحة 5">
            <a:extLst>
              <a:ext uri="{FF2B5EF4-FFF2-40B4-BE49-F238E27FC236}">
                <a16:creationId xmlns:a16="http://schemas.microsoft.com/office/drawing/2014/main" id="{FDCE2426-2F60-06E0-E470-277178D0B38C}"/>
              </a:ext>
            </a:extLst>
          </p:cNvPr>
          <p:cNvSpPr>
            <a:spLocks noGrp="1"/>
          </p:cNvSpPr>
          <p:nvPr>
            <p:ph type="sldNum" sz="quarter" idx="12"/>
          </p:nvPr>
        </p:nvSpPr>
        <p:spPr>
          <a:xfrm>
            <a:off x="9951377" y="6352268"/>
            <a:ext cx="683339" cy="3651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fld id="{DD6D0999-89CE-421F-BF3B-A1EB0CE6CC17}" type="slidenum">
              <a:rPr lang="en-US" altLang="en-US" sz="1400" b="1">
                <a:solidFill>
                  <a:srgbClr val="406380"/>
                </a:solidFill>
              </a:rPr>
              <a:pPr/>
              <a:t>26</a:t>
            </a:fld>
            <a:endParaRPr lang="en-US" altLang="en-US" sz="1400" b="1" dirty="0">
              <a:solidFill>
                <a:srgbClr val="406380"/>
              </a:solidFill>
            </a:endParaRPr>
          </a:p>
        </p:txBody>
      </p:sp>
      <p:sp>
        <p:nvSpPr>
          <p:cNvPr id="107523" name="Rectangle 2">
            <a:extLst>
              <a:ext uri="{FF2B5EF4-FFF2-40B4-BE49-F238E27FC236}">
                <a16:creationId xmlns:a16="http://schemas.microsoft.com/office/drawing/2014/main" id="{607AA9D1-9523-0493-9D73-2D0D289D65FF}"/>
              </a:ext>
            </a:extLst>
          </p:cNvPr>
          <p:cNvSpPr>
            <a:spLocks noGrp="1" noChangeArrowheads="1"/>
          </p:cNvSpPr>
          <p:nvPr>
            <p:ph type="title"/>
          </p:nvPr>
        </p:nvSpPr>
        <p:spPr>
          <a:xfrm>
            <a:off x="3855722" y="473284"/>
            <a:ext cx="4101736" cy="549973"/>
          </a:xfrm>
        </p:spPr>
        <p:txBody>
          <a:bodyPr>
            <a:normAutofit fontScale="90000"/>
          </a:bodyPr>
          <a:lstStyle/>
          <a:p>
            <a:r>
              <a:rPr lang="en-US" altLang="en-US" b="1" dirty="0">
                <a:solidFill>
                  <a:srgbClr val="406380"/>
                </a:solidFill>
                <a:latin typeface="Calibri" panose="020F0502020204030204" pitchFamily="34" charset="0"/>
                <a:cs typeface="Calibri" panose="020F0502020204030204" pitchFamily="34" charset="0"/>
              </a:rPr>
              <a:t>Professional Ethics</a:t>
            </a:r>
          </a:p>
        </p:txBody>
      </p:sp>
      <p:sp>
        <p:nvSpPr>
          <p:cNvPr id="107524" name="Rectangle 3">
            <a:extLst>
              <a:ext uri="{FF2B5EF4-FFF2-40B4-BE49-F238E27FC236}">
                <a16:creationId xmlns:a16="http://schemas.microsoft.com/office/drawing/2014/main" id="{8BB2C3B5-D70F-66D7-28B7-B613011DA75E}"/>
              </a:ext>
            </a:extLst>
          </p:cNvPr>
          <p:cNvSpPr>
            <a:spLocks noGrp="1" noChangeArrowheads="1"/>
          </p:cNvSpPr>
          <p:nvPr>
            <p:ph type="body" idx="1"/>
          </p:nvPr>
        </p:nvSpPr>
        <p:spPr>
          <a:xfrm>
            <a:off x="465908" y="1151041"/>
            <a:ext cx="10256520" cy="5116286"/>
          </a:xfrm>
        </p:spPr>
        <p:txBody>
          <a:bodyPr>
            <a:normAutofit/>
          </a:bodyPr>
          <a:lstStyle/>
          <a:p>
            <a:pPr algn="just">
              <a:lnSpc>
                <a:spcPct val="110000"/>
              </a:lnSpc>
              <a:spcBef>
                <a:spcPts val="0"/>
              </a:spcBef>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Calibri" panose="020F0502020204030204" pitchFamily="34" charset="0"/>
                <a:cs typeface="Calibri" panose="020F0502020204030204" pitchFamily="34" charset="0"/>
              </a:rPr>
              <a:t>It is well known that throughout the ages, every profession or work that a person performs must be adhered to Ethics.</a:t>
            </a:r>
          </a:p>
          <a:p>
            <a:pPr algn="just">
              <a:lnSpc>
                <a:spcPct val="110000"/>
              </a:lnSpc>
              <a:spcBef>
                <a:spcPts val="0"/>
              </a:spcBef>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latin typeface="Calibri" panose="020F0502020204030204" pitchFamily="34" charset="0"/>
                <a:cs typeface="Calibri" panose="020F0502020204030204" pitchFamily="34" charset="0"/>
              </a:rPr>
              <a:t>Professional ethics are a category of ethics.</a:t>
            </a:r>
          </a:p>
          <a:p>
            <a:pPr algn="just">
              <a:lnSpc>
                <a:spcPct val="110000"/>
              </a:lnSpc>
              <a:spcBef>
                <a:spcPts val="0"/>
              </a:spcBef>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latin typeface="Calibri" panose="020F0502020204030204" pitchFamily="34" charset="0"/>
                <a:cs typeface="Calibri" panose="020F0502020204030204" pitchFamily="34" charset="0"/>
              </a:rPr>
              <a:t>Awareness of professional ethics is gaining importance with time as the decision-making process in the work place keeps on increasing in complexity</a:t>
            </a:r>
          </a:p>
          <a:p>
            <a:pPr algn="just">
              <a:lnSpc>
                <a:spcPct val="110000"/>
              </a:lnSpc>
              <a:spcBef>
                <a:spcPts val="0"/>
              </a:spcBef>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latin typeface="Calibri" panose="020F0502020204030204" pitchFamily="34" charset="0"/>
                <a:cs typeface="Calibri" panose="020F0502020204030204" pitchFamily="34" charset="0"/>
              </a:rPr>
              <a:t>The professional ethics provide a way of simplifying that decision making process.</a:t>
            </a:r>
          </a:p>
          <a:p>
            <a:pPr algn="just">
              <a:lnSpc>
                <a:spcPct val="110000"/>
              </a:lnSpc>
              <a:spcBef>
                <a:spcPts val="0"/>
              </a:spcBef>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solidFill>
                  <a:schemeClr val="tx1"/>
                </a:solidFill>
                <a:latin typeface="Calibri" panose="020F0502020204030204" pitchFamily="34" charset="0"/>
                <a:ea typeface="ＭＳ Ｐゴシック" panose="020B0600070205080204" pitchFamily="34" charset="-128"/>
                <a:cs typeface="Calibri" panose="020F0502020204030204" pitchFamily="34" charset="0"/>
              </a:rPr>
              <a:t>Concerns one's conduct of behavior and practice when carrying out professional work.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5980348E-2589-0F7A-BDFB-138543BA1B08}"/>
              </a:ext>
            </a:extLst>
          </p:cNvPr>
          <p:cNvSpPr txBox="1"/>
          <p:nvPr/>
        </p:nvSpPr>
        <p:spPr>
          <a:xfrm>
            <a:off x="441366" y="425243"/>
            <a:ext cx="9927771" cy="7068602"/>
          </a:xfrm>
          <a:prstGeom prst="rect">
            <a:avLst/>
          </a:prstGeom>
          <a:noFill/>
        </p:spPr>
        <p:txBody>
          <a:bodyPr wrap="square">
            <a:spAutoFit/>
          </a:bodyPr>
          <a:lstStyle/>
          <a:p>
            <a:pPr marL="342900" indent="-342900" algn="just" defTabSz="457200">
              <a:spcBef>
                <a:spcPts val="1000"/>
              </a:spcBef>
              <a:spcAft>
                <a:spcPct val="100000"/>
              </a:spcAft>
              <a:buClr>
                <a:srgbClr val="406380"/>
              </a:buClr>
              <a:buSzPct val="80000"/>
              <a:buFont typeface="Wingdings 3" charset="2"/>
              <a:buChar char=""/>
            </a:pPr>
            <a:r>
              <a:rPr lang="en-US" sz="2800" dirty="0">
                <a:solidFill>
                  <a:schemeClr val="tx1">
                    <a:lumMod val="75000"/>
                    <a:lumOff val="25000"/>
                  </a:schemeClr>
                </a:solidFill>
                <a:latin typeface="Calibri" panose="020F0502020204030204" pitchFamily="34" charset="0"/>
                <a:cs typeface="Calibri" panose="020F0502020204030204" pitchFamily="34" charset="0"/>
              </a:rPr>
              <a:t>Professional ethics are principles that govern the behavior of a person or group in a business environment. </a:t>
            </a:r>
          </a:p>
          <a:p>
            <a:pPr marL="342900" indent="-342900" algn="just" defTabSz="457200">
              <a:spcBef>
                <a:spcPts val="1000"/>
              </a:spcBef>
              <a:spcAft>
                <a:spcPct val="100000"/>
              </a:spcAft>
              <a:buClr>
                <a:srgbClr val="406380"/>
              </a:buClr>
              <a:buSzPct val="80000"/>
              <a:buFont typeface="Wingdings 3" charset="2"/>
              <a:buChar char=""/>
            </a:pPr>
            <a:r>
              <a:rPr lang="en-US" sz="2800" dirty="0">
                <a:solidFill>
                  <a:schemeClr val="tx1">
                    <a:lumMod val="75000"/>
                    <a:lumOff val="25000"/>
                  </a:schemeClr>
                </a:solidFill>
                <a:latin typeface="Calibri" panose="020F0502020204030204" pitchFamily="34" charset="0"/>
                <a:cs typeface="Calibri" panose="020F0502020204030204" pitchFamily="34" charset="0"/>
              </a:rPr>
              <a:t>Professional ethics includes relationships with and responsibilities toward customers, clients, coworkers, employees, employers, others who use one’s products and services, and others whom they affect.</a:t>
            </a:r>
          </a:p>
          <a:p>
            <a:pPr marL="342900" indent="-342900" algn="just" defTabSz="457200">
              <a:spcBef>
                <a:spcPts val="1000"/>
              </a:spcBef>
              <a:spcAft>
                <a:spcPct val="100000"/>
              </a:spcAft>
              <a:buClr>
                <a:srgbClr val="406380"/>
              </a:buClr>
              <a:buSzPct val="80000"/>
              <a:buFont typeface="Wingdings 3" charset="2"/>
              <a:buChar char=""/>
            </a:pPr>
            <a:r>
              <a:rPr lang="en-US" sz="2800" dirty="0">
                <a:solidFill>
                  <a:schemeClr val="tx1">
                    <a:lumMod val="75000"/>
                    <a:lumOff val="25000"/>
                  </a:schemeClr>
                </a:solidFill>
                <a:latin typeface="Calibri" panose="020F0502020204030204" pitchFamily="34" charset="0"/>
                <a:cs typeface="Calibri" panose="020F0502020204030204" pitchFamily="34" charset="0"/>
              </a:rPr>
              <a:t>Professional ethics provide rules on how a person should act towards other people and institutions in such an environment.</a:t>
            </a:r>
          </a:p>
          <a:p>
            <a:pPr marL="342900" indent="-342900" algn="just" defTabSz="457200">
              <a:spcBef>
                <a:spcPts val="1000"/>
              </a:spcBef>
              <a:spcAft>
                <a:spcPct val="100000"/>
              </a:spcAft>
              <a:buClr>
                <a:srgbClr val="406380"/>
              </a:buClr>
              <a:buSzPct val="80000"/>
              <a:buFont typeface="Wingdings 3" charset="2"/>
              <a:buChar char=""/>
            </a:pPr>
            <a:r>
              <a:rPr lang="en-US" sz="2800" b="0" i="0" u="none" strike="noStrike" baseline="0" dirty="0">
                <a:latin typeface="BookAntiqua"/>
              </a:rPr>
              <a:t>Professional ethics have several characteristics different from general ethics.</a:t>
            </a:r>
          </a:p>
          <a:p>
            <a:pPr marL="342900" indent="-342900" algn="just" defTabSz="457200">
              <a:spcBef>
                <a:spcPts val="1000"/>
              </a:spcBef>
              <a:spcAft>
                <a:spcPct val="100000"/>
              </a:spcAft>
              <a:buClr>
                <a:srgbClr val="406380"/>
              </a:buClr>
              <a:buSzPct val="80000"/>
              <a:buFont typeface="Wingdings 3" charset="2"/>
              <a:buChar char=""/>
            </a:pPr>
            <a:endParaRPr lang="ar-SA" sz="2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7DBD9187-A764-0046-FC11-CD10F5DC99D5}"/>
              </a:ext>
            </a:extLst>
          </p:cNvPr>
          <p:cNvSpPr>
            <a:spLocks noGrp="1"/>
          </p:cNvSpPr>
          <p:nvPr>
            <p:ph type="sldNum" sz="quarter" idx="12"/>
          </p:nvPr>
        </p:nvSpPr>
        <p:spPr/>
        <p:txBody>
          <a:bodyPr/>
          <a:lstStyle/>
          <a:p>
            <a:fld id="{A01E0C16-5E61-4552-AB1A-A53C5948E3BC}" type="slidenum">
              <a:rPr lang="en-US" smtClean="0"/>
              <a:t>27</a:t>
            </a:fld>
            <a:endParaRPr lang="en-US"/>
          </a:p>
        </p:txBody>
      </p:sp>
    </p:spTree>
    <p:extLst>
      <p:ext uri="{BB962C8B-B14F-4D97-AF65-F5344CB8AC3E}">
        <p14:creationId xmlns:p14="http://schemas.microsoft.com/office/powerpoint/2010/main" val="6423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6AD7612A-909A-C636-BE66-DFA151B34ADE}"/>
              </a:ext>
            </a:extLst>
          </p:cNvPr>
          <p:cNvSpPr>
            <a:spLocks noGrp="1" noChangeArrowheads="1"/>
          </p:cNvSpPr>
          <p:nvPr>
            <p:ph type="title"/>
          </p:nvPr>
        </p:nvSpPr>
        <p:spPr>
          <a:xfrm>
            <a:off x="568233" y="247283"/>
            <a:ext cx="9144000" cy="775973"/>
          </a:xfrm>
        </p:spPr>
        <p:txBody>
          <a:bodyPr>
            <a:noAutofit/>
          </a:bodyPr>
          <a:lstStyle/>
          <a:p>
            <a:pPr algn="ctr"/>
            <a:r>
              <a:rPr lang="en-US" altLang="en-US" sz="3200" b="1" dirty="0">
                <a:solidFill>
                  <a:srgbClr val="406380"/>
                </a:solidFill>
                <a:latin typeface="Calibri" panose="020F0502020204030204" pitchFamily="34" charset="0"/>
                <a:cs typeface="Calibri" panose="020F0502020204030204" pitchFamily="34" charset="0"/>
              </a:rPr>
              <a:t>Computing Professional</a:t>
            </a:r>
          </a:p>
        </p:txBody>
      </p:sp>
      <p:sp>
        <p:nvSpPr>
          <p:cNvPr id="66564" name="Rectangle 3">
            <a:extLst>
              <a:ext uri="{FF2B5EF4-FFF2-40B4-BE49-F238E27FC236}">
                <a16:creationId xmlns:a16="http://schemas.microsoft.com/office/drawing/2014/main" id="{655ED764-4A8E-3267-9D69-7D46701356CA}"/>
              </a:ext>
            </a:extLst>
          </p:cNvPr>
          <p:cNvSpPr>
            <a:spLocks noGrp="1" noChangeArrowheads="1"/>
          </p:cNvSpPr>
          <p:nvPr>
            <p:ph type="body" idx="1"/>
          </p:nvPr>
        </p:nvSpPr>
        <p:spPr>
          <a:xfrm>
            <a:off x="409302" y="1023256"/>
            <a:ext cx="10476412" cy="4269905"/>
          </a:xfrm>
        </p:spPr>
        <p:txBody>
          <a:bodyPr>
            <a:normAutofit/>
          </a:bodyPr>
          <a:lstStyle/>
          <a:p>
            <a:pPr algn="just">
              <a:buClr>
                <a:srgbClr val="406380"/>
              </a:buClr>
            </a:pPr>
            <a:r>
              <a:rPr lang="en-US" altLang="en-US" sz="2800" dirty="0">
                <a:solidFill>
                  <a:schemeClr val="tx1"/>
                </a:solidFill>
                <a:latin typeface="Calibri" panose="020F0502020204030204" pitchFamily="34" charset="0"/>
                <a:cs typeface="Calibri" panose="020F0502020204030204" pitchFamily="34" charset="0"/>
              </a:rPr>
              <a:t>Professionals involved in the development and/or maintenance of SW and/or computer HW.</a:t>
            </a:r>
          </a:p>
          <a:p>
            <a:pPr algn="just">
              <a:buClr>
                <a:srgbClr val="406380"/>
              </a:buClr>
            </a:pPr>
            <a:r>
              <a:rPr lang="en-US" altLang="en-US" sz="2800" dirty="0">
                <a:solidFill>
                  <a:schemeClr val="tx1"/>
                </a:solidFill>
                <a:latin typeface="Calibri" panose="020F0502020204030204" pitchFamily="34" charset="0"/>
                <a:cs typeface="Calibri" panose="020F0502020204030204" pitchFamily="34" charset="0"/>
              </a:rPr>
              <a:t>Computer scientists, software engineers, computer engineers, d</a:t>
            </a:r>
            <a:r>
              <a:rPr lang="en-US" sz="2800" dirty="0">
                <a:solidFill>
                  <a:schemeClr val="tx1"/>
                </a:solidFill>
                <a:latin typeface="Calibri" panose="020F0502020204030204" pitchFamily="34" charset="0"/>
                <a:cs typeface="Calibri" panose="020F0502020204030204" pitchFamily="34" charset="0"/>
              </a:rPr>
              <a:t>atabase administration, system analysis</a:t>
            </a:r>
            <a:r>
              <a:rPr lang="en-US" altLang="en-US" sz="2800" dirty="0">
                <a:solidFill>
                  <a:schemeClr val="tx1"/>
                </a:solidFill>
                <a:latin typeface="Calibri" panose="020F0502020204030204" pitchFamily="34" charset="0"/>
                <a:cs typeface="Calibri" panose="020F0502020204030204" pitchFamily="34" charset="0"/>
              </a:rPr>
              <a:t> and some of the telecom engineers are generally classified as computing professionals.</a:t>
            </a:r>
          </a:p>
          <a:p>
            <a:pPr algn="just">
              <a:buClr>
                <a:srgbClr val="406380"/>
              </a:buClr>
            </a:pPr>
            <a:r>
              <a:rPr lang="en-US" sz="2800" b="0" i="0" u="none" strike="noStrike" baseline="0" dirty="0">
                <a:solidFill>
                  <a:srgbClr val="000000"/>
                </a:solidFill>
                <a:latin typeface="Calibri" panose="020F0502020204030204" pitchFamily="34" charset="0"/>
                <a:cs typeface="Calibri" panose="020F0502020204030204" pitchFamily="34" charset="0"/>
              </a:rPr>
              <a:t>Computing professionals are obligated to perform these tasks conscientiously because their decisions affect the performance and functionality of computer systems, which in turn affect the welfare of the systems’ users directly and that of others less directly. </a:t>
            </a:r>
            <a:endParaRPr lang="en-US" altLang="en-US" sz="2800" dirty="0">
              <a:solidFill>
                <a:schemeClr val="tx1"/>
              </a:solidFill>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2D6FC676-9A4B-D7C7-4E16-0380C33A189D}"/>
              </a:ext>
            </a:extLst>
          </p:cNvPr>
          <p:cNvSpPr>
            <a:spLocks noGrp="1"/>
          </p:cNvSpPr>
          <p:nvPr>
            <p:ph type="sldNum" sz="quarter" idx="12"/>
          </p:nvPr>
        </p:nvSpPr>
        <p:spPr>
          <a:xfrm>
            <a:off x="9984035" y="6269962"/>
            <a:ext cx="683339" cy="365125"/>
          </a:xfrm>
        </p:spPr>
        <p:txBody>
          <a:bodyPr/>
          <a:lstStyle/>
          <a:p>
            <a:fld id="{A01E0C16-5E61-4552-AB1A-A53C5948E3BC}" type="slidenum">
              <a:rPr lang="en-US" sz="1400" b="1" smtClean="0">
                <a:solidFill>
                  <a:srgbClr val="406380"/>
                </a:solidFill>
              </a:rPr>
              <a:t>28</a:t>
            </a:fld>
            <a:endParaRPr lang="en-US" sz="1400" b="1">
              <a:solidFill>
                <a:srgbClr val="40638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3C76896-0B82-C5BD-FEB2-ACB9F8CA3733}"/>
              </a:ext>
            </a:extLst>
          </p:cNvPr>
          <p:cNvSpPr txBox="1"/>
          <p:nvPr/>
        </p:nvSpPr>
        <p:spPr>
          <a:xfrm>
            <a:off x="669967" y="1304129"/>
            <a:ext cx="10117776" cy="3970318"/>
          </a:xfrm>
          <a:prstGeom prst="rect">
            <a:avLst/>
          </a:prstGeom>
          <a:noFill/>
        </p:spPr>
        <p:txBody>
          <a:bodyPr wrap="square">
            <a:spAutoFit/>
          </a:bodyPr>
          <a:lstStyle/>
          <a:p>
            <a:pPr algn="just"/>
            <a:r>
              <a:rPr lang="en-US" sz="2800" dirty="0">
                <a:solidFill>
                  <a:srgbClr val="000000"/>
                </a:solidFill>
                <a:latin typeface="Calibri" panose="020F0502020204030204" pitchFamily="34" charset="0"/>
                <a:cs typeface="Calibri" panose="020F0502020204030204" pitchFamily="34" charset="0"/>
              </a:rPr>
              <a:t>I</a:t>
            </a:r>
            <a:r>
              <a:rPr lang="en-US" sz="2800" b="0" i="0" u="none" strike="noStrike" baseline="0" dirty="0">
                <a:solidFill>
                  <a:srgbClr val="000000"/>
                </a:solidFill>
                <a:latin typeface="Calibri" panose="020F0502020204030204" pitchFamily="34" charset="0"/>
                <a:cs typeface="Calibri" panose="020F0502020204030204" pitchFamily="34" charset="0"/>
              </a:rPr>
              <a:t>t is important to understand the term professional ethics and discuss the roles such codes can play as professionalization strategy, ethical position, and practical approach so as to raise some fundamental awareness on ethics for computer professionals and point out areas of their differences.</a:t>
            </a:r>
          </a:p>
          <a:p>
            <a:pPr algn="just"/>
            <a:r>
              <a:rPr lang="en-US" sz="2800" b="0" i="0" u="none" strike="noStrike" baseline="0" dirty="0">
                <a:solidFill>
                  <a:srgbClr val="000000"/>
                </a:solidFill>
                <a:latin typeface="Calibri" panose="020F0502020204030204" pitchFamily="34" charset="0"/>
                <a:cs typeface="Calibri" panose="020F0502020204030204" pitchFamily="34" charset="0"/>
              </a:rPr>
              <a:t> </a:t>
            </a:r>
          </a:p>
          <a:p>
            <a:pPr algn="just">
              <a:buClr>
                <a:srgbClr val="406380"/>
              </a:buClr>
            </a:pPr>
            <a:r>
              <a:rPr lang="en-US" altLang="en-US" sz="2800" dirty="0">
                <a:latin typeface="Calibri" panose="020F0502020204030204" pitchFamily="34" charset="0"/>
                <a:ea typeface="ＭＳ Ｐゴシック" panose="020B0600070205080204" pitchFamily="34" charset="-128"/>
                <a:cs typeface="Calibri" panose="020F0502020204030204" pitchFamily="34" charset="0"/>
              </a:rPr>
              <a:t>A computing professional must understand cultural, social, legal, and ethical issues in computing responsibility and possible consequences of failure.</a:t>
            </a:r>
            <a:endParaRPr lang="ar-SA" sz="2800" dirty="0">
              <a:latin typeface="Calibri" panose="020F0502020204030204" pitchFamily="34" charset="0"/>
              <a:cs typeface="Calibri" panose="020F0502020204030204" pitchFamily="34" charset="0"/>
            </a:endParaRPr>
          </a:p>
        </p:txBody>
      </p:sp>
      <p:sp>
        <p:nvSpPr>
          <p:cNvPr id="4" name="مربع نص 3">
            <a:extLst>
              <a:ext uri="{FF2B5EF4-FFF2-40B4-BE49-F238E27FC236}">
                <a16:creationId xmlns:a16="http://schemas.microsoft.com/office/drawing/2014/main" id="{561160EC-660D-9402-D3B9-D6956D4D7D4A}"/>
              </a:ext>
            </a:extLst>
          </p:cNvPr>
          <p:cNvSpPr txBox="1"/>
          <p:nvPr/>
        </p:nvSpPr>
        <p:spPr>
          <a:xfrm>
            <a:off x="925284" y="424935"/>
            <a:ext cx="8643257" cy="523220"/>
          </a:xfrm>
          <a:prstGeom prst="rect">
            <a:avLst/>
          </a:prstGeom>
          <a:noFill/>
        </p:spPr>
        <p:txBody>
          <a:bodyPr wrap="square">
            <a:spAutoFit/>
          </a:bodyPr>
          <a:lstStyle/>
          <a:p>
            <a:pPr algn="ctr"/>
            <a:r>
              <a:rPr lang="en-US" sz="2800" b="1" i="0" u="none" strike="noStrike" baseline="0" dirty="0">
                <a:solidFill>
                  <a:srgbClr val="406380"/>
                </a:solidFill>
                <a:latin typeface="Calibri" panose="020F0502020204030204" pitchFamily="34" charset="0"/>
                <a:cs typeface="Calibri" panose="020F0502020204030204" pitchFamily="34" charset="0"/>
              </a:rPr>
              <a:t>Computing Professional Ethics</a:t>
            </a:r>
          </a:p>
        </p:txBody>
      </p:sp>
      <p:sp>
        <p:nvSpPr>
          <p:cNvPr id="2" name="عنصر نائب لرقم الشريحة 1">
            <a:extLst>
              <a:ext uri="{FF2B5EF4-FFF2-40B4-BE49-F238E27FC236}">
                <a16:creationId xmlns:a16="http://schemas.microsoft.com/office/drawing/2014/main" id="{3A5E98B2-7381-8749-96B5-2D5F4890027A}"/>
              </a:ext>
            </a:extLst>
          </p:cNvPr>
          <p:cNvSpPr>
            <a:spLocks noGrp="1"/>
          </p:cNvSpPr>
          <p:nvPr>
            <p:ph type="sldNum" sz="quarter" idx="12"/>
          </p:nvPr>
        </p:nvSpPr>
        <p:spPr/>
        <p:txBody>
          <a:bodyPr/>
          <a:lstStyle/>
          <a:p>
            <a:fld id="{A01E0C16-5E61-4552-AB1A-A53C5948E3BC}" type="slidenum">
              <a:rPr lang="en-US" smtClean="0"/>
              <a:t>29</a:t>
            </a:fld>
            <a:endParaRPr lang="en-US"/>
          </a:p>
        </p:txBody>
      </p:sp>
    </p:spTree>
    <p:extLst>
      <p:ext uri="{BB962C8B-B14F-4D97-AF65-F5344CB8AC3E}">
        <p14:creationId xmlns:p14="http://schemas.microsoft.com/office/powerpoint/2010/main" val="350863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7B564E81-D0B4-B3F7-E686-7ECCCC220DBB}"/>
              </a:ext>
            </a:extLst>
          </p:cNvPr>
          <p:cNvSpPr txBox="1"/>
          <p:nvPr/>
        </p:nvSpPr>
        <p:spPr>
          <a:xfrm>
            <a:off x="634093" y="1053991"/>
            <a:ext cx="10131877" cy="1944122"/>
          </a:xfrm>
          <a:prstGeom prst="rect">
            <a:avLst/>
          </a:prstGeom>
          <a:noFill/>
        </p:spPr>
        <p:txBody>
          <a:bodyPr wrap="square">
            <a:spAutoFit/>
          </a:bodyPr>
          <a:lstStyle/>
          <a:p>
            <a:pPr marL="342900" indent="-342900" algn="just" defTabSz="457200">
              <a:spcBef>
                <a:spcPts val="1000"/>
              </a:spcBef>
              <a:buClr>
                <a:srgbClr val="406380"/>
              </a:buClr>
              <a:buSzPct val="80000"/>
              <a:buFont typeface="Wingdings 3" charset="2"/>
              <a:buChar char=""/>
              <a:defRPr/>
            </a:pPr>
            <a:r>
              <a:rPr lang="en-US" sz="2800" dirty="0">
                <a:latin typeface="Calibri" panose="020F0502020204030204" pitchFamily="34" charset="0"/>
                <a:cs typeface="Calibri" panose="020F0502020204030204" pitchFamily="34" charset="0"/>
              </a:rPr>
              <a:t>A set of beliefs about right and wrong behavior within a society.</a:t>
            </a:r>
          </a:p>
          <a:p>
            <a:pPr marL="342900" indent="-342900" algn="just" defTabSz="457200">
              <a:spcBef>
                <a:spcPts val="1000"/>
              </a:spcBef>
              <a:buClr>
                <a:srgbClr val="406380"/>
              </a:buClr>
              <a:buSzPct val="80000"/>
              <a:buFont typeface="Wingdings 3" charset="2"/>
              <a:buChar char=""/>
              <a:defRPr/>
            </a:pPr>
            <a:r>
              <a:rPr lang="en-US" sz="2800" dirty="0">
                <a:latin typeface="Calibri" panose="020F0502020204030204" pitchFamily="34" charset="0"/>
                <a:cs typeface="Calibri" panose="020F0502020204030204" pitchFamily="34" charset="0"/>
              </a:rPr>
              <a:t>Describes standards or codes of behavior expected of an individual by a group (nation, organization, profession) to which an individual belongs.</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B862D755-F6B9-1EEF-1EA8-DBE0163483C0}"/>
              </a:ext>
            </a:extLst>
          </p:cNvPr>
          <p:cNvSpPr>
            <a:spLocks noGrp="1"/>
          </p:cNvSpPr>
          <p:nvPr>
            <p:ph type="sldNum" sz="quarter" idx="12"/>
          </p:nvPr>
        </p:nvSpPr>
        <p:spPr/>
        <p:txBody>
          <a:bodyPr/>
          <a:lstStyle/>
          <a:p>
            <a:fld id="{A01E0C16-5E61-4552-AB1A-A53C5948E3BC}" type="slidenum">
              <a:rPr lang="en-US" smtClean="0"/>
              <a:t>3</a:t>
            </a:fld>
            <a:endParaRPr lang="en-US"/>
          </a:p>
        </p:txBody>
      </p:sp>
    </p:spTree>
    <p:extLst>
      <p:ext uri="{BB962C8B-B14F-4D97-AF65-F5344CB8AC3E}">
        <p14:creationId xmlns:p14="http://schemas.microsoft.com/office/powerpoint/2010/main" val="296278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DD69685C-8D61-30B2-D156-D91BD74AB0AC}"/>
              </a:ext>
            </a:extLst>
          </p:cNvPr>
          <p:cNvSpPr txBox="1"/>
          <p:nvPr/>
        </p:nvSpPr>
        <p:spPr>
          <a:xfrm>
            <a:off x="743199" y="889752"/>
            <a:ext cx="9915896" cy="3108543"/>
          </a:xfrm>
          <a:prstGeom prst="rect">
            <a:avLst/>
          </a:prstGeom>
          <a:noFill/>
        </p:spPr>
        <p:txBody>
          <a:bodyPr wrap="square">
            <a:spAutoFit/>
          </a:bodyPr>
          <a:lstStyle/>
          <a:p>
            <a:pPr algn="just"/>
            <a:r>
              <a:rPr lang="en-US" sz="2800" b="0" i="0" u="none" strike="noStrike" baseline="0" dirty="0">
                <a:latin typeface="BookAntiqua"/>
              </a:rPr>
              <a:t>Computer professionals have special responsibilities not only to their customers, but also to the general public, to the users of their products, regardless of whether they have a direct relationship with the users. </a:t>
            </a:r>
          </a:p>
          <a:p>
            <a:pPr algn="just"/>
            <a:endParaRPr lang="en-US" sz="2800" dirty="0">
              <a:latin typeface="BookAntiqua"/>
            </a:endParaRPr>
          </a:p>
          <a:p>
            <a:pPr algn="just"/>
            <a:r>
              <a:rPr lang="en-US" sz="2800" b="0" i="0" u="none" strike="noStrike" baseline="0" dirty="0">
                <a:latin typeface="BookAntiqua"/>
              </a:rPr>
              <a:t>These responsibilities include thinking about potential risks to privacy and security of data, safety, reliability, and ease of use.</a:t>
            </a:r>
            <a:endParaRPr lang="ar-SA" sz="2800" dirty="0"/>
          </a:p>
        </p:txBody>
      </p:sp>
      <p:sp>
        <p:nvSpPr>
          <p:cNvPr id="2" name="عنصر نائب لرقم الشريحة 1">
            <a:extLst>
              <a:ext uri="{FF2B5EF4-FFF2-40B4-BE49-F238E27FC236}">
                <a16:creationId xmlns:a16="http://schemas.microsoft.com/office/drawing/2014/main" id="{EEB106E5-1B9C-D661-4593-FBE2E3756658}"/>
              </a:ext>
            </a:extLst>
          </p:cNvPr>
          <p:cNvSpPr>
            <a:spLocks noGrp="1"/>
          </p:cNvSpPr>
          <p:nvPr>
            <p:ph type="sldNum" sz="quarter" idx="12"/>
          </p:nvPr>
        </p:nvSpPr>
        <p:spPr/>
        <p:txBody>
          <a:bodyPr/>
          <a:lstStyle/>
          <a:p>
            <a:fld id="{A01E0C16-5E61-4552-AB1A-A53C5948E3BC}" type="slidenum">
              <a:rPr lang="en-US" smtClean="0"/>
              <a:t>30</a:t>
            </a:fld>
            <a:endParaRPr lang="en-US"/>
          </a:p>
        </p:txBody>
      </p:sp>
    </p:spTree>
    <p:extLst>
      <p:ext uri="{BB962C8B-B14F-4D97-AF65-F5344CB8AC3E}">
        <p14:creationId xmlns:p14="http://schemas.microsoft.com/office/powerpoint/2010/main" val="1866237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907AC8E-308F-97D1-ACC3-6B9353D049EA}"/>
              </a:ext>
            </a:extLst>
          </p:cNvPr>
          <p:cNvSpPr txBox="1"/>
          <p:nvPr/>
        </p:nvSpPr>
        <p:spPr>
          <a:xfrm>
            <a:off x="424543" y="1155819"/>
            <a:ext cx="10319657" cy="3667671"/>
          </a:xfrm>
          <a:prstGeom prst="rect">
            <a:avLst/>
          </a:prstGeom>
          <a:noFill/>
        </p:spPr>
        <p:txBody>
          <a:bodyPr wrap="square">
            <a:spAutoFit/>
          </a:bodyPr>
          <a:lstStyle/>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Learn or study computer ethics to convey a sense of professional responsibility not covered in other courses to deal with the true nature of computing as a service to other human beings. </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The knowledge of computer ethics helps to sensitize students to computer ethics issues, provide tools and methods for analyzing cases, provide practice in applying the tools and methods to actual or realistic cases, and develop in the student good judgment and helpful intuitions. </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51FC92A0-D0A6-E556-E66F-FB1FEFF9FE4A}"/>
              </a:ext>
            </a:extLst>
          </p:cNvPr>
          <p:cNvSpPr>
            <a:spLocks noGrp="1"/>
          </p:cNvSpPr>
          <p:nvPr>
            <p:ph type="sldNum" sz="quarter" idx="12"/>
          </p:nvPr>
        </p:nvSpPr>
        <p:spPr/>
        <p:txBody>
          <a:bodyPr/>
          <a:lstStyle/>
          <a:p>
            <a:fld id="{A01E0C16-5E61-4552-AB1A-A53C5948E3BC}" type="slidenum">
              <a:rPr lang="en-US" smtClean="0"/>
              <a:t>31</a:t>
            </a:fld>
            <a:endParaRPr lang="en-US"/>
          </a:p>
        </p:txBody>
      </p:sp>
    </p:spTree>
    <p:extLst>
      <p:ext uri="{BB962C8B-B14F-4D97-AF65-F5344CB8AC3E}">
        <p14:creationId xmlns:p14="http://schemas.microsoft.com/office/powerpoint/2010/main" val="284640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BCCFFA2-C4FA-0468-03B8-0B3889802DA7}"/>
              </a:ext>
            </a:extLst>
          </p:cNvPr>
          <p:cNvSpPr txBox="1"/>
          <p:nvPr/>
        </p:nvSpPr>
        <p:spPr>
          <a:xfrm>
            <a:off x="383178" y="1011092"/>
            <a:ext cx="10578736" cy="4483279"/>
          </a:xfrm>
          <a:prstGeom prst="rect">
            <a:avLst/>
          </a:prstGeom>
          <a:noFill/>
        </p:spPr>
        <p:txBody>
          <a:bodyPr wrap="square">
            <a:spAutoFit/>
          </a:bodyPr>
          <a:lstStyle/>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Computer Ethics varies considerably.</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It can include such social and political issues as the impact of computers on:</a:t>
            </a:r>
          </a:p>
          <a:p>
            <a:pPr algn="just" defTabSz="457200">
              <a:spcBef>
                <a:spcPts val="1000"/>
              </a:spcBef>
              <a:buClr>
                <a:srgbClr val="406380"/>
              </a:buClr>
              <a:buSzPct val="80000"/>
            </a:pPr>
            <a:r>
              <a:rPr lang="en-US" sz="2800" dirty="0">
                <a:latin typeface="Calibri" panose="020F0502020204030204" pitchFamily="34" charset="0"/>
                <a:cs typeface="Calibri" panose="020F0502020204030204" pitchFamily="34" charset="0"/>
              </a:rPr>
              <a:t>employment, the environmental impact of computers, whether or not to sell computers to totalitarian governments, use of computers by the military, and the consequences of the technological.</a:t>
            </a:r>
          </a:p>
          <a:p>
            <a:pPr marL="342900" indent="-342900" algn="just" defTabSz="457200">
              <a:spcBef>
                <a:spcPts val="1000"/>
              </a:spcBef>
              <a:buClr>
                <a:srgbClr val="406380"/>
              </a:buClr>
              <a:buSzPct val="80000"/>
              <a:buFont typeface="Wingdings 3" charset="2"/>
              <a:buChar char=""/>
            </a:pPr>
            <a:endParaRPr lang="en-US"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It can include personal dilemmas about what to post on the Internet and what to download.</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18F9ABE5-A2C9-F35D-5FE3-8E083789EED6}"/>
              </a:ext>
            </a:extLst>
          </p:cNvPr>
          <p:cNvSpPr>
            <a:spLocks noGrp="1"/>
          </p:cNvSpPr>
          <p:nvPr>
            <p:ph type="sldNum" sz="quarter" idx="12"/>
          </p:nvPr>
        </p:nvSpPr>
        <p:spPr/>
        <p:txBody>
          <a:bodyPr/>
          <a:lstStyle/>
          <a:p>
            <a:fld id="{A01E0C16-5E61-4552-AB1A-A53C5948E3BC}" type="slidenum">
              <a:rPr lang="en-US" smtClean="0"/>
              <a:t>32</a:t>
            </a:fld>
            <a:endParaRPr lang="en-US"/>
          </a:p>
        </p:txBody>
      </p:sp>
    </p:spTree>
    <p:extLst>
      <p:ext uri="{BB962C8B-B14F-4D97-AF65-F5344CB8AC3E}">
        <p14:creationId xmlns:p14="http://schemas.microsoft.com/office/powerpoint/2010/main" val="46436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9760CBD0-F1DC-593E-2AA4-4EB60F3E79B8}"/>
              </a:ext>
            </a:extLst>
          </p:cNvPr>
          <p:cNvSpPr txBox="1"/>
          <p:nvPr/>
        </p:nvSpPr>
        <p:spPr>
          <a:xfrm>
            <a:off x="457200" y="536158"/>
            <a:ext cx="10254343" cy="5601533"/>
          </a:xfrm>
          <a:prstGeom prst="rect">
            <a:avLst/>
          </a:prstGeom>
          <a:noFill/>
        </p:spPr>
        <p:txBody>
          <a:bodyPr wrap="square">
            <a:spAutoFit/>
          </a:bodyPr>
          <a:lstStyle/>
          <a:p>
            <a:pPr algn="ctr" defTabSz="457200">
              <a:spcBef>
                <a:spcPts val="1000"/>
              </a:spcBef>
              <a:buClr>
                <a:srgbClr val="406380"/>
              </a:buClr>
              <a:buSzPct val="80000"/>
            </a:pPr>
            <a:r>
              <a:rPr lang="en-US" sz="2800" b="1" dirty="0">
                <a:solidFill>
                  <a:srgbClr val="406380"/>
                </a:solidFill>
                <a:latin typeface="Calibri" panose="020F0502020204030204" pitchFamily="34" charset="0"/>
                <a:cs typeface="Calibri" panose="020F0502020204030204" pitchFamily="34" charset="0"/>
              </a:rPr>
              <a:t>Computer ethics definitions</a:t>
            </a: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The analysis of the nature and social impact of computer technology and the corresponding formulation and justification of policies for the ethical use of such technology . </a:t>
            </a:r>
          </a:p>
          <a:p>
            <a:pPr algn="just" defTabSz="457200">
              <a:spcBef>
                <a:spcPts val="1000"/>
              </a:spcBef>
              <a:buClr>
                <a:srgbClr val="406380"/>
              </a:buClr>
              <a:buSzPct val="80000"/>
            </a:pPr>
            <a:endParaRPr lang="en-US"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The systematic study of the ethical and  social impact of computer in the information society.</a:t>
            </a:r>
          </a:p>
          <a:p>
            <a:pPr algn="just" defTabSz="457200">
              <a:spcBef>
                <a:spcPts val="1000"/>
              </a:spcBef>
              <a:buClr>
                <a:srgbClr val="406380"/>
              </a:buClr>
              <a:buSzPct val="80000"/>
            </a:pPr>
            <a:endParaRPr lang="en-US"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r>
              <a:rPr lang="en-US" sz="2800" dirty="0">
                <a:latin typeface="Calibri" panose="020F0502020204030204" pitchFamily="34" charset="0"/>
                <a:cs typeface="Calibri" panose="020F0502020204030204" pitchFamily="34" charset="0"/>
              </a:rPr>
              <a:t>Examine ethical dilemmas and guidelines related to actions and decisions of individuals who create and use computer systems.</a:t>
            </a:r>
            <a:endParaRPr lang="ar-SA" sz="2800" dirty="0">
              <a:latin typeface="Calibri" panose="020F0502020204030204" pitchFamily="34" charset="0"/>
              <a:cs typeface="Calibri" panose="020F0502020204030204" pitchFamily="34" charset="0"/>
            </a:endParaRPr>
          </a:p>
          <a:p>
            <a:pPr marL="342900" indent="-342900" algn="just" defTabSz="457200">
              <a:spcBef>
                <a:spcPts val="1000"/>
              </a:spcBef>
              <a:buClr>
                <a:srgbClr val="406380"/>
              </a:buClr>
              <a:buSzPct val="80000"/>
              <a:buFont typeface="Wingdings 3" charset="2"/>
              <a:buChar char=""/>
            </a:pPr>
            <a:endParaRPr lang="en-US"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61DB3D99-BBFA-13CF-A86E-84476C86D43D}"/>
              </a:ext>
            </a:extLst>
          </p:cNvPr>
          <p:cNvSpPr>
            <a:spLocks noGrp="1"/>
          </p:cNvSpPr>
          <p:nvPr>
            <p:ph type="sldNum" sz="quarter" idx="12"/>
          </p:nvPr>
        </p:nvSpPr>
        <p:spPr/>
        <p:txBody>
          <a:bodyPr/>
          <a:lstStyle/>
          <a:p>
            <a:fld id="{A01E0C16-5E61-4552-AB1A-A53C5948E3BC}" type="slidenum">
              <a:rPr lang="en-US" smtClean="0"/>
              <a:t>33</a:t>
            </a:fld>
            <a:endParaRPr lang="en-US"/>
          </a:p>
        </p:txBody>
      </p:sp>
    </p:spTree>
    <p:extLst>
      <p:ext uri="{BB962C8B-B14F-4D97-AF65-F5344CB8AC3E}">
        <p14:creationId xmlns:p14="http://schemas.microsoft.com/office/powerpoint/2010/main" val="2130380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11991CD-AD4F-921B-9C31-03EE01FB3EDB}"/>
              </a:ext>
            </a:extLst>
          </p:cNvPr>
          <p:cNvSpPr>
            <a:spLocks noGrp="1" noChangeArrowheads="1"/>
          </p:cNvSpPr>
          <p:nvPr>
            <p:ph type="body" idx="1"/>
          </p:nvPr>
        </p:nvSpPr>
        <p:spPr>
          <a:xfrm>
            <a:off x="764419" y="1230086"/>
            <a:ext cx="9867954" cy="4572000"/>
          </a:xfrm>
        </p:spPr>
        <p:txBody>
          <a:bodyPr>
            <a:normAutofit/>
          </a:bodyPr>
          <a:lstStyle/>
          <a:p>
            <a:pPr algn="just">
              <a:buClr>
                <a:srgbClr val="406380"/>
              </a:buClr>
            </a:pPr>
            <a:r>
              <a:rPr lang="en-US" altLang="en-US" sz="2800" dirty="0">
                <a:latin typeface="Calibri" panose="020F0502020204030204" pitchFamily="34" charset="0"/>
                <a:cs typeface="Calibri" panose="020F0502020204030204" pitchFamily="34" charset="0"/>
              </a:rPr>
              <a:t>The ethical questions that arise as a consequence of the development and deployment of computing technologies.  This involves:</a:t>
            </a:r>
          </a:p>
          <a:p>
            <a:pPr lvl="1" algn="just">
              <a:buClr>
                <a:srgbClr val="406380"/>
              </a:buClr>
              <a:buFont typeface="Wingdings" panose="05000000000000000000" pitchFamily="2" charset="2"/>
              <a:buChar char="§"/>
            </a:pPr>
            <a:r>
              <a:rPr lang="en-US" altLang="en-US" sz="2800" dirty="0">
                <a:latin typeface="Calibri" panose="020F0502020204030204" pitchFamily="34" charset="0"/>
                <a:cs typeface="Calibri" panose="020F0502020204030204" pitchFamily="34" charset="0"/>
              </a:rPr>
              <a:t>clarifying the issues &amp; problems</a:t>
            </a:r>
          </a:p>
          <a:p>
            <a:pPr lvl="1" algn="just">
              <a:buClr>
                <a:srgbClr val="406380"/>
              </a:buClr>
              <a:buFont typeface="Wingdings" panose="05000000000000000000" pitchFamily="2" charset="2"/>
              <a:buChar char="§"/>
            </a:pPr>
            <a:r>
              <a:rPr lang="en-US" altLang="en-US" sz="2800" dirty="0">
                <a:latin typeface="Calibri" panose="020F0502020204030204" pitchFamily="34" charset="0"/>
                <a:cs typeface="Calibri" panose="020F0502020204030204" pitchFamily="34" charset="0"/>
              </a:rPr>
              <a:t>developing a framework for their resolution  </a:t>
            </a:r>
          </a:p>
          <a:p>
            <a:pPr algn="just">
              <a:buFontTx/>
              <a:buNone/>
            </a:pPr>
            <a:r>
              <a:rPr lang="en-US" altLang="en-US" sz="2800" dirty="0">
                <a:latin typeface="Calibri" panose="020F0502020204030204" pitchFamily="34" charset="0"/>
                <a:cs typeface="Calibri" panose="020F0502020204030204" pitchFamily="34" charset="0"/>
              </a:rPr>
              <a:t>						</a:t>
            </a:r>
          </a:p>
          <a:p>
            <a:pPr algn="just">
              <a:buFontTx/>
              <a:buNone/>
            </a:pPr>
            <a:r>
              <a:rPr lang="en-US" altLang="en-US" sz="2800" b="1" dirty="0">
                <a:latin typeface="Calibri" panose="020F0502020204030204" pitchFamily="34" charset="0"/>
                <a:cs typeface="Calibri" panose="020F0502020204030204" pitchFamily="34" charset="0"/>
              </a:rPr>
              <a:t>							Johnson &amp; </a:t>
            </a:r>
            <a:r>
              <a:rPr lang="en-US" altLang="en-US" sz="2800" b="1" dirty="0" err="1">
                <a:latin typeface="Calibri" panose="020F0502020204030204" pitchFamily="34" charset="0"/>
                <a:cs typeface="Calibri" panose="020F0502020204030204" pitchFamily="34" charset="0"/>
              </a:rPr>
              <a:t>Nissenbaum</a:t>
            </a:r>
            <a:endParaRPr lang="en-US" altLang="en-US" sz="2800" b="1"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195DD26B-9E73-79C5-A708-862B40AF4B47}"/>
              </a:ext>
            </a:extLst>
          </p:cNvPr>
          <p:cNvSpPr>
            <a:spLocks noGrp="1"/>
          </p:cNvSpPr>
          <p:nvPr>
            <p:ph type="sldNum" sz="quarter" idx="12"/>
          </p:nvPr>
        </p:nvSpPr>
        <p:spPr>
          <a:xfrm>
            <a:off x="9949034" y="6302619"/>
            <a:ext cx="683339" cy="365125"/>
          </a:xfrm>
        </p:spPr>
        <p:txBody>
          <a:bodyPr/>
          <a:lstStyle/>
          <a:p>
            <a:fld id="{A01E0C16-5E61-4552-AB1A-A53C5948E3BC}" type="slidenum">
              <a:rPr lang="en-US" sz="1400" b="1" smtClean="0"/>
              <a:t>34</a:t>
            </a:fld>
            <a:endParaRPr lang="en-US" sz="1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433265F9-F9A8-09AC-0B87-5B275F94BC30}"/>
              </a:ext>
            </a:extLst>
          </p:cNvPr>
          <p:cNvSpPr>
            <a:spLocks noGrp="1" noChangeArrowheads="1"/>
          </p:cNvSpPr>
          <p:nvPr>
            <p:ph type="body" idx="1"/>
          </p:nvPr>
        </p:nvSpPr>
        <p:spPr>
          <a:xfrm>
            <a:off x="426962" y="669247"/>
            <a:ext cx="10378594" cy="2008640"/>
          </a:xfrm>
        </p:spPr>
        <p:txBody>
          <a:bodyPr>
            <a:normAutofit/>
          </a:bodyPr>
          <a:lstStyle/>
          <a:p>
            <a:pPr algn="just">
              <a:buClr>
                <a:srgbClr val="406380"/>
              </a:buClr>
            </a:pPr>
            <a:r>
              <a:rPr lang="en-US" altLang="en-US" sz="2800" dirty="0">
                <a:latin typeface="Calibri" panose="020F0502020204030204" pitchFamily="34" charset="0"/>
                <a:cs typeface="Calibri" panose="020F0502020204030204" pitchFamily="34" charset="0"/>
              </a:rPr>
              <a:t>The analysis of the nature and social impact of computer technology and the corresponding formulation and justification of policies for the ethical use of such technology</a:t>
            </a:r>
          </a:p>
          <a:p>
            <a:pPr algn="just">
              <a:buFontTx/>
              <a:buNone/>
            </a:pPr>
            <a:r>
              <a:rPr lang="en-US" altLang="en-US" sz="2800" dirty="0">
                <a:latin typeface="Calibri" panose="020F0502020204030204" pitchFamily="34" charset="0"/>
                <a:cs typeface="Calibri" panose="020F0502020204030204" pitchFamily="34" charset="0"/>
              </a:rPr>
              <a:t>											</a:t>
            </a:r>
            <a:r>
              <a:rPr lang="en-US" altLang="en-US" sz="2800" b="1" dirty="0">
                <a:latin typeface="Calibri" panose="020F0502020204030204" pitchFamily="34" charset="0"/>
                <a:cs typeface="Calibri" panose="020F0502020204030204" pitchFamily="34" charset="0"/>
              </a:rPr>
              <a:t>James Moor</a:t>
            </a:r>
          </a:p>
        </p:txBody>
      </p:sp>
      <p:sp>
        <p:nvSpPr>
          <p:cNvPr id="4" name="Rectangle 3">
            <a:extLst>
              <a:ext uri="{FF2B5EF4-FFF2-40B4-BE49-F238E27FC236}">
                <a16:creationId xmlns:a16="http://schemas.microsoft.com/office/drawing/2014/main" id="{C43D7383-373E-53EF-BF70-FD44CAF33E7F}"/>
              </a:ext>
            </a:extLst>
          </p:cNvPr>
          <p:cNvSpPr txBox="1">
            <a:spLocks noChangeArrowheads="1"/>
          </p:cNvSpPr>
          <p:nvPr/>
        </p:nvSpPr>
        <p:spPr>
          <a:xfrm>
            <a:off x="517511" y="3793448"/>
            <a:ext cx="10197496" cy="16602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406380"/>
              </a:buClr>
            </a:pPr>
            <a:r>
              <a:rPr lang="en-US" altLang="en-US" sz="2800" dirty="0">
                <a:latin typeface="Calibri" panose="020F0502020204030204" pitchFamily="34" charset="0"/>
                <a:cs typeface="Calibri" panose="020F0502020204030204" pitchFamily="34" charset="0"/>
              </a:rPr>
              <a:t>Computer ethics examines the impact of computers on our social, legal, and moral systems …</a:t>
            </a:r>
          </a:p>
          <a:p>
            <a:pPr algn="just">
              <a:buFontTx/>
              <a:buNone/>
            </a:pPr>
            <a:r>
              <a:rPr lang="en-US" altLang="en-US" sz="2800" b="1" dirty="0">
                <a:latin typeface="Calibri" panose="020F0502020204030204" pitchFamily="34" charset="0"/>
                <a:cs typeface="Calibri" panose="020F0502020204030204" pitchFamily="34" charset="0"/>
              </a:rPr>
              <a:t>											Tavani</a:t>
            </a:r>
          </a:p>
        </p:txBody>
      </p:sp>
      <p:sp>
        <p:nvSpPr>
          <p:cNvPr id="2" name="عنصر نائب لرقم الشريحة 1">
            <a:extLst>
              <a:ext uri="{FF2B5EF4-FFF2-40B4-BE49-F238E27FC236}">
                <a16:creationId xmlns:a16="http://schemas.microsoft.com/office/drawing/2014/main" id="{391E15C5-718E-6B2B-6B92-D71E9E689AC3}"/>
              </a:ext>
            </a:extLst>
          </p:cNvPr>
          <p:cNvSpPr>
            <a:spLocks noGrp="1"/>
          </p:cNvSpPr>
          <p:nvPr>
            <p:ph type="sldNum" sz="quarter" idx="12"/>
          </p:nvPr>
        </p:nvSpPr>
        <p:spPr>
          <a:xfrm>
            <a:off x="9929605" y="6302619"/>
            <a:ext cx="683339" cy="365125"/>
          </a:xfrm>
        </p:spPr>
        <p:txBody>
          <a:bodyPr/>
          <a:lstStyle/>
          <a:p>
            <a:fld id="{A01E0C16-5E61-4552-AB1A-A53C5948E3BC}" type="slidenum">
              <a:rPr lang="en-US" sz="1400" b="1" smtClean="0"/>
              <a:t>35</a:t>
            </a:fld>
            <a:endParaRPr lang="en-US" sz="14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33507D34-3056-C5A7-C524-17CFACFA4030}"/>
              </a:ext>
            </a:extLst>
          </p:cNvPr>
          <p:cNvSpPr txBox="1"/>
          <p:nvPr/>
        </p:nvSpPr>
        <p:spPr>
          <a:xfrm>
            <a:off x="438149" y="1190416"/>
            <a:ext cx="10120994" cy="3970318"/>
          </a:xfrm>
          <a:prstGeom prst="rect">
            <a:avLst/>
          </a:prstGeom>
          <a:noFill/>
        </p:spPr>
        <p:txBody>
          <a:bodyPr wrap="square">
            <a:spAutoFit/>
          </a:bodyPr>
          <a:lstStyle/>
          <a:p>
            <a:pPr algn="just"/>
            <a:r>
              <a:rPr lang="ar-SA" sz="2800" u="none" strike="noStrike" baseline="0" dirty="0">
                <a:solidFill>
                  <a:srgbClr val="000000"/>
                </a:solidFill>
                <a:latin typeface="Calibri" panose="020F0502020204030204" pitchFamily="34" charset="0"/>
                <a:cs typeface="Calibri" panose="020F0502020204030204" pitchFamily="34" charset="0"/>
              </a:rPr>
              <a:t> </a:t>
            </a:r>
          </a:p>
          <a:p>
            <a:pPr algn="just"/>
            <a:r>
              <a:rPr lang="en-US" sz="2800" u="none" strike="noStrike" baseline="0" dirty="0">
                <a:solidFill>
                  <a:srgbClr val="000000"/>
                </a:solidFill>
                <a:latin typeface="Calibri" panose="020F0502020204030204" pitchFamily="34" charset="0"/>
                <a:cs typeface="Calibri" panose="020F0502020204030204" pitchFamily="34" charset="0"/>
              </a:rPr>
              <a:t> </a:t>
            </a:r>
            <a:r>
              <a:rPr lang="en-US" sz="2800" b="1" u="none" strike="noStrike" baseline="0" dirty="0">
                <a:solidFill>
                  <a:srgbClr val="406380"/>
                </a:solidFill>
                <a:latin typeface="Calibri" panose="020F0502020204030204" pitchFamily="34" charset="0"/>
                <a:cs typeface="Calibri" panose="020F0502020204030204" pitchFamily="34" charset="0"/>
              </a:rPr>
              <a:t>In narrower sense: </a:t>
            </a:r>
            <a:r>
              <a:rPr lang="en-US" sz="2800" u="none" strike="noStrike" baseline="0" dirty="0">
                <a:solidFill>
                  <a:srgbClr val="000000"/>
                </a:solidFill>
                <a:latin typeface="Calibri" panose="020F0502020204030204" pitchFamily="34" charset="0"/>
                <a:cs typeface="Calibri" panose="020F0502020204030204" pitchFamily="34" charset="0"/>
              </a:rPr>
              <a:t>The moral principles or system of a particular leader or school of thought ( apply traditional ethical theories to issues regarding the use of computer technology). </a:t>
            </a:r>
          </a:p>
          <a:p>
            <a:pPr algn="just"/>
            <a:endParaRPr lang="en-US" sz="2800" dirty="0">
              <a:solidFill>
                <a:srgbClr val="000000"/>
              </a:solidFill>
              <a:latin typeface="Calibri" panose="020F0502020204030204" pitchFamily="34" charset="0"/>
              <a:cs typeface="Calibri" panose="020F0502020204030204" pitchFamily="34" charset="0"/>
            </a:endParaRPr>
          </a:p>
          <a:p>
            <a:pPr algn="just"/>
            <a:endParaRPr lang="en-US" sz="2800" u="none" strike="noStrike" baseline="0" dirty="0">
              <a:solidFill>
                <a:srgbClr val="000000"/>
              </a:solidFill>
              <a:latin typeface="Calibri" panose="020F0502020204030204" pitchFamily="34" charset="0"/>
              <a:cs typeface="Calibri" panose="020F0502020204030204" pitchFamily="34" charset="0"/>
            </a:endParaRPr>
          </a:p>
          <a:p>
            <a:pPr algn="just"/>
            <a:r>
              <a:rPr lang="en-US" sz="2800" u="none" strike="noStrike" baseline="0" dirty="0">
                <a:solidFill>
                  <a:srgbClr val="000000"/>
                </a:solidFill>
                <a:latin typeface="Calibri" panose="020F0502020204030204" pitchFamily="34" charset="0"/>
                <a:cs typeface="Calibri" panose="020F0502020204030204" pitchFamily="34" charset="0"/>
              </a:rPr>
              <a:t> </a:t>
            </a:r>
            <a:r>
              <a:rPr lang="en-US" sz="2800" b="1" u="none" strike="noStrike" baseline="0" dirty="0">
                <a:solidFill>
                  <a:srgbClr val="406380"/>
                </a:solidFill>
                <a:latin typeface="Calibri" panose="020F0502020204030204" pitchFamily="34" charset="0"/>
                <a:cs typeface="Calibri" panose="020F0502020204030204" pitchFamily="34" charset="0"/>
              </a:rPr>
              <a:t>In wider sense: </a:t>
            </a:r>
            <a:r>
              <a:rPr lang="en-US" sz="2800" u="none" strike="noStrike" baseline="0" dirty="0">
                <a:solidFill>
                  <a:srgbClr val="000000"/>
                </a:solidFill>
                <a:latin typeface="Calibri" panose="020F0502020204030204" pitchFamily="34" charset="0"/>
                <a:cs typeface="Calibri" panose="020F0502020204030204" pitchFamily="34" charset="0"/>
              </a:rPr>
              <a:t>(standards of professional practice, codes of conduct, aspects of computer law, public policy, corporate ethics--even certain topics in the sociology and psychology of computing) </a:t>
            </a:r>
          </a:p>
        </p:txBody>
      </p:sp>
      <p:sp>
        <p:nvSpPr>
          <p:cNvPr id="2" name="عنصر نائب لرقم الشريحة 1">
            <a:extLst>
              <a:ext uri="{FF2B5EF4-FFF2-40B4-BE49-F238E27FC236}">
                <a16:creationId xmlns:a16="http://schemas.microsoft.com/office/drawing/2014/main" id="{913AED82-35F9-BFEC-7BBF-AD1FCAEC12E8}"/>
              </a:ext>
            </a:extLst>
          </p:cNvPr>
          <p:cNvSpPr>
            <a:spLocks noGrp="1"/>
          </p:cNvSpPr>
          <p:nvPr>
            <p:ph type="sldNum" sz="quarter" idx="12"/>
          </p:nvPr>
        </p:nvSpPr>
        <p:spPr/>
        <p:txBody>
          <a:bodyPr/>
          <a:lstStyle/>
          <a:p>
            <a:fld id="{A01E0C16-5E61-4552-AB1A-A53C5948E3BC}" type="slidenum">
              <a:rPr lang="en-US" smtClean="0"/>
              <a:t>36</a:t>
            </a:fld>
            <a:endParaRPr lang="en-US"/>
          </a:p>
        </p:txBody>
      </p:sp>
    </p:spTree>
    <p:extLst>
      <p:ext uri="{BB962C8B-B14F-4D97-AF65-F5344CB8AC3E}">
        <p14:creationId xmlns:p14="http://schemas.microsoft.com/office/powerpoint/2010/main" val="3271579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D7A0F44E-2237-48E7-2B95-3EC8AEE9D404}"/>
              </a:ext>
            </a:extLst>
          </p:cNvPr>
          <p:cNvSpPr txBox="1"/>
          <p:nvPr/>
        </p:nvSpPr>
        <p:spPr>
          <a:xfrm>
            <a:off x="391886" y="1050429"/>
            <a:ext cx="10395857" cy="3970318"/>
          </a:xfrm>
          <a:prstGeom prst="rect">
            <a:avLst/>
          </a:prstGeom>
          <a:noFill/>
        </p:spPr>
        <p:txBody>
          <a:bodyPr wrap="square">
            <a:spAutoFit/>
          </a:bodyPr>
          <a:lstStyle/>
          <a:p>
            <a:pPr algn="just"/>
            <a:endParaRPr lang="ar-SA" sz="2800" b="0" i="0" u="none" strike="noStrike" baseline="0" dirty="0">
              <a:solidFill>
                <a:srgbClr val="000000"/>
              </a:solidFill>
              <a:latin typeface="Calibri" panose="020F0502020204030204" pitchFamily="34" charset="0"/>
              <a:cs typeface="Calibri" panose="020F0502020204030204" pitchFamily="34" charset="0"/>
            </a:endParaRPr>
          </a:p>
          <a:p>
            <a:pPr algn="ctr"/>
            <a:r>
              <a:rPr lang="en-US" sz="2800" b="1" i="0" u="none" strike="noStrike" baseline="0" dirty="0">
                <a:solidFill>
                  <a:srgbClr val="406380"/>
                </a:solidFill>
                <a:latin typeface="Calibri" panose="020F0502020204030204" pitchFamily="34" charset="0"/>
                <a:cs typeface="Calibri" panose="020F0502020204030204" pitchFamily="34" charset="0"/>
              </a:rPr>
              <a:t>CYBER-ETHICS AND CYBER-TECHNOLOGY DEFINITIONS </a:t>
            </a:r>
          </a:p>
          <a:p>
            <a:pPr algn="just"/>
            <a:endParaRPr lang="ar-SA" sz="2800" b="0" i="0" u="none" strike="noStrike" baseline="0" dirty="0">
              <a:solidFill>
                <a:srgbClr val="000000"/>
              </a:solidFill>
              <a:latin typeface="Calibri" panose="020F0502020204030204" pitchFamily="34" charset="0"/>
              <a:cs typeface="Calibri" panose="020F0502020204030204" pitchFamily="34" charset="0"/>
            </a:endParaRPr>
          </a:p>
          <a:p>
            <a:pPr algn="just"/>
            <a:r>
              <a:rPr lang="en-US" sz="2800" b="1" i="0" u="none" strike="noStrike" baseline="0" dirty="0">
                <a:solidFill>
                  <a:srgbClr val="000000"/>
                </a:solidFill>
                <a:latin typeface="Calibri" panose="020F0502020204030204" pitchFamily="34" charset="0"/>
                <a:cs typeface="Calibri" panose="020F0502020204030204" pitchFamily="34" charset="0"/>
              </a:rPr>
              <a:t>Cyber-ethics </a:t>
            </a:r>
            <a:r>
              <a:rPr lang="en-US" sz="2800" b="0" i="0" u="none" strike="noStrike" baseline="0" dirty="0">
                <a:solidFill>
                  <a:srgbClr val="000000"/>
                </a:solidFill>
                <a:latin typeface="Calibri" panose="020F0502020204030204" pitchFamily="34" charset="0"/>
                <a:cs typeface="Calibri" panose="020F0502020204030204" pitchFamily="34" charset="0"/>
              </a:rPr>
              <a:t>is the field of applied ethics that examines moral, legal, and social issues in the development and use of cyber-technology. </a:t>
            </a:r>
          </a:p>
          <a:p>
            <a:pPr algn="just"/>
            <a:endParaRPr lang="ar-SA" sz="2800" b="0" i="0" u="none" strike="noStrike" baseline="0" dirty="0">
              <a:solidFill>
                <a:srgbClr val="000000"/>
              </a:solidFill>
              <a:latin typeface="Calibri" panose="020F0502020204030204" pitchFamily="34" charset="0"/>
              <a:cs typeface="Calibri" panose="020F0502020204030204" pitchFamily="34" charset="0"/>
            </a:endParaRPr>
          </a:p>
          <a:p>
            <a:pPr algn="just"/>
            <a:r>
              <a:rPr lang="en-US" sz="2800" b="1" i="0" u="none" strike="noStrike" baseline="0" dirty="0">
                <a:solidFill>
                  <a:srgbClr val="000000"/>
                </a:solidFill>
                <a:latin typeface="Calibri" panose="020F0502020204030204" pitchFamily="34" charset="0"/>
                <a:cs typeface="Calibri" panose="020F0502020204030204" pitchFamily="34" charset="0"/>
              </a:rPr>
              <a:t>Cyber-technology </a:t>
            </a:r>
            <a:r>
              <a:rPr lang="en-US" sz="2800" b="0" i="0" u="none" strike="noStrike" baseline="0" dirty="0">
                <a:solidFill>
                  <a:srgbClr val="000000"/>
                </a:solidFill>
                <a:latin typeface="Calibri" panose="020F0502020204030204" pitchFamily="34" charset="0"/>
                <a:cs typeface="Calibri" panose="020F0502020204030204" pitchFamily="34" charset="0"/>
              </a:rPr>
              <a:t>refers to a broad range of technologies from stand-alone computers to the cluster of networked computing, information and communication technologies. </a:t>
            </a:r>
          </a:p>
        </p:txBody>
      </p:sp>
      <p:sp>
        <p:nvSpPr>
          <p:cNvPr id="4" name="عنصر نائب لرقم الشريحة 3">
            <a:extLst>
              <a:ext uri="{FF2B5EF4-FFF2-40B4-BE49-F238E27FC236}">
                <a16:creationId xmlns:a16="http://schemas.microsoft.com/office/drawing/2014/main" id="{7FA0191F-E132-B77E-6D43-2A362160F253}"/>
              </a:ext>
            </a:extLst>
          </p:cNvPr>
          <p:cNvSpPr>
            <a:spLocks noGrp="1"/>
          </p:cNvSpPr>
          <p:nvPr>
            <p:ph type="sldNum" sz="quarter" idx="12"/>
          </p:nvPr>
        </p:nvSpPr>
        <p:spPr/>
        <p:txBody>
          <a:bodyPr/>
          <a:lstStyle/>
          <a:p>
            <a:fld id="{A01E0C16-5E61-4552-AB1A-A53C5948E3BC}" type="slidenum">
              <a:rPr lang="en-US" smtClean="0"/>
              <a:t>37</a:t>
            </a:fld>
            <a:endParaRPr lang="en-US" dirty="0"/>
          </a:p>
        </p:txBody>
      </p:sp>
    </p:spTree>
    <p:extLst>
      <p:ext uri="{BB962C8B-B14F-4D97-AF65-F5344CB8AC3E}">
        <p14:creationId xmlns:p14="http://schemas.microsoft.com/office/powerpoint/2010/main" val="113677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789DC6-0544-49D3-3BE9-A64647DDC662}"/>
              </a:ext>
            </a:extLst>
          </p:cNvPr>
          <p:cNvSpPr>
            <a:spLocks noGrp="1"/>
          </p:cNvSpPr>
          <p:nvPr>
            <p:ph idx="1"/>
          </p:nvPr>
        </p:nvSpPr>
        <p:spPr>
          <a:xfrm>
            <a:off x="406730" y="283029"/>
            <a:ext cx="10307782" cy="6204857"/>
          </a:xfrm>
        </p:spPr>
        <p:txBody>
          <a:bodyPr rtlCol="0" anchor="ctr">
            <a:normAutofit/>
          </a:bodyPr>
          <a:lstStyle/>
          <a:p>
            <a:pPr algn="just">
              <a:buClr>
                <a:srgbClr val="406380"/>
              </a:buClr>
              <a:defRPr/>
            </a:pPr>
            <a:r>
              <a:rPr lang="en-US" sz="2800" dirty="0">
                <a:latin typeface="Calibri" panose="020F0502020204030204" pitchFamily="34" charset="0"/>
                <a:cs typeface="Calibri" panose="020F0502020204030204" pitchFamily="34" charset="0"/>
              </a:rPr>
              <a:t>Each society forms a set of rules that establishes the boundaries of generally accepted behavior. </a:t>
            </a:r>
          </a:p>
          <a:p>
            <a:pPr algn="just">
              <a:buClr>
                <a:srgbClr val="406380"/>
              </a:buClr>
              <a:defRPr/>
            </a:pPr>
            <a:r>
              <a:rPr lang="en-US" sz="2800" dirty="0">
                <a:latin typeface="Calibri" panose="020F0502020204030204" pitchFamily="34" charset="0"/>
                <a:cs typeface="Calibri" panose="020F0502020204030204" pitchFamily="34" charset="0"/>
              </a:rPr>
              <a:t>These rules are often expressed in statements about how people should behave, and they fit together to form the </a:t>
            </a:r>
            <a:r>
              <a:rPr lang="en-US" sz="2800" b="1" dirty="0">
                <a:latin typeface="Calibri" panose="020F0502020204030204" pitchFamily="34" charset="0"/>
                <a:cs typeface="Calibri" panose="020F0502020204030204" pitchFamily="34" charset="0"/>
              </a:rPr>
              <a:t>moral code</a:t>
            </a:r>
            <a:r>
              <a:rPr lang="en-US" sz="2800" dirty="0">
                <a:latin typeface="Calibri" panose="020F0502020204030204" pitchFamily="34" charset="0"/>
                <a:cs typeface="Calibri" panose="020F0502020204030204" pitchFamily="34" charset="0"/>
              </a:rPr>
              <a:t> by which a society lives. </a:t>
            </a:r>
          </a:p>
          <a:p>
            <a:pPr algn="just">
              <a:buClr>
                <a:srgbClr val="406380"/>
              </a:buClr>
              <a:defRPr/>
            </a:pPr>
            <a:r>
              <a:rPr lang="en-US" sz="2800" dirty="0">
                <a:latin typeface="Calibri" panose="020F0502020204030204" pitchFamily="34" charset="0"/>
                <a:cs typeface="Calibri" panose="020F0502020204030204" pitchFamily="34" charset="0"/>
              </a:rPr>
              <a:t>The term </a:t>
            </a:r>
            <a:r>
              <a:rPr lang="en-US" sz="2800" b="1" dirty="0">
                <a:latin typeface="Calibri" panose="020F0502020204030204" pitchFamily="34" charset="0"/>
                <a:cs typeface="Calibri" panose="020F0502020204030204" pitchFamily="34" charset="0"/>
              </a:rPr>
              <a:t>morality</a:t>
            </a:r>
            <a:r>
              <a:rPr lang="en-US" sz="2800" dirty="0">
                <a:latin typeface="Calibri" panose="020F0502020204030204" pitchFamily="34" charset="0"/>
                <a:cs typeface="Calibri" panose="020F0502020204030204" pitchFamily="34" charset="0"/>
              </a:rPr>
              <a:t> refers to social conventions about right and wrong those are so widely shared that they become the basis for an established consensus. </a:t>
            </a:r>
          </a:p>
          <a:p>
            <a:pPr algn="just">
              <a:buClr>
                <a:srgbClr val="406380"/>
              </a:buClr>
              <a:defRPr/>
            </a:pPr>
            <a:r>
              <a:rPr lang="en-US" sz="2800" b="1" dirty="0">
                <a:latin typeface="Calibri" panose="020F0502020204030204" pitchFamily="34" charset="0"/>
                <a:cs typeface="Calibri" panose="020F0502020204030204" pitchFamily="34" charset="0"/>
              </a:rPr>
              <a:t>Morals:</a:t>
            </a:r>
            <a:r>
              <a:rPr lang="en-US" sz="2800" dirty="0">
                <a:latin typeface="Calibri" panose="020F0502020204030204" pitchFamily="34" charset="0"/>
                <a:cs typeface="Calibri" panose="020F0502020204030204" pitchFamily="34" charset="0"/>
              </a:rPr>
              <a:t> - are one’s personal beliefs about right and wrong.</a:t>
            </a:r>
          </a:p>
          <a:p>
            <a:pPr marL="1490663" indent="0" algn="just">
              <a:buClr>
                <a:srgbClr val="406380"/>
              </a:buClr>
              <a:buNone/>
              <a:defRPr/>
            </a:pPr>
            <a:r>
              <a:rPr lang="en-US" sz="2800" dirty="0">
                <a:latin typeface="Calibri" panose="020F0502020204030204" pitchFamily="34" charset="0"/>
                <a:cs typeface="Calibri" panose="020F0502020204030204" pitchFamily="34" charset="0"/>
              </a:rPr>
              <a:t> - relating to human character or behavior considered as good or bad .</a:t>
            </a:r>
          </a:p>
          <a:p>
            <a:pPr marL="0" indent="0" algn="just">
              <a:buClr>
                <a:srgbClr val="406380"/>
              </a:buClr>
              <a:buNone/>
              <a:defRPr/>
            </a:pPr>
            <a:endParaRPr lang="en-US"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CA1B8A3A-C72D-4C95-C249-EA92EF0E27E6}"/>
              </a:ext>
            </a:extLst>
          </p:cNvPr>
          <p:cNvSpPr>
            <a:spLocks noGrp="1"/>
          </p:cNvSpPr>
          <p:nvPr>
            <p:ph type="sldNum" sz="quarter" idx="12"/>
          </p:nvPr>
        </p:nvSpPr>
        <p:spPr>
          <a:xfrm>
            <a:off x="10031173" y="6392408"/>
            <a:ext cx="683339" cy="365125"/>
          </a:xfrm>
        </p:spPr>
        <p:txBody>
          <a:bodyPr/>
          <a:lstStyle/>
          <a:p>
            <a:fld id="{A01E0C16-5E61-4552-AB1A-A53C5948E3BC}" type="slidenum">
              <a:rPr lang="en-US" sz="1400" b="1" smtClean="0"/>
              <a:t>4</a:t>
            </a:fld>
            <a:endParaRPr lang="en-US" sz="1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4E0A5297-9BAD-77A5-B6D9-6392A08767C1}"/>
              </a:ext>
            </a:extLst>
          </p:cNvPr>
          <p:cNvSpPr txBox="1"/>
          <p:nvPr/>
        </p:nvSpPr>
        <p:spPr>
          <a:xfrm>
            <a:off x="665018" y="984140"/>
            <a:ext cx="9785268" cy="3108543"/>
          </a:xfrm>
          <a:prstGeom prst="rect">
            <a:avLst/>
          </a:prstGeom>
          <a:noFill/>
        </p:spPr>
        <p:txBody>
          <a:bodyPr wrap="square">
            <a:spAutoFit/>
          </a:bodyPr>
          <a:lstStyle/>
          <a:p>
            <a:pPr algn="just"/>
            <a:r>
              <a:rPr lang="en-US" sz="2800" b="0" i="0" dirty="0">
                <a:solidFill>
                  <a:srgbClr val="333333"/>
                </a:solidFill>
                <a:effectLst/>
                <a:latin typeface="Calibri" panose="020F0502020204030204" pitchFamily="34" charset="0"/>
                <a:cs typeface="Calibri" panose="020F0502020204030204" pitchFamily="34" charset="0"/>
              </a:rPr>
              <a:t>- of or relating to the distinction between right and wrong, or good.</a:t>
            </a:r>
          </a:p>
          <a:p>
            <a:pPr algn="just"/>
            <a:endParaRPr lang="en-US" sz="2800" b="0" i="0" dirty="0">
              <a:solidFill>
                <a:srgbClr val="333333"/>
              </a:solidFill>
              <a:effectLst/>
              <a:latin typeface="Calibri" panose="020F0502020204030204" pitchFamily="34" charset="0"/>
              <a:cs typeface="Calibri" panose="020F0502020204030204" pitchFamily="34" charset="0"/>
            </a:endParaRPr>
          </a:p>
          <a:p>
            <a:pPr algn="just"/>
            <a:r>
              <a:rPr lang="en-US" sz="2800" b="0" i="0" dirty="0">
                <a:solidFill>
                  <a:srgbClr val="333333"/>
                </a:solidFill>
                <a:effectLst/>
                <a:latin typeface="Calibri" panose="020F0502020204030204" pitchFamily="34" charset="0"/>
                <a:cs typeface="Calibri" panose="020F0502020204030204" pitchFamily="34" charset="0"/>
              </a:rPr>
              <a:t>Both words, moral and ethical, describe human behavior in reference to right and wrong. Modern usage assigns moral to behavior dictated by internal standards and ethical to behavior dictated by external standards.</a:t>
            </a:r>
            <a:endParaRPr lang="ar-SA" sz="2800" dirty="0">
              <a:latin typeface="Calibri" panose="020F0502020204030204" pitchFamily="34" charset="0"/>
              <a:cs typeface="Calibri" panose="020F0502020204030204" pitchFamily="34" charset="0"/>
            </a:endParaRPr>
          </a:p>
        </p:txBody>
      </p:sp>
      <p:sp>
        <p:nvSpPr>
          <p:cNvPr id="2" name="عنصر نائب لرقم الشريحة 1">
            <a:extLst>
              <a:ext uri="{FF2B5EF4-FFF2-40B4-BE49-F238E27FC236}">
                <a16:creationId xmlns:a16="http://schemas.microsoft.com/office/drawing/2014/main" id="{68A7A6DE-2A08-EBE4-0158-12F2C38DC932}"/>
              </a:ext>
            </a:extLst>
          </p:cNvPr>
          <p:cNvSpPr>
            <a:spLocks noGrp="1"/>
          </p:cNvSpPr>
          <p:nvPr>
            <p:ph type="sldNum" sz="quarter" idx="12"/>
          </p:nvPr>
        </p:nvSpPr>
        <p:spPr/>
        <p:txBody>
          <a:bodyPr/>
          <a:lstStyle/>
          <a:p>
            <a:fld id="{A01E0C16-5E61-4552-AB1A-A53C5948E3BC}" type="slidenum">
              <a:rPr lang="en-US" smtClean="0"/>
              <a:t>5</a:t>
            </a:fld>
            <a:endParaRPr lang="en-US"/>
          </a:p>
        </p:txBody>
      </p:sp>
    </p:spTree>
    <p:extLst>
      <p:ext uri="{BB962C8B-B14F-4D97-AF65-F5344CB8AC3E}">
        <p14:creationId xmlns:p14="http://schemas.microsoft.com/office/powerpoint/2010/main" val="20152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AB50DA1-FDE7-2A20-638D-9666C6C53F7F}"/>
              </a:ext>
            </a:extLst>
          </p:cNvPr>
          <p:cNvSpPr txBox="1">
            <a:spLocks noChangeArrowheads="1"/>
          </p:cNvSpPr>
          <p:nvPr/>
        </p:nvSpPr>
        <p:spPr>
          <a:xfrm>
            <a:off x="1699161" y="1082633"/>
            <a:ext cx="6846125" cy="3318857"/>
          </a:xfrm>
          <a:prstGeom prst="rect">
            <a:avLst/>
          </a:prstGeom>
          <a:ln/>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Morality may vary by:</a:t>
            </a:r>
          </a:p>
          <a:p>
            <a:pPr lvl="1">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Age</a:t>
            </a:r>
          </a:p>
          <a:p>
            <a:pPr lvl="1">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Cultural group</a:t>
            </a:r>
          </a:p>
          <a:p>
            <a:pPr lvl="1">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Ethnic background</a:t>
            </a:r>
          </a:p>
          <a:p>
            <a:pPr lvl="1">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Religion</a:t>
            </a:r>
          </a:p>
          <a:p>
            <a:pPr lvl="1">
              <a:buClr>
                <a:srgbClr val="406380"/>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alibri" panose="020F0502020204030204" pitchFamily="34" charset="0"/>
                <a:cs typeface="Calibri" panose="020F0502020204030204" pitchFamily="34" charset="0"/>
              </a:rPr>
              <a:t>Gender</a:t>
            </a:r>
          </a:p>
        </p:txBody>
      </p:sp>
      <p:sp>
        <p:nvSpPr>
          <p:cNvPr id="2" name="عنصر نائب لرقم الشريحة 1">
            <a:extLst>
              <a:ext uri="{FF2B5EF4-FFF2-40B4-BE49-F238E27FC236}">
                <a16:creationId xmlns:a16="http://schemas.microsoft.com/office/drawing/2014/main" id="{C61BDD26-101C-72AD-D7AD-B85AE759BFF3}"/>
              </a:ext>
            </a:extLst>
          </p:cNvPr>
          <p:cNvSpPr>
            <a:spLocks noGrp="1"/>
          </p:cNvSpPr>
          <p:nvPr>
            <p:ph type="sldNum" sz="quarter" idx="12"/>
          </p:nvPr>
        </p:nvSpPr>
        <p:spPr>
          <a:xfrm>
            <a:off x="9962263" y="6291734"/>
            <a:ext cx="683339" cy="365125"/>
          </a:xfrm>
        </p:spPr>
        <p:txBody>
          <a:bodyPr/>
          <a:lstStyle/>
          <a:p>
            <a:fld id="{A01E0C16-5E61-4552-AB1A-A53C5948E3BC}" type="slidenum">
              <a:rPr lang="en-US" sz="1400" b="1" smtClean="0"/>
              <a:t>6</a:t>
            </a:fld>
            <a:endParaRPr lang="en-US" sz="1400" b="1"/>
          </a:p>
        </p:txBody>
      </p:sp>
    </p:spTree>
    <p:extLst>
      <p:ext uri="{BB962C8B-B14F-4D97-AF65-F5344CB8AC3E}">
        <p14:creationId xmlns:p14="http://schemas.microsoft.com/office/powerpoint/2010/main" val="219450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04B07-BD9B-0F3B-649C-7C5BABF44C14}"/>
              </a:ext>
            </a:extLst>
          </p:cNvPr>
          <p:cNvSpPr>
            <a:spLocks noGrp="1"/>
          </p:cNvSpPr>
          <p:nvPr>
            <p:ph idx="1"/>
          </p:nvPr>
        </p:nvSpPr>
        <p:spPr>
          <a:xfrm>
            <a:off x="391885" y="462642"/>
            <a:ext cx="10177154" cy="5932715"/>
          </a:xfrm>
        </p:spPr>
        <p:txBody>
          <a:bodyPr rtlCol="0" anchor="ctr">
            <a:noAutofit/>
          </a:bodyPr>
          <a:lstStyle/>
          <a:p>
            <a:pPr algn="just">
              <a:buClr>
                <a:srgbClr val="406380"/>
              </a:buClr>
              <a:defRPr/>
            </a:pPr>
            <a:r>
              <a:rPr lang="en-US" sz="2800" b="1" dirty="0">
                <a:latin typeface="Calibri" panose="020F0502020204030204" pitchFamily="34" charset="0"/>
                <a:cs typeface="Calibri" panose="020F0502020204030204" pitchFamily="34" charset="0"/>
              </a:rPr>
              <a:t>Law</a:t>
            </a:r>
            <a:r>
              <a:rPr lang="en-US" sz="2800" dirty="0">
                <a:latin typeface="Calibri" panose="020F0502020204030204" pitchFamily="34" charset="0"/>
                <a:cs typeface="Calibri" panose="020F0502020204030204" pitchFamily="34" charset="0"/>
              </a:rPr>
              <a:t> is a system of rules that tells us what we can and cannot do. Laws are enforced by a set of institutions (the police, courts, law-making bodies).</a:t>
            </a:r>
          </a:p>
          <a:p>
            <a:pPr algn="just">
              <a:buClr>
                <a:srgbClr val="406380"/>
              </a:buClr>
              <a:defRPr/>
            </a:pPr>
            <a:r>
              <a:rPr lang="en-US" sz="2800" b="1" dirty="0">
                <a:latin typeface="Calibri" panose="020F0502020204030204" pitchFamily="34" charset="0"/>
                <a:cs typeface="Calibri" panose="020F0502020204030204" pitchFamily="34" charset="0"/>
              </a:rPr>
              <a:t>Legal acts</a:t>
            </a:r>
            <a:r>
              <a:rPr lang="en-US" sz="2800" dirty="0">
                <a:latin typeface="Calibri" panose="020F0502020204030204" pitchFamily="34" charset="0"/>
                <a:cs typeface="Calibri" panose="020F0502020204030204" pitchFamily="34" charset="0"/>
              </a:rPr>
              <a:t> are acts that conform to the law. </a:t>
            </a:r>
          </a:p>
          <a:p>
            <a:pPr algn="just">
              <a:buClr>
                <a:srgbClr val="406380"/>
              </a:buClr>
              <a:defRPr/>
            </a:pPr>
            <a:r>
              <a:rPr lang="en-US" sz="2800" b="1" dirty="0">
                <a:solidFill>
                  <a:schemeClr val="tx1"/>
                </a:solidFill>
                <a:latin typeface="Calibri" panose="020F0502020204030204" pitchFamily="34" charset="0"/>
                <a:cs typeface="Calibri" panose="020F0502020204030204" pitchFamily="34" charset="0"/>
              </a:rPr>
              <a:t>Moral acts </a:t>
            </a:r>
            <a:r>
              <a:rPr lang="en-US" sz="2800" dirty="0">
                <a:latin typeface="Calibri" panose="020F0502020204030204" pitchFamily="34" charset="0"/>
                <a:cs typeface="Calibri" panose="020F0502020204030204" pitchFamily="34" charset="0"/>
              </a:rPr>
              <a:t>conform to what an individual believes to be the right thing to do.</a:t>
            </a:r>
          </a:p>
          <a:p>
            <a:pPr algn="just">
              <a:buClr>
                <a:srgbClr val="406380"/>
              </a:buClr>
              <a:defRPr/>
            </a:pPr>
            <a:r>
              <a:rPr lang="en-US" sz="2800" b="1" dirty="0">
                <a:latin typeface="Calibri" panose="020F0502020204030204" pitchFamily="34" charset="0"/>
                <a:cs typeface="Calibri" panose="020F0502020204030204" pitchFamily="34" charset="0"/>
              </a:rPr>
              <a:t>Ethical behavior</a:t>
            </a:r>
            <a:r>
              <a:rPr lang="en-US" sz="2800" dirty="0">
                <a:latin typeface="Calibri" panose="020F0502020204030204" pitchFamily="34" charset="0"/>
                <a:cs typeface="Calibri" panose="020F0502020204030204" pitchFamily="34" charset="0"/>
              </a:rPr>
              <a:t> conforms to generally accepted norms—many of which are almost universal.</a:t>
            </a:r>
          </a:p>
          <a:p>
            <a:pPr algn="just">
              <a:buClr>
                <a:srgbClr val="406380"/>
              </a:buClr>
              <a:defRPr/>
            </a:pPr>
            <a:r>
              <a:rPr lang="en-US" sz="2800" b="1" dirty="0">
                <a:latin typeface="Calibri" panose="020F0502020204030204" pitchFamily="34" charset="0"/>
                <a:cs typeface="Calibri" panose="020F0502020204030204" pitchFamily="34" charset="0"/>
              </a:rPr>
              <a:t>Virtues</a:t>
            </a:r>
            <a:r>
              <a:rPr lang="en-US" sz="2800" dirty="0">
                <a:latin typeface="Calibri" panose="020F0502020204030204" pitchFamily="34" charset="0"/>
                <a:cs typeface="Calibri" panose="020F0502020204030204" pitchFamily="34" charset="0"/>
              </a:rPr>
              <a:t> are habits that incline people to do what is acceptable.</a:t>
            </a:r>
          </a:p>
          <a:p>
            <a:pPr algn="just">
              <a:buClr>
                <a:srgbClr val="406380"/>
              </a:buClr>
              <a:defRPr/>
            </a:pPr>
            <a:r>
              <a:rPr lang="en-US" sz="2800" b="1" dirty="0">
                <a:latin typeface="Calibri" panose="020F0502020204030204" pitchFamily="34" charset="0"/>
                <a:cs typeface="Calibri" panose="020F0502020204030204" pitchFamily="34" charset="0"/>
              </a:rPr>
              <a:t>Vices</a:t>
            </a:r>
            <a:r>
              <a:rPr lang="en-US" sz="2800" dirty="0">
                <a:latin typeface="Calibri" panose="020F0502020204030204" pitchFamily="34" charset="0"/>
                <a:cs typeface="Calibri" panose="020F0502020204030204" pitchFamily="34" charset="0"/>
              </a:rPr>
              <a:t> are habits of unacceptable behavior. </a:t>
            </a:r>
          </a:p>
        </p:txBody>
      </p:sp>
      <p:sp>
        <p:nvSpPr>
          <p:cNvPr id="2" name="عنصر نائب لرقم الشريحة 1">
            <a:extLst>
              <a:ext uri="{FF2B5EF4-FFF2-40B4-BE49-F238E27FC236}">
                <a16:creationId xmlns:a16="http://schemas.microsoft.com/office/drawing/2014/main" id="{29DB5CC3-2665-9B39-B6B4-7AC0B219AF6B}"/>
              </a:ext>
            </a:extLst>
          </p:cNvPr>
          <p:cNvSpPr>
            <a:spLocks noGrp="1"/>
          </p:cNvSpPr>
          <p:nvPr>
            <p:ph type="sldNum" sz="quarter" idx="12"/>
          </p:nvPr>
        </p:nvSpPr>
        <p:spPr>
          <a:xfrm>
            <a:off x="9928253" y="6395357"/>
            <a:ext cx="683339" cy="365125"/>
          </a:xfrm>
        </p:spPr>
        <p:txBody>
          <a:bodyPr/>
          <a:lstStyle/>
          <a:p>
            <a:fld id="{A01E0C16-5E61-4552-AB1A-A53C5948E3BC}" type="slidenum">
              <a:rPr lang="en-US" sz="1400" b="1" smtClean="0"/>
              <a:t>7</a:t>
            </a:fld>
            <a:endParaRPr lang="en-US" sz="1400" b="1"/>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B845FD54-612E-DACB-A31F-B42F87D1AD71}"/>
              </a:ext>
            </a:extLst>
          </p:cNvPr>
          <p:cNvPicPr>
            <a:picLocks noChangeAspect="1"/>
          </p:cNvPicPr>
          <p:nvPr/>
        </p:nvPicPr>
        <p:blipFill>
          <a:blip r:embed="rId2"/>
          <a:stretch>
            <a:fillRect/>
          </a:stretch>
        </p:blipFill>
        <p:spPr>
          <a:xfrm>
            <a:off x="772886" y="244928"/>
            <a:ext cx="9383486" cy="6368143"/>
          </a:xfrm>
          <a:prstGeom prst="rect">
            <a:avLst/>
          </a:prstGeom>
        </p:spPr>
      </p:pic>
      <p:sp>
        <p:nvSpPr>
          <p:cNvPr id="2" name="عنصر نائب لرقم الشريحة 1">
            <a:extLst>
              <a:ext uri="{FF2B5EF4-FFF2-40B4-BE49-F238E27FC236}">
                <a16:creationId xmlns:a16="http://schemas.microsoft.com/office/drawing/2014/main" id="{A1E992C4-CF8C-89F0-F359-FB0C509791E9}"/>
              </a:ext>
            </a:extLst>
          </p:cNvPr>
          <p:cNvSpPr>
            <a:spLocks noGrp="1"/>
          </p:cNvSpPr>
          <p:nvPr>
            <p:ph type="sldNum" sz="quarter" idx="12"/>
          </p:nvPr>
        </p:nvSpPr>
        <p:spPr/>
        <p:txBody>
          <a:bodyPr/>
          <a:lstStyle/>
          <a:p>
            <a:fld id="{A01E0C16-5E61-4552-AB1A-A53C5948E3BC}" type="slidenum">
              <a:rPr lang="en-US" smtClean="0"/>
              <a:t>8</a:t>
            </a:fld>
            <a:endParaRPr lang="en-US"/>
          </a:p>
        </p:txBody>
      </p:sp>
    </p:spTree>
    <p:extLst>
      <p:ext uri="{BB962C8B-B14F-4D97-AF65-F5344CB8AC3E}">
        <p14:creationId xmlns:p14="http://schemas.microsoft.com/office/powerpoint/2010/main" val="56377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15898127-93D0-E6AC-E3AB-0C5E4E6CCFC0}"/>
              </a:ext>
            </a:extLst>
          </p:cNvPr>
          <p:cNvSpPr txBox="1"/>
          <p:nvPr/>
        </p:nvSpPr>
        <p:spPr>
          <a:xfrm>
            <a:off x="579119" y="1713802"/>
            <a:ext cx="10069088" cy="3108543"/>
          </a:xfrm>
          <a:prstGeom prst="rect">
            <a:avLst/>
          </a:prstGeom>
          <a:noFill/>
        </p:spPr>
        <p:txBody>
          <a:bodyPr wrap="square" rtlCol="0">
            <a:spAutoFit/>
          </a:bodyPr>
          <a:lstStyle/>
          <a:p>
            <a:pPr algn="just"/>
            <a:r>
              <a:rPr lang="en-US" sz="2800" b="1" dirty="0">
                <a:solidFill>
                  <a:srgbClr val="406380"/>
                </a:solidFill>
                <a:latin typeface="Calibri" panose="020F0502020204030204" pitchFamily="34" charset="0"/>
                <a:cs typeface="Calibri" panose="020F0502020204030204" pitchFamily="34" charset="0"/>
              </a:rPr>
              <a:t>Why study ethics?</a:t>
            </a:r>
          </a:p>
          <a:p>
            <a:pPr algn="just"/>
            <a:endParaRPr lang="en-US" sz="2800" dirty="0">
              <a:latin typeface="Calibri" panose="020F0502020204030204" pitchFamily="34" charset="0"/>
              <a:cs typeface="Calibri" panose="020F0502020204030204" pitchFamily="34" charset="0"/>
            </a:endParaRPr>
          </a:p>
          <a:p>
            <a:pPr marL="514350" indent="-514350" algn="just">
              <a:buAutoNum type="arabicPeriod"/>
            </a:pPr>
            <a:r>
              <a:rPr lang="en-US" sz="2800" dirty="0">
                <a:latin typeface="Calibri" panose="020F0502020204030204" pitchFamily="34" charset="0"/>
                <a:cs typeface="Calibri" panose="020F0502020204030204" pitchFamily="34" charset="0"/>
              </a:rPr>
              <a:t>To provide us with the rational basis that will guide our moral actions.</a:t>
            </a:r>
          </a:p>
          <a:p>
            <a:pPr algn="just"/>
            <a:endParaRPr lang="en-US" sz="2800" dirty="0">
              <a:latin typeface="Calibri" panose="020F0502020204030204" pitchFamily="34" charset="0"/>
              <a:cs typeface="Calibri" panose="020F0502020204030204" pitchFamily="34" charset="0"/>
            </a:endParaRPr>
          </a:p>
          <a:p>
            <a:pPr marL="514350" indent="-514350" algn="just">
              <a:buAutoNum type="arabicPeriod"/>
            </a:pPr>
            <a:r>
              <a:rPr lang="en-US" sz="2800" dirty="0">
                <a:latin typeface="Calibri" panose="020F0502020204030204" pitchFamily="34" charset="0"/>
                <a:cs typeface="Calibri" panose="020F0502020204030204" pitchFamily="34" charset="0"/>
              </a:rPr>
              <a:t>To unable us to classify and compare different ethical theories and to defend a particular position on a moral issue.</a:t>
            </a:r>
            <a:r>
              <a:rPr lang="en-US" sz="2800" b="1" dirty="0">
                <a:solidFill>
                  <a:srgbClr val="0070C0"/>
                </a:solidFill>
              </a:rPr>
              <a:t> </a:t>
            </a:r>
            <a:endParaRPr lang="ar-SA" sz="2800" b="1" dirty="0">
              <a:solidFill>
                <a:srgbClr val="0070C0"/>
              </a:solidFill>
            </a:endParaRPr>
          </a:p>
        </p:txBody>
      </p:sp>
      <p:sp>
        <p:nvSpPr>
          <p:cNvPr id="3" name="عنصر نائب لرقم الشريحة 2">
            <a:extLst>
              <a:ext uri="{FF2B5EF4-FFF2-40B4-BE49-F238E27FC236}">
                <a16:creationId xmlns:a16="http://schemas.microsoft.com/office/drawing/2014/main" id="{67972F50-C26F-179F-3665-9F260BB390EC}"/>
              </a:ext>
            </a:extLst>
          </p:cNvPr>
          <p:cNvSpPr>
            <a:spLocks noGrp="1"/>
          </p:cNvSpPr>
          <p:nvPr>
            <p:ph type="sldNum" sz="quarter" idx="12"/>
          </p:nvPr>
        </p:nvSpPr>
        <p:spPr/>
        <p:txBody>
          <a:bodyPr/>
          <a:lstStyle/>
          <a:p>
            <a:fld id="{A01E0C16-5E61-4552-AB1A-A53C5948E3BC}" type="slidenum">
              <a:rPr lang="en-US" smtClean="0"/>
              <a:t>9</a:t>
            </a:fld>
            <a:endParaRPr lang="en-US"/>
          </a:p>
        </p:txBody>
      </p:sp>
    </p:spTree>
    <p:extLst>
      <p:ext uri="{BB962C8B-B14F-4D97-AF65-F5344CB8AC3E}">
        <p14:creationId xmlns:p14="http://schemas.microsoft.com/office/powerpoint/2010/main" val="3579242849"/>
      </p:ext>
    </p:extLst>
  </p:cSld>
  <p:clrMapOvr>
    <a:masterClrMapping/>
  </p:clrMapOvr>
</p:sld>
</file>

<file path=ppt/theme/theme1.xml><?xml version="1.0" encoding="utf-8"?>
<a:theme xmlns:a="http://schemas.openxmlformats.org/drawingml/2006/main" name="واجهة">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5546</TotalTime>
  <Words>2765</Words>
  <Application>Microsoft Office PowerPoint</Application>
  <PresentationFormat>شاشة عريضة</PresentationFormat>
  <Paragraphs>222</Paragraphs>
  <Slides>37</Slides>
  <Notes>4</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37</vt:i4>
      </vt:variant>
    </vt:vector>
  </HeadingPairs>
  <TitlesOfParts>
    <vt:vector size="45" baseType="lpstr">
      <vt:lpstr>Arial</vt:lpstr>
      <vt:lpstr>BookAntiqua</vt:lpstr>
      <vt:lpstr>Calibri</vt:lpstr>
      <vt:lpstr>TkqnpsNmgxkwScggthMyriad-Bold</vt:lpstr>
      <vt:lpstr>Trebuchet MS</vt:lpstr>
      <vt:lpstr>Wingdings</vt:lpstr>
      <vt:lpstr>Wingdings 3</vt:lpstr>
      <vt:lpstr>واجهة</vt:lpstr>
      <vt:lpstr>Professional Ethics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Professional Ethics</vt:lpstr>
      <vt:lpstr>عرض تقديمي في PowerPoint</vt:lpstr>
      <vt:lpstr>Computing Professional</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pc</dc:creator>
  <cp:lastModifiedBy>T-COM</cp:lastModifiedBy>
  <cp:revision>322</cp:revision>
  <dcterms:created xsi:type="dcterms:W3CDTF">2022-10-11T11:03:59Z</dcterms:created>
  <dcterms:modified xsi:type="dcterms:W3CDTF">2023-10-03T02:55:31Z</dcterms:modified>
</cp:coreProperties>
</file>