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2.xml" ContentType="application/vnd.openxmlformats-officedocument.presentationml.notes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46" d="100"/>
          <a:sy n="46" d="100"/>
        </p:scale>
        <p:origin x="891" y="3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tableStyles" Target="tableStyle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53" name=""/>
        <p:cNvGrpSpPr/>
        <p:nvPr/>
      </p:nvGrpSpPr>
      <p:grpSpPr>
        <a:xfrm>
          <a:off x="0" y="0"/>
          <a:ext cx="0" cy="0"/>
          <a:chOff x="0" y="0"/>
          <a:chExt cx="0" cy="0"/>
        </a:xfrm>
      </p:grpSpPr>
      <p:sp>
        <p:nvSpPr>
          <p:cNvPr id="1048941" name="عنصر نائب للرأس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942" name="عنصر نائب للتاريخ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0946C717-E9BE-4F1B-BF55-A146127B13C1}" type="datetimeFigureOut">
              <a:rPr lang="en-US" smtClean="0"/>
              <a:t>9/23/2023</a:t>
            </a:fld>
            <a:endParaRPr lang="en-US"/>
          </a:p>
        </p:txBody>
      </p:sp>
      <p:sp>
        <p:nvSpPr>
          <p:cNvPr id="1048943" name="عنصر نائب لصورة الشريحة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944" name="عنصر نائب للملاحظات 4"/>
          <p:cNvSpPr>
            <a:spLocks noGrp="1"/>
          </p:cNvSpPr>
          <p:nvPr>
            <p:ph type="body" sz="quarter" idx="3"/>
          </p:nvPr>
        </p:nvSpPr>
        <p:spPr>
          <a:xfrm>
            <a:off x="685800" y="4400550"/>
            <a:ext cx="5486400" cy="3600450"/>
          </a:xfrm>
          <a:prstGeom prst="rect"/>
        </p:spPr>
        <p:txBody>
          <a:bodyPr bIns="45720" lIns="91440" rIns="91440" rtlCol="0" tIns="45720" vert="horz"/>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1048945" name="عنصر نائب للتذييل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946" name="عنصر نائب لرقم الشريحة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323C99F8-593D-4979-BB28-A44784CECF91}"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17"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fld id="{841E0196-5323-4CAD-9AFF-70BFE2EB352C}" type="slidenum">
              <a:rPr lang="en-US"/>
              <a:t>2</a:t>
            </a:fld>
            <a:endParaRPr lang="en-US"/>
          </a:p>
        </p:txBody>
      </p:sp>
      <p:sp>
        <p:nvSpPr>
          <p:cNvPr id="1048618" name="Rectangle 2"/>
          <p:cNvSpPr>
            <a:spLocks noChangeAspect="1" noRot="1" noGrp="1" noChangeArrowheads="1" noTextEdit="1"/>
          </p:cNvSpPr>
          <p:nvPr>
            <p:ph type="sldImg"/>
          </p:nvPr>
        </p:nvSpPr>
        <p:spPr/>
      </p:sp>
      <p:sp>
        <p:nvSpPr>
          <p:cNvPr id="1048619" name="Rectangle 3"/>
          <p:cNvSpPr>
            <a:spLocks noGrp="1" noChangeArrowheads="1"/>
          </p:cNvSpPr>
          <p:nvPr>
            <p:ph type="body" idx="1"/>
          </p:nvPr>
        </p:nvSpPr>
        <p:spPr>
          <a:noFill/>
        </p:spPr>
        <p:txBody>
          <a:bodyPr/>
          <a:p>
            <a:pPr eaLnBrk="1" hangingPunct="1"/>
            <a:endParaRPr 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15"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fld id="{4D783B11-EED0-4B75-9FF3-5561F0A61BE6}" type="slidenum">
              <a:rPr lang="en-US"/>
              <a:t>15</a:t>
            </a:fld>
            <a:endParaRPr lang="en-US"/>
          </a:p>
        </p:txBody>
      </p:sp>
      <p:sp>
        <p:nvSpPr>
          <p:cNvPr id="1048716" name="Rectangle 2"/>
          <p:cNvSpPr>
            <a:spLocks noChangeAspect="1" noRot="1" noGrp="1" noChangeArrowheads="1" noTextEdit="1"/>
          </p:cNvSpPr>
          <p:nvPr>
            <p:ph type="sldImg"/>
          </p:nvPr>
        </p:nvSpPr>
        <p:spPr/>
      </p:sp>
      <p:sp>
        <p:nvSpPr>
          <p:cNvPr id="1048717" name="Rectangle 3"/>
          <p:cNvSpPr>
            <a:spLocks noGrp="1" noChangeArrowheads="1"/>
          </p:cNvSpPr>
          <p:nvPr>
            <p:ph type="body" idx="1"/>
          </p:nvPr>
        </p:nvSpPr>
        <p:spPr>
          <a:noFill/>
        </p:spPr>
        <p:txBody>
          <a:bodyPr/>
          <a:p>
            <a:pPr eaLnBrk="1" hangingPunct="1"/>
            <a:endParaRPr 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شريحة عنوان">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p>
              <a:endParaRPr dirty="0" lang="ar-SA"/>
            </a:p>
          </p:txBody>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a:t>انقر لتحرير نمط العنوان الرئيسي</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ar-SA"/>
              <a:t>انقر لتحرير نمط العنوان الثانوي الرئيسي</a:t>
            </a:r>
            <a:endParaRPr dirty="0" lang="en-US"/>
          </a:p>
        </p:txBody>
      </p:sp>
      <p:sp>
        <p:nvSpPr>
          <p:cNvPr id="1048599" name="Date Placeholder 3"/>
          <p:cNvSpPr>
            <a:spLocks noGrp="1"/>
          </p:cNvSpPr>
          <p:nvPr>
            <p:ph type="dt" sz="half" idx="10"/>
          </p:nvPr>
        </p:nvSpPr>
        <p:spPr/>
        <p:txBody>
          <a:bodyPr/>
          <a:p>
            <a:fld id="{0E25A484-854F-4E49-A0E2-50B1AEB4AD15}" type="datetimeFigureOut">
              <a:rPr lang="en-US" smtClean="0"/>
              <a:t>9/23/2023</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48" name=""/>
        <p:cNvGrpSpPr/>
        <p:nvPr/>
      </p:nvGrpSpPr>
      <p:grpSpPr>
        <a:xfrm>
          <a:off x="0" y="0"/>
          <a:ext cx="0" cy="0"/>
          <a:chOff x="0" y="0"/>
          <a:chExt cx="0" cy="0"/>
        </a:xfrm>
      </p:grpSpPr>
      <p:sp>
        <p:nvSpPr>
          <p:cNvPr id="1048913"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ar-SA"/>
              <a:t>انقر لتحرير نمط العنوان الرئيسي</a:t>
            </a:r>
            <a:endParaRPr dirty="0" lang="en-US"/>
          </a:p>
        </p:txBody>
      </p:sp>
      <p:sp>
        <p:nvSpPr>
          <p:cNvPr id="104891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ar-SA"/>
              <a:t>انقر لتحرير أنماط النص الرئيسي</a:t>
            </a:r>
          </a:p>
        </p:txBody>
      </p:sp>
      <p:sp>
        <p:nvSpPr>
          <p:cNvPr id="1048915" name="Date Placeholder 3"/>
          <p:cNvSpPr>
            <a:spLocks noGrp="1"/>
          </p:cNvSpPr>
          <p:nvPr>
            <p:ph type="dt" sz="half" idx="10"/>
          </p:nvPr>
        </p:nvSpPr>
        <p:spPr/>
        <p:txBody>
          <a:bodyPr/>
          <a:p>
            <a:fld id="{0E25A484-854F-4E49-A0E2-50B1AEB4AD15}" type="datetimeFigureOut">
              <a:rPr lang="en-US" smtClean="0"/>
              <a:t>9/23/2023</a:t>
            </a:fld>
            <a:endParaRPr lang="en-US"/>
          </a:p>
        </p:txBody>
      </p:sp>
      <p:sp>
        <p:nvSpPr>
          <p:cNvPr id="1048916" name="Footer Placeholder 4"/>
          <p:cNvSpPr>
            <a:spLocks noGrp="1"/>
          </p:cNvSpPr>
          <p:nvPr>
            <p:ph type="ftr" sz="quarter" idx="11"/>
          </p:nvPr>
        </p:nvSpPr>
        <p:spPr/>
        <p:txBody>
          <a:bodyPr/>
          <a:p>
            <a:endParaRPr lang="en-US"/>
          </a:p>
        </p:txBody>
      </p:sp>
      <p:sp>
        <p:nvSpPr>
          <p:cNvPr id="1048917" name="Slide Number Placeholder 5"/>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42" name=""/>
        <p:cNvGrpSpPr/>
        <p:nvPr/>
      </p:nvGrpSpPr>
      <p:grpSpPr>
        <a:xfrm>
          <a:off x="0" y="0"/>
          <a:ext cx="0" cy="0"/>
          <a:chOff x="0" y="0"/>
          <a:chExt cx="0" cy="0"/>
        </a:xfrm>
      </p:grpSpPr>
      <p:sp>
        <p:nvSpPr>
          <p:cNvPr id="1048876"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ar-SA"/>
              <a:t>انقر لتحرير نمط العنوان الرئيسي</a:t>
            </a:r>
            <a:endParaRPr dirty="0" lang="en-US"/>
          </a:p>
        </p:txBody>
      </p:sp>
      <p:sp>
        <p:nvSpPr>
          <p:cNvPr id="1048877"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ar-SA"/>
              <a:t>انقر لتحرير أنماط النص الرئيسي</a:t>
            </a:r>
          </a:p>
        </p:txBody>
      </p:sp>
      <p:sp>
        <p:nvSpPr>
          <p:cNvPr id="104887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ar-SA"/>
              <a:t>انقر لتحرير أنماط النص الرئيسي</a:t>
            </a:r>
          </a:p>
        </p:txBody>
      </p:sp>
      <p:sp>
        <p:nvSpPr>
          <p:cNvPr id="1048879" name="Date Placeholder 3"/>
          <p:cNvSpPr>
            <a:spLocks noGrp="1"/>
          </p:cNvSpPr>
          <p:nvPr>
            <p:ph type="dt" sz="half" idx="10"/>
          </p:nvPr>
        </p:nvSpPr>
        <p:spPr/>
        <p:txBody>
          <a:bodyPr/>
          <a:p>
            <a:fld id="{0E25A484-854F-4E49-A0E2-50B1AEB4AD15}" type="datetimeFigureOut">
              <a:rPr lang="en-US" smtClean="0"/>
              <a:t>9/23/2023</a:t>
            </a:fld>
            <a:endParaRPr lang="en-US"/>
          </a:p>
        </p:txBody>
      </p:sp>
      <p:sp>
        <p:nvSpPr>
          <p:cNvPr id="1048880" name="Footer Placeholder 4"/>
          <p:cNvSpPr>
            <a:spLocks noGrp="1"/>
          </p:cNvSpPr>
          <p:nvPr>
            <p:ph type="ftr" sz="quarter" idx="11"/>
          </p:nvPr>
        </p:nvSpPr>
        <p:spPr/>
        <p:txBody>
          <a:bodyPr/>
          <a:p>
            <a:endParaRPr lang="en-US"/>
          </a:p>
        </p:txBody>
      </p:sp>
      <p:sp>
        <p:nvSpPr>
          <p:cNvPr id="1048881" name="Slide Number Placeholder 5"/>
          <p:cNvSpPr>
            <a:spLocks noGrp="1"/>
          </p:cNvSpPr>
          <p:nvPr>
            <p:ph type="sldNum" sz="quarter" idx="12"/>
          </p:nvPr>
        </p:nvSpPr>
        <p:spPr/>
        <p:txBody>
          <a:bodyPr/>
          <a:p>
            <a:fld id="{A01E0C16-5E61-4552-AB1A-A53C5948E3BC}" type="slidenum">
              <a:rPr lang="en-US" smtClean="0"/>
              <a:t>‹#›</a:t>
            </a:fld>
            <a:endParaRPr lang="en-US"/>
          </a:p>
        </p:txBody>
      </p:sp>
      <p:sp>
        <p:nvSpPr>
          <p:cNvPr id="1048882"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883"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47" name=""/>
        <p:cNvGrpSpPr/>
        <p:nvPr/>
      </p:nvGrpSpPr>
      <p:grpSpPr>
        <a:xfrm>
          <a:off x="0" y="0"/>
          <a:ext cx="0" cy="0"/>
          <a:chOff x="0" y="0"/>
          <a:chExt cx="0" cy="0"/>
        </a:xfrm>
      </p:grpSpPr>
      <p:sp>
        <p:nvSpPr>
          <p:cNvPr id="1048908"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ar-SA"/>
              <a:t>انقر لتحرير نمط العنوان الرئيسي</a:t>
            </a:r>
            <a:endParaRPr dirty="0" lang="en-US"/>
          </a:p>
        </p:txBody>
      </p:sp>
      <p:sp>
        <p:nvSpPr>
          <p:cNvPr id="104890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ar-SA"/>
              <a:t>انقر لتحرير أنماط النص الرئيسي</a:t>
            </a:r>
          </a:p>
        </p:txBody>
      </p:sp>
      <p:sp>
        <p:nvSpPr>
          <p:cNvPr id="1048910" name="Date Placeholder 3"/>
          <p:cNvSpPr>
            <a:spLocks noGrp="1"/>
          </p:cNvSpPr>
          <p:nvPr>
            <p:ph type="dt" sz="half" idx="10"/>
          </p:nvPr>
        </p:nvSpPr>
        <p:spPr/>
        <p:txBody>
          <a:bodyPr/>
          <a:p>
            <a:fld id="{0E25A484-854F-4E49-A0E2-50B1AEB4AD15}" type="datetimeFigureOut">
              <a:rPr lang="en-US" smtClean="0"/>
              <a:t>9/23/2023</a:t>
            </a:fld>
            <a:endParaRPr lang="en-US"/>
          </a:p>
        </p:txBody>
      </p:sp>
      <p:sp>
        <p:nvSpPr>
          <p:cNvPr id="1048911" name="Footer Placeholder 4"/>
          <p:cNvSpPr>
            <a:spLocks noGrp="1"/>
          </p:cNvSpPr>
          <p:nvPr>
            <p:ph type="ftr" sz="quarter" idx="11"/>
          </p:nvPr>
        </p:nvSpPr>
        <p:spPr/>
        <p:txBody>
          <a:bodyPr/>
          <a:p>
            <a:endParaRPr lang="en-US"/>
          </a:p>
        </p:txBody>
      </p:sp>
      <p:sp>
        <p:nvSpPr>
          <p:cNvPr id="1048912" name="Slide Number Placeholder 5"/>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41" name=""/>
        <p:cNvGrpSpPr/>
        <p:nvPr/>
      </p:nvGrpSpPr>
      <p:grpSpPr>
        <a:xfrm>
          <a:off x="0" y="0"/>
          <a:ext cx="0" cy="0"/>
          <a:chOff x="0" y="0"/>
          <a:chExt cx="0" cy="0"/>
        </a:xfrm>
      </p:grpSpPr>
      <p:sp>
        <p:nvSpPr>
          <p:cNvPr id="104886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ar-SA"/>
              <a:t>انقر لتحرير نمط العنوان الرئيسي</a:t>
            </a:r>
            <a:endParaRPr dirty="0" lang="en-US"/>
          </a:p>
        </p:txBody>
      </p:sp>
      <p:sp>
        <p:nvSpPr>
          <p:cNvPr id="104886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ar-SA"/>
              <a:t>انقر لتحرير أنماط النص الرئيسي</a:t>
            </a:r>
          </a:p>
        </p:txBody>
      </p:sp>
      <p:sp>
        <p:nvSpPr>
          <p:cNvPr id="104887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ar-SA"/>
              <a:t>انقر لتحرير أنماط النص الرئيسي</a:t>
            </a:r>
          </a:p>
        </p:txBody>
      </p:sp>
      <p:sp>
        <p:nvSpPr>
          <p:cNvPr id="1048871" name="Date Placeholder 3"/>
          <p:cNvSpPr>
            <a:spLocks noGrp="1"/>
          </p:cNvSpPr>
          <p:nvPr>
            <p:ph type="dt" sz="half" idx="10"/>
          </p:nvPr>
        </p:nvSpPr>
        <p:spPr/>
        <p:txBody>
          <a:bodyPr/>
          <a:p>
            <a:fld id="{0E25A484-854F-4E49-A0E2-50B1AEB4AD15}" type="datetimeFigureOut">
              <a:rPr lang="en-US" smtClean="0"/>
              <a:t>9/23/2023</a:t>
            </a:fld>
            <a:endParaRPr lang="en-US"/>
          </a:p>
        </p:txBody>
      </p:sp>
      <p:sp>
        <p:nvSpPr>
          <p:cNvPr id="1048872" name="Footer Placeholder 4"/>
          <p:cNvSpPr>
            <a:spLocks noGrp="1"/>
          </p:cNvSpPr>
          <p:nvPr>
            <p:ph type="ftr" sz="quarter" idx="11"/>
          </p:nvPr>
        </p:nvSpPr>
        <p:spPr/>
        <p:txBody>
          <a:bodyPr/>
          <a:p>
            <a:endParaRPr lang="en-US"/>
          </a:p>
        </p:txBody>
      </p:sp>
      <p:sp>
        <p:nvSpPr>
          <p:cNvPr id="1048873" name="Slide Number Placeholder 5"/>
          <p:cNvSpPr>
            <a:spLocks noGrp="1"/>
          </p:cNvSpPr>
          <p:nvPr>
            <p:ph type="sldNum" sz="quarter" idx="12"/>
          </p:nvPr>
        </p:nvSpPr>
        <p:spPr/>
        <p:txBody>
          <a:bodyPr/>
          <a:p>
            <a:fld id="{A01E0C16-5E61-4552-AB1A-A53C5948E3BC}" type="slidenum">
              <a:rPr lang="en-US" smtClean="0"/>
              <a:t>‹#›</a:t>
            </a:fld>
            <a:endParaRPr lang="en-US"/>
          </a:p>
        </p:txBody>
      </p:sp>
      <p:sp>
        <p:nvSpPr>
          <p:cNvPr id="1048874"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875"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50" name=""/>
        <p:cNvGrpSpPr/>
        <p:nvPr/>
      </p:nvGrpSpPr>
      <p:grpSpPr>
        <a:xfrm>
          <a:off x="0" y="0"/>
          <a:ext cx="0" cy="0"/>
          <a:chOff x="0" y="0"/>
          <a:chExt cx="0" cy="0"/>
        </a:xfrm>
      </p:grpSpPr>
      <p:sp>
        <p:nvSpPr>
          <p:cNvPr id="104892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ar-SA"/>
              <a:t>انقر لتحرير نمط العنوان الرئيسي</a:t>
            </a:r>
            <a:endParaRPr dirty="0" lang="en-US"/>
          </a:p>
        </p:txBody>
      </p:sp>
      <p:sp>
        <p:nvSpPr>
          <p:cNvPr id="104892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ar-SA"/>
              <a:t>انقر لتحرير أنماط النص الرئيسي</a:t>
            </a:r>
          </a:p>
        </p:txBody>
      </p:sp>
      <p:sp>
        <p:nvSpPr>
          <p:cNvPr id="104892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ar-SA"/>
              <a:t>انقر لتحرير أنماط النص الرئيسي</a:t>
            </a:r>
          </a:p>
        </p:txBody>
      </p:sp>
      <p:sp>
        <p:nvSpPr>
          <p:cNvPr id="1048927" name="Date Placeholder 3"/>
          <p:cNvSpPr>
            <a:spLocks noGrp="1"/>
          </p:cNvSpPr>
          <p:nvPr>
            <p:ph type="dt" sz="half" idx="10"/>
          </p:nvPr>
        </p:nvSpPr>
        <p:spPr/>
        <p:txBody>
          <a:bodyPr/>
          <a:p>
            <a:fld id="{0E25A484-854F-4E49-A0E2-50B1AEB4AD15}" type="datetimeFigureOut">
              <a:rPr lang="en-US" smtClean="0"/>
              <a:t>9/23/2023</a:t>
            </a:fld>
            <a:endParaRPr lang="en-US"/>
          </a:p>
        </p:txBody>
      </p:sp>
      <p:sp>
        <p:nvSpPr>
          <p:cNvPr id="1048928" name="Footer Placeholder 4"/>
          <p:cNvSpPr>
            <a:spLocks noGrp="1"/>
          </p:cNvSpPr>
          <p:nvPr>
            <p:ph type="ftr" sz="quarter" idx="11"/>
          </p:nvPr>
        </p:nvSpPr>
        <p:spPr/>
        <p:txBody>
          <a:bodyPr/>
          <a:p>
            <a:endParaRPr lang="en-US"/>
          </a:p>
        </p:txBody>
      </p:sp>
      <p:sp>
        <p:nvSpPr>
          <p:cNvPr id="1048929" name="Slide Number Placeholder 5"/>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عنوان ونص عمودي">
    <p:spTree>
      <p:nvGrpSpPr>
        <p:cNvPr id="144" name=""/>
        <p:cNvGrpSpPr/>
        <p:nvPr/>
      </p:nvGrpSpPr>
      <p:grpSpPr>
        <a:xfrm>
          <a:off x="0" y="0"/>
          <a:ext cx="0" cy="0"/>
          <a:chOff x="0" y="0"/>
          <a:chExt cx="0" cy="0"/>
        </a:xfrm>
      </p:grpSpPr>
      <p:sp>
        <p:nvSpPr>
          <p:cNvPr id="1048890" name="Title 1"/>
          <p:cNvSpPr>
            <a:spLocks noGrp="1"/>
          </p:cNvSpPr>
          <p:nvPr>
            <p:ph type="title"/>
          </p:nvPr>
        </p:nvSpPr>
        <p:spPr/>
        <p:txBody>
          <a:bodyPr/>
          <a:p>
            <a:r>
              <a:rPr lang="ar-SA"/>
              <a:t>انقر لتحرير نمط العنوان الرئيسي</a:t>
            </a:r>
            <a:endParaRPr dirty="0" lang="en-US"/>
          </a:p>
        </p:txBody>
      </p:sp>
      <p:sp>
        <p:nvSpPr>
          <p:cNvPr id="1048891" name="Vertical Text Placeholder 2"/>
          <p:cNvSpPr>
            <a:spLocks noGrp="1"/>
          </p:cNvSpPr>
          <p:nvPr>
            <p:ph type="body" orient="vert" idx="1"/>
          </p:nvPr>
        </p:nvSpPr>
        <p:spPr/>
        <p:txBody>
          <a:bodyPr vert="eaVert"/>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dirty="0" lang="en-US"/>
          </a:p>
        </p:txBody>
      </p:sp>
      <p:sp>
        <p:nvSpPr>
          <p:cNvPr id="1048892" name="Date Placeholder 3"/>
          <p:cNvSpPr>
            <a:spLocks noGrp="1"/>
          </p:cNvSpPr>
          <p:nvPr>
            <p:ph type="dt" sz="half" idx="10"/>
          </p:nvPr>
        </p:nvSpPr>
        <p:spPr/>
        <p:txBody>
          <a:bodyPr/>
          <a:p>
            <a:fld id="{0E25A484-854F-4E49-A0E2-50B1AEB4AD15}" type="datetimeFigureOut">
              <a:rPr lang="en-US" smtClean="0"/>
              <a:t>9/23/2023</a:t>
            </a:fld>
            <a:endParaRPr lang="en-US"/>
          </a:p>
        </p:txBody>
      </p:sp>
      <p:sp>
        <p:nvSpPr>
          <p:cNvPr id="1048893" name="Footer Placeholder 4"/>
          <p:cNvSpPr>
            <a:spLocks noGrp="1"/>
          </p:cNvSpPr>
          <p:nvPr>
            <p:ph type="ftr" sz="quarter" idx="11"/>
          </p:nvPr>
        </p:nvSpPr>
        <p:spPr/>
        <p:txBody>
          <a:bodyPr/>
          <a:p>
            <a:endParaRPr lang="en-US"/>
          </a:p>
        </p:txBody>
      </p:sp>
      <p:sp>
        <p:nvSpPr>
          <p:cNvPr id="1048894" name="Slide Number Placeholder 5"/>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عنوان ونص عموديان">
    <p:spTree>
      <p:nvGrpSpPr>
        <p:cNvPr id="152" name=""/>
        <p:cNvGrpSpPr/>
        <p:nvPr/>
      </p:nvGrpSpPr>
      <p:grpSpPr>
        <a:xfrm>
          <a:off x="0" y="0"/>
          <a:ext cx="0" cy="0"/>
          <a:chOff x="0" y="0"/>
          <a:chExt cx="0" cy="0"/>
        </a:xfrm>
      </p:grpSpPr>
      <p:sp>
        <p:nvSpPr>
          <p:cNvPr id="1048936" name="Vertical Title 1"/>
          <p:cNvSpPr>
            <a:spLocks noGrp="1"/>
          </p:cNvSpPr>
          <p:nvPr>
            <p:ph type="title" orient="vert"/>
          </p:nvPr>
        </p:nvSpPr>
        <p:spPr>
          <a:xfrm>
            <a:off x="7967673" y="609599"/>
            <a:ext cx="1304743" cy="5251451"/>
          </a:xfrm>
        </p:spPr>
        <p:txBody>
          <a:bodyPr anchor="ctr" vert="eaVert"/>
          <a:p>
            <a:r>
              <a:rPr lang="ar-SA"/>
              <a:t>انقر لتحرير نمط العنوان الرئيسي</a:t>
            </a:r>
            <a:endParaRPr dirty="0" lang="en-US"/>
          </a:p>
        </p:txBody>
      </p:sp>
      <p:sp>
        <p:nvSpPr>
          <p:cNvPr id="1048937" name="Vertical Text Placeholder 2"/>
          <p:cNvSpPr>
            <a:spLocks noGrp="1"/>
          </p:cNvSpPr>
          <p:nvPr>
            <p:ph type="body" orient="vert" idx="1"/>
          </p:nvPr>
        </p:nvSpPr>
        <p:spPr>
          <a:xfrm>
            <a:off x="677335" y="609600"/>
            <a:ext cx="7060150" cy="5251450"/>
          </a:xfrm>
        </p:spPr>
        <p:txBody>
          <a:bodyPr vert="eaVert"/>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dirty="0" lang="en-US"/>
          </a:p>
        </p:txBody>
      </p:sp>
      <p:sp>
        <p:nvSpPr>
          <p:cNvPr id="1048938" name="Date Placeholder 3"/>
          <p:cNvSpPr>
            <a:spLocks noGrp="1"/>
          </p:cNvSpPr>
          <p:nvPr>
            <p:ph type="dt" sz="half" idx="10"/>
          </p:nvPr>
        </p:nvSpPr>
        <p:spPr/>
        <p:txBody>
          <a:bodyPr/>
          <a:p>
            <a:fld id="{0E25A484-854F-4E49-A0E2-50B1AEB4AD15}" type="datetimeFigureOut">
              <a:rPr lang="en-US" smtClean="0"/>
              <a:t>9/23/2023</a:t>
            </a:fld>
            <a:endParaRPr lang="en-US"/>
          </a:p>
        </p:txBody>
      </p:sp>
      <p:sp>
        <p:nvSpPr>
          <p:cNvPr id="1048939" name="Footer Placeholder 4"/>
          <p:cNvSpPr>
            <a:spLocks noGrp="1"/>
          </p:cNvSpPr>
          <p:nvPr>
            <p:ph type="ftr" sz="quarter" idx="11"/>
          </p:nvPr>
        </p:nvSpPr>
        <p:spPr/>
        <p:txBody>
          <a:bodyPr/>
          <a:p>
            <a:endParaRPr lang="en-US"/>
          </a:p>
        </p:txBody>
      </p:sp>
      <p:sp>
        <p:nvSpPr>
          <p:cNvPr id="1048940" name="Slide Number Placeholder 5"/>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عنوان ومحتوى">
    <p:spTree>
      <p:nvGrpSpPr>
        <p:cNvPr id="76"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ar-SA"/>
              <a:t>انقر لتحرير نمط العنوان الرئيسي</a:t>
            </a:r>
            <a:endParaRPr dirty="0" lang="en-US"/>
          </a:p>
        </p:txBody>
      </p:sp>
      <p:sp>
        <p:nvSpPr>
          <p:cNvPr id="1048605" name="Content Placeholder 2"/>
          <p:cNvSpPr>
            <a:spLocks noGrp="1"/>
          </p:cNvSpPr>
          <p:nvPr>
            <p:ph idx="1"/>
          </p:nvPr>
        </p:nvSpPr>
        <p:spPr>
          <a:xfrm>
            <a:off x="677333" y="2160589"/>
            <a:ext cx="8596669" cy="3880773"/>
          </a:xfrm>
        </p:spPr>
        <p:txBody>
          <a:bodyPr/>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dirty="0" lang="en-US"/>
          </a:p>
        </p:txBody>
      </p:sp>
      <p:sp>
        <p:nvSpPr>
          <p:cNvPr id="1048606" name="Date Placeholder 3"/>
          <p:cNvSpPr>
            <a:spLocks noGrp="1"/>
          </p:cNvSpPr>
          <p:nvPr>
            <p:ph type="dt" sz="half" idx="10"/>
          </p:nvPr>
        </p:nvSpPr>
        <p:spPr/>
        <p:txBody>
          <a:bodyPr/>
          <a:p>
            <a:fld id="{0E25A484-854F-4E49-A0E2-50B1AEB4AD15}" type="datetimeFigureOut">
              <a:rPr lang="en-US" smtClean="0"/>
              <a:t>9/23/2023</a:t>
            </a:fld>
            <a:endParaRPr lang="en-US"/>
          </a:p>
        </p:txBody>
      </p:sp>
      <p:sp>
        <p:nvSpPr>
          <p:cNvPr id="1048607" name="Footer Placeholder 4"/>
          <p:cNvSpPr>
            <a:spLocks noGrp="1"/>
          </p:cNvSpPr>
          <p:nvPr>
            <p:ph type="ftr" sz="quarter" idx="11"/>
          </p:nvPr>
        </p:nvSpPr>
        <p:spPr/>
        <p:txBody>
          <a:bodyPr/>
          <a:p>
            <a:endParaRPr lang="en-US"/>
          </a:p>
        </p:txBody>
      </p:sp>
      <p:sp>
        <p:nvSpPr>
          <p:cNvPr id="1048608" name="Slide Number Placeholder 5"/>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عنوان المقطع">
    <p:spTree>
      <p:nvGrpSpPr>
        <p:cNvPr id="145" name=""/>
        <p:cNvGrpSpPr/>
        <p:nvPr/>
      </p:nvGrpSpPr>
      <p:grpSpPr>
        <a:xfrm>
          <a:off x="0" y="0"/>
          <a:ext cx="0" cy="0"/>
          <a:chOff x="0" y="0"/>
          <a:chExt cx="0" cy="0"/>
        </a:xfrm>
      </p:grpSpPr>
      <p:sp>
        <p:nvSpPr>
          <p:cNvPr id="1048895" name="Title 1"/>
          <p:cNvSpPr>
            <a:spLocks noGrp="1"/>
          </p:cNvSpPr>
          <p:nvPr>
            <p:ph type="title"/>
          </p:nvPr>
        </p:nvSpPr>
        <p:spPr>
          <a:xfrm>
            <a:off x="677335" y="2700867"/>
            <a:ext cx="8596668" cy="1826581"/>
          </a:xfrm>
        </p:spPr>
        <p:txBody>
          <a:bodyPr anchor="b"/>
          <a:lstStyle>
            <a:lvl1pPr algn="l">
              <a:defRPr b="0" cap="none" sz="4000"/>
            </a:lvl1pPr>
          </a:lstStyle>
          <a:p>
            <a:r>
              <a:rPr lang="ar-SA"/>
              <a:t>انقر لتحرير نمط العنوان الرئيسي</a:t>
            </a:r>
            <a:endParaRPr dirty="0" lang="en-US"/>
          </a:p>
        </p:txBody>
      </p:sp>
      <p:sp>
        <p:nvSpPr>
          <p:cNvPr id="1048896"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ar-SA"/>
              <a:t>انقر لتحرير أنماط النص الرئيسي</a:t>
            </a:r>
          </a:p>
        </p:txBody>
      </p:sp>
      <p:sp>
        <p:nvSpPr>
          <p:cNvPr id="1048897" name="Date Placeholder 3"/>
          <p:cNvSpPr>
            <a:spLocks noGrp="1"/>
          </p:cNvSpPr>
          <p:nvPr>
            <p:ph type="dt" sz="half" idx="10"/>
          </p:nvPr>
        </p:nvSpPr>
        <p:spPr/>
        <p:txBody>
          <a:bodyPr/>
          <a:p>
            <a:fld id="{0E25A484-854F-4E49-A0E2-50B1AEB4AD15}" type="datetimeFigureOut">
              <a:rPr lang="en-US" smtClean="0"/>
              <a:t>9/23/2023</a:t>
            </a:fld>
            <a:endParaRPr lang="en-US"/>
          </a:p>
        </p:txBody>
      </p:sp>
      <p:sp>
        <p:nvSpPr>
          <p:cNvPr id="1048898" name="Footer Placeholder 4"/>
          <p:cNvSpPr>
            <a:spLocks noGrp="1"/>
          </p:cNvSpPr>
          <p:nvPr>
            <p:ph type="ftr" sz="quarter" idx="11"/>
          </p:nvPr>
        </p:nvSpPr>
        <p:spPr/>
        <p:txBody>
          <a:bodyPr/>
          <a:p>
            <a:endParaRPr lang="en-US"/>
          </a:p>
        </p:txBody>
      </p:sp>
      <p:sp>
        <p:nvSpPr>
          <p:cNvPr id="1048899" name="Slide Number Placeholder 5"/>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محتويين">
    <p:spTree>
      <p:nvGrpSpPr>
        <p:cNvPr id="149" name=""/>
        <p:cNvGrpSpPr/>
        <p:nvPr/>
      </p:nvGrpSpPr>
      <p:grpSpPr>
        <a:xfrm>
          <a:off x="0" y="0"/>
          <a:ext cx="0" cy="0"/>
          <a:chOff x="0" y="0"/>
          <a:chExt cx="0" cy="0"/>
        </a:xfrm>
      </p:grpSpPr>
      <p:sp>
        <p:nvSpPr>
          <p:cNvPr id="1048918" name="Title 1"/>
          <p:cNvSpPr>
            <a:spLocks noGrp="1"/>
          </p:cNvSpPr>
          <p:nvPr>
            <p:ph type="title"/>
          </p:nvPr>
        </p:nvSpPr>
        <p:spPr/>
        <p:txBody>
          <a:bodyPr/>
          <a:p>
            <a:r>
              <a:rPr lang="ar-SA"/>
              <a:t>انقر لتحرير نمط العنوان الرئيسي</a:t>
            </a:r>
            <a:endParaRPr dirty="0" lang="en-US"/>
          </a:p>
        </p:txBody>
      </p:sp>
      <p:sp>
        <p:nvSpPr>
          <p:cNvPr id="1048919" name="Content Placeholder 2"/>
          <p:cNvSpPr>
            <a:spLocks noGrp="1"/>
          </p:cNvSpPr>
          <p:nvPr>
            <p:ph sz="half" idx="1"/>
          </p:nvPr>
        </p:nvSpPr>
        <p:spPr>
          <a:xfrm>
            <a:off x="677334" y="2160589"/>
            <a:ext cx="4184035" cy="3880772"/>
          </a:xfrm>
        </p:spPr>
        <p:txBody>
          <a:bodyPr/>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dirty="0" lang="en-US"/>
          </a:p>
        </p:txBody>
      </p:sp>
      <p:sp>
        <p:nvSpPr>
          <p:cNvPr id="1048920" name="Content Placeholder 3"/>
          <p:cNvSpPr>
            <a:spLocks noGrp="1"/>
          </p:cNvSpPr>
          <p:nvPr>
            <p:ph sz="half" idx="2"/>
          </p:nvPr>
        </p:nvSpPr>
        <p:spPr>
          <a:xfrm>
            <a:off x="5089970" y="2160589"/>
            <a:ext cx="4184034" cy="3880773"/>
          </a:xfrm>
        </p:spPr>
        <p:txBody>
          <a:bodyPr/>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dirty="0" lang="en-US"/>
          </a:p>
        </p:txBody>
      </p:sp>
      <p:sp>
        <p:nvSpPr>
          <p:cNvPr id="1048921" name="Date Placeholder 4"/>
          <p:cNvSpPr>
            <a:spLocks noGrp="1"/>
          </p:cNvSpPr>
          <p:nvPr>
            <p:ph type="dt" sz="half" idx="10"/>
          </p:nvPr>
        </p:nvSpPr>
        <p:spPr/>
        <p:txBody>
          <a:bodyPr/>
          <a:p>
            <a:fld id="{0E25A484-854F-4E49-A0E2-50B1AEB4AD15}" type="datetimeFigureOut">
              <a:rPr lang="en-US" smtClean="0"/>
              <a:t>9/23/2023</a:t>
            </a:fld>
            <a:endParaRPr lang="en-US"/>
          </a:p>
        </p:txBody>
      </p:sp>
      <p:sp>
        <p:nvSpPr>
          <p:cNvPr id="1048922" name="Footer Placeholder 5"/>
          <p:cNvSpPr>
            <a:spLocks noGrp="1"/>
          </p:cNvSpPr>
          <p:nvPr>
            <p:ph type="ftr" sz="quarter" idx="11"/>
          </p:nvPr>
        </p:nvSpPr>
        <p:spPr/>
        <p:txBody>
          <a:bodyPr/>
          <a:p>
            <a:endParaRPr lang="en-US"/>
          </a:p>
        </p:txBody>
      </p:sp>
      <p:sp>
        <p:nvSpPr>
          <p:cNvPr id="1048923" name="Slide Number Placeholder 6"/>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مقارنة">
    <p:spTree>
      <p:nvGrpSpPr>
        <p:cNvPr id="146" name=""/>
        <p:cNvGrpSpPr/>
        <p:nvPr/>
      </p:nvGrpSpPr>
      <p:grpSpPr>
        <a:xfrm>
          <a:off x="0" y="0"/>
          <a:ext cx="0" cy="0"/>
          <a:chOff x="0" y="0"/>
          <a:chExt cx="0" cy="0"/>
        </a:xfrm>
      </p:grpSpPr>
      <p:sp>
        <p:nvSpPr>
          <p:cNvPr id="1048900" name="Title 1"/>
          <p:cNvSpPr>
            <a:spLocks noGrp="1"/>
          </p:cNvSpPr>
          <p:nvPr>
            <p:ph type="title"/>
          </p:nvPr>
        </p:nvSpPr>
        <p:spPr/>
        <p:txBody>
          <a:bodyPr/>
          <a:p>
            <a:r>
              <a:rPr lang="ar-SA"/>
              <a:t>انقر لتحرير نمط العنوان الرئيسي</a:t>
            </a:r>
            <a:endParaRPr dirty="0" lang="en-US"/>
          </a:p>
        </p:txBody>
      </p:sp>
      <p:sp>
        <p:nvSpPr>
          <p:cNvPr id="1048901"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ar-SA"/>
              <a:t>انقر لتحرير أنماط النص الرئيسي</a:t>
            </a:r>
          </a:p>
        </p:txBody>
      </p:sp>
      <p:sp>
        <p:nvSpPr>
          <p:cNvPr id="1048902" name="Content Placeholder 3"/>
          <p:cNvSpPr>
            <a:spLocks noGrp="1"/>
          </p:cNvSpPr>
          <p:nvPr>
            <p:ph sz="half" idx="2"/>
          </p:nvPr>
        </p:nvSpPr>
        <p:spPr>
          <a:xfrm>
            <a:off x="675745" y="2737245"/>
            <a:ext cx="4185623" cy="3304117"/>
          </a:xfrm>
        </p:spPr>
        <p:txBody>
          <a:bodyPr>
            <a:normAutofit/>
          </a:bodyPr>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dirty="0" lang="en-US"/>
          </a:p>
        </p:txBody>
      </p:sp>
      <p:sp>
        <p:nvSpPr>
          <p:cNvPr id="1048903"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ar-SA"/>
              <a:t>انقر لتحرير أنماط النص الرئيسي</a:t>
            </a:r>
          </a:p>
        </p:txBody>
      </p:sp>
      <p:sp>
        <p:nvSpPr>
          <p:cNvPr id="1048904" name="Content Placeholder 5"/>
          <p:cNvSpPr>
            <a:spLocks noGrp="1"/>
          </p:cNvSpPr>
          <p:nvPr>
            <p:ph sz="quarter" idx="4"/>
          </p:nvPr>
        </p:nvSpPr>
        <p:spPr>
          <a:xfrm>
            <a:off x="5088384" y="2737245"/>
            <a:ext cx="4185617" cy="3304117"/>
          </a:xfrm>
        </p:spPr>
        <p:txBody>
          <a:bodyPr>
            <a:normAutofit/>
          </a:bodyPr>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dirty="0" lang="en-US"/>
          </a:p>
        </p:txBody>
      </p:sp>
      <p:sp>
        <p:nvSpPr>
          <p:cNvPr id="1048905" name="Date Placeholder 6"/>
          <p:cNvSpPr>
            <a:spLocks noGrp="1"/>
          </p:cNvSpPr>
          <p:nvPr>
            <p:ph type="dt" sz="half" idx="10"/>
          </p:nvPr>
        </p:nvSpPr>
        <p:spPr/>
        <p:txBody>
          <a:bodyPr/>
          <a:p>
            <a:fld id="{0E25A484-854F-4E49-A0E2-50B1AEB4AD15}" type="datetimeFigureOut">
              <a:rPr lang="en-US" smtClean="0"/>
              <a:t>9/23/2023</a:t>
            </a:fld>
            <a:endParaRPr lang="en-US"/>
          </a:p>
        </p:txBody>
      </p:sp>
      <p:sp>
        <p:nvSpPr>
          <p:cNvPr id="1048906" name="Footer Placeholder 7"/>
          <p:cNvSpPr>
            <a:spLocks noGrp="1"/>
          </p:cNvSpPr>
          <p:nvPr>
            <p:ph type="ftr" sz="quarter" idx="11"/>
          </p:nvPr>
        </p:nvSpPr>
        <p:spPr/>
        <p:txBody>
          <a:bodyPr/>
          <a:p>
            <a:endParaRPr lang="en-US"/>
          </a:p>
        </p:txBody>
      </p:sp>
      <p:sp>
        <p:nvSpPr>
          <p:cNvPr id="1048907" name="Slide Number Placeholder 8"/>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عنوان فقط">
    <p:spTree>
      <p:nvGrpSpPr>
        <p:cNvPr id="107" name=""/>
        <p:cNvGrpSpPr/>
        <p:nvPr/>
      </p:nvGrpSpPr>
      <p:grpSpPr>
        <a:xfrm>
          <a:off x="0" y="0"/>
          <a:ext cx="0" cy="0"/>
          <a:chOff x="0" y="0"/>
          <a:chExt cx="0" cy="0"/>
        </a:xfrm>
      </p:grpSpPr>
      <p:sp>
        <p:nvSpPr>
          <p:cNvPr id="1048788" name="Title 1"/>
          <p:cNvSpPr>
            <a:spLocks noGrp="1"/>
          </p:cNvSpPr>
          <p:nvPr>
            <p:ph type="title"/>
          </p:nvPr>
        </p:nvSpPr>
        <p:spPr>
          <a:xfrm>
            <a:off x="677334" y="609600"/>
            <a:ext cx="8596668" cy="1320800"/>
          </a:xfrm>
        </p:spPr>
        <p:txBody>
          <a:bodyPr/>
          <a:p>
            <a:r>
              <a:rPr lang="ar-SA"/>
              <a:t>انقر لتحرير نمط العنوان الرئيسي</a:t>
            </a:r>
            <a:endParaRPr dirty="0" lang="en-US"/>
          </a:p>
        </p:txBody>
      </p:sp>
      <p:sp>
        <p:nvSpPr>
          <p:cNvPr id="1048789" name="Date Placeholder 2"/>
          <p:cNvSpPr>
            <a:spLocks noGrp="1"/>
          </p:cNvSpPr>
          <p:nvPr>
            <p:ph type="dt" sz="half" idx="10"/>
          </p:nvPr>
        </p:nvSpPr>
        <p:spPr/>
        <p:txBody>
          <a:bodyPr/>
          <a:p>
            <a:fld id="{0E25A484-854F-4E49-A0E2-50B1AEB4AD15}" type="datetimeFigureOut">
              <a:rPr lang="en-US" smtClean="0"/>
              <a:t>9/23/2023</a:t>
            </a:fld>
            <a:endParaRPr lang="en-US"/>
          </a:p>
        </p:txBody>
      </p:sp>
      <p:sp>
        <p:nvSpPr>
          <p:cNvPr id="1048790" name="Footer Placeholder 3"/>
          <p:cNvSpPr>
            <a:spLocks noGrp="1"/>
          </p:cNvSpPr>
          <p:nvPr>
            <p:ph type="ftr" sz="quarter" idx="11"/>
          </p:nvPr>
        </p:nvSpPr>
        <p:spPr/>
        <p:txBody>
          <a:bodyPr/>
          <a:p>
            <a:endParaRPr lang="en-US"/>
          </a:p>
        </p:txBody>
      </p:sp>
      <p:sp>
        <p:nvSpPr>
          <p:cNvPr id="1048791" name="Slide Number Placeholder 4"/>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فارغ">
    <p:spTree>
      <p:nvGrpSpPr>
        <p:cNvPr id="81" name=""/>
        <p:cNvGrpSpPr/>
        <p:nvPr/>
      </p:nvGrpSpPr>
      <p:grpSpPr>
        <a:xfrm>
          <a:off x="0" y="0"/>
          <a:ext cx="0" cy="0"/>
          <a:chOff x="0" y="0"/>
          <a:chExt cx="0" cy="0"/>
        </a:xfrm>
      </p:grpSpPr>
      <p:sp>
        <p:nvSpPr>
          <p:cNvPr id="1048621" name="Date Placeholder 1"/>
          <p:cNvSpPr>
            <a:spLocks noGrp="1"/>
          </p:cNvSpPr>
          <p:nvPr>
            <p:ph type="dt" sz="half" idx="10"/>
          </p:nvPr>
        </p:nvSpPr>
        <p:spPr/>
        <p:txBody>
          <a:bodyPr/>
          <a:p>
            <a:fld id="{0E25A484-854F-4E49-A0E2-50B1AEB4AD15}" type="datetimeFigureOut">
              <a:rPr lang="en-US" smtClean="0"/>
              <a:t>9/23/2023</a:t>
            </a:fld>
            <a:endParaRPr lang="en-US"/>
          </a:p>
        </p:txBody>
      </p:sp>
      <p:sp>
        <p:nvSpPr>
          <p:cNvPr id="1048622" name="Footer Placeholder 2"/>
          <p:cNvSpPr>
            <a:spLocks noGrp="1"/>
          </p:cNvSpPr>
          <p:nvPr>
            <p:ph type="ftr" sz="quarter" idx="11"/>
          </p:nvPr>
        </p:nvSpPr>
        <p:spPr/>
        <p:txBody>
          <a:bodyPr/>
          <a:p>
            <a:endParaRPr lang="en-US"/>
          </a:p>
        </p:txBody>
      </p:sp>
      <p:sp>
        <p:nvSpPr>
          <p:cNvPr id="1048623" name="Slide Number Placeholder 3"/>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محتوى ذو تسمية توضيحية">
    <p:spTree>
      <p:nvGrpSpPr>
        <p:cNvPr id="151" name=""/>
        <p:cNvGrpSpPr/>
        <p:nvPr/>
      </p:nvGrpSpPr>
      <p:grpSpPr>
        <a:xfrm>
          <a:off x="0" y="0"/>
          <a:ext cx="0" cy="0"/>
          <a:chOff x="0" y="0"/>
          <a:chExt cx="0" cy="0"/>
        </a:xfrm>
      </p:grpSpPr>
      <p:sp>
        <p:nvSpPr>
          <p:cNvPr id="1048930"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العنوان الرئيسي</a:t>
            </a:r>
            <a:endParaRPr dirty="0" lang="en-US"/>
          </a:p>
        </p:txBody>
      </p:sp>
      <p:sp>
        <p:nvSpPr>
          <p:cNvPr id="1048931" name="Content Placeholder 2"/>
          <p:cNvSpPr>
            <a:spLocks noGrp="1"/>
          </p:cNvSpPr>
          <p:nvPr>
            <p:ph idx="1"/>
          </p:nvPr>
        </p:nvSpPr>
        <p:spPr>
          <a:xfrm>
            <a:off x="4760461" y="514924"/>
            <a:ext cx="4513541" cy="5526437"/>
          </a:xfrm>
        </p:spPr>
        <p:txBody>
          <a:bodyPr>
            <a:normAutofit/>
          </a:bodyPr>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dirty="0" lang="en-US"/>
          </a:p>
        </p:txBody>
      </p:sp>
      <p:sp>
        <p:nvSpPr>
          <p:cNvPr id="104893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ar-SA"/>
              <a:t>انقر لتحرير أنماط النص الرئيسي</a:t>
            </a:r>
          </a:p>
        </p:txBody>
      </p:sp>
      <p:sp>
        <p:nvSpPr>
          <p:cNvPr id="1048933" name="Date Placeholder 4"/>
          <p:cNvSpPr>
            <a:spLocks noGrp="1"/>
          </p:cNvSpPr>
          <p:nvPr>
            <p:ph type="dt" sz="half" idx="10"/>
          </p:nvPr>
        </p:nvSpPr>
        <p:spPr/>
        <p:txBody>
          <a:bodyPr/>
          <a:p>
            <a:fld id="{0E25A484-854F-4E49-A0E2-50B1AEB4AD15}" type="datetimeFigureOut">
              <a:rPr lang="en-US" smtClean="0"/>
              <a:t>9/23/2023</a:t>
            </a:fld>
            <a:endParaRPr lang="en-US"/>
          </a:p>
        </p:txBody>
      </p:sp>
      <p:sp>
        <p:nvSpPr>
          <p:cNvPr id="1048934" name="Footer Placeholder 5"/>
          <p:cNvSpPr>
            <a:spLocks noGrp="1"/>
          </p:cNvSpPr>
          <p:nvPr>
            <p:ph type="ftr" sz="quarter" idx="11"/>
          </p:nvPr>
        </p:nvSpPr>
        <p:spPr/>
        <p:txBody>
          <a:bodyPr/>
          <a:p>
            <a:endParaRPr lang="en-US"/>
          </a:p>
        </p:txBody>
      </p:sp>
      <p:sp>
        <p:nvSpPr>
          <p:cNvPr id="1048935" name="Slide Number Placeholder 6"/>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صورة مع تسمية توضيحية">
    <p:spTree>
      <p:nvGrpSpPr>
        <p:cNvPr id="143" name=""/>
        <p:cNvGrpSpPr/>
        <p:nvPr/>
      </p:nvGrpSpPr>
      <p:grpSpPr>
        <a:xfrm>
          <a:off x="0" y="0"/>
          <a:ext cx="0" cy="0"/>
          <a:chOff x="0" y="0"/>
          <a:chExt cx="0" cy="0"/>
        </a:xfrm>
      </p:grpSpPr>
      <p:sp>
        <p:nvSpPr>
          <p:cNvPr id="1048884" name="Title 1"/>
          <p:cNvSpPr>
            <a:spLocks noGrp="1"/>
          </p:cNvSpPr>
          <p:nvPr>
            <p:ph type="title"/>
          </p:nvPr>
        </p:nvSpPr>
        <p:spPr>
          <a:xfrm>
            <a:off x="677334" y="4800600"/>
            <a:ext cx="8596667" cy="566738"/>
          </a:xfrm>
        </p:spPr>
        <p:txBody>
          <a:bodyPr anchor="b">
            <a:normAutofit/>
          </a:bodyPr>
          <a:lstStyle>
            <a:lvl1pPr algn="l">
              <a:defRPr b="0" sz="2400"/>
            </a:lvl1pPr>
          </a:lstStyle>
          <a:p>
            <a:r>
              <a:rPr lang="ar-SA"/>
              <a:t>انقر لتحرير نمط العنوان الرئيسي</a:t>
            </a:r>
            <a:endParaRPr dirty="0" lang="en-US"/>
          </a:p>
        </p:txBody>
      </p:sp>
      <p:sp>
        <p:nvSpPr>
          <p:cNvPr id="1048885"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ar-SA"/>
              <a:t>انقر فوق الأيقونة لإضافة صورة</a:t>
            </a:r>
            <a:endParaRPr dirty="0" lang="en-US"/>
          </a:p>
        </p:txBody>
      </p:sp>
      <p:sp>
        <p:nvSpPr>
          <p:cNvPr id="1048886"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ar-SA"/>
              <a:t>انقر لتحرير أنماط النص الرئيسي</a:t>
            </a:r>
          </a:p>
        </p:txBody>
      </p:sp>
      <p:sp>
        <p:nvSpPr>
          <p:cNvPr id="1048887" name="Date Placeholder 4"/>
          <p:cNvSpPr>
            <a:spLocks noGrp="1"/>
          </p:cNvSpPr>
          <p:nvPr>
            <p:ph type="dt" sz="half" idx="10"/>
          </p:nvPr>
        </p:nvSpPr>
        <p:spPr/>
        <p:txBody>
          <a:bodyPr/>
          <a:p>
            <a:fld id="{0E25A484-854F-4E49-A0E2-50B1AEB4AD15}" type="datetimeFigureOut">
              <a:rPr lang="en-US" smtClean="0"/>
              <a:t>9/23/2023</a:t>
            </a:fld>
            <a:endParaRPr lang="en-US"/>
          </a:p>
        </p:txBody>
      </p:sp>
      <p:sp>
        <p:nvSpPr>
          <p:cNvPr id="1048888" name="Footer Placeholder 5"/>
          <p:cNvSpPr>
            <a:spLocks noGrp="1"/>
          </p:cNvSpPr>
          <p:nvPr>
            <p:ph type="ftr" sz="quarter" idx="11"/>
          </p:nvPr>
        </p:nvSpPr>
        <p:spPr/>
        <p:txBody>
          <a:bodyPr/>
          <a:p>
            <a:endParaRPr lang="en-US"/>
          </a:p>
        </p:txBody>
      </p:sp>
      <p:sp>
        <p:nvSpPr>
          <p:cNvPr id="1048889" name="Slide Number Placeholder 6"/>
          <p:cNvSpPr>
            <a:spLocks noGrp="1"/>
          </p:cNvSpPr>
          <p:nvPr>
            <p:ph type="sldNum" sz="quarter" idx="12"/>
          </p:nvPr>
        </p:nvSpPr>
        <p:spPr/>
        <p:txBody>
          <a:bodyPr/>
          <a:p>
            <a:fld id="{A01E0C16-5E61-4552-AB1A-A53C5948E3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0"/>
            <a:ext cx="12192000" cy="6870500"/>
            <a:chOff x="-12514255" y="-8467"/>
            <a:chExt cx="24706255" cy="6870500"/>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12514255" y="4017233"/>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ar-SA"/>
              <a:t>انقر لتحرير نمط العنوان الرئيسي</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0E25A484-854F-4E49-A0E2-50B1AEB4AD15}" type="datetimeFigureOut">
              <a:rPr lang="en-US" smtClean="0"/>
              <a:t>9/23/2023</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A01E0C16-5E61-4552-AB1A-A53C5948E3BC}"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عنوان 1"/>
          <p:cNvSpPr>
            <a:spLocks noGrp="1"/>
          </p:cNvSpPr>
          <p:nvPr>
            <p:ph type="ctrTitle"/>
          </p:nvPr>
        </p:nvSpPr>
        <p:spPr/>
        <p:txBody>
          <a:bodyPr/>
          <a:p>
            <a:pPr algn="ctr"/>
            <a:r>
              <a:rPr b="1" dirty="0" lang="en-US"/>
              <a:t>Data Structures</a:t>
            </a:r>
            <a:br>
              <a:rPr b="1" dirty="0" lang="en-US"/>
            </a:br>
            <a:endParaRPr b="1" dirty="0" lang="en-US"/>
          </a:p>
        </p:txBody>
      </p:sp>
      <p:sp>
        <p:nvSpPr>
          <p:cNvPr id="1048603" name="عنوان فرعي 2"/>
          <p:cNvSpPr>
            <a:spLocks noGrp="1"/>
          </p:cNvSpPr>
          <p:nvPr>
            <p:ph type="subTitle" idx="1"/>
          </p:nvPr>
        </p:nvSpPr>
        <p:spPr/>
        <p:txBody>
          <a:bodyPr>
            <a:normAutofit/>
          </a:bodyPr>
          <a:p>
            <a:pPr algn="ctr"/>
            <a:r>
              <a:rPr b="1" dirty="0" sz="3600" lang="en-US"/>
              <a:t>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36" name="Rectangle 2"/>
          <p:cNvSpPr>
            <a:spLocks noGrp="1" noChangeArrowheads="1"/>
          </p:cNvSpPr>
          <p:nvPr>
            <p:ph type="title"/>
          </p:nvPr>
        </p:nvSpPr>
        <p:spPr>
          <a:xfrm>
            <a:off x="1048809" y="338137"/>
            <a:ext cx="8596668" cy="762001"/>
          </a:xfrm>
        </p:spPr>
        <p:txBody>
          <a:bodyPr/>
          <a:p>
            <a:pPr algn="ctr" eaLnBrk="1" hangingPunct="1"/>
            <a:r>
              <a:rPr altLang="en-US" dirty="0" lang="en-US"/>
              <a:t>Data Types </a:t>
            </a:r>
            <a:r>
              <a:rPr altLang="en-US" dirty="0" lang="en-US">
                <a:latin typeface="Adobe Caslon Pro" panose="0205050205050A020403" pitchFamily="18" charset="0"/>
              </a:rPr>
              <a:t>&amp;</a:t>
            </a:r>
            <a:r>
              <a:rPr altLang="en-US" dirty="0" lang="en-US"/>
              <a:t> Data Structures</a:t>
            </a:r>
            <a:endParaRPr altLang="en-US" dirty="0" lang="en-GB"/>
          </a:p>
        </p:txBody>
      </p:sp>
      <p:sp>
        <p:nvSpPr>
          <p:cNvPr id="1048637" name="Rectangle 3"/>
          <p:cNvSpPr>
            <a:spLocks noGrp="1" noChangeArrowheads="1"/>
          </p:cNvSpPr>
          <p:nvPr>
            <p:ph idx="1"/>
          </p:nvPr>
        </p:nvSpPr>
        <p:spPr>
          <a:xfrm>
            <a:off x="677333" y="1517652"/>
            <a:ext cx="10038292" cy="3880773"/>
          </a:xfrm>
        </p:spPr>
        <p:txBody>
          <a:bodyPr>
            <a:noAutofit/>
          </a:bodyPr>
          <a:p>
            <a:pPr eaLnBrk="1" hangingPunct="1"/>
            <a:r>
              <a:rPr altLang="en-US" dirty="0" sz="2800" lang="en-US"/>
              <a:t>Data is classified into </a:t>
            </a:r>
            <a:r>
              <a:rPr altLang="en-US" b="1" dirty="0" sz="2800" lang="en-US" u="sng"/>
              <a:t>data types</a:t>
            </a:r>
            <a:r>
              <a:rPr altLang="en-US" dirty="0" sz="2800" lang="en-US"/>
              <a:t>. e.g. char, float, </a:t>
            </a:r>
            <a:r>
              <a:rPr altLang="en-US" dirty="0" sz="2800" lang="en-US" err="1"/>
              <a:t>int</a:t>
            </a:r>
            <a:r>
              <a:rPr altLang="en-US" dirty="0" sz="2800" lang="en-US"/>
              <a:t>, etc.</a:t>
            </a:r>
          </a:p>
          <a:p>
            <a:pPr eaLnBrk="1" hangingPunct="1"/>
            <a:r>
              <a:rPr altLang="en-US" dirty="0" sz="2800" lang="en-US"/>
              <a:t>A data type is :</a:t>
            </a:r>
          </a:p>
          <a:p>
            <a:pPr eaLnBrk="1" hangingPunct="1" indent="-571500" marL="571500">
              <a:buAutoNum type="romanLcParenBoth"/>
            </a:pPr>
            <a:r>
              <a:rPr altLang="en-US" dirty="0" sz="2800" lang="en-US"/>
              <a:t>a </a:t>
            </a:r>
            <a:r>
              <a:rPr altLang="en-US" b="1" dirty="0" sz="2800" lang="en-US"/>
              <a:t>domain</a:t>
            </a:r>
            <a:r>
              <a:rPr altLang="en-US" dirty="0" sz="2800" lang="en-US"/>
              <a:t> of allowed values and</a:t>
            </a:r>
          </a:p>
          <a:p>
            <a:pPr eaLnBrk="1" hangingPunct="1" indent="-571500" marL="571500">
              <a:buAutoNum type="romanLcParenBoth"/>
            </a:pPr>
            <a:r>
              <a:rPr altLang="en-US" dirty="0" sz="2800" lang="en-US"/>
              <a:t>a set of </a:t>
            </a:r>
            <a:r>
              <a:rPr altLang="en-US" b="1" dirty="0" sz="2800" lang="en-US"/>
              <a:t>operations</a:t>
            </a:r>
            <a:r>
              <a:rPr altLang="en-US" dirty="0" sz="2800" lang="en-US"/>
              <a:t> on these values.</a:t>
            </a:r>
          </a:p>
          <a:p>
            <a:pPr eaLnBrk="1" hangingPunct="1"/>
            <a:r>
              <a:rPr altLang="en-US" dirty="0" sz="2800" lang="en-US"/>
              <a:t>Compiler signals an error if wrong operation is performed on data of a certain type. </a:t>
            </a:r>
          </a:p>
          <a:p>
            <a:pPr eaLnBrk="1" hangingPunct="1" indent="0" marL="0">
              <a:buNone/>
            </a:pPr>
            <a:r>
              <a:rPr altLang="en-US" dirty="0" sz="2800" lang="en-US"/>
              <a:t>	For example, </a:t>
            </a:r>
            <a:r>
              <a:rPr altLang="en-US" dirty="0" sz="2800" lang="en-US">
                <a:latin typeface="Courier New" panose="02070309020205020404" pitchFamily="49" charset="0"/>
                <a:cs typeface="Courier New" panose="02070309020205020404" pitchFamily="49" charset="0"/>
              </a:rPr>
              <a:t>char </a:t>
            </a:r>
            <a:r>
              <a:rPr altLang="en-US" dirty="0" sz="2800" lang="en-US" err="1">
                <a:latin typeface="Courier New" panose="02070309020205020404" pitchFamily="49" charset="0"/>
                <a:cs typeface="Courier New" panose="02070309020205020404" pitchFamily="49" charset="0"/>
              </a:rPr>
              <a:t>x,y,z</a:t>
            </a:r>
            <a:r>
              <a:rPr altLang="en-US" dirty="0" sz="2800" lang="en-US">
                <a:latin typeface="Courier New" panose="02070309020205020404" pitchFamily="49" charset="0"/>
                <a:cs typeface="Courier New" panose="02070309020205020404" pitchFamily="49" charset="0"/>
              </a:rPr>
              <a:t>; z = x*y</a:t>
            </a:r>
            <a:r>
              <a:rPr altLang="en-US" dirty="0" sz="2800" lang="en-US"/>
              <a:t> is not allowed.</a:t>
            </a:r>
          </a:p>
        </p:txBody>
      </p:sp>
      <p:sp>
        <p:nvSpPr>
          <p:cNvPr id="104863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0A1B3C22-787B-4FE1-989D-450505EF6078}" type="slidenum">
              <a:rPr altLang="en-US" sz="1400" lang="en-US"/>
              <a:pPr>
                <a:spcBef>
                  <a:spcPct val="0"/>
                </a:spcBef>
                <a:buFontTx/>
                <a:buNone/>
              </a:pPr>
              <a:t>10</a:t>
            </a:fld>
            <a:endParaRPr altLang="en-US" sz="14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39" name="Rectangle 3"/>
          <p:cNvSpPr>
            <a:spLocks noGrp="1" noChangeArrowheads="1"/>
          </p:cNvSpPr>
          <p:nvPr>
            <p:ph idx="1"/>
          </p:nvPr>
        </p:nvSpPr>
        <p:spPr>
          <a:xfrm>
            <a:off x="677333" y="317501"/>
            <a:ext cx="9852555" cy="3880773"/>
          </a:xfrm>
        </p:spPr>
        <p:txBody>
          <a:bodyPr>
            <a:normAutofit/>
          </a:bodyPr>
          <a:p>
            <a:pPr eaLnBrk="1" hangingPunct="1"/>
            <a:r>
              <a:rPr altLang="en-US" b="1" dirty="0" sz="2400" lang="en-US"/>
              <a:t>Simple Data</a:t>
            </a:r>
            <a:r>
              <a:rPr altLang="en-US" dirty="0" sz="2400" lang="en-US"/>
              <a:t> types: also known as atomic data types </a:t>
            </a:r>
            <a:r>
              <a:rPr altLang="en-US" dirty="0" sz="2400" lang="en-US">
                <a:sym typeface="Wingdings" panose="05000000000000000000" pitchFamily="2" charset="2"/>
              </a:rPr>
              <a:t> have no component parts. E.g. </a:t>
            </a:r>
            <a:r>
              <a:rPr altLang="en-US" dirty="0" sz="2400" lang="en-US" err="1">
                <a:sym typeface="Wingdings" panose="05000000000000000000" pitchFamily="2" charset="2"/>
              </a:rPr>
              <a:t>int</a:t>
            </a:r>
            <a:r>
              <a:rPr altLang="en-US" dirty="0" sz="2400" lang="en-US">
                <a:sym typeface="Wingdings" panose="05000000000000000000" pitchFamily="2" charset="2"/>
              </a:rPr>
              <a:t>, char, float, etc.</a:t>
            </a:r>
            <a:endParaRPr altLang="en-US" dirty="0" sz="2400" lang="en-US"/>
          </a:p>
        </p:txBody>
      </p:sp>
      <p:sp>
        <p:nvSpPr>
          <p:cNvPr id="104864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7F09D853-BBD7-494D-99A8-D0E12DFB1039}" type="slidenum">
              <a:rPr altLang="en-US" sz="1400" lang="en-US"/>
              <a:pPr>
                <a:spcBef>
                  <a:spcPct val="0"/>
                </a:spcBef>
                <a:buFontTx/>
                <a:buNone/>
              </a:pPr>
              <a:t>11</a:t>
            </a:fld>
            <a:endParaRPr altLang="en-US" sz="1400" lang="en-US"/>
          </a:p>
        </p:txBody>
      </p:sp>
      <p:graphicFrame>
        <p:nvGraphicFramePr>
          <p:cNvPr id="4194304" name="Group 23"/>
          <p:cNvGraphicFramePr>
            <a:graphicFrameLocks noGrp="1"/>
          </p:cNvGraphicFramePr>
          <p:nvPr/>
        </p:nvGraphicFramePr>
        <p:xfrm>
          <a:off x="3352800" y="1600193"/>
          <a:ext cx="609600" cy="517956"/>
        </p:xfrm>
        <a:graphic>
          <a:graphicData uri="http://schemas.openxmlformats.org/drawingml/2006/table">
            <a:tbl>
              <a:tblPr/>
              <a:tblGrid>
                <a:gridCol w="609600"/>
              </a:tblGrid>
              <a:tr h="5175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sz="2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21</a:t>
                      </a:r>
                    </a:p>
                  </a:txBody>
                  <a:tcPr marT="45618" marB="456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graphicFrame>
        <p:nvGraphicFramePr>
          <p:cNvPr id="4194305" name="Group 33"/>
          <p:cNvGraphicFramePr>
            <a:graphicFrameLocks noGrp="1"/>
          </p:cNvGraphicFramePr>
          <p:nvPr/>
        </p:nvGraphicFramePr>
        <p:xfrm>
          <a:off x="4800600" y="1600193"/>
          <a:ext cx="914400" cy="517956"/>
        </p:xfrm>
        <a:graphic>
          <a:graphicData uri="http://schemas.openxmlformats.org/drawingml/2006/table">
            <a:tbl>
              <a:tblPr/>
              <a:tblGrid>
                <a:gridCol w="914400"/>
              </a:tblGrid>
              <a:tr h="5175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dirty="0" sz="2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3.14</a:t>
                      </a:r>
                    </a:p>
                  </a:txBody>
                  <a:tcPr marT="45618" marB="456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graphicFrame>
        <p:nvGraphicFramePr>
          <p:cNvPr id="4194306" name="Group 41"/>
          <p:cNvGraphicFramePr>
            <a:graphicFrameLocks noGrp="1"/>
          </p:cNvGraphicFramePr>
          <p:nvPr/>
        </p:nvGraphicFramePr>
        <p:xfrm>
          <a:off x="6629400" y="1600193"/>
          <a:ext cx="685800" cy="517956"/>
        </p:xfrm>
        <a:graphic>
          <a:graphicData uri="http://schemas.openxmlformats.org/drawingml/2006/table">
            <a:tbl>
              <a:tblPr/>
              <a:tblGrid>
                <a:gridCol w="685800"/>
              </a:tblGrid>
              <a:tr h="5175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sz="2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a:t>
                      </a:r>
                    </a:p>
                  </a:txBody>
                  <a:tcPr marT="45618" marB="4561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8641" name="Rectangle 3"/>
          <p:cNvSpPr txBox="1">
            <a:spLocks noChangeArrowheads="1"/>
          </p:cNvSpPr>
          <p:nvPr/>
        </p:nvSpPr>
        <p:spPr>
          <a:xfrm>
            <a:off x="597010" y="2977227"/>
            <a:ext cx="10095442" cy="3064135"/>
          </a:xfrm>
          <a:prstGeom prst="rect"/>
        </p:spPr>
        <p:txBody>
          <a:bodyPr bIns="45720" lIns="91440" rIns="91440" rtlCol="0" tIns="45720" vert="horz">
            <a:normAutofit/>
          </a:bodyPr>
          <a:lst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altLang="en-US" b="1" dirty="0" sz="2400" lang="en-US">
                <a:sym typeface="Wingdings" panose="05000000000000000000" pitchFamily="2" charset="2"/>
              </a:rPr>
              <a:t>Structured Data</a:t>
            </a:r>
            <a:r>
              <a:rPr altLang="en-US" dirty="0" sz="2400" lang="en-US">
                <a:sym typeface="Wingdings" panose="05000000000000000000" pitchFamily="2" charset="2"/>
              </a:rPr>
              <a:t> types: can be broken into component parts. E.g. an object, array, …  Example: a student object.</a:t>
            </a:r>
          </a:p>
        </p:txBody>
      </p:sp>
      <p:graphicFrame>
        <p:nvGraphicFramePr>
          <p:cNvPr id="4194307" name="Group 87"/>
          <p:cNvGraphicFramePr>
            <a:graphicFrameLocks noGrp="1"/>
          </p:cNvGraphicFramePr>
          <p:nvPr/>
        </p:nvGraphicFramePr>
        <p:xfrm>
          <a:off x="4654130" y="4267200"/>
          <a:ext cx="4343400" cy="1006476"/>
        </p:xfrm>
        <a:graphic>
          <a:graphicData uri="http://schemas.openxmlformats.org/drawingml/2006/table">
            <a:tbl>
              <a:tblPr/>
              <a:tblGrid>
                <a:gridCol w="868363"/>
                <a:gridCol w="868362"/>
                <a:gridCol w="869950"/>
                <a:gridCol w="868363"/>
                <a:gridCol w="868362"/>
              </a:tblGrid>
              <a:tr h="33549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sz="16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sz="16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H</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sz="16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M</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sz="16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sz="16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D</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3549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sz="16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20</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altLang="en-US" baseline="0" b="0" cap="none" sz="1600" i="0" kumimoji="0" lang="en-GB" normalizeH="0" strike="noStrike" u="none">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w="12700" cap="flat" cmpd="sng" algn="ctr">
                      <a:solidFill>
                        <a:schemeClr val="tx1"/>
                      </a:solidFill>
                      <a:prstDash val="solid"/>
                      <a:round/>
                      <a:headEnd type="none" w="med" len="med"/>
                      <a:tailEnd type="none" w="med" len="med"/>
                    </a:lnL>
                    <a:lnR>
                      <a:noFill/>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altLang="en-US" baseline="0" b="0" cap="none" sz="1600" i="0" kumimoji="0" lang="en-GB" normalizeH="0" strike="noStrike" u="none">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altLang="en-US" baseline="0" b="0" cap="none" sz="1600" i="0" kumimoji="0" lang="en-GB" normalizeH="0" strike="noStrike" u="none">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a:noFill/>
                    </a:lnL>
                    <a:lnR>
                      <a:noFill/>
                    </a:lnR>
                    <a:lnT w="12700" cap="flat" cmpd="sng" algn="ctr">
                      <a:solidFill>
                        <a:schemeClr val="tx1"/>
                      </a:solidFill>
                      <a:prstDash val="solid"/>
                      <a:round/>
                      <a:headEnd type="none" w="med" len="med"/>
                      <a:tailEnd type="none" w="med" len="med"/>
                    </a:lnT>
                    <a:lnB>
                      <a:noFill/>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altLang="en-US" baseline="0" b="0" cap="none" sz="1600" i="0" kumimoji="0" lang="en-GB" normalizeH="0" strike="noStrike" u="none">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a:noFill/>
                    </a:lnL>
                    <a:lnR cap="flat">
                      <a:noFill/>
                    </a:lnR>
                    <a:lnT w="12700" cap="flat" cmpd="sng" algn="ctr">
                      <a:solidFill>
                        <a:schemeClr val="tx1"/>
                      </a:solidFill>
                      <a:prstDash val="solid"/>
                      <a:round/>
                      <a:headEnd type="none" w="med" len="med"/>
                      <a:tailEnd type="none" w="med" len="med"/>
                    </a:lnT>
                    <a:lnB>
                      <a:noFill/>
                      <a:headEnd type="none" w="med" len="med"/>
                      <a:tailEnd type="none" w="med" len="med"/>
                    </a:lnB>
                    <a:lnTlToBr>
                      <a:noFill/>
                      <a:headEnd type="none" w="med" len="med"/>
                      <a:tailEnd type="none" w="med" len="med"/>
                    </a:lnTlToBr>
                    <a:lnBlToTr>
                      <a:noFill/>
                      <a:headEnd type="none" w="med" len="med"/>
                      <a:tailEnd type="none" w="med" len="med"/>
                    </a:lnBlToTr>
                    <a:noFill/>
                  </a:tcPr>
                </a:tc>
              </a:tr>
              <a:tr h="33549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sz="16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C</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sz="16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S</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sz="16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C</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altLang="en-US" baseline="0" b="0" cap="none" sz="1600" i="0" kumimoji="0" lang="en-GB" normalizeH="0" strike="noStrike" u="none">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w="12700" cap="flat" cmpd="sng" algn="ctr">
                      <a:solidFill>
                        <a:schemeClr val="tx1"/>
                      </a:solidFill>
                      <a:prstDash val="solid"/>
                      <a:round/>
                      <a:headEnd type="none" w="med" len="med"/>
                      <a:tailEnd type="none" w="med" len="med"/>
                    </a:lnL>
                    <a:lnR>
                      <a:noFill/>
                      <a:headEnd type="none" w="med" len="med"/>
                      <a:tailEnd type="none" w="med" len="med"/>
                    </a:lnR>
                    <a:lnT>
                      <a:noFill/>
                      <a:headEnd type="none" w="med" len="med"/>
                      <a:tailEnd type="none" w="med" len="med"/>
                    </a:lnT>
                    <a:lnB cap="flat">
                      <a:noFill/>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l" defTabSz="914400" eaLnBrk="1" fontAlgn="base" hangingPunct="1" indent="0" latinLnBrk="0" lvl="0" marL="0" marR="0" rtl="0">
                        <a:lnSpc>
                          <a:spcPct val="100000"/>
                        </a:lnSpc>
                        <a:spcBef>
                          <a:spcPct val="20000"/>
                        </a:spcBef>
                        <a:spcAft>
                          <a:spcPct val="0"/>
                        </a:spcAft>
                        <a:buClrTx/>
                        <a:buSzTx/>
                        <a:buFontTx/>
                        <a:buNone/>
                      </a:pPr>
                      <a:endParaRPr altLang="en-US" baseline="0" b="0" cap="none" dirty="0" sz="1600" i="0" kumimoji="0" lang="en-GB" normalizeH="0" strike="noStrike" u="none">
                        <a:ln>
                          <a:noFill/>
                        </a:ln>
                        <a:solidFill>
                          <a:schemeClr val="tx1"/>
                        </a:solidFill>
                        <a:effectLst/>
                        <a:latin typeface="Times New Roman" panose="02020603050405020304" pitchFamily="18" charset="0"/>
                        <a:cs typeface="Times New Roman" panose="02020603050405020304" pitchFamily="18" charset="0"/>
                      </a:endParaRPr>
                    </a:p>
                  </a:txBody>
                  <a:tcPr marT="45749" marB="45749" horzOverflow="overflow">
                    <a:lnL>
                      <a:noFill/>
                    </a:lnL>
                    <a:lnR cap="flat">
                      <a:noFill/>
                    </a:lnR>
                    <a:lnT>
                      <a:noFill/>
                    </a:lnT>
                    <a:lnB cap="flat">
                      <a:noFill/>
                    </a:lnB>
                    <a:lnTlToBr>
                      <a:noFill/>
                    </a:lnTlToBr>
                    <a:lnBlToTr>
                      <a:noFill/>
                    </a:lnBlToTr>
                    <a:noFill/>
                  </a:tcPr>
                </a:tc>
              </a:tr>
            </a:tbl>
          </a:graphicData>
        </a:graphic>
      </p:graphicFrame>
      <p:sp>
        <p:nvSpPr>
          <p:cNvPr id="1048642" name="Text Box 88"/>
          <p:cNvSpPr txBox="1">
            <a:spLocks noChangeArrowheads="1"/>
          </p:cNvSpPr>
          <p:nvPr/>
        </p:nvSpPr>
        <p:spPr bwMode="auto">
          <a:xfrm>
            <a:off x="3505201" y="4138608"/>
            <a:ext cx="1018302" cy="408940"/>
          </a:xfrm>
          <a:prstGeom prst="rect"/>
          <a:noFill/>
          <a:ln>
            <a:noFill/>
          </a:ln>
          <a:effec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altLang="en-US" dirty="0" sz="2400" lang="en-US"/>
              <a:t>Name</a:t>
            </a:r>
          </a:p>
        </p:txBody>
      </p:sp>
      <p:sp>
        <p:nvSpPr>
          <p:cNvPr id="1048643" name="Text Box 89"/>
          <p:cNvSpPr txBox="1">
            <a:spLocks noChangeArrowheads="1"/>
          </p:cNvSpPr>
          <p:nvPr/>
        </p:nvSpPr>
        <p:spPr bwMode="auto">
          <a:xfrm>
            <a:off x="3581400" y="4486272"/>
            <a:ext cx="759737" cy="408940"/>
          </a:xfrm>
          <a:prstGeom prst="rect"/>
          <a:noFill/>
          <a:ln>
            <a:noFill/>
          </a:ln>
          <a:effec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altLang="en-US" sz="2400" lang="en-US"/>
              <a:t>Age</a:t>
            </a:r>
          </a:p>
        </p:txBody>
      </p:sp>
      <p:sp>
        <p:nvSpPr>
          <p:cNvPr id="1048644" name="Text Box 90"/>
          <p:cNvSpPr txBox="1">
            <a:spLocks noChangeArrowheads="1"/>
          </p:cNvSpPr>
          <p:nvPr/>
        </p:nvSpPr>
        <p:spPr bwMode="auto">
          <a:xfrm>
            <a:off x="3505201" y="4852984"/>
            <a:ext cx="1220261" cy="408941"/>
          </a:xfrm>
          <a:prstGeom prst="rect"/>
          <a:noFill/>
          <a:ln>
            <a:noFill/>
          </a:ln>
          <a:effec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altLang="en-US" dirty="0" sz="2400" lang="en-US"/>
              <a:t>Branch</a:t>
            </a:r>
          </a:p>
        </p:txBody>
      </p:sp>
      <p:sp>
        <p:nvSpPr>
          <p:cNvPr id="1048645" name="Oval 91"/>
          <p:cNvSpPr>
            <a:spLocks noChangeArrowheads="1"/>
          </p:cNvSpPr>
          <p:nvPr/>
        </p:nvSpPr>
        <p:spPr bwMode="auto">
          <a:xfrm>
            <a:off x="4577931" y="4572000"/>
            <a:ext cx="1066800" cy="381000"/>
          </a:xfrm>
          <a:prstGeom prst="ellipse"/>
          <a:noFill/>
          <a:ln w="9525">
            <a:solidFill>
              <a:schemeClr val="tx1"/>
            </a:solidFill>
            <a:round/>
            <a:headEnd/>
            <a:tailEnd/>
          </a:ln>
          <a:effectLst/>
        </p:spPr>
        <p:txBody>
          <a:bodyPr anchor="ctr" wrap="none"/>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altLang="en-US" sz="2400" lang="en-GB"/>
          </a:p>
        </p:txBody>
      </p:sp>
      <p:sp>
        <p:nvSpPr>
          <p:cNvPr id="1048646" name="Line 93"/>
          <p:cNvSpPr>
            <a:spLocks noChangeShapeType="1"/>
          </p:cNvSpPr>
          <p:nvPr/>
        </p:nvSpPr>
        <p:spPr bwMode="auto">
          <a:xfrm>
            <a:off x="5015970" y="4963781"/>
            <a:ext cx="533400" cy="533400"/>
          </a:xfrm>
          <a:prstGeom prst="line"/>
          <a:noFill/>
          <a:ln w="9525">
            <a:solidFill>
              <a:schemeClr val="tx1"/>
            </a:solidFill>
            <a:round/>
            <a:headEnd/>
            <a:tailEnd type="triangle" w="med" len="med"/>
          </a:ln>
          <a:effectLst/>
        </p:spPr>
        <p:txBody>
          <a:bodyPr/>
          <a:p>
            <a:endParaRPr sz="2400" lang="en-US"/>
          </a:p>
        </p:txBody>
      </p:sp>
      <p:sp>
        <p:nvSpPr>
          <p:cNvPr id="1048647" name="Text Box 94"/>
          <p:cNvSpPr txBox="1">
            <a:spLocks noChangeArrowheads="1"/>
          </p:cNvSpPr>
          <p:nvPr/>
        </p:nvSpPr>
        <p:spPr bwMode="auto">
          <a:xfrm>
            <a:off x="5241926" y="5319713"/>
            <a:ext cx="2855089" cy="408940"/>
          </a:xfrm>
          <a:prstGeom prst="rect"/>
          <a:noFill/>
          <a:ln>
            <a:noFill/>
          </a:ln>
          <a:effec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altLang="en-US" sz="2400" lang="en-US"/>
              <a:t>A Component part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48" name="Rectangle 2"/>
          <p:cNvSpPr>
            <a:spLocks noGrp="1" noChangeArrowheads="1"/>
          </p:cNvSpPr>
          <p:nvPr>
            <p:ph type="title"/>
          </p:nvPr>
        </p:nvSpPr>
        <p:spPr/>
        <p:txBody>
          <a:bodyPr/>
          <a:p>
            <a:r>
              <a:rPr lang="en-US"/>
              <a:t>Abstract Data Types</a:t>
            </a:r>
          </a:p>
        </p:txBody>
      </p:sp>
      <p:sp>
        <p:nvSpPr>
          <p:cNvPr id="1048649" name="Rectangle 3"/>
          <p:cNvSpPr>
            <a:spLocks noGrp="1" noChangeArrowheads="1"/>
          </p:cNvSpPr>
          <p:nvPr>
            <p:ph idx="1"/>
          </p:nvPr>
        </p:nvSpPr>
        <p:spPr>
          <a:xfrm>
            <a:off x="423863" y="1539875"/>
            <a:ext cx="10377488" cy="4351338"/>
          </a:xfrm>
        </p:spPr>
        <p:txBody>
          <a:bodyPr>
            <a:normAutofit/>
          </a:bodyPr>
          <a:p>
            <a:pPr algn="just"/>
            <a:r>
              <a:rPr b="1" dirty="0" sz="2800" i="1" lang="en-US"/>
              <a:t>Abstract Data Type (ADT):</a:t>
            </a:r>
            <a:r>
              <a:rPr dirty="0" sz="2800" lang="en-US"/>
              <a:t> a definition for a data type solely in terms of a set of values and a set of operations on that data type.</a:t>
            </a:r>
          </a:p>
          <a:p>
            <a:pPr algn="just"/>
            <a:r>
              <a:rPr dirty="0" sz="2800" lang="en-US"/>
              <a:t>Each ADT operation is defined by its inputs and outputs.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50" name="Rectangle 2"/>
          <p:cNvSpPr>
            <a:spLocks noGrp="1" noChangeArrowheads="1"/>
          </p:cNvSpPr>
          <p:nvPr>
            <p:ph type="title"/>
          </p:nvPr>
        </p:nvSpPr>
        <p:spPr>
          <a:xfrm>
            <a:off x="1491722" y="566737"/>
            <a:ext cx="8596668" cy="1320800"/>
          </a:xfrm>
        </p:spPr>
        <p:txBody>
          <a:bodyPr/>
          <a:p>
            <a:pPr algn="ctr"/>
            <a:r>
              <a:rPr dirty="0" lang="en-US"/>
              <a:t>Logical vs. Physical Form</a:t>
            </a:r>
          </a:p>
        </p:txBody>
      </p:sp>
      <p:sp>
        <p:nvSpPr>
          <p:cNvPr id="1048651" name="Rectangle 3"/>
          <p:cNvSpPr>
            <a:spLocks noGrp="1" noChangeArrowheads="1"/>
          </p:cNvSpPr>
          <p:nvPr>
            <p:ph idx="1"/>
          </p:nvPr>
        </p:nvSpPr>
        <p:spPr>
          <a:xfrm>
            <a:off x="342901" y="1782762"/>
            <a:ext cx="10358437" cy="4351338"/>
          </a:xfrm>
        </p:spPr>
        <p:txBody>
          <a:bodyPr>
            <a:normAutofit/>
          </a:bodyPr>
          <a:p>
            <a:pPr algn="just">
              <a:lnSpc>
                <a:spcPct val="150000"/>
              </a:lnSpc>
            </a:pPr>
            <a:r>
              <a:rPr dirty="0" sz="2800" lang="en-US"/>
              <a:t>Data items have both a </a:t>
            </a:r>
            <a:r>
              <a:rPr b="1" dirty="0" sz="2800" i="1" lang="en-US"/>
              <a:t>logical</a:t>
            </a:r>
            <a:r>
              <a:rPr dirty="0" sz="2800" lang="en-US"/>
              <a:t> and a </a:t>
            </a:r>
            <a:r>
              <a:rPr b="1" dirty="0" sz="2800" i="1" lang="en-US"/>
              <a:t>physical</a:t>
            </a:r>
            <a:r>
              <a:rPr dirty="0" sz="2800" lang="en-US"/>
              <a:t> form.</a:t>
            </a:r>
          </a:p>
          <a:p>
            <a:pPr algn="just">
              <a:lnSpc>
                <a:spcPct val="150000"/>
              </a:lnSpc>
            </a:pPr>
            <a:r>
              <a:rPr dirty="0" sz="2800" lang="en-US"/>
              <a:t>Logical form: definition of the data item within an ADT.</a:t>
            </a:r>
          </a:p>
          <a:p>
            <a:pPr algn="just">
              <a:lnSpc>
                <a:spcPct val="150000"/>
              </a:lnSpc>
            </a:pPr>
            <a:r>
              <a:rPr dirty="0" sz="2800" lang="en-US"/>
              <a:t>Physical form: implementation of the data item within a data structure.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52" name="Rectangle 2"/>
          <p:cNvSpPr>
            <a:spLocks noGrp="1" noChangeArrowheads="1"/>
          </p:cNvSpPr>
          <p:nvPr>
            <p:ph type="title"/>
          </p:nvPr>
        </p:nvSpPr>
        <p:spPr>
          <a:xfrm>
            <a:off x="1205971" y="511177"/>
            <a:ext cx="8596668" cy="1320800"/>
          </a:xfrm>
        </p:spPr>
        <p:txBody>
          <a:bodyPr/>
          <a:p>
            <a:pPr algn="ctr"/>
            <a:r>
              <a:rPr altLang="en-US" dirty="0" sz="4000" lang="en-AU">
                <a:solidFill>
                  <a:schemeClr val="tx1">
                    <a:lumMod val="75000"/>
                    <a:lumOff val="25000"/>
                  </a:schemeClr>
                </a:solidFill>
                <a:cs typeface="Times New Roman" panose="02020603050405020304" pitchFamily="18" charset="0"/>
              </a:rPr>
              <a:t>Classification of Data Structures</a:t>
            </a:r>
          </a:p>
        </p:txBody>
      </p:sp>
      <p:sp>
        <p:nvSpPr>
          <p:cNvPr id="1048653" name="Rectangle 3"/>
          <p:cNvSpPr>
            <a:spLocks noGrp="1" noChangeArrowheads="1"/>
          </p:cNvSpPr>
          <p:nvPr>
            <p:ph idx="1"/>
          </p:nvPr>
        </p:nvSpPr>
        <p:spPr>
          <a:xfrm>
            <a:off x="1563158" y="1974852"/>
            <a:ext cx="8596669" cy="3880773"/>
          </a:xfrm>
        </p:spPr>
        <p:txBody>
          <a:bodyPr rtlCol="0">
            <a:normAutofit/>
          </a:bodyPr>
          <a:p>
            <a:pPr algn="ctr" indent="0" marL="0">
              <a:buNone/>
            </a:pPr>
            <a:endParaRPr altLang="en-US" dirty="0" lang="en-AU">
              <a:solidFill>
                <a:schemeClr val="tx1">
                  <a:lumMod val="75000"/>
                  <a:lumOff val="25000"/>
                </a:schemeClr>
              </a:solidFill>
              <a:latin typeface="+mj-lt"/>
              <a:cs typeface="Times New Roman" panose="02020603050405020304" pitchFamily="18" charset="0"/>
            </a:endParaRPr>
          </a:p>
          <a:p>
            <a:pPr indent="-182880" lvl="1" marL="384048"/>
            <a:r>
              <a:rPr altLang="en-US" dirty="0" sz="3200" lang="en-AU">
                <a:solidFill>
                  <a:schemeClr val="tx1">
                    <a:lumMod val="75000"/>
                    <a:lumOff val="25000"/>
                  </a:schemeClr>
                </a:solidFill>
                <a:latin typeface="+mj-lt"/>
                <a:cs typeface="Times New Roman" panose="02020603050405020304" pitchFamily="18" charset="0"/>
              </a:rPr>
              <a:t> Primitive Data Structures</a:t>
            </a:r>
          </a:p>
          <a:p>
            <a:pPr algn="ctr" indent="0" lvl="1" marL="201168">
              <a:buNone/>
            </a:pPr>
            <a:endParaRPr altLang="en-US" dirty="0" sz="3200" lang="en-AU">
              <a:solidFill>
                <a:schemeClr val="tx1">
                  <a:lumMod val="75000"/>
                  <a:lumOff val="25000"/>
                </a:schemeClr>
              </a:solidFill>
              <a:latin typeface="+mj-lt"/>
              <a:cs typeface="Times New Roman" panose="02020603050405020304" pitchFamily="18" charset="0"/>
            </a:endParaRPr>
          </a:p>
          <a:p>
            <a:pPr indent="-182880" lvl="1" marL="384048"/>
            <a:r>
              <a:rPr altLang="en-US" dirty="0" sz="3200" lang="en-AU">
                <a:solidFill>
                  <a:schemeClr val="tx1">
                    <a:lumMod val="75000"/>
                    <a:lumOff val="25000"/>
                  </a:schemeClr>
                </a:solidFill>
                <a:latin typeface="+mj-lt"/>
                <a:cs typeface="Times New Roman" panose="02020603050405020304" pitchFamily="18" charset="0"/>
              </a:rPr>
              <a:t> Non-Primitive Data Structures</a:t>
            </a:r>
          </a:p>
          <a:p>
            <a:pPr algn="ctr" indent="-182880" lvl="1" marL="384048"/>
            <a:endParaRPr altLang="en-US" dirty="0" sz="3200" lang="en-AU">
              <a:solidFill>
                <a:schemeClr val="tx1">
                  <a:lumMod val="75000"/>
                  <a:lumOff val="25000"/>
                </a:schemeClr>
              </a:solidFill>
              <a:latin typeface="Times New Roman" panose="02020603050405020304" pitchFamily="18" charset="0"/>
              <a:cs typeface="Times New Roman" panose="02020603050405020304" pitchFamily="18" charset="0"/>
            </a:endParaRPr>
          </a:p>
          <a:p>
            <a:pPr algn="ctr" indent="-182880" lvl="1" marL="384048">
              <a:buNone/>
            </a:pPr>
            <a:endParaRPr altLang="en-US" dirty="0" sz="3200" lang="en-AU">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54" name="Rectangle 4"/>
          <p:cNvSpPr>
            <a:spLocks noChangeArrowheads="1"/>
          </p:cNvSpPr>
          <p:nvPr/>
        </p:nvSpPr>
        <p:spPr bwMode="auto">
          <a:xfrm>
            <a:off x="2862259" y="1419218"/>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55" name="Rectangle 5"/>
          <p:cNvSpPr>
            <a:spLocks noChangeArrowheads="1"/>
          </p:cNvSpPr>
          <p:nvPr/>
        </p:nvSpPr>
        <p:spPr bwMode="auto">
          <a:xfrm>
            <a:off x="3471859" y="1419218"/>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56" name="Rectangle 6"/>
          <p:cNvSpPr>
            <a:spLocks noChangeArrowheads="1"/>
          </p:cNvSpPr>
          <p:nvPr/>
        </p:nvSpPr>
        <p:spPr bwMode="auto">
          <a:xfrm>
            <a:off x="4095747" y="1419218"/>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57" name="Rectangle 7"/>
          <p:cNvSpPr>
            <a:spLocks noChangeArrowheads="1"/>
          </p:cNvSpPr>
          <p:nvPr/>
        </p:nvSpPr>
        <p:spPr bwMode="auto">
          <a:xfrm>
            <a:off x="4710109" y="1419218"/>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58" name="Rectangle 8"/>
          <p:cNvSpPr>
            <a:spLocks noChangeArrowheads="1"/>
          </p:cNvSpPr>
          <p:nvPr/>
        </p:nvSpPr>
        <p:spPr bwMode="auto">
          <a:xfrm>
            <a:off x="5300659" y="1419218"/>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59" name="Rectangle 9"/>
          <p:cNvSpPr>
            <a:spLocks noChangeArrowheads="1"/>
          </p:cNvSpPr>
          <p:nvPr/>
        </p:nvSpPr>
        <p:spPr bwMode="auto">
          <a:xfrm>
            <a:off x="5910259" y="1419218"/>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60" name="Rectangle 10"/>
          <p:cNvSpPr>
            <a:spLocks noChangeArrowheads="1"/>
          </p:cNvSpPr>
          <p:nvPr/>
        </p:nvSpPr>
        <p:spPr bwMode="auto">
          <a:xfrm>
            <a:off x="6519859" y="1419218"/>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61" name="Rectangle 11"/>
          <p:cNvSpPr>
            <a:spLocks noChangeArrowheads="1"/>
          </p:cNvSpPr>
          <p:nvPr/>
        </p:nvSpPr>
        <p:spPr bwMode="auto">
          <a:xfrm>
            <a:off x="7129459" y="1419218"/>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62" name="Rectangle 12"/>
          <p:cNvSpPr>
            <a:spLocks noChangeArrowheads="1"/>
          </p:cNvSpPr>
          <p:nvPr/>
        </p:nvSpPr>
        <p:spPr bwMode="auto">
          <a:xfrm>
            <a:off x="7739059" y="1419218"/>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63" name="Rectangle 13"/>
          <p:cNvSpPr>
            <a:spLocks noChangeArrowheads="1"/>
          </p:cNvSpPr>
          <p:nvPr/>
        </p:nvSpPr>
        <p:spPr bwMode="auto">
          <a:xfrm>
            <a:off x="8348659" y="1419218"/>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64" name="Rectangle 14"/>
          <p:cNvSpPr>
            <a:spLocks noChangeArrowheads="1"/>
          </p:cNvSpPr>
          <p:nvPr/>
        </p:nvSpPr>
        <p:spPr bwMode="auto">
          <a:xfrm>
            <a:off x="8958259" y="1419218"/>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65" name="Rectangle 15"/>
          <p:cNvSpPr>
            <a:spLocks noChangeArrowheads="1"/>
          </p:cNvSpPr>
          <p:nvPr/>
        </p:nvSpPr>
        <p:spPr bwMode="auto">
          <a:xfrm>
            <a:off x="2862259" y="2292343"/>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66" name="Line 16"/>
          <p:cNvSpPr>
            <a:spLocks noChangeShapeType="1"/>
          </p:cNvSpPr>
          <p:nvPr/>
        </p:nvSpPr>
        <p:spPr bwMode="auto">
          <a:xfrm>
            <a:off x="3471859" y="2597143"/>
            <a:ext cx="381000" cy="0"/>
          </a:xfrm>
          <a:prstGeom prst="line"/>
          <a:noFill/>
          <a:ln w="9525">
            <a:solidFill>
              <a:schemeClr val="tx1"/>
            </a:solidFill>
            <a:round/>
            <a:headEnd/>
            <a:tailEnd type="triangle" w="med" len="med"/>
          </a:ln>
        </p:spPr>
        <p:txBody>
          <a:bodyPr anchor="ctr" wrap="none"/>
          <a:p>
            <a:endParaRPr lang="en-US"/>
          </a:p>
        </p:txBody>
      </p:sp>
      <p:sp>
        <p:nvSpPr>
          <p:cNvPr id="1048667" name="Rectangle 17"/>
          <p:cNvSpPr>
            <a:spLocks noChangeArrowheads="1"/>
          </p:cNvSpPr>
          <p:nvPr/>
        </p:nvSpPr>
        <p:spPr bwMode="auto">
          <a:xfrm>
            <a:off x="3852859" y="2292343"/>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68" name="Line 18"/>
          <p:cNvSpPr>
            <a:spLocks noChangeShapeType="1"/>
          </p:cNvSpPr>
          <p:nvPr/>
        </p:nvSpPr>
        <p:spPr bwMode="auto">
          <a:xfrm>
            <a:off x="4462459" y="2597143"/>
            <a:ext cx="381000" cy="0"/>
          </a:xfrm>
          <a:prstGeom prst="line"/>
          <a:noFill/>
          <a:ln w="9525">
            <a:solidFill>
              <a:schemeClr val="tx1"/>
            </a:solidFill>
            <a:round/>
            <a:headEnd/>
            <a:tailEnd type="triangle" w="med" len="med"/>
          </a:ln>
        </p:spPr>
        <p:txBody>
          <a:bodyPr anchor="ctr" wrap="none"/>
          <a:p>
            <a:endParaRPr lang="en-US"/>
          </a:p>
        </p:txBody>
      </p:sp>
      <p:sp>
        <p:nvSpPr>
          <p:cNvPr id="1048669" name="Rectangle 19"/>
          <p:cNvSpPr>
            <a:spLocks noChangeArrowheads="1"/>
          </p:cNvSpPr>
          <p:nvPr/>
        </p:nvSpPr>
        <p:spPr bwMode="auto">
          <a:xfrm>
            <a:off x="4843459" y="2292343"/>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70" name="Line 20"/>
          <p:cNvSpPr>
            <a:spLocks noChangeShapeType="1"/>
          </p:cNvSpPr>
          <p:nvPr/>
        </p:nvSpPr>
        <p:spPr bwMode="auto">
          <a:xfrm>
            <a:off x="5453059" y="2597143"/>
            <a:ext cx="381000" cy="0"/>
          </a:xfrm>
          <a:prstGeom prst="line"/>
          <a:noFill/>
          <a:ln w="9525">
            <a:solidFill>
              <a:schemeClr val="tx1"/>
            </a:solidFill>
            <a:round/>
            <a:headEnd/>
            <a:tailEnd type="triangle" w="med" len="med"/>
          </a:ln>
        </p:spPr>
        <p:txBody>
          <a:bodyPr anchor="ctr" wrap="none"/>
          <a:p>
            <a:endParaRPr lang="en-US"/>
          </a:p>
        </p:txBody>
      </p:sp>
      <p:sp>
        <p:nvSpPr>
          <p:cNvPr id="1048671" name="Rectangle 21"/>
          <p:cNvSpPr>
            <a:spLocks noChangeArrowheads="1"/>
          </p:cNvSpPr>
          <p:nvPr/>
        </p:nvSpPr>
        <p:spPr bwMode="auto">
          <a:xfrm>
            <a:off x="5834059" y="2292343"/>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72" name="Line 22"/>
          <p:cNvSpPr>
            <a:spLocks noChangeShapeType="1"/>
          </p:cNvSpPr>
          <p:nvPr/>
        </p:nvSpPr>
        <p:spPr bwMode="auto">
          <a:xfrm>
            <a:off x="6443659" y="2597143"/>
            <a:ext cx="381000" cy="0"/>
          </a:xfrm>
          <a:prstGeom prst="line"/>
          <a:noFill/>
          <a:ln w="9525">
            <a:solidFill>
              <a:schemeClr val="tx1"/>
            </a:solidFill>
            <a:round/>
            <a:headEnd/>
            <a:tailEnd type="triangle" w="med" len="med"/>
          </a:ln>
        </p:spPr>
        <p:txBody>
          <a:bodyPr anchor="ctr" wrap="none"/>
          <a:p>
            <a:endParaRPr lang="en-US"/>
          </a:p>
        </p:txBody>
      </p:sp>
      <p:sp>
        <p:nvSpPr>
          <p:cNvPr id="1048673" name="Rectangle 23"/>
          <p:cNvSpPr>
            <a:spLocks noChangeArrowheads="1"/>
          </p:cNvSpPr>
          <p:nvPr/>
        </p:nvSpPr>
        <p:spPr bwMode="auto">
          <a:xfrm>
            <a:off x="6824659" y="2292343"/>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74" name="Line 24"/>
          <p:cNvSpPr>
            <a:spLocks noChangeShapeType="1"/>
          </p:cNvSpPr>
          <p:nvPr/>
        </p:nvSpPr>
        <p:spPr bwMode="auto">
          <a:xfrm>
            <a:off x="7434259" y="2597143"/>
            <a:ext cx="381000" cy="0"/>
          </a:xfrm>
          <a:prstGeom prst="line"/>
          <a:noFill/>
          <a:ln w="9525">
            <a:solidFill>
              <a:schemeClr val="tx1"/>
            </a:solidFill>
            <a:round/>
            <a:headEnd/>
            <a:tailEnd type="triangle" w="med" len="med"/>
          </a:ln>
        </p:spPr>
        <p:txBody>
          <a:bodyPr anchor="ctr" wrap="none"/>
          <a:p>
            <a:endParaRPr lang="en-US"/>
          </a:p>
        </p:txBody>
      </p:sp>
      <p:sp>
        <p:nvSpPr>
          <p:cNvPr id="1048675" name="Rectangle 25"/>
          <p:cNvSpPr>
            <a:spLocks noChangeArrowheads="1"/>
          </p:cNvSpPr>
          <p:nvPr/>
        </p:nvSpPr>
        <p:spPr bwMode="auto">
          <a:xfrm>
            <a:off x="7815259" y="2292343"/>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76" name="Line 26"/>
          <p:cNvSpPr>
            <a:spLocks noChangeShapeType="1"/>
          </p:cNvSpPr>
          <p:nvPr/>
        </p:nvSpPr>
        <p:spPr bwMode="auto">
          <a:xfrm>
            <a:off x="8424859" y="2597143"/>
            <a:ext cx="381000" cy="0"/>
          </a:xfrm>
          <a:prstGeom prst="line"/>
          <a:noFill/>
          <a:ln w="9525">
            <a:solidFill>
              <a:schemeClr val="tx1"/>
            </a:solidFill>
            <a:round/>
            <a:headEnd/>
            <a:tailEnd type="triangle" w="med" len="med"/>
          </a:ln>
        </p:spPr>
        <p:txBody>
          <a:bodyPr anchor="ctr" wrap="none"/>
          <a:p>
            <a:endParaRPr lang="en-US"/>
          </a:p>
        </p:txBody>
      </p:sp>
      <p:sp>
        <p:nvSpPr>
          <p:cNvPr id="1048677" name="Rectangle 27"/>
          <p:cNvSpPr>
            <a:spLocks noChangeArrowheads="1"/>
          </p:cNvSpPr>
          <p:nvPr/>
        </p:nvSpPr>
        <p:spPr bwMode="auto">
          <a:xfrm>
            <a:off x="8805859" y="2292343"/>
            <a:ext cx="609600" cy="5334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78" name="Oval 28"/>
          <p:cNvSpPr>
            <a:spLocks noChangeArrowheads="1"/>
          </p:cNvSpPr>
          <p:nvPr/>
        </p:nvSpPr>
        <p:spPr bwMode="auto">
          <a:xfrm>
            <a:off x="3014659" y="3400418"/>
            <a:ext cx="304800" cy="304800"/>
          </a:xfrm>
          <a:prstGeom prst="ellipse"/>
          <a:solidFill>
            <a:schemeClr val="accent1"/>
          </a:solidFill>
          <a:ln w="9525">
            <a:solidFill>
              <a:schemeClr val="tx1"/>
            </a:solidFill>
            <a:round/>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79" name="Oval 29"/>
          <p:cNvSpPr>
            <a:spLocks noChangeArrowheads="1"/>
          </p:cNvSpPr>
          <p:nvPr/>
        </p:nvSpPr>
        <p:spPr bwMode="auto">
          <a:xfrm>
            <a:off x="2557459" y="3933818"/>
            <a:ext cx="304800" cy="304800"/>
          </a:xfrm>
          <a:prstGeom prst="ellipse"/>
          <a:solidFill>
            <a:schemeClr val="accent1"/>
          </a:solidFill>
          <a:ln w="9525">
            <a:solidFill>
              <a:schemeClr val="tx1"/>
            </a:solidFill>
            <a:round/>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80" name="Oval 30"/>
          <p:cNvSpPr>
            <a:spLocks noChangeArrowheads="1"/>
          </p:cNvSpPr>
          <p:nvPr/>
        </p:nvSpPr>
        <p:spPr bwMode="auto">
          <a:xfrm>
            <a:off x="2100259" y="4467218"/>
            <a:ext cx="304800" cy="304800"/>
          </a:xfrm>
          <a:prstGeom prst="ellipse"/>
          <a:solidFill>
            <a:schemeClr val="accent1"/>
          </a:solidFill>
          <a:ln w="9525">
            <a:solidFill>
              <a:schemeClr val="tx1"/>
            </a:solidFill>
            <a:round/>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81" name="Line 31"/>
          <p:cNvSpPr>
            <a:spLocks noChangeShapeType="1"/>
          </p:cNvSpPr>
          <p:nvPr/>
        </p:nvSpPr>
        <p:spPr bwMode="auto">
          <a:xfrm flipH="1">
            <a:off x="2786059" y="3629018"/>
            <a:ext cx="304800" cy="381000"/>
          </a:xfrm>
          <a:prstGeom prst="line"/>
          <a:noFill/>
          <a:ln w="9525">
            <a:solidFill>
              <a:schemeClr val="tx1"/>
            </a:solidFill>
            <a:round/>
            <a:headEnd/>
            <a:tailEnd/>
          </a:ln>
        </p:spPr>
        <p:txBody>
          <a:bodyPr anchor="ctr" wrap="none"/>
          <a:p>
            <a:endParaRPr lang="en-US"/>
          </a:p>
        </p:txBody>
      </p:sp>
      <p:sp>
        <p:nvSpPr>
          <p:cNvPr id="1048682" name="Line 32"/>
          <p:cNvSpPr>
            <a:spLocks noChangeShapeType="1"/>
          </p:cNvSpPr>
          <p:nvPr/>
        </p:nvSpPr>
        <p:spPr bwMode="auto">
          <a:xfrm flipH="1">
            <a:off x="2328859" y="4238618"/>
            <a:ext cx="304800" cy="304800"/>
          </a:xfrm>
          <a:prstGeom prst="line"/>
          <a:noFill/>
          <a:ln w="9525">
            <a:solidFill>
              <a:schemeClr val="tx1"/>
            </a:solidFill>
            <a:round/>
            <a:headEnd/>
            <a:tailEnd/>
          </a:ln>
        </p:spPr>
        <p:txBody>
          <a:bodyPr anchor="ctr" wrap="none"/>
          <a:p>
            <a:endParaRPr lang="en-US"/>
          </a:p>
        </p:txBody>
      </p:sp>
      <p:sp>
        <p:nvSpPr>
          <p:cNvPr id="1048683" name="Oval 33"/>
          <p:cNvSpPr>
            <a:spLocks noChangeArrowheads="1"/>
          </p:cNvSpPr>
          <p:nvPr/>
        </p:nvSpPr>
        <p:spPr bwMode="auto">
          <a:xfrm>
            <a:off x="3471859" y="3933818"/>
            <a:ext cx="304800" cy="304800"/>
          </a:xfrm>
          <a:prstGeom prst="ellipse"/>
          <a:solidFill>
            <a:schemeClr val="accent1"/>
          </a:solidFill>
          <a:ln w="9525">
            <a:solidFill>
              <a:schemeClr val="tx1"/>
            </a:solidFill>
            <a:round/>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84" name="Oval 34"/>
          <p:cNvSpPr>
            <a:spLocks noChangeArrowheads="1"/>
          </p:cNvSpPr>
          <p:nvPr/>
        </p:nvSpPr>
        <p:spPr bwMode="auto">
          <a:xfrm>
            <a:off x="3929059" y="4467218"/>
            <a:ext cx="304800" cy="304800"/>
          </a:xfrm>
          <a:prstGeom prst="ellipse"/>
          <a:solidFill>
            <a:schemeClr val="accent1"/>
          </a:solidFill>
          <a:ln w="9525">
            <a:solidFill>
              <a:schemeClr val="tx1"/>
            </a:solidFill>
            <a:round/>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85" name="Line 35"/>
          <p:cNvSpPr>
            <a:spLocks noChangeShapeType="1"/>
          </p:cNvSpPr>
          <p:nvPr/>
        </p:nvSpPr>
        <p:spPr bwMode="auto">
          <a:xfrm>
            <a:off x="3319459" y="3705218"/>
            <a:ext cx="228600" cy="228600"/>
          </a:xfrm>
          <a:prstGeom prst="line"/>
          <a:noFill/>
          <a:ln w="9525">
            <a:solidFill>
              <a:schemeClr val="tx1"/>
            </a:solidFill>
            <a:round/>
            <a:headEnd/>
            <a:tailEnd/>
          </a:ln>
        </p:spPr>
        <p:txBody>
          <a:bodyPr anchor="ctr" wrap="none"/>
          <a:p>
            <a:endParaRPr lang="en-US"/>
          </a:p>
        </p:txBody>
      </p:sp>
      <p:sp>
        <p:nvSpPr>
          <p:cNvPr id="1048686" name="Line 36"/>
          <p:cNvSpPr>
            <a:spLocks noChangeShapeType="1"/>
          </p:cNvSpPr>
          <p:nvPr/>
        </p:nvSpPr>
        <p:spPr bwMode="auto">
          <a:xfrm>
            <a:off x="3776659" y="4162418"/>
            <a:ext cx="228600" cy="381000"/>
          </a:xfrm>
          <a:prstGeom prst="line"/>
          <a:noFill/>
          <a:ln w="9525">
            <a:solidFill>
              <a:schemeClr val="tx1"/>
            </a:solidFill>
            <a:round/>
            <a:headEnd/>
            <a:tailEnd/>
          </a:ln>
        </p:spPr>
        <p:txBody>
          <a:bodyPr anchor="ctr" wrap="none"/>
          <a:p>
            <a:endParaRPr lang="en-US"/>
          </a:p>
        </p:txBody>
      </p:sp>
      <p:sp>
        <p:nvSpPr>
          <p:cNvPr id="1048687" name="Oval 37"/>
          <p:cNvSpPr>
            <a:spLocks noChangeArrowheads="1"/>
          </p:cNvSpPr>
          <p:nvPr/>
        </p:nvSpPr>
        <p:spPr bwMode="auto">
          <a:xfrm>
            <a:off x="2786059" y="4543418"/>
            <a:ext cx="304800" cy="304800"/>
          </a:xfrm>
          <a:prstGeom prst="ellipse"/>
          <a:solidFill>
            <a:schemeClr val="accent1"/>
          </a:solidFill>
          <a:ln w="9525">
            <a:solidFill>
              <a:schemeClr val="tx1"/>
            </a:solidFill>
            <a:round/>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88" name="Line 38"/>
          <p:cNvSpPr>
            <a:spLocks noChangeShapeType="1"/>
          </p:cNvSpPr>
          <p:nvPr/>
        </p:nvSpPr>
        <p:spPr bwMode="auto">
          <a:xfrm>
            <a:off x="2786059" y="4238618"/>
            <a:ext cx="152400" cy="304800"/>
          </a:xfrm>
          <a:prstGeom prst="line"/>
          <a:noFill/>
          <a:ln w="9525">
            <a:solidFill>
              <a:schemeClr val="tx1"/>
            </a:solidFill>
            <a:round/>
            <a:headEnd/>
            <a:tailEnd/>
          </a:ln>
        </p:spPr>
        <p:txBody>
          <a:bodyPr anchor="ctr" wrap="none"/>
          <a:p>
            <a:endParaRPr lang="en-US"/>
          </a:p>
        </p:txBody>
      </p:sp>
      <p:sp>
        <p:nvSpPr>
          <p:cNvPr id="1048689" name="AutoShape 39"/>
          <p:cNvSpPr>
            <a:spLocks noChangeArrowheads="1"/>
          </p:cNvSpPr>
          <p:nvPr/>
        </p:nvSpPr>
        <p:spPr bwMode="auto">
          <a:xfrm>
            <a:off x="5300659" y="3663943"/>
            <a:ext cx="2362200" cy="838200"/>
          </a:xfrm>
          <a:prstGeom prst="flowChartMagneticDrum"/>
          <a:solidFill>
            <a:schemeClr val="accent1"/>
          </a:solidFill>
          <a:ln w="9525">
            <a:solidFill>
              <a:schemeClr val="tx1"/>
            </a:solidFill>
            <a:round/>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90" name="Line 40"/>
          <p:cNvSpPr>
            <a:spLocks noChangeShapeType="1"/>
          </p:cNvSpPr>
          <p:nvPr/>
        </p:nvSpPr>
        <p:spPr bwMode="auto">
          <a:xfrm>
            <a:off x="4767259" y="4121143"/>
            <a:ext cx="838200" cy="0"/>
          </a:xfrm>
          <a:prstGeom prst="line"/>
          <a:noFill/>
          <a:ln w="9525">
            <a:solidFill>
              <a:schemeClr val="tx1"/>
            </a:solidFill>
            <a:round/>
            <a:headEnd/>
            <a:tailEnd type="triangle" w="med" len="med"/>
          </a:ln>
        </p:spPr>
        <p:txBody>
          <a:bodyPr anchor="ctr" wrap="none"/>
          <a:p>
            <a:endParaRPr lang="en-US"/>
          </a:p>
        </p:txBody>
      </p:sp>
      <p:sp>
        <p:nvSpPr>
          <p:cNvPr id="1048691" name="Line 41"/>
          <p:cNvSpPr>
            <a:spLocks noChangeShapeType="1"/>
          </p:cNvSpPr>
          <p:nvPr/>
        </p:nvSpPr>
        <p:spPr bwMode="auto">
          <a:xfrm>
            <a:off x="7281859" y="4121143"/>
            <a:ext cx="914400" cy="0"/>
          </a:xfrm>
          <a:prstGeom prst="line"/>
          <a:noFill/>
          <a:ln w="9525">
            <a:solidFill>
              <a:schemeClr val="tx1"/>
            </a:solidFill>
            <a:round/>
            <a:headEnd/>
            <a:tailEnd type="triangle" w="med" len="med"/>
          </a:ln>
        </p:spPr>
        <p:txBody>
          <a:bodyPr anchor="ctr" wrap="none"/>
          <a:p>
            <a:endParaRPr lang="en-US"/>
          </a:p>
        </p:txBody>
      </p:sp>
      <p:sp>
        <p:nvSpPr>
          <p:cNvPr id="1048692" name="AutoShape 42"/>
          <p:cNvSpPr>
            <a:spLocks noChangeArrowheads="1"/>
          </p:cNvSpPr>
          <p:nvPr/>
        </p:nvSpPr>
        <p:spPr bwMode="auto">
          <a:xfrm>
            <a:off x="9034459" y="3663943"/>
            <a:ext cx="1219200" cy="1371600"/>
          </a:xfrm>
          <a:prstGeom prst="flowChartMagneticDisk"/>
          <a:solidFill>
            <a:schemeClr val="accent1"/>
          </a:solidFill>
          <a:ln w="9525">
            <a:solidFill>
              <a:schemeClr val="tx1"/>
            </a:solidFill>
            <a:round/>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93" name="Freeform 43"/>
          <p:cNvSpPr/>
          <p:nvPr/>
        </p:nvSpPr>
        <p:spPr bwMode="auto">
          <a:xfrm>
            <a:off x="8729659" y="3257543"/>
            <a:ext cx="723900" cy="635000"/>
          </a:xfrm>
          <a:custGeom>
            <a:avLst/>
            <a:gdLst>
              <a:gd name="T0" fmla="*/ 0 w 456"/>
              <a:gd name="T1" fmla="*/ 40322500 h 400"/>
              <a:gd name="T2" fmla="*/ 967740138 w 456"/>
              <a:gd name="T3" fmla="*/ 161290000 h 400"/>
              <a:gd name="T4" fmla="*/ 1088707605 w 456"/>
              <a:gd name="T5" fmla="*/ 1008062589 h 400"/>
              <a:gd name="T6" fmla="*/ 0 60000 65536"/>
              <a:gd name="T7" fmla="*/ 0 60000 65536"/>
              <a:gd name="T8" fmla="*/ 0 60000 65536"/>
              <a:gd name="T9" fmla="*/ 0 w 456"/>
              <a:gd name="T10" fmla="*/ 0 h 400"/>
              <a:gd name="T11" fmla="*/ 456 w 456"/>
              <a:gd name="T12" fmla="*/ 400 h 400"/>
            </a:gdLst>
            <a:ahLst/>
            <a:cxnLst>
              <a:cxn ang="T6">
                <a:pos x="T0" y="T1"/>
              </a:cxn>
              <a:cxn ang="T7">
                <a:pos x="T2" y="T3"/>
              </a:cxn>
              <a:cxn ang="T8">
                <a:pos x="T4" y="T5"/>
              </a:cxn>
            </a:cxnLst>
            <a:rect l="T9" t="T10" r="T11" b="T12"/>
            <a:pathLst>
              <a:path w="456" h="400">
                <a:moveTo>
                  <a:pt x="0" y="16"/>
                </a:moveTo>
                <a:cubicBezTo>
                  <a:pt x="156" y="8"/>
                  <a:pt x="312" y="0"/>
                  <a:pt x="384" y="64"/>
                </a:cubicBezTo>
                <a:cubicBezTo>
                  <a:pt x="456" y="128"/>
                  <a:pt x="424" y="344"/>
                  <a:pt x="432" y="400"/>
                </a:cubicBezTo>
              </a:path>
            </a:pathLst>
          </a:custGeom>
          <a:noFill/>
          <a:ln w="9525">
            <a:solidFill>
              <a:schemeClr val="tx1"/>
            </a:solidFill>
            <a:round/>
            <a:headEnd/>
            <a:tailEnd type="triangle" w="med" len="me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94" name="Freeform 44"/>
          <p:cNvSpPr/>
          <p:nvPr/>
        </p:nvSpPr>
        <p:spPr bwMode="auto">
          <a:xfrm>
            <a:off x="9694859" y="3514718"/>
            <a:ext cx="711200" cy="723900"/>
          </a:xfrm>
          <a:custGeom>
            <a:avLst/>
            <a:gdLst>
              <a:gd name="T0" fmla="*/ 161290006 w 448"/>
              <a:gd name="T1" fmla="*/ 1149191339 h 456"/>
              <a:gd name="T2" fmla="*/ 161290006 w 448"/>
              <a:gd name="T3" fmla="*/ 181451251 h 456"/>
              <a:gd name="T4" fmla="*/ 1129030089 w 448"/>
              <a:gd name="T5" fmla="*/ 60483759 h 456"/>
              <a:gd name="T6" fmla="*/ 0 60000 65536"/>
              <a:gd name="T7" fmla="*/ 0 60000 65536"/>
              <a:gd name="T8" fmla="*/ 0 60000 65536"/>
              <a:gd name="T9" fmla="*/ 0 w 448"/>
              <a:gd name="T10" fmla="*/ 0 h 456"/>
              <a:gd name="T11" fmla="*/ 448 w 448"/>
              <a:gd name="T12" fmla="*/ 456 h 456"/>
            </a:gdLst>
            <a:ahLst/>
            <a:cxnLst>
              <a:cxn ang="T6">
                <a:pos x="T0" y="T1"/>
              </a:cxn>
              <a:cxn ang="T7">
                <a:pos x="T2" y="T3"/>
              </a:cxn>
              <a:cxn ang="T8">
                <a:pos x="T4" y="T5"/>
              </a:cxn>
            </a:cxnLst>
            <a:rect l="T9" t="T10" r="T11" b="T12"/>
            <a:pathLst>
              <a:path w="448" h="456">
                <a:moveTo>
                  <a:pt x="64" y="456"/>
                </a:moveTo>
                <a:cubicBezTo>
                  <a:pt x="32" y="300"/>
                  <a:pt x="0" y="144"/>
                  <a:pt x="64" y="72"/>
                </a:cubicBezTo>
                <a:cubicBezTo>
                  <a:pt x="128" y="0"/>
                  <a:pt x="384" y="32"/>
                  <a:pt x="448" y="24"/>
                </a:cubicBezTo>
              </a:path>
            </a:pathLst>
          </a:custGeom>
          <a:noFill/>
          <a:ln w="9525">
            <a:solidFill>
              <a:schemeClr val="tx1"/>
            </a:solidFill>
            <a:round/>
            <a:headEnd/>
            <a:tailEnd type="triangle" w="med" len="me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endParaRPr lang="en-US"/>
          </a:p>
        </p:txBody>
      </p:sp>
      <p:sp>
        <p:nvSpPr>
          <p:cNvPr id="1048695" name="Text Box 45"/>
          <p:cNvSpPr txBox="1">
            <a:spLocks noChangeArrowheads="1"/>
          </p:cNvSpPr>
          <p:nvPr/>
        </p:nvSpPr>
        <p:spPr bwMode="auto">
          <a:xfrm>
            <a:off x="9704385" y="1460493"/>
            <a:ext cx="939621" cy="408940"/>
          </a:xfrm>
          <a:prstGeom prst="rect"/>
          <a:noFill/>
          <a:ln>
            <a:noFill/>
          </a:ln>
        </p:spPr>
        <p:txBody>
          <a:bodyPr wrap="none">
            <a:spAutoFit/>
          </a:bodyPr>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r>
              <a:rPr altLang="zh-TW" sz="2400" kumimoji="1" lang="en-US">
                <a:latin typeface="Times New Roman" panose="02020603050405020304" pitchFamily="18" charset="0"/>
                <a:ea typeface="新細明體" charset="-120"/>
              </a:rPr>
              <a:t>array</a:t>
            </a:r>
          </a:p>
        </p:txBody>
      </p:sp>
      <p:sp>
        <p:nvSpPr>
          <p:cNvPr id="1048696" name="Text Box 46"/>
          <p:cNvSpPr txBox="1">
            <a:spLocks noChangeArrowheads="1"/>
          </p:cNvSpPr>
          <p:nvPr/>
        </p:nvSpPr>
        <p:spPr bwMode="auto">
          <a:xfrm>
            <a:off x="9551984" y="2257418"/>
            <a:ext cx="1661437" cy="408940"/>
          </a:xfrm>
          <a:prstGeom prst="rect"/>
          <a:noFill/>
          <a:ln>
            <a:noFill/>
          </a:ln>
        </p:spPr>
        <p:txBody>
          <a:bodyPr wrap="none">
            <a:spAutoFit/>
          </a:bodyPr>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r>
              <a:rPr altLang="zh-TW" sz="2400" kumimoji="1" lang="en-US">
                <a:latin typeface="Times New Roman" panose="02020603050405020304" pitchFamily="18" charset="0"/>
                <a:ea typeface="新細明體" charset="-120"/>
              </a:rPr>
              <a:t>Linked list</a:t>
            </a:r>
          </a:p>
        </p:txBody>
      </p:sp>
      <p:sp>
        <p:nvSpPr>
          <p:cNvPr id="1048697" name="Text Box 47"/>
          <p:cNvSpPr txBox="1">
            <a:spLocks noChangeArrowheads="1"/>
          </p:cNvSpPr>
          <p:nvPr/>
        </p:nvSpPr>
        <p:spPr bwMode="auto">
          <a:xfrm>
            <a:off x="2998785" y="4889493"/>
            <a:ext cx="763061" cy="408940"/>
          </a:xfrm>
          <a:prstGeom prst="rect"/>
          <a:noFill/>
          <a:ln>
            <a:noFill/>
          </a:ln>
        </p:spPr>
        <p:txBody>
          <a:bodyPr wrap="none">
            <a:spAutoFit/>
          </a:bodyPr>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r>
              <a:rPr altLang="zh-TW" dirty="0" sz="2400" kumimoji="1" lang="en-US">
                <a:latin typeface="Times New Roman" panose="02020603050405020304" pitchFamily="18" charset="0"/>
                <a:ea typeface="新細明體" charset="-120"/>
              </a:rPr>
              <a:t>tree</a:t>
            </a:r>
          </a:p>
        </p:txBody>
      </p:sp>
      <p:sp>
        <p:nvSpPr>
          <p:cNvPr id="1048698" name="Text Box 48"/>
          <p:cNvSpPr txBox="1">
            <a:spLocks noChangeArrowheads="1"/>
          </p:cNvSpPr>
          <p:nvPr/>
        </p:nvSpPr>
        <p:spPr bwMode="auto">
          <a:xfrm>
            <a:off x="5741985" y="4619618"/>
            <a:ext cx="1084580" cy="408940"/>
          </a:xfrm>
          <a:prstGeom prst="rect"/>
          <a:noFill/>
          <a:ln>
            <a:noFill/>
          </a:ln>
        </p:spPr>
        <p:txBody>
          <a:bodyPr wrap="none">
            <a:spAutoFit/>
          </a:bodyPr>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r>
              <a:rPr altLang="zh-TW" sz="2400" kumimoji="1" lang="en-US">
                <a:latin typeface="Times New Roman" panose="02020603050405020304" pitchFamily="18" charset="0"/>
                <a:ea typeface="新細明體" charset="-120"/>
              </a:rPr>
              <a:t>queue</a:t>
            </a:r>
          </a:p>
        </p:txBody>
      </p:sp>
      <p:sp>
        <p:nvSpPr>
          <p:cNvPr id="1048699" name="Text Box 49"/>
          <p:cNvSpPr txBox="1">
            <a:spLocks noChangeArrowheads="1"/>
          </p:cNvSpPr>
          <p:nvPr/>
        </p:nvSpPr>
        <p:spPr bwMode="auto">
          <a:xfrm>
            <a:off x="9018585" y="4924418"/>
            <a:ext cx="995084" cy="408940"/>
          </a:xfrm>
          <a:prstGeom prst="rect"/>
          <a:noFill/>
          <a:ln>
            <a:noFill/>
          </a:ln>
        </p:spPr>
        <p:txBody>
          <a:bodyPr wrap="none">
            <a:spAutoFit/>
          </a:bodyPr>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r>
              <a:rPr altLang="zh-TW" sz="2400" kumimoji="1" lang="en-US">
                <a:latin typeface="Times New Roman" panose="02020603050405020304" pitchFamily="18" charset="0"/>
                <a:ea typeface="新細明體" charset="-120"/>
              </a:rPr>
              <a:t>stack</a:t>
            </a:r>
          </a:p>
        </p:txBody>
      </p:sp>
      <p:grpSp>
        <p:nvGrpSpPr>
          <p:cNvPr id="94" name="Group 53"/>
          <p:cNvGrpSpPr/>
          <p:nvPr/>
        </p:nvGrpSpPr>
        <p:grpSpPr bwMode="auto">
          <a:xfrm>
            <a:off x="119059" y="2190736"/>
            <a:ext cx="2286000" cy="1371600"/>
            <a:chOff x="3024" y="2448"/>
            <a:chExt cx="1440" cy="864"/>
          </a:xfrm>
        </p:grpSpPr>
        <p:sp>
          <p:nvSpPr>
            <p:cNvPr id="1048700" name="Oval 18"/>
            <p:cNvSpPr>
              <a:spLocks noChangeArrowheads="1"/>
            </p:cNvSpPr>
            <p:nvPr/>
          </p:nvSpPr>
          <p:spPr bwMode="auto">
            <a:xfrm>
              <a:off x="3696" y="3216"/>
              <a:ext cx="96" cy="96"/>
            </a:xfrm>
            <a:prstGeom prst="ellipse"/>
            <a:solidFill>
              <a:schemeClr val="accent1"/>
            </a:solidFill>
            <a:ln w="9525">
              <a:solidFill>
                <a:schemeClr val="tx1"/>
              </a:solidFill>
              <a:round/>
              <a:headEnd/>
              <a:tailEnd/>
            </a:ln>
            <a:effectLst/>
          </p:spPr>
          <p:txBody>
            <a:bodyPr anchor="ctr" wrap="none"/>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altLang="en-US" sz="1600" lang="en-GB"/>
            </a:p>
          </p:txBody>
        </p:sp>
        <p:sp>
          <p:nvSpPr>
            <p:cNvPr id="1048701" name="Oval 19"/>
            <p:cNvSpPr>
              <a:spLocks noChangeArrowheads="1"/>
            </p:cNvSpPr>
            <p:nvPr/>
          </p:nvSpPr>
          <p:spPr bwMode="auto">
            <a:xfrm>
              <a:off x="4368" y="3072"/>
              <a:ext cx="96" cy="96"/>
            </a:xfrm>
            <a:prstGeom prst="ellipse"/>
            <a:solidFill>
              <a:schemeClr val="accent1"/>
            </a:solidFill>
            <a:ln w="9525">
              <a:solidFill>
                <a:schemeClr val="tx1"/>
              </a:solidFill>
              <a:round/>
              <a:headEnd/>
              <a:tailEnd/>
            </a:ln>
            <a:effectLst/>
          </p:spPr>
          <p:txBody>
            <a:bodyPr anchor="ctr" wrap="none"/>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altLang="en-US" sz="1600" lang="en-GB"/>
            </a:p>
          </p:txBody>
        </p:sp>
        <p:sp>
          <p:nvSpPr>
            <p:cNvPr id="1048702" name="Oval 20"/>
            <p:cNvSpPr>
              <a:spLocks noChangeArrowheads="1"/>
            </p:cNvSpPr>
            <p:nvPr/>
          </p:nvSpPr>
          <p:spPr bwMode="auto">
            <a:xfrm>
              <a:off x="3552" y="2784"/>
              <a:ext cx="96" cy="96"/>
            </a:xfrm>
            <a:prstGeom prst="ellipse"/>
            <a:solidFill>
              <a:schemeClr val="accent1"/>
            </a:solidFill>
            <a:ln w="9525">
              <a:solidFill>
                <a:schemeClr val="tx1"/>
              </a:solidFill>
              <a:round/>
              <a:headEnd/>
              <a:tailEnd/>
            </a:ln>
            <a:effectLst/>
          </p:spPr>
          <p:txBody>
            <a:bodyPr anchor="ctr" wrap="none"/>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altLang="en-US" sz="1600" lang="en-GB"/>
            </a:p>
          </p:txBody>
        </p:sp>
        <p:sp>
          <p:nvSpPr>
            <p:cNvPr id="1048703" name="Oval 21"/>
            <p:cNvSpPr>
              <a:spLocks noChangeArrowheads="1"/>
            </p:cNvSpPr>
            <p:nvPr/>
          </p:nvSpPr>
          <p:spPr bwMode="auto">
            <a:xfrm>
              <a:off x="3024" y="2832"/>
              <a:ext cx="96" cy="96"/>
            </a:xfrm>
            <a:prstGeom prst="ellipse"/>
            <a:solidFill>
              <a:schemeClr val="accent1"/>
            </a:solidFill>
            <a:ln w="9525">
              <a:solidFill>
                <a:schemeClr val="tx1"/>
              </a:solidFill>
              <a:round/>
              <a:headEnd/>
              <a:tailEnd/>
            </a:ln>
            <a:effectLst/>
          </p:spPr>
          <p:txBody>
            <a:bodyPr anchor="ctr" wrap="none"/>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altLang="en-US" sz="1600" lang="en-GB"/>
            </a:p>
          </p:txBody>
        </p:sp>
        <p:sp>
          <p:nvSpPr>
            <p:cNvPr id="1048704" name="Oval 22"/>
            <p:cNvSpPr>
              <a:spLocks noChangeArrowheads="1"/>
            </p:cNvSpPr>
            <p:nvPr/>
          </p:nvSpPr>
          <p:spPr bwMode="auto">
            <a:xfrm>
              <a:off x="3984" y="2640"/>
              <a:ext cx="96" cy="96"/>
            </a:xfrm>
            <a:prstGeom prst="ellipse"/>
            <a:solidFill>
              <a:schemeClr val="accent1"/>
            </a:solidFill>
            <a:ln w="9525">
              <a:solidFill>
                <a:schemeClr val="tx1"/>
              </a:solidFill>
              <a:round/>
              <a:headEnd/>
              <a:tailEnd/>
            </a:ln>
            <a:effectLst/>
          </p:spPr>
          <p:txBody>
            <a:bodyPr anchor="ctr" wrap="none"/>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altLang="en-US" sz="1600" lang="en-GB"/>
            </a:p>
          </p:txBody>
        </p:sp>
        <p:sp>
          <p:nvSpPr>
            <p:cNvPr id="1048705" name="Oval 23"/>
            <p:cNvSpPr>
              <a:spLocks noChangeArrowheads="1"/>
            </p:cNvSpPr>
            <p:nvPr/>
          </p:nvSpPr>
          <p:spPr bwMode="auto">
            <a:xfrm>
              <a:off x="3312" y="2448"/>
              <a:ext cx="96" cy="96"/>
            </a:xfrm>
            <a:prstGeom prst="ellipse"/>
            <a:solidFill>
              <a:schemeClr val="accent1"/>
            </a:solidFill>
            <a:ln w="9525">
              <a:solidFill>
                <a:schemeClr val="tx1"/>
              </a:solidFill>
              <a:round/>
              <a:headEnd/>
              <a:tailEnd/>
            </a:ln>
            <a:effectLst/>
          </p:spPr>
          <p:txBody>
            <a:bodyPr anchor="ctr" wrap="none"/>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altLang="en-US" sz="1600" lang="en-GB"/>
            </a:p>
          </p:txBody>
        </p:sp>
        <p:sp>
          <p:nvSpPr>
            <p:cNvPr id="1048706" name="Line 37"/>
            <p:cNvSpPr>
              <a:spLocks noChangeShapeType="1"/>
            </p:cNvSpPr>
            <p:nvPr/>
          </p:nvSpPr>
          <p:spPr bwMode="auto">
            <a:xfrm flipH="1">
              <a:off x="3120" y="2544"/>
              <a:ext cx="192" cy="288"/>
            </a:xfrm>
            <a:prstGeom prst="line"/>
            <a:noFill/>
            <a:ln w="9525">
              <a:solidFill>
                <a:schemeClr val="tx1"/>
              </a:solidFill>
              <a:round/>
              <a:headEnd/>
              <a:tailEnd/>
            </a:ln>
            <a:effectLst/>
          </p:spPr>
          <p:txBody>
            <a:bodyPr/>
            <a:p>
              <a:endParaRPr lang="en-US"/>
            </a:p>
          </p:txBody>
        </p:sp>
        <p:sp>
          <p:nvSpPr>
            <p:cNvPr id="1048707" name="Line 38"/>
            <p:cNvSpPr>
              <a:spLocks noChangeShapeType="1"/>
            </p:cNvSpPr>
            <p:nvPr/>
          </p:nvSpPr>
          <p:spPr bwMode="auto">
            <a:xfrm>
              <a:off x="3408" y="2496"/>
              <a:ext cx="576" cy="144"/>
            </a:xfrm>
            <a:prstGeom prst="line"/>
            <a:noFill/>
            <a:ln w="9525">
              <a:solidFill>
                <a:schemeClr val="tx1"/>
              </a:solidFill>
              <a:round/>
              <a:headEnd/>
              <a:tailEnd/>
            </a:ln>
            <a:effectLst/>
          </p:spPr>
          <p:txBody>
            <a:bodyPr/>
            <a:p>
              <a:endParaRPr lang="en-US"/>
            </a:p>
          </p:txBody>
        </p:sp>
        <p:sp>
          <p:nvSpPr>
            <p:cNvPr id="1048708" name="Line 39"/>
            <p:cNvSpPr>
              <a:spLocks noChangeShapeType="1"/>
            </p:cNvSpPr>
            <p:nvPr/>
          </p:nvSpPr>
          <p:spPr bwMode="auto">
            <a:xfrm>
              <a:off x="3360" y="2544"/>
              <a:ext cx="192" cy="240"/>
            </a:xfrm>
            <a:prstGeom prst="line"/>
            <a:noFill/>
            <a:ln w="9525">
              <a:solidFill>
                <a:schemeClr val="tx1"/>
              </a:solidFill>
              <a:round/>
              <a:headEnd/>
              <a:tailEnd/>
            </a:ln>
            <a:effectLst/>
          </p:spPr>
          <p:txBody>
            <a:bodyPr/>
            <a:p>
              <a:endParaRPr lang="en-US"/>
            </a:p>
          </p:txBody>
        </p:sp>
        <p:sp>
          <p:nvSpPr>
            <p:cNvPr id="1048709" name="Line 40"/>
            <p:cNvSpPr>
              <a:spLocks noChangeShapeType="1"/>
            </p:cNvSpPr>
            <p:nvPr/>
          </p:nvSpPr>
          <p:spPr bwMode="auto">
            <a:xfrm flipH="1">
              <a:off x="3600" y="2736"/>
              <a:ext cx="384" cy="96"/>
            </a:xfrm>
            <a:prstGeom prst="line"/>
            <a:noFill/>
            <a:ln w="9525">
              <a:solidFill>
                <a:schemeClr val="tx1"/>
              </a:solidFill>
              <a:round/>
              <a:headEnd/>
              <a:tailEnd/>
            </a:ln>
            <a:effectLst/>
          </p:spPr>
          <p:txBody>
            <a:bodyPr/>
            <a:p>
              <a:endParaRPr lang="en-US"/>
            </a:p>
          </p:txBody>
        </p:sp>
        <p:sp>
          <p:nvSpPr>
            <p:cNvPr id="1048710" name="Line 41"/>
            <p:cNvSpPr>
              <a:spLocks noChangeShapeType="1"/>
            </p:cNvSpPr>
            <p:nvPr/>
          </p:nvSpPr>
          <p:spPr bwMode="auto">
            <a:xfrm>
              <a:off x="3648" y="2880"/>
              <a:ext cx="720" cy="240"/>
            </a:xfrm>
            <a:prstGeom prst="line"/>
            <a:noFill/>
            <a:ln w="9525">
              <a:solidFill>
                <a:schemeClr val="tx1"/>
              </a:solidFill>
              <a:round/>
              <a:headEnd/>
              <a:tailEnd/>
            </a:ln>
            <a:effectLst/>
          </p:spPr>
          <p:txBody>
            <a:bodyPr/>
            <a:p>
              <a:endParaRPr lang="en-US"/>
            </a:p>
          </p:txBody>
        </p:sp>
        <p:sp>
          <p:nvSpPr>
            <p:cNvPr id="1048711" name="Line 42"/>
            <p:cNvSpPr>
              <a:spLocks noChangeShapeType="1"/>
            </p:cNvSpPr>
            <p:nvPr/>
          </p:nvSpPr>
          <p:spPr bwMode="auto">
            <a:xfrm>
              <a:off x="4080" y="2736"/>
              <a:ext cx="288" cy="336"/>
            </a:xfrm>
            <a:prstGeom prst="line"/>
            <a:noFill/>
            <a:ln w="9525">
              <a:solidFill>
                <a:schemeClr val="tx1"/>
              </a:solidFill>
              <a:round/>
              <a:headEnd/>
              <a:tailEnd/>
            </a:ln>
            <a:effectLst/>
          </p:spPr>
          <p:txBody>
            <a:bodyPr/>
            <a:p>
              <a:endParaRPr lang="en-US"/>
            </a:p>
          </p:txBody>
        </p:sp>
        <p:sp>
          <p:nvSpPr>
            <p:cNvPr id="1048712" name="Line 44"/>
            <p:cNvSpPr>
              <a:spLocks noChangeShapeType="1"/>
            </p:cNvSpPr>
            <p:nvPr/>
          </p:nvSpPr>
          <p:spPr bwMode="auto">
            <a:xfrm>
              <a:off x="3120" y="2928"/>
              <a:ext cx="576" cy="288"/>
            </a:xfrm>
            <a:prstGeom prst="line"/>
            <a:noFill/>
            <a:ln w="9525">
              <a:solidFill>
                <a:schemeClr val="tx1"/>
              </a:solidFill>
              <a:round/>
              <a:headEnd/>
              <a:tailEnd/>
            </a:ln>
            <a:effectLst/>
          </p:spPr>
          <p:txBody>
            <a:bodyPr/>
            <a:p>
              <a:endParaRPr lang="en-US"/>
            </a:p>
          </p:txBody>
        </p:sp>
        <p:sp>
          <p:nvSpPr>
            <p:cNvPr id="1048713" name="Line 45"/>
            <p:cNvSpPr>
              <a:spLocks noChangeShapeType="1"/>
            </p:cNvSpPr>
            <p:nvPr/>
          </p:nvSpPr>
          <p:spPr bwMode="auto">
            <a:xfrm flipV="1">
              <a:off x="3792" y="3120"/>
              <a:ext cx="576" cy="144"/>
            </a:xfrm>
            <a:prstGeom prst="line"/>
            <a:noFill/>
            <a:ln w="9525">
              <a:solidFill>
                <a:schemeClr val="tx1"/>
              </a:solidFill>
              <a:round/>
              <a:headEnd/>
              <a:tailEnd/>
            </a:ln>
            <a:effectLst/>
          </p:spPr>
          <p:txBody>
            <a:bodyPr/>
            <a:p>
              <a:endParaRPr lang="en-US"/>
            </a:p>
          </p:txBody>
        </p:sp>
      </p:grpSp>
      <p:sp>
        <p:nvSpPr>
          <p:cNvPr id="1048714" name="Text Box 47"/>
          <p:cNvSpPr txBox="1">
            <a:spLocks noChangeArrowheads="1"/>
          </p:cNvSpPr>
          <p:nvPr/>
        </p:nvSpPr>
        <p:spPr bwMode="auto">
          <a:xfrm>
            <a:off x="502444" y="1752600"/>
            <a:ext cx="1042461" cy="408940"/>
          </a:xfrm>
          <a:prstGeom prst="rect"/>
          <a:noFill/>
          <a:ln>
            <a:noFill/>
          </a:ln>
        </p:spPr>
        <p:txBody>
          <a:bodyPr wrap="none">
            <a:spAutoFit/>
          </a:bodyPr>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r>
              <a:rPr altLang="zh-TW" dirty="0" sz="2400" kumimoji="1" lang="en-US">
                <a:latin typeface="Times New Roman" panose="02020603050405020304" pitchFamily="18" charset="0"/>
                <a:ea typeface="新細明體" charset="-120"/>
              </a:rPr>
              <a:t>graph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718" name="Rectangle 2"/>
          <p:cNvSpPr>
            <a:spLocks noGrp="1" noChangeArrowheads="1"/>
          </p:cNvSpPr>
          <p:nvPr>
            <p:ph type="title"/>
          </p:nvPr>
        </p:nvSpPr>
        <p:spPr>
          <a:xfrm>
            <a:off x="1293638" y="392115"/>
            <a:ext cx="8596668" cy="1320800"/>
          </a:xfrm>
        </p:spPr>
        <p:txBody>
          <a:bodyPr/>
          <a:p>
            <a:pPr algn="ctr"/>
            <a:r>
              <a:rPr altLang="en-US" dirty="0" sz="4000" lang="en-AU">
                <a:solidFill>
                  <a:schemeClr val="accent2">
                    <a:lumMod val="75000"/>
                  </a:schemeClr>
                </a:solidFill>
                <a:cs typeface="Times New Roman" panose="02020603050405020304" pitchFamily="18" charset="0"/>
              </a:rPr>
              <a:t>Classification of Data Structures</a:t>
            </a:r>
          </a:p>
        </p:txBody>
      </p:sp>
      <p:grpSp>
        <p:nvGrpSpPr>
          <p:cNvPr id="98" name="مجموعة 1"/>
          <p:cNvGrpSpPr/>
          <p:nvPr/>
        </p:nvGrpSpPr>
        <p:grpSpPr>
          <a:xfrm>
            <a:off x="1128713" y="2133601"/>
            <a:ext cx="8986837" cy="3675063"/>
            <a:chOff x="1847851" y="2133601"/>
            <a:chExt cx="7993063" cy="3675063"/>
          </a:xfrm>
        </p:grpSpPr>
        <p:sp>
          <p:nvSpPr>
            <p:cNvPr id="1048719" name="Rectangle 4"/>
            <p:cNvSpPr>
              <a:spLocks noChangeArrowheads="1"/>
            </p:cNvSpPr>
            <p:nvPr/>
          </p:nvSpPr>
          <p:spPr bwMode="auto">
            <a:xfrm>
              <a:off x="4727576" y="2133601"/>
              <a:ext cx="3095625" cy="576263"/>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dirty="0" sz="3200" lang="en-AU">
                  <a:latin typeface="+mj-lt"/>
                </a:rPr>
                <a:t>Data structures</a:t>
              </a:r>
            </a:p>
          </p:txBody>
        </p:sp>
        <p:sp>
          <p:nvSpPr>
            <p:cNvPr id="1048720" name="Line 5"/>
            <p:cNvSpPr>
              <a:spLocks noChangeShapeType="1"/>
            </p:cNvSpPr>
            <p:nvPr/>
          </p:nvSpPr>
          <p:spPr bwMode="auto">
            <a:xfrm>
              <a:off x="6311900" y="2709864"/>
              <a:ext cx="0" cy="287337"/>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21" name="Line 6"/>
            <p:cNvSpPr>
              <a:spLocks noChangeShapeType="1"/>
            </p:cNvSpPr>
            <p:nvPr/>
          </p:nvSpPr>
          <p:spPr bwMode="auto">
            <a:xfrm>
              <a:off x="4224338" y="2997200"/>
              <a:ext cx="4032250" cy="0"/>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22" name="Line 8"/>
            <p:cNvSpPr>
              <a:spLocks noChangeShapeType="1"/>
            </p:cNvSpPr>
            <p:nvPr/>
          </p:nvSpPr>
          <p:spPr bwMode="auto">
            <a:xfrm>
              <a:off x="4224338" y="2997201"/>
              <a:ext cx="0" cy="3603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23" name="Line 9"/>
            <p:cNvSpPr>
              <a:spLocks noChangeShapeType="1"/>
            </p:cNvSpPr>
            <p:nvPr/>
          </p:nvSpPr>
          <p:spPr bwMode="auto">
            <a:xfrm>
              <a:off x="8256588" y="2997201"/>
              <a:ext cx="0" cy="3603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24" name="Rectangle 10"/>
            <p:cNvSpPr>
              <a:spLocks noChangeArrowheads="1"/>
            </p:cNvSpPr>
            <p:nvPr/>
          </p:nvSpPr>
          <p:spPr bwMode="auto">
            <a:xfrm>
              <a:off x="2784476" y="3357563"/>
              <a:ext cx="3095625" cy="576262"/>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Primitive DS</a:t>
              </a:r>
            </a:p>
          </p:txBody>
        </p:sp>
        <p:sp>
          <p:nvSpPr>
            <p:cNvPr id="1048725" name="Rectangle 11"/>
            <p:cNvSpPr>
              <a:spLocks noChangeArrowheads="1"/>
            </p:cNvSpPr>
            <p:nvPr/>
          </p:nvSpPr>
          <p:spPr bwMode="auto">
            <a:xfrm>
              <a:off x="6745289" y="3357563"/>
              <a:ext cx="3095625" cy="576262"/>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Non-Primitive DS</a:t>
              </a:r>
            </a:p>
          </p:txBody>
        </p:sp>
        <p:sp>
          <p:nvSpPr>
            <p:cNvPr id="1048726" name="Rectangle 12"/>
            <p:cNvSpPr>
              <a:spLocks noChangeArrowheads="1"/>
            </p:cNvSpPr>
            <p:nvPr/>
          </p:nvSpPr>
          <p:spPr bwMode="auto">
            <a:xfrm>
              <a:off x="1847851" y="5229226"/>
              <a:ext cx="1223963" cy="576263"/>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Integer</a:t>
              </a:r>
            </a:p>
          </p:txBody>
        </p:sp>
        <p:sp>
          <p:nvSpPr>
            <p:cNvPr id="1048727" name="Rectangle 13"/>
            <p:cNvSpPr>
              <a:spLocks noChangeArrowheads="1"/>
            </p:cNvSpPr>
            <p:nvPr/>
          </p:nvSpPr>
          <p:spPr bwMode="auto">
            <a:xfrm>
              <a:off x="3216276" y="5229226"/>
              <a:ext cx="1223963" cy="576263"/>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Float</a:t>
              </a:r>
            </a:p>
          </p:txBody>
        </p:sp>
        <p:sp>
          <p:nvSpPr>
            <p:cNvPr id="1048728" name="Rectangle 14"/>
            <p:cNvSpPr>
              <a:spLocks noChangeArrowheads="1"/>
            </p:cNvSpPr>
            <p:nvPr/>
          </p:nvSpPr>
          <p:spPr bwMode="auto">
            <a:xfrm>
              <a:off x="4656141" y="5229226"/>
              <a:ext cx="1871663" cy="576263"/>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dirty="0" sz="3200" lang="en-AU">
                  <a:latin typeface="+mj-lt"/>
                </a:rPr>
                <a:t>Character</a:t>
              </a:r>
            </a:p>
          </p:txBody>
        </p:sp>
        <p:sp>
          <p:nvSpPr>
            <p:cNvPr id="1048729" name="Rectangle 15"/>
            <p:cNvSpPr>
              <a:spLocks noChangeArrowheads="1"/>
            </p:cNvSpPr>
            <p:nvPr/>
          </p:nvSpPr>
          <p:spPr bwMode="auto">
            <a:xfrm>
              <a:off x="6745288" y="5229226"/>
              <a:ext cx="1655762" cy="576263"/>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Pointer</a:t>
              </a:r>
            </a:p>
          </p:txBody>
        </p:sp>
        <p:sp>
          <p:nvSpPr>
            <p:cNvPr id="1048730" name="Line 16"/>
            <p:cNvSpPr>
              <a:spLocks noChangeShapeType="1"/>
            </p:cNvSpPr>
            <p:nvPr/>
          </p:nvSpPr>
          <p:spPr bwMode="auto">
            <a:xfrm>
              <a:off x="4224338" y="3933826"/>
              <a:ext cx="0" cy="720725"/>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31" name="Line 17"/>
            <p:cNvSpPr>
              <a:spLocks noChangeShapeType="1"/>
            </p:cNvSpPr>
            <p:nvPr/>
          </p:nvSpPr>
          <p:spPr bwMode="auto">
            <a:xfrm>
              <a:off x="2495551" y="4654550"/>
              <a:ext cx="4968875" cy="0"/>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32" name="Line 18"/>
            <p:cNvSpPr>
              <a:spLocks noChangeShapeType="1"/>
            </p:cNvSpPr>
            <p:nvPr/>
          </p:nvSpPr>
          <p:spPr bwMode="auto">
            <a:xfrm>
              <a:off x="2495550" y="4654551"/>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33" name="Line 19"/>
            <p:cNvSpPr>
              <a:spLocks noChangeShapeType="1"/>
            </p:cNvSpPr>
            <p:nvPr/>
          </p:nvSpPr>
          <p:spPr bwMode="auto">
            <a:xfrm>
              <a:off x="3719513" y="4654551"/>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34" name="Line 20"/>
            <p:cNvSpPr>
              <a:spLocks noChangeShapeType="1"/>
            </p:cNvSpPr>
            <p:nvPr/>
          </p:nvSpPr>
          <p:spPr bwMode="auto">
            <a:xfrm>
              <a:off x="5592763" y="4654551"/>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35" name="Line 21"/>
            <p:cNvSpPr>
              <a:spLocks noChangeShapeType="1"/>
            </p:cNvSpPr>
            <p:nvPr/>
          </p:nvSpPr>
          <p:spPr bwMode="auto">
            <a:xfrm>
              <a:off x="7464425" y="4654551"/>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36" name="Line 22"/>
            <p:cNvSpPr>
              <a:spLocks noChangeShapeType="1"/>
            </p:cNvSpPr>
            <p:nvPr/>
          </p:nvSpPr>
          <p:spPr bwMode="auto">
            <a:xfrm>
              <a:off x="4224338" y="3933826"/>
              <a:ext cx="0" cy="720725"/>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37" name="Line 23"/>
            <p:cNvSpPr>
              <a:spLocks noChangeShapeType="1"/>
            </p:cNvSpPr>
            <p:nvPr/>
          </p:nvSpPr>
          <p:spPr bwMode="auto">
            <a:xfrm>
              <a:off x="2495550" y="4654551"/>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38" name="Line 24"/>
            <p:cNvSpPr>
              <a:spLocks noChangeShapeType="1"/>
            </p:cNvSpPr>
            <p:nvPr/>
          </p:nvSpPr>
          <p:spPr bwMode="auto">
            <a:xfrm>
              <a:off x="4224338" y="3933826"/>
              <a:ext cx="0" cy="720725"/>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39" name="Line 25"/>
            <p:cNvSpPr>
              <a:spLocks noChangeShapeType="1"/>
            </p:cNvSpPr>
            <p:nvPr/>
          </p:nvSpPr>
          <p:spPr bwMode="auto">
            <a:xfrm>
              <a:off x="3719513" y="4654551"/>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40" name="Line 26"/>
            <p:cNvSpPr>
              <a:spLocks noChangeShapeType="1"/>
            </p:cNvSpPr>
            <p:nvPr/>
          </p:nvSpPr>
          <p:spPr bwMode="auto">
            <a:xfrm>
              <a:off x="2495550" y="4654551"/>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41" name="Line 27"/>
            <p:cNvSpPr>
              <a:spLocks noChangeShapeType="1"/>
            </p:cNvSpPr>
            <p:nvPr/>
          </p:nvSpPr>
          <p:spPr bwMode="auto">
            <a:xfrm>
              <a:off x="4224338" y="3933826"/>
              <a:ext cx="0" cy="720725"/>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42" name="Rectangle 28"/>
            <p:cNvSpPr>
              <a:spLocks noChangeArrowheads="1"/>
            </p:cNvSpPr>
            <p:nvPr/>
          </p:nvSpPr>
          <p:spPr bwMode="auto">
            <a:xfrm>
              <a:off x="3216276" y="5230813"/>
              <a:ext cx="1223963" cy="576262"/>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Float</a:t>
              </a:r>
            </a:p>
          </p:txBody>
        </p:sp>
        <p:sp>
          <p:nvSpPr>
            <p:cNvPr id="1048743" name="Line 29"/>
            <p:cNvSpPr>
              <a:spLocks noChangeShapeType="1"/>
            </p:cNvSpPr>
            <p:nvPr/>
          </p:nvSpPr>
          <p:spPr bwMode="auto">
            <a:xfrm>
              <a:off x="3719513" y="4656138"/>
              <a:ext cx="0" cy="576262"/>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44" name="Line 30"/>
            <p:cNvSpPr>
              <a:spLocks noChangeShapeType="1"/>
            </p:cNvSpPr>
            <p:nvPr/>
          </p:nvSpPr>
          <p:spPr bwMode="auto">
            <a:xfrm>
              <a:off x="2495550" y="4656138"/>
              <a:ext cx="0" cy="576262"/>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45" name="Line 31"/>
            <p:cNvSpPr>
              <a:spLocks noChangeShapeType="1"/>
            </p:cNvSpPr>
            <p:nvPr/>
          </p:nvSpPr>
          <p:spPr bwMode="auto">
            <a:xfrm>
              <a:off x="4224338" y="3935414"/>
              <a:ext cx="0" cy="720725"/>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46" name="Rectangle 32"/>
            <p:cNvSpPr>
              <a:spLocks noChangeArrowheads="1"/>
            </p:cNvSpPr>
            <p:nvPr/>
          </p:nvSpPr>
          <p:spPr bwMode="auto">
            <a:xfrm>
              <a:off x="1847851" y="5230813"/>
              <a:ext cx="1223963" cy="576262"/>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Integer</a:t>
              </a:r>
            </a:p>
          </p:txBody>
        </p:sp>
        <p:sp>
          <p:nvSpPr>
            <p:cNvPr id="1048747" name="Rectangle 33"/>
            <p:cNvSpPr>
              <a:spLocks noChangeArrowheads="1"/>
            </p:cNvSpPr>
            <p:nvPr/>
          </p:nvSpPr>
          <p:spPr bwMode="auto">
            <a:xfrm>
              <a:off x="3216276" y="5232401"/>
              <a:ext cx="1223963" cy="576263"/>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Float</a:t>
              </a:r>
            </a:p>
          </p:txBody>
        </p:sp>
        <p:sp>
          <p:nvSpPr>
            <p:cNvPr id="1048748" name="Line 34"/>
            <p:cNvSpPr>
              <a:spLocks noChangeShapeType="1"/>
            </p:cNvSpPr>
            <p:nvPr/>
          </p:nvSpPr>
          <p:spPr bwMode="auto">
            <a:xfrm>
              <a:off x="3719513" y="4657726"/>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49" name="Line 35"/>
            <p:cNvSpPr>
              <a:spLocks noChangeShapeType="1"/>
            </p:cNvSpPr>
            <p:nvPr/>
          </p:nvSpPr>
          <p:spPr bwMode="auto">
            <a:xfrm>
              <a:off x="2495550" y="4657726"/>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50" name="Line 36"/>
            <p:cNvSpPr>
              <a:spLocks noChangeShapeType="1"/>
            </p:cNvSpPr>
            <p:nvPr/>
          </p:nvSpPr>
          <p:spPr bwMode="auto">
            <a:xfrm>
              <a:off x="4224338" y="3937001"/>
              <a:ext cx="0" cy="720725"/>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751" name="Rectangle 2"/>
          <p:cNvSpPr>
            <a:spLocks noGrp="1" noChangeArrowheads="1"/>
          </p:cNvSpPr>
          <p:nvPr>
            <p:ph type="title"/>
          </p:nvPr>
        </p:nvSpPr>
        <p:spPr>
          <a:xfrm>
            <a:off x="1365867" y="452440"/>
            <a:ext cx="8596668" cy="888999"/>
          </a:xfrm>
        </p:spPr>
        <p:txBody>
          <a:bodyPr/>
          <a:p>
            <a:pPr algn="ctr"/>
            <a:r>
              <a:rPr altLang="en-US" dirty="0" sz="4000" lang="en-AU">
                <a:solidFill>
                  <a:schemeClr val="accent2">
                    <a:lumMod val="75000"/>
                  </a:schemeClr>
                </a:solidFill>
                <a:cs typeface="Times New Roman" panose="02020603050405020304" pitchFamily="18" charset="0"/>
              </a:rPr>
              <a:t>Classification of Data Structures</a:t>
            </a:r>
          </a:p>
        </p:txBody>
      </p:sp>
      <p:grpSp>
        <p:nvGrpSpPr>
          <p:cNvPr id="100" name="مجموعة 1"/>
          <p:cNvGrpSpPr/>
          <p:nvPr/>
        </p:nvGrpSpPr>
        <p:grpSpPr>
          <a:xfrm>
            <a:off x="1085850" y="1844676"/>
            <a:ext cx="9386888" cy="4392612"/>
            <a:chOff x="1703388" y="1844676"/>
            <a:chExt cx="8497888" cy="4392612"/>
          </a:xfrm>
        </p:grpSpPr>
        <p:sp>
          <p:nvSpPr>
            <p:cNvPr id="1048752" name="Rectangle 4"/>
            <p:cNvSpPr>
              <a:spLocks noChangeArrowheads="1"/>
            </p:cNvSpPr>
            <p:nvPr/>
          </p:nvSpPr>
          <p:spPr bwMode="auto">
            <a:xfrm>
              <a:off x="4583114" y="1844676"/>
              <a:ext cx="3095625" cy="576263"/>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Non-Primitive DS</a:t>
              </a:r>
            </a:p>
          </p:txBody>
        </p:sp>
        <p:sp>
          <p:nvSpPr>
            <p:cNvPr id="1048753" name="Rectangle 5"/>
            <p:cNvSpPr>
              <a:spLocks noChangeArrowheads="1"/>
            </p:cNvSpPr>
            <p:nvPr/>
          </p:nvSpPr>
          <p:spPr bwMode="auto">
            <a:xfrm>
              <a:off x="2640013" y="3213101"/>
              <a:ext cx="1871662" cy="576263"/>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Linear List</a:t>
              </a:r>
            </a:p>
          </p:txBody>
        </p:sp>
        <p:sp>
          <p:nvSpPr>
            <p:cNvPr id="1048754" name="Rectangle 6"/>
            <p:cNvSpPr>
              <a:spLocks noChangeArrowheads="1"/>
            </p:cNvSpPr>
            <p:nvPr/>
          </p:nvSpPr>
          <p:spPr bwMode="auto">
            <a:xfrm>
              <a:off x="6959600" y="3141664"/>
              <a:ext cx="2736850" cy="574675"/>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Non-Linear List</a:t>
              </a:r>
            </a:p>
          </p:txBody>
        </p:sp>
        <p:sp>
          <p:nvSpPr>
            <p:cNvPr id="1048755" name="Line 7"/>
            <p:cNvSpPr>
              <a:spLocks noChangeShapeType="1"/>
            </p:cNvSpPr>
            <p:nvPr/>
          </p:nvSpPr>
          <p:spPr bwMode="auto">
            <a:xfrm>
              <a:off x="8543925" y="2781301"/>
              <a:ext cx="0" cy="3603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56" name="Line 8"/>
            <p:cNvSpPr>
              <a:spLocks noChangeShapeType="1"/>
            </p:cNvSpPr>
            <p:nvPr/>
          </p:nvSpPr>
          <p:spPr bwMode="auto">
            <a:xfrm>
              <a:off x="3648075" y="2781300"/>
              <a:ext cx="0" cy="431800"/>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57" name="Line 9"/>
            <p:cNvSpPr>
              <a:spLocks noChangeShapeType="1"/>
            </p:cNvSpPr>
            <p:nvPr/>
          </p:nvSpPr>
          <p:spPr bwMode="auto">
            <a:xfrm>
              <a:off x="6096000" y="2420938"/>
              <a:ext cx="0" cy="360362"/>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58" name="Line 10"/>
            <p:cNvSpPr>
              <a:spLocks noChangeShapeType="1"/>
            </p:cNvSpPr>
            <p:nvPr/>
          </p:nvSpPr>
          <p:spPr bwMode="auto">
            <a:xfrm>
              <a:off x="3648075" y="2781300"/>
              <a:ext cx="4895850" cy="0"/>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59" name="Rectangle 11"/>
            <p:cNvSpPr>
              <a:spLocks noChangeArrowheads="1"/>
            </p:cNvSpPr>
            <p:nvPr/>
          </p:nvSpPr>
          <p:spPr bwMode="auto">
            <a:xfrm>
              <a:off x="1703388" y="4941888"/>
              <a:ext cx="1079500" cy="576262"/>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Array</a:t>
              </a:r>
            </a:p>
          </p:txBody>
        </p:sp>
        <p:sp>
          <p:nvSpPr>
            <p:cNvPr id="1048760" name="Rectangle 12"/>
            <p:cNvSpPr>
              <a:spLocks noChangeArrowheads="1"/>
            </p:cNvSpPr>
            <p:nvPr/>
          </p:nvSpPr>
          <p:spPr bwMode="auto">
            <a:xfrm>
              <a:off x="2351089" y="5734050"/>
              <a:ext cx="1512887" cy="503238"/>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Link List</a:t>
              </a:r>
            </a:p>
          </p:txBody>
        </p:sp>
        <p:sp>
          <p:nvSpPr>
            <p:cNvPr id="1048761" name="Rectangle 13"/>
            <p:cNvSpPr>
              <a:spLocks noChangeArrowheads="1"/>
            </p:cNvSpPr>
            <p:nvPr/>
          </p:nvSpPr>
          <p:spPr bwMode="auto">
            <a:xfrm>
              <a:off x="4079875" y="5734050"/>
              <a:ext cx="1079500" cy="503238"/>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Stack</a:t>
              </a:r>
            </a:p>
          </p:txBody>
        </p:sp>
        <p:sp>
          <p:nvSpPr>
            <p:cNvPr id="1048762" name="Rectangle 14"/>
            <p:cNvSpPr>
              <a:spLocks noChangeArrowheads="1"/>
            </p:cNvSpPr>
            <p:nvPr/>
          </p:nvSpPr>
          <p:spPr bwMode="auto">
            <a:xfrm>
              <a:off x="5087939" y="4941888"/>
              <a:ext cx="1152525" cy="576262"/>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Queue</a:t>
              </a:r>
            </a:p>
          </p:txBody>
        </p:sp>
        <p:sp>
          <p:nvSpPr>
            <p:cNvPr id="1048763" name="Line 15"/>
            <p:cNvSpPr>
              <a:spLocks noChangeShapeType="1"/>
            </p:cNvSpPr>
            <p:nvPr/>
          </p:nvSpPr>
          <p:spPr bwMode="auto">
            <a:xfrm>
              <a:off x="2208213" y="4365625"/>
              <a:ext cx="3382962" cy="0"/>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64" name="Line 16"/>
            <p:cNvSpPr>
              <a:spLocks noChangeShapeType="1"/>
            </p:cNvSpPr>
            <p:nvPr/>
          </p:nvSpPr>
          <p:spPr bwMode="auto">
            <a:xfrm>
              <a:off x="3648075" y="3789363"/>
              <a:ext cx="0" cy="576262"/>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65" name="Line 17"/>
            <p:cNvSpPr>
              <a:spLocks noChangeShapeType="1"/>
            </p:cNvSpPr>
            <p:nvPr/>
          </p:nvSpPr>
          <p:spPr bwMode="auto">
            <a:xfrm>
              <a:off x="3216275" y="4365626"/>
              <a:ext cx="0" cy="1368425"/>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66" name="Line 18"/>
            <p:cNvSpPr>
              <a:spLocks noChangeShapeType="1"/>
            </p:cNvSpPr>
            <p:nvPr/>
          </p:nvSpPr>
          <p:spPr bwMode="auto">
            <a:xfrm>
              <a:off x="4654550" y="4365626"/>
              <a:ext cx="0" cy="1368425"/>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67" name="Line 19"/>
            <p:cNvSpPr>
              <a:spLocks noChangeShapeType="1"/>
            </p:cNvSpPr>
            <p:nvPr/>
          </p:nvSpPr>
          <p:spPr bwMode="auto">
            <a:xfrm>
              <a:off x="2208213" y="4365626"/>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68" name="Line 20"/>
            <p:cNvSpPr>
              <a:spLocks noChangeShapeType="1"/>
            </p:cNvSpPr>
            <p:nvPr/>
          </p:nvSpPr>
          <p:spPr bwMode="auto">
            <a:xfrm>
              <a:off x="5591175" y="4365626"/>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69" name="Line 21"/>
            <p:cNvSpPr>
              <a:spLocks noChangeShapeType="1"/>
            </p:cNvSpPr>
            <p:nvPr/>
          </p:nvSpPr>
          <p:spPr bwMode="auto">
            <a:xfrm>
              <a:off x="2208213" y="4365625"/>
              <a:ext cx="3382962" cy="0"/>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70" name="Line 22"/>
            <p:cNvSpPr>
              <a:spLocks noChangeShapeType="1"/>
            </p:cNvSpPr>
            <p:nvPr/>
          </p:nvSpPr>
          <p:spPr bwMode="auto">
            <a:xfrm>
              <a:off x="3648075" y="3789363"/>
              <a:ext cx="0" cy="576262"/>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71" name="Line 23"/>
            <p:cNvSpPr>
              <a:spLocks noChangeShapeType="1"/>
            </p:cNvSpPr>
            <p:nvPr/>
          </p:nvSpPr>
          <p:spPr bwMode="auto">
            <a:xfrm>
              <a:off x="7464425" y="4292600"/>
              <a:ext cx="2160588" cy="0"/>
            </a:xfrm>
            <a:prstGeom prst="line"/>
            <a:ln>
              <a:headEnd/>
              <a:tailEn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72" name="Line 24"/>
            <p:cNvSpPr>
              <a:spLocks noChangeShapeType="1"/>
            </p:cNvSpPr>
            <p:nvPr/>
          </p:nvSpPr>
          <p:spPr bwMode="auto">
            <a:xfrm>
              <a:off x="8543925" y="3716338"/>
              <a:ext cx="0" cy="576262"/>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73" name="Line 25"/>
            <p:cNvSpPr>
              <a:spLocks noChangeShapeType="1"/>
            </p:cNvSpPr>
            <p:nvPr/>
          </p:nvSpPr>
          <p:spPr bwMode="auto">
            <a:xfrm>
              <a:off x="7464425" y="4292601"/>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74" name="Line 26"/>
            <p:cNvSpPr>
              <a:spLocks noChangeShapeType="1"/>
            </p:cNvSpPr>
            <p:nvPr/>
          </p:nvSpPr>
          <p:spPr bwMode="auto">
            <a:xfrm>
              <a:off x="9625013" y="4292601"/>
              <a:ext cx="0" cy="576263"/>
            </a:xfrm>
            <a:prstGeom prst="line"/>
            <a:ln>
              <a:headEnd/>
              <a:tailEnd type="triangle" w="med" len="med"/>
            </a:ln>
          </p:spPr>
          <p:style>
            <a:lnRef idx="1">
              <a:schemeClr val="accent2"/>
            </a:lnRef>
            <a:fillRef idx="3">
              <a:schemeClr val="accent2"/>
            </a:fillRef>
            <a:effectRef idx="2">
              <a:schemeClr val="accent2"/>
            </a:effectRef>
            <a:fontRef idx="minor">
              <a:schemeClr val="lt1"/>
            </a:fontRef>
          </p:style>
          <p:txBody>
            <a:bodyPr/>
            <a:p>
              <a:pPr eaLnBrk="1" hangingPunct="1"/>
              <a:endParaRPr lang="en-US">
                <a:latin typeface="+mj-lt"/>
              </a:endParaRPr>
            </a:p>
          </p:txBody>
        </p:sp>
        <p:sp>
          <p:nvSpPr>
            <p:cNvPr id="1048775" name="Rectangle 27"/>
            <p:cNvSpPr>
              <a:spLocks noChangeArrowheads="1"/>
            </p:cNvSpPr>
            <p:nvPr/>
          </p:nvSpPr>
          <p:spPr bwMode="auto">
            <a:xfrm>
              <a:off x="7032626" y="4868863"/>
              <a:ext cx="1152525" cy="576262"/>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Graph</a:t>
              </a:r>
            </a:p>
          </p:txBody>
        </p:sp>
        <p:sp>
          <p:nvSpPr>
            <p:cNvPr id="1048776" name="Rectangle 28"/>
            <p:cNvSpPr>
              <a:spLocks noChangeArrowheads="1"/>
            </p:cNvSpPr>
            <p:nvPr/>
          </p:nvSpPr>
          <p:spPr bwMode="auto">
            <a:xfrm>
              <a:off x="9048751" y="4868863"/>
              <a:ext cx="1152525" cy="576262"/>
            </a:xfrm>
            <a:prstGeom prst="rect"/>
            <a:ln>
              <a:headEnd/>
              <a:tailEnd/>
            </a:ln>
          </p:spPr>
          <p:style>
            <a:lnRef idx="1">
              <a:schemeClr val="accent2"/>
            </a:lnRef>
            <a:fillRef idx="3">
              <a:schemeClr val="accent2"/>
            </a:fillRef>
            <a:effectRef idx="2">
              <a:schemeClr val="accent2"/>
            </a:effectRef>
            <a:fontRef idx="minor">
              <a:schemeClr val="lt1"/>
            </a:fontRef>
          </p:style>
          <p:txBody>
            <a:bodyPr anchor="ctr" wrap="none"/>
            <a:p>
              <a:pPr algn="ctr" eaLnBrk="1" hangingPunct="1"/>
              <a:r>
                <a:rPr altLang="en-US" sz="3200" lang="en-AU">
                  <a:latin typeface="+mj-lt"/>
                </a:rPr>
                <a:t>Trees</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777" name="Rectangle 2"/>
          <p:cNvSpPr>
            <a:spLocks noGrp="1" noChangeArrowheads="1"/>
          </p:cNvSpPr>
          <p:nvPr>
            <p:ph type="title"/>
          </p:nvPr>
        </p:nvSpPr>
        <p:spPr>
          <a:xfrm>
            <a:off x="1412433" y="454026"/>
            <a:ext cx="8596668" cy="1320800"/>
          </a:xfrm>
        </p:spPr>
        <p:txBody>
          <a:bodyPr/>
          <a:p>
            <a:pPr algn="ctr"/>
            <a:r>
              <a:rPr altLang="en-US" dirty="0" sz="4000" lang="en-AU">
                <a:solidFill>
                  <a:schemeClr val="accent2">
                    <a:lumMod val="75000"/>
                  </a:schemeClr>
                </a:solidFill>
                <a:cs typeface="Times New Roman" panose="02020603050405020304" pitchFamily="18" charset="0"/>
              </a:rPr>
              <a:t>Primitive Data Structure</a:t>
            </a:r>
          </a:p>
        </p:txBody>
      </p:sp>
      <p:sp>
        <p:nvSpPr>
          <p:cNvPr id="1048778" name="Rectangle 3"/>
          <p:cNvSpPr>
            <a:spLocks noGrp="1" noChangeArrowheads="1"/>
          </p:cNvSpPr>
          <p:nvPr>
            <p:ph idx="1"/>
          </p:nvPr>
        </p:nvSpPr>
        <p:spPr>
          <a:xfrm>
            <a:off x="677334" y="1774826"/>
            <a:ext cx="10066867" cy="3880773"/>
          </a:xfrm>
        </p:spPr>
        <p:txBody>
          <a:bodyPr rtlCol="0">
            <a:normAutofit/>
          </a:bodyPr>
          <a:p>
            <a:pPr algn="just" indent="-91440" marL="91440"/>
            <a:r>
              <a:rPr altLang="en-US" dirty="0" sz="3200" lang="en-AU">
                <a:solidFill>
                  <a:schemeClr val="tx1">
                    <a:lumMod val="75000"/>
                    <a:lumOff val="25000"/>
                  </a:schemeClr>
                </a:solidFill>
                <a:latin typeface="+mj-lt"/>
                <a:cs typeface="Times New Roman" panose="02020603050405020304" pitchFamily="18" charset="0"/>
              </a:rPr>
              <a:t>There are basic structures and directly operated upon by the machine instructions.</a:t>
            </a:r>
          </a:p>
          <a:p>
            <a:pPr algn="just" indent="-91440" marL="91440"/>
            <a:r>
              <a:rPr altLang="en-US" dirty="0" sz="3200" lang="en-AU">
                <a:solidFill>
                  <a:schemeClr val="tx1">
                    <a:lumMod val="75000"/>
                    <a:lumOff val="25000"/>
                  </a:schemeClr>
                </a:solidFill>
                <a:latin typeface="+mj-lt"/>
                <a:cs typeface="Times New Roman" panose="02020603050405020304" pitchFamily="18" charset="0"/>
              </a:rPr>
              <a:t>In general, there are different representation on different computers.</a:t>
            </a:r>
          </a:p>
          <a:p>
            <a:pPr algn="just" indent="-91440" marL="91440"/>
            <a:r>
              <a:rPr altLang="en-US" dirty="0" sz="3200" lang="en-AU">
                <a:solidFill>
                  <a:schemeClr val="tx1">
                    <a:lumMod val="75000"/>
                    <a:lumOff val="25000"/>
                  </a:schemeClr>
                </a:solidFill>
                <a:latin typeface="+mj-lt"/>
                <a:cs typeface="Times New Roman" panose="02020603050405020304" pitchFamily="18" charset="0"/>
              </a:rPr>
              <a:t>Integer, Floating-point number, Character constants, string constants, pointers etc., fall in this category.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79" name="Rectangle 2"/>
          <p:cNvSpPr>
            <a:spLocks noGrp="1" noChangeArrowheads="1"/>
          </p:cNvSpPr>
          <p:nvPr>
            <p:ph type="title"/>
          </p:nvPr>
        </p:nvSpPr>
        <p:spPr>
          <a:xfrm>
            <a:off x="1305276" y="395288"/>
            <a:ext cx="8596668" cy="1320800"/>
          </a:xfrm>
        </p:spPr>
        <p:txBody>
          <a:bodyPr/>
          <a:p>
            <a:pPr algn="ctr"/>
            <a:r>
              <a:rPr altLang="en-US" dirty="0" sz="4000" lang="en-AU">
                <a:solidFill>
                  <a:schemeClr val="accent2">
                    <a:lumMod val="75000"/>
                  </a:schemeClr>
                </a:solidFill>
                <a:cs typeface="Times New Roman" panose="02020603050405020304" pitchFamily="18" charset="0"/>
              </a:rPr>
              <a:t>Non-Primitive Data Structure</a:t>
            </a:r>
          </a:p>
        </p:txBody>
      </p:sp>
      <p:sp>
        <p:nvSpPr>
          <p:cNvPr id="1048780" name="Rectangle 3"/>
          <p:cNvSpPr>
            <a:spLocks noGrp="1" noChangeArrowheads="1"/>
          </p:cNvSpPr>
          <p:nvPr>
            <p:ph idx="1"/>
          </p:nvPr>
        </p:nvSpPr>
        <p:spPr>
          <a:xfrm>
            <a:off x="563033" y="1930400"/>
            <a:ext cx="10081155" cy="3880773"/>
          </a:xfrm>
        </p:spPr>
        <p:txBody>
          <a:bodyPr rtlCol="0">
            <a:normAutofit/>
          </a:bodyPr>
          <a:p>
            <a:pPr algn="just" indent="-91440" marL="91440"/>
            <a:r>
              <a:rPr altLang="en-US" dirty="0" sz="3200" lang="en-AU">
                <a:solidFill>
                  <a:schemeClr val="tx1">
                    <a:lumMod val="75000"/>
                    <a:lumOff val="25000"/>
                  </a:schemeClr>
                </a:solidFill>
                <a:latin typeface="+mj-lt"/>
                <a:cs typeface="Times New Roman" panose="02020603050405020304" pitchFamily="18" charset="0"/>
              </a:rPr>
              <a:t>There are more sophisticated data structures.</a:t>
            </a:r>
          </a:p>
          <a:p>
            <a:pPr algn="just" indent="-91440" marL="91440"/>
            <a:r>
              <a:rPr altLang="en-US" dirty="0" sz="3200" lang="en-AU">
                <a:solidFill>
                  <a:schemeClr val="tx1">
                    <a:lumMod val="75000"/>
                    <a:lumOff val="25000"/>
                  </a:schemeClr>
                </a:solidFill>
                <a:latin typeface="+mj-lt"/>
                <a:cs typeface="Times New Roman" panose="02020603050405020304" pitchFamily="18" charset="0"/>
              </a:rPr>
              <a:t>These are derived from the primitive data structures.</a:t>
            </a:r>
          </a:p>
          <a:p>
            <a:pPr algn="just" indent="-91440" marL="91440"/>
            <a:r>
              <a:rPr altLang="en-US" dirty="0" sz="3200" lang="en-AU">
                <a:solidFill>
                  <a:schemeClr val="tx1">
                    <a:lumMod val="75000"/>
                    <a:lumOff val="25000"/>
                  </a:schemeClr>
                </a:solidFill>
                <a:latin typeface="+mj-lt"/>
                <a:cs typeface="Times New Roman" panose="02020603050405020304" pitchFamily="18" charset="0"/>
              </a:rPr>
              <a:t>The non-primitive data structures emphasize on structuring of a group of homogeneous (same type) or heterogeneous (different type) data items.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09" name="Rectangle 2"/>
          <p:cNvSpPr>
            <a:spLocks noGrp="1" noChangeArrowheads="1"/>
          </p:cNvSpPr>
          <p:nvPr>
            <p:ph type="title"/>
          </p:nvPr>
        </p:nvSpPr>
        <p:spPr>
          <a:xfrm>
            <a:off x="677334" y="201613"/>
            <a:ext cx="8596668" cy="1320800"/>
          </a:xfrm>
        </p:spPr>
        <p:txBody>
          <a:bodyPr/>
          <a:p>
            <a:pPr eaLnBrk="1" hangingPunct="1"/>
            <a:r>
              <a:rPr b="1" dirty="0" lang="en-US"/>
              <a:t>What is a Computer Program?</a:t>
            </a:r>
          </a:p>
        </p:txBody>
      </p:sp>
      <p:sp>
        <p:nvSpPr>
          <p:cNvPr id="1048610" name="Rectangle 3"/>
          <p:cNvSpPr>
            <a:spLocks noGrp="1" noChangeArrowheads="1"/>
          </p:cNvSpPr>
          <p:nvPr>
            <p:ph idx="1"/>
          </p:nvPr>
        </p:nvSpPr>
        <p:spPr>
          <a:xfrm>
            <a:off x="677334" y="1114425"/>
            <a:ext cx="8596668" cy="4926938"/>
          </a:xfrm>
        </p:spPr>
        <p:txBody>
          <a:bodyPr/>
          <a:p>
            <a:pPr eaLnBrk="1" hangingPunct="1" indent="0" marL="0">
              <a:buNone/>
            </a:pPr>
            <a:endParaRPr dirty="0" sz="2400" i="1" lang="en-US"/>
          </a:p>
          <a:p>
            <a:pPr eaLnBrk="1" hangingPunct="1"/>
            <a:endParaRPr dirty="0" i="1" lang="en-US"/>
          </a:p>
        </p:txBody>
      </p:sp>
      <p:sp>
        <p:nvSpPr>
          <p:cNvPr id="1048611" name="Text Box 5"/>
          <p:cNvSpPr txBox="1">
            <a:spLocks noChangeArrowheads="1"/>
          </p:cNvSpPr>
          <p:nvPr/>
        </p:nvSpPr>
        <p:spPr bwMode="auto">
          <a:xfrm>
            <a:off x="1003300" y="4577158"/>
            <a:ext cx="1071879" cy="459740"/>
          </a:xfrm>
          <a:prstGeom prst="rect"/>
          <a:noFill/>
          <a:ln>
            <a:noFill/>
          </a:ln>
        </p:spPr>
        <p:txBody>
          <a:bodyPr wrap="none">
            <a:spAutoFit/>
          </a:bodyPr>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r>
              <a:rPr altLang="zh-TW" dirty="0" sz="2800" kumimoji="1" lang="en-US">
                <a:latin typeface="Times New Roman" panose="02020603050405020304" pitchFamily="18" charset="0"/>
                <a:ea typeface="新細明體" charset="-120"/>
              </a:rPr>
              <a:t>Input</a:t>
            </a:r>
          </a:p>
        </p:txBody>
      </p:sp>
      <p:sp>
        <p:nvSpPr>
          <p:cNvPr id="1048612" name="Rectangle 6"/>
          <p:cNvSpPr>
            <a:spLocks noChangeArrowheads="1"/>
          </p:cNvSpPr>
          <p:nvPr/>
        </p:nvSpPr>
        <p:spPr bwMode="auto">
          <a:xfrm>
            <a:off x="4419600" y="3884614"/>
            <a:ext cx="2590800" cy="1752600"/>
          </a:xfrm>
          <a:prstGeom prst="rect"/>
          <a:solidFill>
            <a:schemeClr val="accent1"/>
          </a:solidFill>
          <a:ln w="9525">
            <a:solidFill>
              <a:schemeClr val="tx1"/>
            </a:solidFill>
            <a:miter lim="800000"/>
            <a:headEnd/>
            <a:tailEnd/>
          </a:ln>
        </p:spPr>
        <p:txBody>
          <a:bodyPr anchor="ctr" wrap="none"/>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algn="ctr" eaLnBrk="1" hangingPunct="1"/>
            <a:r>
              <a:rPr altLang="zh-TW" dirty="0" sz="2800" kumimoji="1" lang="en-US">
                <a:latin typeface="Times New Roman" panose="02020603050405020304" pitchFamily="18" charset="0"/>
                <a:ea typeface="新細明體" charset="-120"/>
              </a:rPr>
              <a:t>Processing</a:t>
            </a:r>
          </a:p>
        </p:txBody>
      </p:sp>
      <p:sp>
        <p:nvSpPr>
          <p:cNvPr id="1048613" name="Text Box 7"/>
          <p:cNvSpPr txBox="1">
            <a:spLocks noChangeArrowheads="1"/>
          </p:cNvSpPr>
          <p:nvPr/>
        </p:nvSpPr>
        <p:spPr bwMode="auto">
          <a:xfrm>
            <a:off x="9094787" y="4545008"/>
            <a:ext cx="1376679" cy="459740"/>
          </a:xfrm>
          <a:prstGeom prst="rect"/>
          <a:noFill/>
          <a:ln>
            <a:noFill/>
          </a:ln>
        </p:spPr>
        <p:txBody>
          <a:bodyPr wrap="none">
            <a:spAutoFit/>
          </a:bodyPr>
          <a:lstStyle>
            <a:lvl1pPr>
              <a:defRPr>
                <a:solidFill>
                  <a:schemeClr val="tx1"/>
                </a:solidFill>
                <a:latin typeface="Arial" panose="020B0604020202020204" pitchFamily="34" charset="0"/>
              </a:defRPr>
            </a:lvl1pPr>
            <a:lvl2pPr indent="-285750" marL="742950">
              <a:defRPr>
                <a:solidFill>
                  <a:schemeClr val="tx1"/>
                </a:solidFill>
                <a:latin typeface="Arial" panose="020B0604020202020204" pitchFamily="34" charset="0"/>
              </a:defRPr>
            </a:lvl2pPr>
            <a:lvl3pPr indent="-228600" marL="1143000">
              <a:defRPr>
                <a:solidFill>
                  <a:schemeClr val="tx1"/>
                </a:solidFill>
                <a:latin typeface="Arial" panose="020B0604020202020204" pitchFamily="34" charset="0"/>
              </a:defRPr>
            </a:lvl3pPr>
            <a:lvl4pPr indent="-228600" marL="1600200">
              <a:defRPr>
                <a:solidFill>
                  <a:schemeClr val="tx1"/>
                </a:solidFill>
                <a:latin typeface="Arial" panose="020B0604020202020204" pitchFamily="34" charset="0"/>
              </a:defRPr>
            </a:lvl4pPr>
            <a:lvl5pPr indent="-228600" marL="2057400">
              <a:defRPr>
                <a:solidFill>
                  <a:schemeClr val="tx1"/>
                </a:solidFill>
                <a:latin typeface="Arial" panose="020B0604020202020204" pitchFamily="34" charset="0"/>
              </a:defRPr>
            </a:lvl5pPr>
            <a:lvl6pPr eaLnBrk="0" fontAlgn="base" hangingPunct="0" indent="-228600" marL="2514600">
              <a:spcBef>
                <a:spcPct val="0"/>
              </a:spcBef>
              <a:spcAft>
                <a:spcPct val="0"/>
              </a:spcAft>
              <a:defRPr>
                <a:solidFill>
                  <a:schemeClr val="tx1"/>
                </a:solidFill>
                <a:latin typeface="Arial" panose="020B0604020202020204" pitchFamily="34" charset="0"/>
              </a:defRPr>
            </a:lvl6pPr>
            <a:lvl7pPr eaLnBrk="0" fontAlgn="base" hangingPunct="0" indent="-228600" marL="2971800">
              <a:spcBef>
                <a:spcPct val="0"/>
              </a:spcBef>
              <a:spcAft>
                <a:spcPct val="0"/>
              </a:spcAft>
              <a:defRPr>
                <a:solidFill>
                  <a:schemeClr val="tx1"/>
                </a:solidFill>
                <a:latin typeface="Arial" panose="020B0604020202020204" pitchFamily="34" charset="0"/>
              </a:defRPr>
            </a:lvl7pPr>
            <a:lvl8pPr eaLnBrk="0" fontAlgn="base" hangingPunct="0" indent="-228600" marL="3429000">
              <a:spcBef>
                <a:spcPct val="0"/>
              </a:spcBef>
              <a:spcAft>
                <a:spcPct val="0"/>
              </a:spcAft>
              <a:defRPr>
                <a:solidFill>
                  <a:schemeClr val="tx1"/>
                </a:solidFill>
                <a:latin typeface="Arial" panose="020B0604020202020204" pitchFamily="34" charset="0"/>
              </a:defRPr>
            </a:lvl8pPr>
            <a:lvl9pPr eaLnBrk="0" fontAlgn="base" hangingPunct="0" indent="-228600" marL="3886200">
              <a:spcBef>
                <a:spcPct val="0"/>
              </a:spcBef>
              <a:spcAft>
                <a:spcPct val="0"/>
              </a:spcAft>
              <a:defRPr>
                <a:solidFill>
                  <a:schemeClr val="tx1"/>
                </a:solidFill>
                <a:latin typeface="Arial" panose="020B0604020202020204" pitchFamily="34" charset="0"/>
              </a:defRPr>
            </a:lvl9pPr>
          </a:lstStyle>
          <a:p>
            <a:pPr eaLnBrk="1" hangingPunct="1"/>
            <a:r>
              <a:rPr altLang="zh-TW" dirty="0" sz="2800" kumimoji="1" lang="en-US">
                <a:latin typeface="Times New Roman" panose="02020603050405020304" pitchFamily="18" charset="0"/>
                <a:ea typeface="新細明體" charset="-120"/>
              </a:rPr>
              <a:t>Output</a:t>
            </a:r>
          </a:p>
        </p:txBody>
      </p:sp>
      <p:sp>
        <p:nvSpPr>
          <p:cNvPr id="1048614" name="سهم إلى اليمين 1"/>
          <p:cNvSpPr/>
          <p:nvPr/>
        </p:nvSpPr>
        <p:spPr>
          <a:xfrm>
            <a:off x="2335213" y="4501357"/>
            <a:ext cx="2084387" cy="74215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5" name="سهم إلى اليمين 2"/>
          <p:cNvSpPr/>
          <p:nvPr/>
        </p:nvSpPr>
        <p:spPr>
          <a:xfrm>
            <a:off x="7038976" y="4501354"/>
            <a:ext cx="1699419" cy="67071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6" name="مستطيل 3"/>
          <p:cNvSpPr/>
          <p:nvPr/>
        </p:nvSpPr>
        <p:spPr>
          <a:xfrm>
            <a:off x="1294306" y="1677022"/>
            <a:ext cx="8683844" cy="574041"/>
          </a:xfrm>
          <a:prstGeom prst="rect"/>
        </p:spPr>
        <p:txBody>
          <a:bodyPr wrap="none">
            <a:spAutoFit/>
          </a:bodyPr>
          <a:p>
            <a:r>
              <a:rPr altLang="en-US" b="1" dirty="0" sz="3600" lang="en-AU">
                <a:cs typeface="Times New Roman" panose="02020603050405020304" pitchFamily="18" charset="0"/>
              </a:rPr>
              <a:t> Program = algorithm + </a:t>
            </a:r>
            <a:r>
              <a:rPr altLang="en-US" b="1" dirty="0" sz="3600" lang="en-AU">
                <a:solidFill>
                  <a:schemeClr val="accent2"/>
                </a:solidFill>
                <a:cs typeface="Times New Roman" panose="02020603050405020304" pitchFamily="18" charset="0"/>
              </a:rPr>
              <a:t>Data Structure</a:t>
            </a:r>
            <a:endParaRPr b="1" dirty="0" sz="3600" lang="en-US">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781" name="Rectangle 2"/>
          <p:cNvSpPr>
            <a:spLocks noGrp="1" noChangeArrowheads="1"/>
          </p:cNvSpPr>
          <p:nvPr>
            <p:ph type="title"/>
          </p:nvPr>
        </p:nvSpPr>
        <p:spPr>
          <a:xfrm>
            <a:off x="1298133" y="495300"/>
            <a:ext cx="8596668" cy="1320800"/>
          </a:xfrm>
        </p:spPr>
        <p:txBody>
          <a:bodyPr/>
          <a:p>
            <a:pPr algn="ctr"/>
            <a:r>
              <a:rPr altLang="en-US" dirty="0" sz="4000" lang="en-AU">
                <a:solidFill>
                  <a:schemeClr val="accent2">
                    <a:lumMod val="75000"/>
                  </a:schemeClr>
                </a:solidFill>
                <a:cs typeface="Times New Roman" panose="02020603050405020304" pitchFamily="18" charset="0"/>
              </a:rPr>
              <a:t>Non-Primitive Data Structure</a:t>
            </a:r>
          </a:p>
        </p:txBody>
      </p:sp>
      <p:sp>
        <p:nvSpPr>
          <p:cNvPr id="1048782" name="Rectangle 3"/>
          <p:cNvSpPr>
            <a:spLocks noGrp="1" noChangeArrowheads="1"/>
          </p:cNvSpPr>
          <p:nvPr>
            <p:ph idx="1"/>
          </p:nvPr>
        </p:nvSpPr>
        <p:spPr>
          <a:xfrm>
            <a:off x="677334" y="1930400"/>
            <a:ext cx="9838267" cy="3880773"/>
          </a:xfrm>
        </p:spPr>
        <p:txBody>
          <a:bodyPr rtlCol="0">
            <a:normAutofit/>
          </a:bodyPr>
          <a:p>
            <a:pPr algn="just" indent="-91440" marL="91440"/>
            <a:r>
              <a:rPr altLang="en-US" dirty="0" sz="3200" lang="en-AU">
                <a:solidFill>
                  <a:schemeClr val="tx1">
                    <a:lumMod val="75000"/>
                    <a:lumOff val="25000"/>
                  </a:schemeClr>
                </a:solidFill>
                <a:latin typeface="+mj-lt"/>
                <a:cs typeface="Times New Roman" panose="02020603050405020304" pitchFamily="18" charset="0"/>
              </a:rPr>
              <a:t>Lists, Stack, Queue, Tree, Graph are example of non-primitive data structures.</a:t>
            </a:r>
          </a:p>
          <a:p>
            <a:pPr algn="just" indent="-91440" marL="91440"/>
            <a:r>
              <a:rPr altLang="en-US" dirty="0" sz="3200" lang="en-AU">
                <a:solidFill>
                  <a:schemeClr val="tx1">
                    <a:lumMod val="75000"/>
                    <a:lumOff val="25000"/>
                  </a:schemeClr>
                </a:solidFill>
                <a:latin typeface="+mj-lt"/>
                <a:cs typeface="Times New Roman" panose="02020603050405020304" pitchFamily="18" charset="0"/>
              </a:rPr>
              <a:t>The design of an efficient data structure must take operations to be performed on the data structure</a:t>
            </a:r>
            <a:r>
              <a:rPr altLang="en-US" dirty="0" sz="3200" lang="en-AU">
                <a:latin typeface="Times New Roman" panose="02020603050405020304" pitchFamily="18" charset="0"/>
                <a:cs typeface="Times New Roman" panose="02020603050405020304" pitchFamily="18" charset="0"/>
              </a:rPr>
              <a:t>.</a:t>
            </a:r>
            <a:endParaRPr altLang="en-US" dirty="0" lang="en-AU">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83" name="Rectangle 2"/>
          <p:cNvSpPr>
            <a:spLocks noGrp="1" noChangeArrowheads="1"/>
          </p:cNvSpPr>
          <p:nvPr>
            <p:ph type="title"/>
          </p:nvPr>
        </p:nvSpPr>
        <p:spPr>
          <a:xfrm>
            <a:off x="157163" y="609600"/>
            <a:ext cx="10715624" cy="1320800"/>
          </a:xfrm>
        </p:spPr>
        <p:txBody>
          <a:bodyPr>
            <a:normAutofit/>
          </a:bodyPr>
          <a:p>
            <a:pPr algn="just"/>
            <a:r>
              <a:rPr altLang="en-US" dirty="0" lang="en-AU">
                <a:solidFill>
                  <a:schemeClr val="accent2">
                    <a:lumMod val="75000"/>
                  </a:schemeClr>
                </a:solidFill>
                <a:cs typeface="Times New Roman" panose="02020603050405020304" pitchFamily="18" charset="0"/>
              </a:rPr>
              <a:t>Differences between Primitive and Non-Primitive Data Structure</a:t>
            </a:r>
          </a:p>
        </p:txBody>
      </p:sp>
      <p:sp>
        <p:nvSpPr>
          <p:cNvPr id="1048784" name="Rectangle 3"/>
          <p:cNvSpPr>
            <a:spLocks noGrp="1" noChangeArrowheads="1"/>
          </p:cNvSpPr>
          <p:nvPr>
            <p:ph idx="1"/>
          </p:nvPr>
        </p:nvSpPr>
        <p:spPr>
          <a:xfrm>
            <a:off x="677332" y="2160589"/>
            <a:ext cx="10195455" cy="3880773"/>
          </a:xfrm>
        </p:spPr>
        <p:txBody>
          <a:bodyPr rtlCol="0">
            <a:normAutofit lnSpcReduction="10000"/>
          </a:bodyPr>
          <a:p>
            <a:pPr algn="just" indent="-91440" marL="91440"/>
            <a:r>
              <a:rPr altLang="en-US" dirty="0" sz="2800" lang="en-AU">
                <a:solidFill>
                  <a:schemeClr val="tx1">
                    <a:lumMod val="75000"/>
                    <a:lumOff val="25000"/>
                  </a:schemeClr>
                </a:solidFill>
                <a:latin typeface="+mj-lt"/>
                <a:cs typeface="Times New Roman" panose="02020603050405020304" pitchFamily="18" charset="0"/>
              </a:rPr>
              <a:t>A primitive data structure is generally a basic structure that is usually built into the language, such as an integer, a float.</a:t>
            </a:r>
          </a:p>
          <a:p>
            <a:pPr algn="just" indent="0" marL="0">
              <a:buNone/>
            </a:pPr>
            <a:endParaRPr altLang="en-US" dirty="0" sz="2800" lang="en-AU">
              <a:solidFill>
                <a:schemeClr val="tx1">
                  <a:lumMod val="75000"/>
                  <a:lumOff val="25000"/>
                </a:schemeClr>
              </a:solidFill>
              <a:latin typeface="+mj-lt"/>
              <a:cs typeface="Times New Roman" panose="02020603050405020304" pitchFamily="18" charset="0"/>
            </a:endParaRPr>
          </a:p>
          <a:p>
            <a:pPr algn="just" indent="-91440" marL="91440"/>
            <a:r>
              <a:rPr altLang="en-US" dirty="0" sz="2800" lang="en-AU">
                <a:solidFill>
                  <a:schemeClr val="tx1">
                    <a:lumMod val="75000"/>
                    <a:lumOff val="25000"/>
                  </a:schemeClr>
                </a:solidFill>
                <a:latin typeface="+mj-lt"/>
                <a:cs typeface="Times New Roman" panose="02020603050405020304" pitchFamily="18" charset="0"/>
              </a:rPr>
              <a:t>A non-primitive data structure is built out of primitive data structures linked together in meaningful ways, such as  linked-list, binary search tree</a:t>
            </a:r>
            <a:r>
              <a:rPr altLang="en-US" dirty="0" sz="2800" lang="en-AU">
                <a:latin typeface="+mj-lt"/>
                <a:cs typeface="Times New Roman" panose="02020603050405020304" pitchFamily="18" charset="0"/>
              </a:rPr>
              <a:t>, </a:t>
            </a:r>
            <a:r>
              <a:rPr altLang="en-US" dirty="0" sz="2800" lang="en-AU">
                <a:solidFill>
                  <a:schemeClr val="tx1">
                    <a:lumMod val="75000"/>
                    <a:lumOff val="25000"/>
                  </a:schemeClr>
                </a:solidFill>
                <a:latin typeface="+mj-lt"/>
                <a:cs typeface="Times New Roman" panose="02020603050405020304" pitchFamily="18" charset="0"/>
              </a:rPr>
              <a:t>graph etc.</a:t>
            </a:r>
          </a:p>
          <a:p>
            <a:pPr algn="just" indent="0" marL="0">
              <a:buNone/>
            </a:pPr>
            <a:r>
              <a:rPr altLang="en-US" dirty="0" sz="2800" lang="en-AU">
                <a:solidFill>
                  <a:schemeClr val="tx1">
                    <a:lumMod val="75000"/>
                    <a:lumOff val="25000"/>
                  </a:schemeClr>
                </a:solidFill>
                <a:latin typeface="+mj-lt"/>
                <a:cs typeface="Times New Roman" panose="02020603050405020304" pitchFamily="18" charset="0"/>
              </a:rPr>
              <a:t> </a:t>
            </a:r>
            <a:br>
              <a:rPr altLang="en-US" dirty="0" sz="2800" lang="en-AU">
                <a:solidFill>
                  <a:schemeClr val="tx1">
                    <a:lumMod val="75000"/>
                    <a:lumOff val="25000"/>
                  </a:schemeClr>
                </a:solidFill>
                <a:latin typeface="+mj-lt"/>
                <a:cs typeface="Times New Roman" panose="02020603050405020304" pitchFamily="18" charset="0"/>
              </a:rPr>
            </a:br>
            <a:endParaRPr altLang="en-US" dirty="0" sz="2800" lang="en-AU">
              <a:solidFill>
                <a:schemeClr val="tx1">
                  <a:lumMod val="75000"/>
                  <a:lumOff val="25000"/>
                </a:schemeClr>
              </a:solidFill>
              <a:latin typeface="+mj-lt"/>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785" name="Rectangle 2"/>
          <p:cNvSpPr>
            <a:spLocks noGrp="1" noChangeArrowheads="1"/>
          </p:cNvSpPr>
          <p:nvPr>
            <p:ph type="title"/>
          </p:nvPr>
        </p:nvSpPr>
        <p:spPr>
          <a:xfrm>
            <a:off x="1566685" y="381000"/>
            <a:ext cx="8596668" cy="1320800"/>
          </a:xfrm>
        </p:spPr>
        <p:txBody>
          <a:bodyPr/>
          <a:p>
            <a:pPr algn="ctr"/>
            <a:r>
              <a:rPr altLang="en-US" dirty="0" sz="4000" lang="en-AU">
                <a:solidFill>
                  <a:schemeClr val="accent2">
                    <a:lumMod val="75000"/>
                  </a:schemeClr>
                </a:solidFill>
                <a:cs typeface="Times New Roman" panose="02020603050405020304" pitchFamily="18" charset="0"/>
              </a:rPr>
              <a:t>Operation in Data Structure</a:t>
            </a:r>
          </a:p>
        </p:txBody>
      </p:sp>
      <p:sp>
        <p:nvSpPr>
          <p:cNvPr id="1048786" name="Rectangle 3"/>
          <p:cNvSpPr>
            <a:spLocks noGrp="1" noChangeArrowheads="1"/>
          </p:cNvSpPr>
          <p:nvPr>
            <p:ph idx="1"/>
          </p:nvPr>
        </p:nvSpPr>
        <p:spPr>
          <a:xfrm>
            <a:off x="828675" y="1160465"/>
            <a:ext cx="10072687" cy="3880773"/>
          </a:xfrm>
        </p:spPr>
        <p:txBody>
          <a:bodyPr rtlCol="0">
            <a:noAutofit/>
          </a:bodyPr>
          <a:p>
            <a:pPr algn="just" indent="-91440" marL="91440"/>
            <a:r>
              <a:rPr altLang="en-US" dirty="0" sz="2600" lang="en-AU">
                <a:solidFill>
                  <a:schemeClr val="tx1">
                    <a:lumMod val="75000"/>
                    <a:lumOff val="25000"/>
                  </a:schemeClr>
                </a:solidFill>
                <a:latin typeface="+mj-lt"/>
                <a:cs typeface="Times New Roman" panose="02020603050405020304" pitchFamily="18" charset="0"/>
              </a:rPr>
              <a:t>The most commonly used operation on data structure are broadly categorized into following types:</a:t>
            </a:r>
          </a:p>
          <a:p>
            <a:pPr indent="-91440" marL="91440"/>
            <a:r>
              <a:rPr b="1" dirty="0" sz="2800" lang="en-US"/>
              <a:t>Traversing</a:t>
            </a:r>
          </a:p>
          <a:p>
            <a:pPr indent="-91440" marL="91440"/>
            <a:r>
              <a:rPr b="1" dirty="0" sz="2800" lang="en-US"/>
              <a:t>Insertion</a:t>
            </a:r>
          </a:p>
          <a:p>
            <a:pPr indent="-91440" marL="91440"/>
            <a:r>
              <a:rPr b="1" dirty="0" sz="2800" lang="en-US"/>
              <a:t>Deletion</a:t>
            </a:r>
            <a:endParaRPr altLang="en-US" dirty="0" sz="2800" lang="en-AU">
              <a:solidFill>
                <a:schemeClr val="tx1">
                  <a:lumMod val="75000"/>
                  <a:lumOff val="25000"/>
                </a:schemeClr>
              </a:solidFill>
              <a:latin typeface="+mj-lt"/>
              <a:cs typeface="Times New Roman" panose="02020603050405020304" pitchFamily="18" charset="0"/>
            </a:endParaRPr>
          </a:p>
          <a:p>
            <a:pPr indent="0" lvl="2" marL="0"/>
            <a:r>
              <a:rPr altLang="en-US" b="1" dirty="0" sz="2800" lang="en-AU">
                <a:solidFill>
                  <a:schemeClr val="tx1">
                    <a:lumMod val="75000"/>
                    <a:lumOff val="25000"/>
                  </a:schemeClr>
                </a:solidFill>
                <a:latin typeface="+mj-lt"/>
                <a:cs typeface="Times New Roman" panose="02020603050405020304" pitchFamily="18" charset="0"/>
              </a:rPr>
              <a:t>Searching</a:t>
            </a:r>
          </a:p>
          <a:p>
            <a:pPr indent="0" lvl="2" marL="0"/>
            <a:r>
              <a:rPr altLang="en-US" b="1" dirty="0" sz="2800" lang="en-AU">
                <a:solidFill>
                  <a:schemeClr val="tx1">
                    <a:lumMod val="75000"/>
                    <a:lumOff val="25000"/>
                  </a:schemeClr>
                </a:solidFill>
                <a:latin typeface="+mj-lt"/>
                <a:cs typeface="Times New Roman" panose="02020603050405020304" pitchFamily="18" charset="0"/>
              </a:rPr>
              <a:t>Sorting</a:t>
            </a:r>
          </a:p>
          <a:p>
            <a:pPr indent="0" lvl="2" marL="0"/>
            <a:r>
              <a:rPr altLang="en-US" b="1" dirty="0" sz="2800" lang="en-AU">
                <a:solidFill>
                  <a:schemeClr val="tx1">
                    <a:lumMod val="75000"/>
                    <a:lumOff val="25000"/>
                  </a:schemeClr>
                </a:solidFill>
                <a:latin typeface="+mj-lt"/>
                <a:cs typeface="Times New Roman" panose="02020603050405020304" pitchFamily="18" charset="0"/>
              </a:rPr>
              <a:t>Merging</a:t>
            </a:r>
          </a:p>
          <a:p>
            <a:pPr indent="0" lvl="2" marL="0">
              <a:buNone/>
            </a:pPr>
            <a:endParaRPr altLang="en-US" b="1" dirty="0" sz="2800" lang="en-AU">
              <a:solidFill>
                <a:schemeClr val="tx1">
                  <a:lumMod val="75000"/>
                  <a:lumOff val="25000"/>
                </a:schemeClr>
              </a:solidFill>
              <a:latin typeface="+mj-lt"/>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787" name="مستطيل 4"/>
          <p:cNvSpPr/>
          <p:nvPr/>
        </p:nvSpPr>
        <p:spPr>
          <a:xfrm>
            <a:off x="504823" y="427375"/>
            <a:ext cx="10182227" cy="3266441"/>
          </a:xfrm>
          <a:prstGeom prst="rect"/>
        </p:spPr>
        <p:txBody>
          <a:bodyPr wrap="square">
            <a:spAutoFit/>
          </a:bodyPr>
          <a:p>
            <a:pPr algn="just"/>
            <a:r>
              <a:rPr b="1" dirty="0" sz="2400" lang="en-US">
                <a:solidFill>
                  <a:schemeClr val="accent2">
                    <a:lumMod val="75000"/>
                  </a:schemeClr>
                </a:solidFill>
                <a:latin typeface="Segoe UI" panose="020B0502040204020203" pitchFamily="34" charset="0"/>
              </a:rPr>
              <a:t>Memory Address:</a:t>
            </a:r>
          </a:p>
          <a:p>
            <a:pPr algn="just"/>
            <a:endParaRPr b="1" dirty="0" sz="2400" lang="en-US">
              <a:solidFill>
                <a:schemeClr val="accent2">
                  <a:lumMod val="75000"/>
                </a:schemeClr>
              </a:solidFill>
              <a:latin typeface="Segoe UI" panose="020B0502040204020203" pitchFamily="34" charset="0"/>
            </a:endParaRPr>
          </a:p>
          <a:p>
            <a:pPr algn="just"/>
            <a:r>
              <a:rPr dirty="0" sz="2400" lang="en-US">
                <a:solidFill>
                  <a:srgbClr val="000000"/>
                </a:solidFill>
                <a:latin typeface="Verdana" panose="020B0604030504040204" pitchFamily="34" charset="0"/>
              </a:rPr>
              <a:t>When a variable is created in any programming language, a memory address is assigned to the variable.</a:t>
            </a:r>
          </a:p>
          <a:p>
            <a:pPr algn="just"/>
            <a:endParaRPr dirty="0" sz="2400" lang="en-US">
              <a:solidFill>
                <a:srgbClr val="000000"/>
              </a:solidFill>
              <a:latin typeface="Verdana" panose="020B0604030504040204" pitchFamily="34" charset="0"/>
            </a:endParaRPr>
          </a:p>
          <a:p>
            <a:pPr algn="just"/>
            <a:r>
              <a:rPr dirty="0" sz="2400" lang="en-US">
                <a:solidFill>
                  <a:srgbClr val="000000"/>
                </a:solidFill>
                <a:latin typeface="Verdana" panose="020B0604030504040204" pitchFamily="34" charset="0"/>
              </a:rPr>
              <a:t>The memory address is the location of where the variable is stored on the computer.</a:t>
            </a:r>
          </a:p>
          <a:p>
            <a:pPr algn="just"/>
            <a:endParaRPr dirty="0" sz="2400" lang="en-US">
              <a:solidFill>
                <a:srgbClr val="000000"/>
              </a:solidFill>
              <a:latin typeface="Verdana" panose="020B0604030504040204" pitchFamily="34" charset="0"/>
            </a:endParaRPr>
          </a:p>
          <a:p>
            <a:pPr algn="just"/>
            <a:r>
              <a:rPr dirty="0" sz="2400" lang="en-US">
                <a:solidFill>
                  <a:srgbClr val="000000"/>
                </a:solidFill>
                <a:latin typeface="Verdana" panose="020B0604030504040204" pitchFamily="34" charset="0"/>
              </a:rPr>
              <a:t>When we assign a value to the variable, it is stored in this memory address.</a:t>
            </a:r>
            <a:endParaRPr b="0" dirty="0" sz="2400" i="0" lang="en-US">
              <a:solidFill>
                <a:srgbClr val="000000"/>
              </a:solidFill>
              <a:effectLst/>
              <a:latin typeface="Verdan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792" name="Title 3"/>
          <p:cNvSpPr>
            <a:spLocks noGrp="1"/>
          </p:cNvSpPr>
          <p:nvPr>
            <p:ph type="title"/>
          </p:nvPr>
        </p:nvSpPr>
        <p:spPr>
          <a:xfrm>
            <a:off x="295275" y="187027"/>
            <a:ext cx="7772400" cy="692626"/>
          </a:xfrm>
        </p:spPr>
        <p:txBody>
          <a:bodyPr/>
          <a:p>
            <a:r>
              <a:rPr altLang="en-US" dirty="0" lang="en-US"/>
              <a:t>Pointers</a:t>
            </a:r>
          </a:p>
        </p:txBody>
      </p:sp>
      <p:sp>
        <p:nvSpPr>
          <p:cNvPr id="1048793" name="TextBox 4"/>
          <p:cNvSpPr txBox="1">
            <a:spLocks noChangeArrowheads="1"/>
          </p:cNvSpPr>
          <p:nvPr/>
        </p:nvSpPr>
        <p:spPr bwMode="auto">
          <a:xfrm>
            <a:off x="295275" y="876450"/>
            <a:ext cx="10353675" cy="1678941"/>
          </a:xfrm>
          <a:prstGeom prst="rect"/>
          <a:noFill/>
          <a:ln>
            <a:noFill/>
          </a:ln>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None/>
            </a:pPr>
            <a:r>
              <a:rPr altLang="en-US" dirty="0" sz="2400" lang="en-US">
                <a:solidFill>
                  <a:srgbClr val="000000"/>
                </a:solidFill>
                <a:latin typeface="Verdana" panose="020B0604030504040204" pitchFamily="34" charset="0"/>
              </a:rPr>
              <a:t>A pointer is a variable that stores address of memory. </a:t>
            </a:r>
            <a:r>
              <a:rPr dirty="0" sz="2400" lang="en-US">
                <a:solidFill>
                  <a:srgbClr val="000000"/>
                </a:solidFill>
                <a:latin typeface="Verdana" panose="020B0604030504040204" pitchFamily="34" charset="0"/>
              </a:rPr>
              <a:t>It is a variable whose value is the address of another variable.</a:t>
            </a:r>
          </a:p>
          <a:p>
            <a:pPr eaLnBrk="1" hangingPunct="1">
              <a:spcBef>
                <a:spcPct val="0"/>
              </a:spcBef>
              <a:buFontTx/>
              <a:buNone/>
            </a:pPr>
            <a:endParaRPr altLang="en-US" dirty="0" sz="2400" lang="en-US"/>
          </a:p>
          <a:p>
            <a:pPr eaLnBrk="1" hangingPunct="1">
              <a:spcBef>
                <a:spcPct val="0"/>
              </a:spcBef>
              <a:buFontTx/>
              <a:buNone/>
            </a:pPr>
            <a:endParaRPr altLang="en-US" dirty="0" sz="2400" lang="en-US"/>
          </a:p>
          <a:p>
            <a:pPr eaLnBrk="1" hangingPunct="1">
              <a:spcBef>
                <a:spcPct val="0"/>
              </a:spcBef>
              <a:buFontTx/>
              <a:buNone/>
            </a:pPr>
            <a:r>
              <a:rPr altLang="en-US" dirty="0" sz="2400" lang="en-US">
                <a:solidFill>
                  <a:srgbClr val="000000"/>
                </a:solidFill>
                <a:latin typeface="Verdana" panose="020B0604030504040204" pitchFamily="34" charset="0"/>
              </a:rPr>
              <a:t>Pointer value is in hexadecimal. </a:t>
            </a:r>
          </a:p>
        </p:txBody>
      </p:sp>
      <p:sp>
        <p:nvSpPr>
          <p:cNvPr id="1048794" name="Rectangle 5"/>
          <p:cNvSpPr/>
          <p:nvPr/>
        </p:nvSpPr>
        <p:spPr>
          <a:xfrm>
            <a:off x="8229600" y="2209800"/>
            <a:ext cx="1981200" cy="304800"/>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795" name="Rectangle 6"/>
          <p:cNvSpPr/>
          <p:nvPr/>
        </p:nvSpPr>
        <p:spPr>
          <a:xfrm>
            <a:off x="8229600" y="2514600"/>
            <a:ext cx="1981200" cy="304800"/>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796" name="Rectangle 7"/>
          <p:cNvSpPr/>
          <p:nvPr/>
        </p:nvSpPr>
        <p:spPr>
          <a:xfrm>
            <a:off x="8229600" y="2819400"/>
            <a:ext cx="1981200" cy="304800"/>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797" name="Rectangle 8"/>
          <p:cNvSpPr/>
          <p:nvPr/>
        </p:nvSpPr>
        <p:spPr>
          <a:xfrm>
            <a:off x="8229600" y="3124200"/>
            <a:ext cx="1981200" cy="304800"/>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798" name="Rectangle 9"/>
          <p:cNvSpPr/>
          <p:nvPr/>
        </p:nvSpPr>
        <p:spPr>
          <a:xfrm>
            <a:off x="8229600" y="3429000"/>
            <a:ext cx="1981200" cy="304800"/>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799" name="Rectangle 10"/>
          <p:cNvSpPr/>
          <p:nvPr/>
        </p:nvSpPr>
        <p:spPr>
          <a:xfrm>
            <a:off x="8229600" y="3733800"/>
            <a:ext cx="1981200" cy="304800"/>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800" name="Rectangle 11"/>
          <p:cNvSpPr/>
          <p:nvPr/>
        </p:nvSpPr>
        <p:spPr>
          <a:xfrm>
            <a:off x="8229600" y="4038600"/>
            <a:ext cx="1981200" cy="304800"/>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801" name="Rectangle 12"/>
          <p:cNvSpPr/>
          <p:nvPr/>
        </p:nvSpPr>
        <p:spPr>
          <a:xfrm>
            <a:off x="8229600" y="4343400"/>
            <a:ext cx="1981200" cy="304800"/>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802" name="Rectangle 13"/>
          <p:cNvSpPr/>
          <p:nvPr/>
        </p:nvSpPr>
        <p:spPr>
          <a:xfrm>
            <a:off x="8229600" y="4648200"/>
            <a:ext cx="1981200" cy="304800"/>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803" name="Rectangle 14"/>
          <p:cNvSpPr/>
          <p:nvPr/>
        </p:nvSpPr>
        <p:spPr>
          <a:xfrm>
            <a:off x="8229600" y="4953000"/>
            <a:ext cx="1981200" cy="304800"/>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804" name="Rectangle 15"/>
          <p:cNvSpPr/>
          <p:nvPr/>
        </p:nvSpPr>
        <p:spPr>
          <a:xfrm>
            <a:off x="8229600" y="5257800"/>
            <a:ext cx="1981200" cy="304800"/>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805" name="Rectangle 16"/>
          <p:cNvSpPr/>
          <p:nvPr/>
        </p:nvSpPr>
        <p:spPr>
          <a:xfrm>
            <a:off x="8229600" y="5562600"/>
            <a:ext cx="1981200" cy="304800"/>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806" name="TextBox 20"/>
          <p:cNvSpPr txBox="1">
            <a:spLocks noChangeArrowheads="1"/>
          </p:cNvSpPr>
          <p:nvPr/>
        </p:nvSpPr>
        <p:spPr bwMode="auto">
          <a:xfrm>
            <a:off x="7467601" y="2133601"/>
            <a:ext cx="981739"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2000</a:t>
            </a:r>
          </a:p>
        </p:txBody>
      </p:sp>
      <p:sp>
        <p:nvSpPr>
          <p:cNvPr id="1048807" name="TextBox 21"/>
          <p:cNvSpPr txBox="1">
            <a:spLocks noChangeArrowheads="1"/>
          </p:cNvSpPr>
          <p:nvPr/>
        </p:nvSpPr>
        <p:spPr bwMode="auto">
          <a:xfrm>
            <a:off x="7467601" y="2438401"/>
            <a:ext cx="930344"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2001</a:t>
            </a:r>
          </a:p>
        </p:txBody>
      </p:sp>
      <p:sp>
        <p:nvSpPr>
          <p:cNvPr id="1048808" name="TextBox 22"/>
          <p:cNvSpPr txBox="1">
            <a:spLocks noChangeArrowheads="1"/>
          </p:cNvSpPr>
          <p:nvPr/>
        </p:nvSpPr>
        <p:spPr bwMode="auto">
          <a:xfrm>
            <a:off x="7467601" y="2743201"/>
            <a:ext cx="968444"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2002</a:t>
            </a:r>
          </a:p>
        </p:txBody>
      </p:sp>
      <p:sp>
        <p:nvSpPr>
          <p:cNvPr id="1048809" name="TextBox 23"/>
          <p:cNvSpPr txBox="1">
            <a:spLocks noChangeArrowheads="1"/>
          </p:cNvSpPr>
          <p:nvPr/>
        </p:nvSpPr>
        <p:spPr bwMode="auto">
          <a:xfrm>
            <a:off x="7467601" y="3048001"/>
            <a:ext cx="981739"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2003</a:t>
            </a:r>
          </a:p>
        </p:txBody>
      </p:sp>
      <p:sp>
        <p:nvSpPr>
          <p:cNvPr id="1048810" name="TextBox 24"/>
          <p:cNvSpPr txBox="1">
            <a:spLocks noChangeArrowheads="1"/>
          </p:cNvSpPr>
          <p:nvPr/>
        </p:nvSpPr>
        <p:spPr bwMode="auto">
          <a:xfrm>
            <a:off x="7467601" y="3352801"/>
            <a:ext cx="981739" cy="408941"/>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2004</a:t>
            </a:r>
          </a:p>
        </p:txBody>
      </p:sp>
      <p:sp>
        <p:nvSpPr>
          <p:cNvPr id="1048811" name="TextBox 25"/>
          <p:cNvSpPr txBox="1">
            <a:spLocks noChangeArrowheads="1"/>
          </p:cNvSpPr>
          <p:nvPr/>
        </p:nvSpPr>
        <p:spPr bwMode="auto">
          <a:xfrm>
            <a:off x="7467601" y="3657601"/>
            <a:ext cx="979655" cy="408941"/>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2005</a:t>
            </a:r>
          </a:p>
        </p:txBody>
      </p:sp>
      <p:sp>
        <p:nvSpPr>
          <p:cNvPr id="1048812" name="TextBox 26"/>
          <p:cNvSpPr txBox="1">
            <a:spLocks noChangeArrowheads="1"/>
          </p:cNvSpPr>
          <p:nvPr/>
        </p:nvSpPr>
        <p:spPr bwMode="auto">
          <a:xfrm>
            <a:off x="7467601" y="3962401"/>
            <a:ext cx="981739" cy="408941"/>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2006</a:t>
            </a:r>
          </a:p>
        </p:txBody>
      </p:sp>
      <p:sp>
        <p:nvSpPr>
          <p:cNvPr id="1048813" name="TextBox 27"/>
          <p:cNvSpPr txBox="1">
            <a:spLocks noChangeArrowheads="1"/>
          </p:cNvSpPr>
          <p:nvPr/>
        </p:nvSpPr>
        <p:spPr bwMode="auto">
          <a:xfrm>
            <a:off x="7467601" y="4267201"/>
            <a:ext cx="951775" cy="408941"/>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2007</a:t>
            </a:r>
          </a:p>
        </p:txBody>
      </p:sp>
      <p:sp>
        <p:nvSpPr>
          <p:cNvPr id="1048814" name="TextBox 28"/>
          <p:cNvSpPr txBox="1">
            <a:spLocks noChangeArrowheads="1"/>
          </p:cNvSpPr>
          <p:nvPr/>
        </p:nvSpPr>
        <p:spPr bwMode="auto">
          <a:xfrm>
            <a:off x="7467601" y="4572001"/>
            <a:ext cx="981739" cy="408941"/>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2008</a:t>
            </a:r>
          </a:p>
        </p:txBody>
      </p:sp>
      <p:sp>
        <p:nvSpPr>
          <p:cNvPr id="1048815" name="TextBox 29"/>
          <p:cNvSpPr txBox="1">
            <a:spLocks noChangeArrowheads="1"/>
          </p:cNvSpPr>
          <p:nvPr/>
        </p:nvSpPr>
        <p:spPr bwMode="auto">
          <a:xfrm>
            <a:off x="7467601" y="4876801"/>
            <a:ext cx="981739" cy="408941"/>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2009</a:t>
            </a:r>
          </a:p>
        </p:txBody>
      </p:sp>
      <p:sp>
        <p:nvSpPr>
          <p:cNvPr id="1048816" name="TextBox 30"/>
          <p:cNvSpPr txBox="1">
            <a:spLocks noChangeArrowheads="1"/>
          </p:cNvSpPr>
          <p:nvPr/>
        </p:nvSpPr>
        <p:spPr bwMode="auto">
          <a:xfrm>
            <a:off x="7467601" y="5181601"/>
            <a:ext cx="988883" cy="408941"/>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200A</a:t>
            </a:r>
          </a:p>
        </p:txBody>
      </p:sp>
      <p:sp>
        <p:nvSpPr>
          <p:cNvPr id="1048817" name="TextBox 31"/>
          <p:cNvSpPr txBox="1">
            <a:spLocks noChangeArrowheads="1"/>
          </p:cNvSpPr>
          <p:nvPr/>
        </p:nvSpPr>
        <p:spPr bwMode="auto">
          <a:xfrm>
            <a:off x="7467601" y="5486401"/>
            <a:ext cx="982979" cy="408941"/>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200B</a:t>
            </a:r>
          </a:p>
        </p:txBody>
      </p:sp>
      <p:sp>
        <p:nvSpPr>
          <p:cNvPr id="1048818" name="TextBox 35"/>
          <p:cNvSpPr txBox="1">
            <a:spLocks noChangeArrowheads="1"/>
          </p:cNvSpPr>
          <p:nvPr/>
        </p:nvSpPr>
        <p:spPr bwMode="auto">
          <a:xfrm>
            <a:off x="8610600" y="1676401"/>
            <a:ext cx="1369486"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Memory</a:t>
            </a:r>
          </a:p>
        </p:txBody>
      </p:sp>
      <p:sp>
        <p:nvSpPr>
          <p:cNvPr id="1048819" name="Right Arrow 36"/>
          <p:cNvSpPr/>
          <p:nvPr/>
        </p:nvSpPr>
        <p:spPr>
          <a:xfrm>
            <a:off x="7010400" y="4572000"/>
            <a:ext cx="457200" cy="457200"/>
          </a:xfrm>
          <a:prstGeom prst="rightArrow"/>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endParaRPr lang="en-US"/>
          </a:p>
        </p:txBody>
      </p:sp>
      <p:sp>
        <p:nvSpPr>
          <p:cNvPr id="1048820" name="TextBox 37"/>
          <p:cNvSpPr txBox="1">
            <a:spLocks noChangeArrowheads="1"/>
          </p:cNvSpPr>
          <p:nvPr/>
        </p:nvSpPr>
        <p:spPr bwMode="auto">
          <a:xfrm>
            <a:off x="540836" y="4589800"/>
            <a:ext cx="6184970" cy="7264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dirty="0" sz="2400" lang="en-US">
                <a:solidFill>
                  <a:srgbClr val="000000"/>
                </a:solidFill>
                <a:latin typeface="Verdana" panose="020B0604030504040204" pitchFamily="34" charset="0"/>
              </a:rPr>
              <a:t>e.g.  A pointer “P” has a value of 0x2008</a:t>
            </a:r>
          </a:p>
          <a:p>
            <a:pPr eaLnBrk="1" hangingPunct="1">
              <a:spcBef>
                <a:spcPct val="0"/>
              </a:spcBef>
              <a:buFontTx/>
              <a:buNone/>
            </a:pPr>
            <a:r>
              <a:rPr altLang="en-US" dirty="0" sz="2400" lang="en-US">
                <a:solidFill>
                  <a:srgbClr val="000000"/>
                </a:solidFill>
                <a:latin typeface="Verdana" panose="020B0604030504040204" pitchFamily="34" charset="0"/>
              </a:rPr>
              <a:t>which means it points to this address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821" name="Title 1"/>
          <p:cNvSpPr>
            <a:spLocks noGrp="1"/>
          </p:cNvSpPr>
          <p:nvPr>
            <p:ph type="title"/>
          </p:nvPr>
        </p:nvSpPr>
        <p:spPr>
          <a:xfrm>
            <a:off x="334434" y="228600"/>
            <a:ext cx="8596668" cy="1320800"/>
          </a:xfrm>
        </p:spPr>
        <p:txBody>
          <a:bodyPr/>
          <a:p>
            <a:r>
              <a:rPr altLang="en-US" dirty="0" lang="en-US"/>
              <a:t>How to Define Pointer Variables</a:t>
            </a:r>
            <a:br>
              <a:rPr altLang="en-US" dirty="0" lang="en-US"/>
            </a:br>
            <a:endParaRPr altLang="en-US" dirty="0" lang="en-US"/>
          </a:p>
        </p:txBody>
      </p:sp>
      <p:sp>
        <p:nvSpPr>
          <p:cNvPr id="1048822" name="Rectangle 3"/>
          <p:cNvSpPr>
            <a:spLocks noGrp="1" noChangeArrowheads="1"/>
          </p:cNvSpPr>
          <p:nvPr>
            <p:ph type="body" idx="4294967295"/>
          </p:nvPr>
        </p:nvSpPr>
        <p:spPr>
          <a:xfrm>
            <a:off x="350310" y="1003300"/>
            <a:ext cx="10263188" cy="3425825"/>
          </a:xfrm>
        </p:spPr>
        <p:txBody>
          <a:bodyPr>
            <a:normAutofit/>
          </a:bodyPr>
          <a:p>
            <a:pPr eaLnBrk="1" hangingPunct="1" lvl="1">
              <a:buFontTx/>
              <a:buNone/>
            </a:pPr>
            <a:r>
              <a:rPr altLang="en-US" dirty="0" sz="2800" lang="en-US" err="1">
                <a:latin typeface="Courier New" panose="02070309020205020404" pitchFamily="49" charset="0"/>
              </a:rPr>
              <a:t>int</a:t>
            </a:r>
            <a:r>
              <a:rPr altLang="en-US" dirty="0" sz="2800" lang="en-US">
                <a:latin typeface="Courier New" panose="02070309020205020404" pitchFamily="49" charset="0"/>
              </a:rPr>
              <a:t> *p;</a:t>
            </a:r>
          </a:p>
          <a:p>
            <a:pPr eaLnBrk="1" hangingPunct="1">
              <a:buFontTx/>
              <a:buNone/>
            </a:pPr>
            <a:r>
              <a:rPr altLang="en-US" dirty="0" sz="2800" lang="en-US"/>
              <a:t>    p stores address of an integer</a:t>
            </a:r>
          </a:p>
          <a:p>
            <a:pPr eaLnBrk="1" hangingPunct="1">
              <a:buFontTx/>
              <a:buNone/>
            </a:pPr>
            <a:r>
              <a:rPr altLang="en-US" dirty="0" sz="2800" lang="en-US"/>
              <a:t>     or p points to an integer</a:t>
            </a:r>
          </a:p>
          <a:p>
            <a:pPr eaLnBrk="1" hangingPunct="1">
              <a:buFontTx/>
              <a:buNone/>
            </a:pPr>
            <a:endParaRPr altLang="en-US" dirty="0" sz="2800" lang="en-US">
              <a:latin typeface="Courier New" panose="02070309020205020404" pitchFamily="49" charset="0"/>
            </a:endParaRPr>
          </a:p>
          <a:p>
            <a:pPr eaLnBrk="1" hangingPunct="1">
              <a:buFontTx/>
              <a:buNone/>
            </a:pPr>
            <a:r>
              <a:rPr altLang="en-US" dirty="0" sz="2800" lang="en-US">
                <a:latin typeface="+mj-lt"/>
              </a:rPr>
              <a:t>Note: We need to specify the type of data that the pointer points to.</a:t>
            </a:r>
          </a:p>
        </p:txBody>
      </p:sp>
      <p:sp>
        <p:nvSpPr>
          <p:cNvPr id="1048823" name="Rectangle 2"/>
          <p:cNvSpPr/>
          <p:nvPr/>
        </p:nvSpPr>
        <p:spPr>
          <a:xfrm>
            <a:off x="7788102" y="1803399"/>
            <a:ext cx="2286000" cy="7620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r>
              <a:rPr dirty="0" sz="2400" lang="en-US">
                <a:solidFill>
                  <a:schemeClr val="tx1"/>
                </a:solidFill>
              </a:rPr>
              <a:t>address</a:t>
            </a:r>
          </a:p>
        </p:txBody>
      </p:sp>
      <p:sp>
        <p:nvSpPr>
          <p:cNvPr id="1048824" name="TextBox 3"/>
          <p:cNvSpPr txBox="1">
            <a:spLocks noChangeArrowheads="1"/>
          </p:cNvSpPr>
          <p:nvPr/>
        </p:nvSpPr>
        <p:spPr bwMode="auto">
          <a:xfrm>
            <a:off x="8608841" y="1172368"/>
            <a:ext cx="373380"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dirty="0" sz="2400" lang="en-US"/>
              <a:t>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825" name="Rectangle 2"/>
          <p:cNvSpPr>
            <a:spLocks noGrp="1" noChangeArrowheads="1"/>
          </p:cNvSpPr>
          <p:nvPr>
            <p:ph type="title"/>
          </p:nvPr>
        </p:nvSpPr>
        <p:spPr>
          <a:xfrm>
            <a:off x="2124075" y="0"/>
            <a:ext cx="7772400" cy="838200"/>
          </a:xfrm>
        </p:spPr>
        <p:txBody>
          <a:bodyPr/>
          <a:p>
            <a:pPr eaLnBrk="1" hangingPunct="1"/>
            <a:r>
              <a:rPr altLang="en-US" b="1" dirty="0" lang="en-US">
                <a:solidFill>
                  <a:schemeClr val="accent2"/>
                </a:solidFill>
                <a:cs typeface="Times New Roman" panose="02020603050405020304" pitchFamily="18" charset="0"/>
              </a:rPr>
              <a:t>Two Symbols of Pointer Operators</a:t>
            </a:r>
          </a:p>
        </p:txBody>
      </p:sp>
      <p:sp>
        <p:nvSpPr>
          <p:cNvPr id="1048826" name="Rectangle 3"/>
          <p:cNvSpPr>
            <a:spLocks noGrp="1" noChangeArrowheads="1"/>
          </p:cNvSpPr>
          <p:nvPr>
            <p:ph type="body" idx="1"/>
          </p:nvPr>
        </p:nvSpPr>
        <p:spPr>
          <a:xfrm>
            <a:off x="285750" y="571500"/>
            <a:ext cx="10801350" cy="5562600"/>
          </a:xfrm>
        </p:spPr>
        <p:txBody>
          <a:bodyPr>
            <a:noAutofit/>
          </a:bodyPr>
          <a:p>
            <a:pPr algn="just" eaLnBrk="1" hangingPunct="1">
              <a:lnSpc>
                <a:spcPct val="80000"/>
              </a:lnSpc>
            </a:pPr>
            <a:r>
              <a:rPr altLang="en-US" b="1" dirty="0" sz="2800" lang="en-US">
                <a:latin typeface="Cambria" panose="02040503050406030204" pitchFamily="18" charset="0"/>
                <a:ea typeface="Cambria" panose="02040503050406030204" pitchFamily="18" charset="0"/>
                <a:cs typeface="Times New Roman" panose="02020603050405020304" pitchFamily="18" charset="0"/>
              </a:rPr>
              <a:t>&amp;</a:t>
            </a:r>
            <a:r>
              <a:rPr altLang="en-US" dirty="0" sz="2800" lang="en-US">
                <a:cs typeface="Times New Roman" panose="02020603050405020304" pitchFamily="18" charset="0"/>
              </a:rPr>
              <a:t> (address operator)</a:t>
            </a:r>
          </a:p>
          <a:p>
            <a:pPr algn="just" eaLnBrk="1" hangingPunct="1" indent="-185738" lvl="1" marL="271463">
              <a:lnSpc>
                <a:spcPct val="80000"/>
              </a:lnSpc>
            </a:pPr>
            <a:r>
              <a:rPr altLang="en-US" dirty="0" sz="2400" lang="en-US">
                <a:cs typeface="Times New Roman" panose="02020603050405020304" pitchFamily="18" charset="0"/>
              </a:rPr>
              <a:t>To obtain the address of a variable, add the address operator ‘</a:t>
            </a:r>
            <a:r>
              <a:rPr altLang="en-US" dirty="0" sz="2400" lang="en-US">
                <a:latin typeface="Cambria" panose="02040503050406030204" pitchFamily="18" charset="0"/>
                <a:ea typeface="Cambria" panose="02040503050406030204" pitchFamily="18" charset="0"/>
                <a:cs typeface="Times New Roman" panose="02020603050405020304" pitchFamily="18" charset="0"/>
              </a:rPr>
              <a:t>&amp;</a:t>
            </a:r>
            <a:r>
              <a:rPr altLang="en-US" dirty="0" sz="2400" lang="en-US">
                <a:cs typeface="Times New Roman" panose="02020603050405020304" pitchFamily="18" charset="0"/>
              </a:rPr>
              <a:t>’ in front of the variable name.</a:t>
            </a:r>
          </a:p>
          <a:p>
            <a:pPr algn="just" eaLnBrk="1" hangingPunct="1" lvl="1">
              <a:lnSpc>
                <a:spcPct val="80000"/>
              </a:lnSpc>
              <a:buFontTx/>
              <a:buNone/>
            </a:pPr>
            <a:r>
              <a:rPr altLang="en-US" b="1" dirty="0" sz="2000" lang="en-US">
                <a:latin typeface="Courier New" panose="02070309020205020404" pitchFamily="49" charset="0"/>
                <a:cs typeface="Times New Roman" panose="02020603050405020304" pitchFamily="18" charset="0"/>
              </a:rPr>
              <a:t>    </a:t>
            </a:r>
            <a:r>
              <a:rPr altLang="en-US" dirty="0" sz="2000" lang="en-US" err="1">
                <a:latin typeface="Courier New" panose="02070309020205020404" pitchFamily="49" charset="0"/>
                <a:cs typeface="Times New Roman" panose="02020603050405020304" pitchFamily="18" charset="0"/>
              </a:rPr>
              <a:t>int</a:t>
            </a:r>
            <a:r>
              <a:rPr altLang="en-US" dirty="0" sz="2000" lang="en-US">
                <a:latin typeface="Courier New" panose="02070309020205020404" pitchFamily="49" charset="0"/>
                <a:cs typeface="Times New Roman" panose="02020603050405020304" pitchFamily="18" charset="0"/>
              </a:rPr>
              <a:t> </a:t>
            </a:r>
            <a:r>
              <a:rPr altLang="en-US" dirty="0" sz="2000" lang="en-US" err="1">
                <a:latin typeface="Courier New" panose="02070309020205020404" pitchFamily="49" charset="0"/>
                <a:cs typeface="Times New Roman" panose="02020603050405020304" pitchFamily="18" charset="0"/>
              </a:rPr>
              <a:t>i</a:t>
            </a:r>
            <a:r>
              <a:rPr altLang="en-US" dirty="0" sz="2000" lang="en-US">
                <a:latin typeface="Courier New" panose="02070309020205020404" pitchFamily="49" charset="0"/>
                <a:cs typeface="Times New Roman" panose="02020603050405020304" pitchFamily="18" charset="0"/>
              </a:rPr>
              <a:t> = 10;</a:t>
            </a:r>
          </a:p>
          <a:p>
            <a:pPr algn="just" eaLnBrk="1" hangingPunct="1" lvl="1">
              <a:lnSpc>
                <a:spcPct val="80000"/>
              </a:lnSpc>
              <a:buFontTx/>
              <a:buNone/>
            </a:pPr>
            <a:r>
              <a:rPr altLang="en-US" dirty="0" sz="2000" lang="en-US">
                <a:latin typeface="Courier New" panose="02070309020205020404" pitchFamily="49" charset="0"/>
                <a:cs typeface="Times New Roman" panose="02020603050405020304" pitchFamily="18" charset="0"/>
              </a:rPr>
              <a:t>    </a:t>
            </a:r>
            <a:r>
              <a:rPr altLang="en-US" dirty="0" sz="2000" lang="en-US" err="1">
                <a:latin typeface="Courier New" panose="02070309020205020404" pitchFamily="49" charset="0"/>
                <a:cs typeface="Times New Roman" panose="02020603050405020304" pitchFamily="18" charset="0"/>
              </a:rPr>
              <a:t>int</a:t>
            </a:r>
            <a:r>
              <a:rPr altLang="en-US" dirty="0" sz="2000" lang="en-US">
                <a:latin typeface="Courier New" panose="02070309020205020404" pitchFamily="49" charset="0"/>
                <a:cs typeface="Times New Roman" panose="02020603050405020304" pitchFamily="18" charset="0"/>
              </a:rPr>
              <a:t> *</a:t>
            </a:r>
            <a:r>
              <a:rPr altLang="en-US" dirty="0" sz="2000" lang="en-US" err="1">
                <a:latin typeface="Courier New" panose="02070309020205020404" pitchFamily="49" charset="0"/>
                <a:cs typeface="Times New Roman" panose="02020603050405020304" pitchFamily="18" charset="0"/>
              </a:rPr>
              <a:t>iPtr</a:t>
            </a:r>
            <a:r>
              <a:rPr altLang="en-US" dirty="0" sz="2000" lang="en-US">
                <a:latin typeface="Courier New" panose="02070309020205020404" pitchFamily="49" charset="0"/>
                <a:cs typeface="Times New Roman" panose="02020603050405020304" pitchFamily="18" charset="0"/>
              </a:rPr>
              <a:t>; </a:t>
            </a:r>
          </a:p>
          <a:p>
            <a:pPr algn="just" eaLnBrk="1" hangingPunct="1" lvl="1">
              <a:lnSpc>
                <a:spcPct val="80000"/>
              </a:lnSpc>
              <a:buFontTx/>
              <a:buNone/>
            </a:pPr>
            <a:r>
              <a:rPr altLang="en-US" dirty="0" sz="2000" lang="en-US">
                <a:latin typeface="Courier New" panose="02070309020205020404" pitchFamily="49" charset="0"/>
                <a:cs typeface="Times New Roman" panose="02020603050405020304" pitchFamily="18" charset="0"/>
              </a:rPr>
              <a:t>    </a:t>
            </a:r>
            <a:r>
              <a:rPr altLang="en-US" dirty="0" sz="2000" lang="en-US" err="1">
                <a:latin typeface="Courier New" panose="02070309020205020404" pitchFamily="49" charset="0"/>
                <a:cs typeface="Times New Roman" panose="02020603050405020304" pitchFamily="18" charset="0"/>
              </a:rPr>
              <a:t>iPtr</a:t>
            </a:r>
            <a:r>
              <a:rPr altLang="en-US" dirty="0" sz="2000" lang="en-US">
                <a:latin typeface="Courier New" panose="02070309020205020404" pitchFamily="49" charset="0"/>
                <a:cs typeface="Times New Roman" panose="02020603050405020304" pitchFamily="18" charset="0"/>
              </a:rPr>
              <a:t> = &amp;</a:t>
            </a:r>
            <a:r>
              <a:rPr altLang="en-US" dirty="0" sz="2000" lang="en-US" err="1">
                <a:latin typeface="Courier New" panose="02070309020205020404" pitchFamily="49" charset="0"/>
                <a:cs typeface="Times New Roman" panose="02020603050405020304" pitchFamily="18" charset="0"/>
              </a:rPr>
              <a:t>i</a:t>
            </a:r>
            <a:r>
              <a:rPr altLang="en-US" dirty="0" sz="2000" lang="en-US">
                <a:latin typeface="Courier New" panose="02070309020205020404" pitchFamily="49" charset="0"/>
                <a:cs typeface="Times New Roman" panose="02020603050405020304" pitchFamily="18" charset="0"/>
              </a:rPr>
              <a:t>;  //</a:t>
            </a:r>
            <a:r>
              <a:rPr altLang="en-US" dirty="0" sz="2000" lang="en-US" err="1">
                <a:latin typeface="Courier New" panose="02070309020205020404" pitchFamily="49" charset="0"/>
                <a:cs typeface="Times New Roman" panose="02020603050405020304" pitchFamily="18" charset="0"/>
              </a:rPr>
              <a:t>iPtr</a:t>
            </a:r>
            <a:r>
              <a:rPr altLang="en-US" dirty="0" sz="2000" lang="en-US">
                <a:latin typeface="Courier New" panose="02070309020205020404" pitchFamily="49" charset="0"/>
                <a:cs typeface="Times New Roman" panose="02020603050405020304" pitchFamily="18" charset="0"/>
              </a:rPr>
              <a:t> gets address of </a:t>
            </a:r>
            <a:r>
              <a:rPr altLang="en-US" dirty="0" sz="2000" lang="en-US" err="1">
                <a:latin typeface="Courier New" panose="02070309020205020404" pitchFamily="49" charset="0"/>
                <a:cs typeface="Times New Roman" panose="02020603050405020304" pitchFamily="18" charset="0"/>
              </a:rPr>
              <a:t>i</a:t>
            </a:r>
            <a:endParaRPr altLang="en-US" dirty="0" sz="2000" lang="en-US">
              <a:latin typeface="Courier New" panose="02070309020205020404" pitchFamily="49" charset="0"/>
              <a:cs typeface="Times New Roman" panose="02020603050405020304" pitchFamily="18" charset="0"/>
            </a:endParaRPr>
          </a:p>
          <a:p>
            <a:pPr algn="just" eaLnBrk="1" hangingPunct="1" lvl="1">
              <a:lnSpc>
                <a:spcPct val="80000"/>
              </a:lnSpc>
              <a:buFontTx/>
              <a:buNone/>
            </a:pPr>
            <a:r>
              <a:rPr altLang="en-US" b="1" dirty="0" sz="2000" lang="en-US">
                <a:latin typeface="Courier New" panose="02070309020205020404" pitchFamily="49" charset="0"/>
                <a:cs typeface="Times New Roman" panose="02020603050405020304" pitchFamily="18" charset="0"/>
              </a:rPr>
              <a:t>  </a:t>
            </a:r>
            <a:r>
              <a:rPr altLang="en-US" b="1" dirty="0" sz="2000" lang="en-US" err="1">
                <a:latin typeface="Courier New" panose="02070309020205020404" pitchFamily="49" charset="0"/>
                <a:cs typeface="Times New Roman" panose="02020603050405020304" pitchFamily="18" charset="0"/>
              </a:rPr>
              <a:t>iPtr</a:t>
            </a:r>
            <a:r>
              <a:rPr altLang="en-US" b="1" dirty="0" sz="2000" lang="en-US">
                <a:latin typeface="Courier New" panose="02070309020205020404" pitchFamily="49" charset="0"/>
                <a:cs typeface="Times New Roman" panose="02020603050405020304" pitchFamily="18" charset="0"/>
              </a:rPr>
              <a:t> &lt;==</a:t>
            </a:r>
            <a:r>
              <a:rPr altLang="en-US" b="1" dirty="0" sz="2000" lang="en-US">
                <a:latin typeface="Courier New" panose="02070309020205020404" pitchFamily="49" charset="0"/>
                <a:cs typeface="Times New Roman" panose="02020603050405020304" pitchFamily="18" charset="0"/>
                <a:sym typeface="Wingdings" panose="05000000000000000000" pitchFamily="2" charset="2"/>
              </a:rPr>
              <a:t>&gt; &amp;</a:t>
            </a:r>
            <a:r>
              <a:rPr altLang="en-US" b="1" dirty="0" sz="2000" lang="en-US" err="1">
                <a:latin typeface="Courier New" panose="02070309020205020404" pitchFamily="49" charset="0"/>
                <a:cs typeface="Times New Roman" panose="02020603050405020304" pitchFamily="18" charset="0"/>
                <a:sym typeface="Wingdings" panose="05000000000000000000" pitchFamily="2" charset="2"/>
              </a:rPr>
              <a:t>i</a:t>
            </a:r>
            <a:endParaRPr altLang="en-US" b="1" dirty="0" sz="2000" lang="en-US">
              <a:latin typeface="Courier New" panose="02070309020205020404" pitchFamily="49" charset="0"/>
              <a:cs typeface="Times New Roman" panose="02020603050405020304" pitchFamily="18" charset="0"/>
            </a:endParaRPr>
          </a:p>
          <a:p>
            <a:pPr algn="just" eaLnBrk="1" hangingPunct="1">
              <a:lnSpc>
                <a:spcPct val="80000"/>
              </a:lnSpc>
            </a:pPr>
            <a:r>
              <a:rPr altLang="en-US" b="1" dirty="0" sz="2800" lang="en-US">
                <a:latin typeface="Courier New" panose="02070309020205020404" pitchFamily="49" charset="0"/>
              </a:rPr>
              <a:t>*</a:t>
            </a:r>
            <a:r>
              <a:rPr altLang="en-US" dirty="0" sz="2800" lang="en-US"/>
              <a:t> (indirection/dereferencing operator)</a:t>
            </a:r>
          </a:p>
          <a:p>
            <a:pPr algn="just" eaLnBrk="1" hangingPunct="1" lvl="1" marL="357188">
              <a:lnSpc>
                <a:spcPct val="80000"/>
              </a:lnSpc>
            </a:pPr>
            <a:r>
              <a:rPr altLang="en-US" dirty="0" sz="2400" lang="en-US"/>
              <a:t>To declare a variable of pointer, add the asterisk ‘*’ in front of the variable name.</a:t>
            </a:r>
          </a:p>
          <a:p>
            <a:pPr algn="just" eaLnBrk="1" hangingPunct="1" indent="-100013" lvl="1" marL="185738">
              <a:lnSpc>
                <a:spcPct val="80000"/>
              </a:lnSpc>
            </a:pPr>
            <a:r>
              <a:rPr altLang="en-US" dirty="0" sz="2400" lang="en-US"/>
              <a:t>To obtain the value of a variable, add the indirection operator ‘*’ in front of a pointer’s variable name.</a:t>
            </a:r>
          </a:p>
          <a:p>
            <a:pPr algn="just" eaLnBrk="1" hangingPunct="1" lvl="1">
              <a:lnSpc>
                <a:spcPct val="80000"/>
              </a:lnSpc>
              <a:buFontTx/>
              <a:buNone/>
            </a:pPr>
            <a:r>
              <a:rPr altLang="en-US" b="1" dirty="0" sz="2000" lang="en-US">
                <a:latin typeface="Courier New" panose="02070309020205020404" pitchFamily="49" charset="0"/>
                <a:cs typeface="Times New Roman" panose="02020603050405020304" pitchFamily="18" charset="0"/>
              </a:rPr>
              <a:t>      *</a:t>
            </a:r>
            <a:r>
              <a:rPr altLang="en-US" b="1" dirty="0" sz="2000" lang="en-US" err="1">
                <a:latin typeface="Courier New" panose="02070309020205020404" pitchFamily="49" charset="0"/>
                <a:cs typeface="Times New Roman" panose="02020603050405020304" pitchFamily="18" charset="0"/>
              </a:rPr>
              <a:t>iPtr</a:t>
            </a:r>
            <a:r>
              <a:rPr altLang="en-US" b="1" dirty="0" sz="2000" lang="en-US">
                <a:latin typeface="Courier New" panose="02070309020205020404" pitchFamily="49" charset="0"/>
                <a:cs typeface="Times New Roman" panose="02020603050405020304" pitchFamily="18" charset="0"/>
              </a:rPr>
              <a:t> &lt;==</a:t>
            </a:r>
            <a:r>
              <a:rPr altLang="en-US" b="1" dirty="0" sz="2000" lang="en-US">
                <a:latin typeface="Courier New" panose="02070309020205020404" pitchFamily="49" charset="0"/>
                <a:cs typeface="Times New Roman" panose="02020603050405020304" pitchFamily="18" charset="0"/>
                <a:sym typeface="Wingdings" panose="05000000000000000000" pitchFamily="2" charset="2"/>
              </a:rPr>
              <a:t>&gt; </a:t>
            </a:r>
            <a:r>
              <a:rPr altLang="en-US" b="1" dirty="0" sz="2000" lang="en-US" err="1">
                <a:latin typeface="Courier New" panose="02070309020205020404" pitchFamily="49" charset="0"/>
                <a:cs typeface="Times New Roman" panose="02020603050405020304" pitchFamily="18" charset="0"/>
                <a:sym typeface="Wingdings" panose="05000000000000000000" pitchFamily="2" charset="2"/>
              </a:rPr>
              <a:t>i</a:t>
            </a:r>
            <a:endParaRPr altLang="en-US" dirty="0" sz="2400" lang="en-US"/>
          </a:p>
          <a:p>
            <a:pPr algn="just" eaLnBrk="1" hangingPunct="1" lvl="1">
              <a:lnSpc>
                <a:spcPct val="80000"/>
              </a:lnSpc>
              <a:buFontTx/>
              <a:buNone/>
            </a:pPr>
            <a:r>
              <a:rPr altLang="en-US" b="1" dirty="0" lang="en-US">
                <a:latin typeface="Courier New" panose="02070309020205020404" pitchFamily="49" charset="0"/>
              </a:rPr>
              <a:t>	  </a:t>
            </a:r>
            <a:r>
              <a:rPr altLang="en-US" dirty="0" sz="2000" lang="en-US">
                <a:latin typeface="Courier New" panose="02070309020205020404" pitchFamily="49" charset="0"/>
              </a:rPr>
              <a:t>*</a:t>
            </a:r>
            <a:r>
              <a:rPr altLang="en-US" dirty="0" sz="2000" lang="en-US" err="1">
                <a:latin typeface="Courier New" panose="02070309020205020404" pitchFamily="49" charset="0"/>
              </a:rPr>
              <a:t>iptr</a:t>
            </a:r>
            <a:r>
              <a:rPr altLang="en-US" dirty="0" sz="2400" lang="en-US"/>
              <a:t> gives the value of </a:t>
            </a:r>
            <a:r>
              <a:rPr altLang="en-US" dirty="0" sz="2400" lang="en-US" err="1">
                <a:latin typeface="Courier New" panose="02070309020205020404" pitchFamily="49" charset="0"/>
              </a:rPr>
              <a:t>i</a:t>
            </a:r>
            <a:r>
              <a:rPr altLang="en-US" b="1" dirty="0" sz="2400" lang="en-US"/>
              <a:t> </a:t>
            </a:r>
            <a:r>
              <a:rPr altLang="en-US" dirty="0" sz="2400" lang="en-US"/>
              <a:t>(</a:t>
            </a:r>
            <a:r>
              <a:rPr altLang="en-US" dirty="0" sz="2000" lang="en-US" err="1">
                <a:latin typeface="Courier New" panose="02070309020205020404" pitchFamily="49" charset="0"/>
              </a:rPr>
              <a:t>iptr</a:t>
            </a:r>
            <a:r>
              <a:rPr altLang="en-US" dirty="0" sz="2400" lang="en-US"/>
              <a:t> points to </a:t>
            </a:r>
            <a:r>
              <a:rPr altLang="en-US" dirty="0" sz="2400" lang="en-US" err="1">
                <a:latin typeface="Courier New" panose="02070309020205020404" pitchFamily="49" charset="0"/>
              </a:rPr>
              <a:t>i</a:t>
            </a:r>
            <a:r>
              <a:rPr altLang="en-US" dirty="0" sz="2400" lang="en-US"/>
              <a:t>)</a:t>
            </a:r>
          </a:p>
          <a:p>
            <a:pPr algn="just" eaLnBrk="1" hangingPunct="1" indent="-42863" lvl="1" marL="228600">
              <a:lnSpc>
                <a:spcPct val="80000"/>
              </a:lnSpc>
              <a:tabLst>
                <a:tab algn="l" pos="185738"/>
              </a:tabLst>
            </a:pPr>
            <a:r>
              <a:rPr altLang="en-US" b="1" dirty="0" sz="2400" lang="en-US"/>
              <a:t>*</a:t>
            </a:r>
            <a:r>
              <a:rPr altLang="en-US" dirty="0" sz="2400" lang="en-US"/>
              <a:t> can be used for assignment </a:t>
            </a:r>
          </a:p>
          <a:p>
            <a:pPr algn="just" eaLnBrk="1" hangingPunct="1" indent="-42863" lvl="2" marL="228600">
              <a:lnSpc>
                <a:spcPct val="80000"/>
              </a:lnSpc>
              <a:buFontTx/>
              <a:buNone/>
              <a:tabLst>
                <a:tab algn="l" pos="185738"/>
              </a:tabLst>
            </a:pPr>
            <a:r>
              <a:rPr altLang="en-US" dirty="0" sz="2000" lang="en-US">
                <a:latin typeface="Courier New" panose="02070309020205020404" pitchFamily="49" charset="0"/>
              </a:rPr>
              <a:t> *</a:t>
            </a:r>
            <a:r>
              <a:rPr altLang="en-US" dirty="0" sz="2000" lang="en-US" err="1">
                <a:latin typeface="Courier New" panose="02070309020205020404" pitchFamily="49" charset="0"/>
              </a:rPr>
              <a:t>iptr</a:t>
            </a:r>
            <a:r>
              <a:rPr altLang="en-US" dirty="0" sz="2000" lang="en-US">
                <a:latin typeface="Courier New" panose="02070309020205020404" pitchFamily="49" charset="0"/>
              </a:rPr>
              <a:t> = 5; // changes </a:t>
            </a:r>
            <a:r>
              <a:rPr altLang="en-US" dirty="0" sz="2000" lang="en-US" err="1">
                <a:latin typeface="Courier New" panose="02070309020205020404" pitchFamily="49" charset="0"/>
              </a:rPr>
              <a:t>i</a:t>
            </a:r>
            <a:r>
              <a:rPr altLang="en-US" dirty="0" sz="2000" lang="en-US">
                <a:latin typeface="Courier New" panose="02070309020205020404" pitchFamily="49" charset="0"/>
              </a:rPr>
              <a:t> to 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827" name="Rectangle 3"/>
          <p:cNvSpPr txBox="1">
            <a:spLocks noChangeArrowheads="1"/>
          </p:cNvSpPr>
          <p:nvPr/>
        </p:nvSpPr>
        <p:spPr>
          <a:xfrm>
            <a:off x="831850" y="609601"/>
            <a:ext cx="4191000" cy="1219200"/>
          </a:xfrm>
          <a:prstGeom prst="rect"/>
        </p:spPr>
        <p:txBody>
          <a:bodyPr/>
          <a:p>
            <a:pPr indent="-285750" lvl="1" marL="742950">
              <a:spcBef>
                <a:spcPct val="20000"/>
              </a:spcBef>
            </a:pPr>
            <a:r>
              <a:rPr b="1" dirty="0" kern="0" lang="en-US" err="1">
                <a:latin typeface="Courier New" pitchFamily="49" charset="0"/>
              </a:rPr>
              <a:t>int</a:t>
            </a:r>
            <a:r>
              <a:rPr b="1" dirty="0" kern="0" lang="en-US">
                <a:latin typeface="Courier New" pitchFamily="49" charset="0"/>
              </a:rPr>
              <a:t> </a:t>
            </a:r>
            <a:r>
              <a:rPr b="1" dirty="0" kern="0" lang="en-US" err="1">
                <a:latin typeface="Courier New" pitchFamily="49" charset="0"/>
              </a:rPr>
              <a:t>i</a:t>
            </a:r>
            <a:r>
              <a:rPr b="1" dirty="0" kern="0" lang="en-US">
                <a:latin typeface="Courier New" pitchFamily="49" charset="0"/>
              </a:rPr>
              <a:t>, *p;</a:t>
            </a:r>
          </a:p>
          <a:p>
            <a:pPr indent="-285750" lvl="1" marL="742950">
              <a:spcBef>
                <a:spcPct val="20000"/>
              </a:spcBef>
            </a:pPr>
            <a:r>
              <a:rPr b="1" dirty="0" kern="0" lang="en-US" err="1">
                <a:latin typeface="Courier New" pitchFamily="49" charset="0"/>
              </a:rPr>
              <a:t>i</a:t>
            </a:r>
            <a:r>
              <a:rPr b="1" dirty="0" kern="0" lang="en-US">
                <a:latin typeface="Courier New" pitchFamily="49" charset="0"/>
              </a:rPr>
              <a:t> = 3;</a:t>
            </a:r>
          </a:p>
          <a:p>
            <a:pPr indent="-285750" lvl="1" marL="742950">
              <a:spcBef>
                <a:spcPct val="20000"/>
              </a:spcBef>
            </a:pPr>
            <a:r>
              <a:rPr b="1" dirty="0" kern="0" lang="en-US">
                <a:latin typeface="Courier New" pitchFamily="49" charset="0"/>
              </a:rPr>
              <a:t>p = &amp;</a:t>
            </a:r>
            <a:r>
              <a:rPr b="1" dirty="0" kern="0" lang="en-US" err="1">
                <a:latin typeface="Courier New" pitchFamily="49" charset="0"/>
              </a:rPr>
              <a:t>i</a:t>
            </a:r>
            <a:r>
              <a:rPr b="1" dirty="0" kern="0" lang="en-US">
                <a:latin typeface="Courier New" pitchFamily="49" charset="0"/>
              </a:rPr>
              <a:t>;</a:t>
            </a:r>
          </a:p>
          <a:p>
            <a:pPr indent="-342900" marL="342900">
              <a:spcBef>
                <a:spcPct val="20000"/>
              </a:spcBef>
            </a:pPr>
            <a:r>
              <a:rPr dirty="0" sz="2000" kern="0" lang="en-US"/>
              <a:t> </a:t>
            </a:r>
          </a:p>
          <a:p>
            <a:pPr indent="-342900" marL="342900">
              <a:spcBef>
                <a:spcPct val="20000"/>
              </a:spcBef>
            </a:pPr>
            <a:r>
              <a:rPr dirty="0" sz="4000" kern="0" lang="en-US"/>
              <a:t>	</a:t>
            </a:r>
            <a:endParaRPr dirty="0" kern="0" lang="en-US">
              <a:latin typeface="Courier New" pitchFamily="49" charset="0"/>
            </a:endParaRPr>
          </a:p>
        </p:txBody>
      </p:sp>
      <p:sp>
        <p:nvSpPr>
          <p:cNvPr id="1048828" name="Rectangle 4"/>
          <p:cNvSpPr/>
          <p:nvPr/>
        </p:nvSpPr>
        <p:spPr>
          <a:xfrm>
            <a:off x="2352676" y="3724280"/>
            <a:ext cx="1752600" cy="6096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r>
              <a:rPr dirty="0" lang="en-US">
                <a:solidFill>
                  <a:schemeClr val="tx1"/>
                </a:solidFill>
              </a:rPr>
              <a:t>F8E</a:t>
            </a:r>
          </a:p>
        </p:txBody>
      </p:sp>
      <p:sp>
        <p:nvSpPr>
          <p:cNvPr id="1048829" name="Rectangle 5"/>
          <p:cNvSpPr/>
          <p:nvPr/>
        </p:nvSpPr>
        <p:spPr>
          <a:xfrm>
            <a:off x="5781676" y="3724280"/>
            <a:ext cx="1752600" cy="609600"/>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r>
              <a:rPr dirty="0" lang="en-US">
                <a:solidFill>
                  <a:schemeClr val="tx1"/>
                </a:solidFill>
              </a:rPr>
              <a:t>3</a:t>
            </a:r>
          </a:p>
        </p:txBody>
      </p:sp>
      <p:sp>
        <p:nvSpPr>
          <p:cNvPr id="1048830" name="TextBox 6"/>
          <p:cNvSpPr txBox="1">
            <a:spLocks noChangeArrowheads="1"/>
          </p:cNvSpPr>
          <p:nvPr/>
        </p:nvSpPr>
        <p:spPr bwMode="auto">
          <a:xfrm>
            <a:off x="5781676" y="3267081"/>
            <a:ext cx="2025719"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Address F8E</a:t>
            </a:r>
          </a:p>
        </p:txBody>
      </p:sp>
      <p:sp>
        <p:nvSpPr>
          <p:cNvPr id="1048831" name="TextBox 7"/>
          <p:cNvSpPr txBox="1">
            <a:spLocks noChangeArrowheads="1"/>
          </p:cNvSpPr>
          <p:nvPr/>
        </p:nvSpPr>
        <p:spPr bwMode="auto">
          <a:xfrm>
            <a:off x="2352676" y="3267081"/>
            <a:ext cx="2051119"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dirty="0" sz="2400" lang="en-US"/>
              <a:t>Address EC7</a:t>
            </a:r>
          </a:p>
        </p:txBody>
      </p:sp>
      <p:cxnSp>
        <p:nvCxnSpPr>
          <p:cNvPr id="3145734" name="Straight Arrow Connector 9"/>
          <p:cNvCxnSpPr>
            <a:cxnSpLocks/>
            <a:stCxn id="1048828" idx="3"/>
          </p:cNvCxnSpPr>
          <p:nvPr/>
        </p:nvCxnSpPr>
        <p:spPr>
          <a:xfrm>
            <a:off x="4105276" y="4029080"/>
            <a:ext cx="1600200" cy="1588"/>
          </a:xfrm>
          <a:prstGeom prst="straightConnector1"/>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832" name="TextBox 10"/>
          <p:cNvSpPr txBox="1">
            <a:spLocks noChangeArrowheads="1"/>
          </p:cNvSpPr>
          <p:nvPr/>
        </p:nvSpPr>
        <p:spPr bwMode="auto">
          <a:xfrm>
            <a:off x="3038476" y="4333881"/>
            <a:ext cx="373379"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p</a:t>
            </a:r>
          </a:p>
        </p:txBody>
      </p:sp>
      <p:sp>
        <p:nvSpPr>
          <p:cNvPr id="1048833" name="TextBox 11"/>
          <p:cNvSpPr txBox="1">
            <a:spLocks noChangeArrowheads="1"/>
          </p:cNvSpPr>
          <p:nvPr/>
        </p:nvSpPr>
        <p:spPr bwMode="auto">
          <a:xfrm>
            <a:off x="6467477" y="4333881"/>
            <a:ext cx="259080"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i</a:t>
            </a:r>
          </a:p>
        </p:txBody>
      </p:sp>
      <p:sp>
        <p:nvSpPr>
          <p:cNvPr id="1048834" name="TextBox 10"/>
          <p:cNvSpPr txBox="1">
            <a:spLocks noChangeArrowheads="1"/>
          </p:cNvSpPr>
          <p:nvPr/>
        </p:nvSpPr>
        <p:spPr bwMode="auto">
          <a:xfrm>
            <a:off x="7686677" y="2047881"/>
            <a:ext cx="919480"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&amp;i , p</a:t>
            </a:r>
            <a:endParaRPr altLang="en-US" sz="2400" lang="th-TH"/>
          </a:p>
        </p:txBody>
      </p:sp>
      <p:cxnSp>
        <p:nvCxnSpPr>
          <p:cNvPr id="3145735" name="Straight Arrow Connector 12"/>
          <p:cNvCxnSpPr>
            <a:cxnSpLocks/>
          </p:cNvCxnSpPr>
          <p:nvPr/>
        </p:nvCxnSpPr>
        <p:spPr>
          <a:xfrm flipV="1">
            <a:off x="7229476" y="2581280"/>
            <a:ext cx="838200" cy="685800"/>
          </a:xfrm>
          <a:prstGeom prst="straightConnector1"/>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8835" name="TextBox 13"/>
          <p:cNvSpPr txBox="1">
            <a:spLocks noChangeArrowheads="1"/>
          </p:cNvSpPr>
          <p:nvPr/>
        </p:nvSpPr>
        <p:spPr bwMode="auto">
          <a:xfrm>
            <a:off x="8220076" y="4562481"/>
            <a:ext cx="843279"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i , *p</a:t>
            </a:r>
            <a:endParaRPr altLang="en-US" sz="2400" lang="th-TH"/>
          </a:p>
        </p:txBody>
      </p:sp>
      <p:cxnSp>
        <p:nvCxnSpPr>
          <p:cNvPr id="3145736" name="Straight Arrow Connector 15"/>
          <p:cNvCxnSpPr>
            <a:cxnSpLocks/>
            <a:endCxn id="1048835" idx="1"/>
          </p:cNvCxnSpPr>
          <p:nvPr/>
        </p:nvCxnSpPr>
        <p:spPr>
          <a:xfrm>
            <a:off x="6772276" y="4105280"/>
            <a:ext cx="1447800" cy="687388"/>
          </a:xfrm>
          <a:prstGeom prst="straightConnector1"/>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8836" name="TextBox 16"/>
          <p:cNvSpPr txBox="1">
            <a:spLocks noChangeArrowheads="1"/>
          </p:cNvSpPr>
          <p:nvPr/>
        </p:nvSpPr>
        <p:spPr bwMode="auto">
          <a:xfrm>
            <a:off x="4410076" y="2276481"/>
            <a:ext cx="589280" cy="408940"/>
          </a:xfrm>
          <a:prstGeom prst="rect"/>
          <a:noFill/>
          <a:ln>
            <a:noFill/>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indent="-285750" marL="742950">
              <a:spcBef>
                <a:spcPct val="20000"/>
              </a:spcBef>
              <a:buChar char="–"/>
              <a:defRPr sz="2800">
                <a:solidFill>
                  <a:schemeClr val="tx1"/>
                </a:solidFill>
                <a:latin typeface="Times New Roman" panose="02020603050405020304" pitchFamily="18" charset="0"/>
              </a:defRPr>
            </a:lvl2pPr>
            <a:lvl3pPr indent="-228600" marL="1143000">
              <a:spcBef>
                <a:spcPct val="20000"/>
              </a:spcBef>
              <a:buChar char="•"/>
              <a:defRPr sz="2400">
                <a:solidFill>
                  <a:schemeClr val="tx1"/>
                </a:solidFill>
                <a:latin typeface="Times New Roman" panose="02020603050405020304" pitchFamily="18" charset="0"/>
              </a:defRPr>
            </a:lvl3pPr>
            <a:lvl4pPr indent="-228600" marL="1600200">
              <a:spcBef>
                <a:spcPct val="20000"/>
              </a:spcBef>
              <a:buChar char="–"/>
              <a:defRPr sz="2000">
                <a:solidFill>
                  <a:schemeClr val="tx1"/>
                </a:solidFill>
                <a:latin typeface="Times New Roman" panose="02020603050405020304" pitchFamily="18" charset="0"/>
              </a:defRPr>
            </a:lvl4pPr>
            <a:lvl5pPr indent="-228600" marL="2057400">
              <a:spcBef>
                <a:spcPct val="20000"/>
              </a:spcBef>
              <a:buChar char="»"/>
              <a:defRPr sz="2000">
                <a:solidFill>
                  <a:schemeClr val="tx1"/>
                </a:solidFill>
                <a:latin typeface="Times New Roman" panose="02020603050405020304" pitchFamily="18" charset="0"/>
              </a:defRPr>
            </a:lvl5pPr>
            <a:lvl6pPr eaLnBrk="0" fontAlgn="base" hangingPunct="0" indent="-228600" marL="2514600">
              <a:spcBef>
                <a:spcPct val="20000"/>
              </a:spcBef>
              <a:spcAft>
                <a:spcPct val="0"/>
              </a:spcAft>
              <a:buChar char="»"/>
              <a:defRPr sz="2000">
                <a:solidFill>
                  <a:schemeClr val="tx1"/>
                </a:solidFill>
                <a:latin typeface="Times New Roman" panose="02020603050405020304" pitchFamily="18" charset="0"/>
              </a:defRPr>
            </a:lvl6pPr>
            <a:lvl7pPr eaLnBrk="0" fontAlgn="base" hangingPunct="0" indent="-228600" marL="2971800">
              <a:spcBef>
                <a:spcPct val="20000"/>
              </a:spcBef>
              <a:spcAft>
                <a:spcPct val="0"/>
              </a:spcAft>
              <a:buChar char="»"/>
              <a:defRPr sz="2000">
                <a:solidFill>
                  <a:schemeClr val="tx1"/>
                </a:solidFill>
                <a:latin typeface="Times New Roman" panose="02020603050405020304" pitchFamily="18" charset="0"/>
              </a:defRPr>
            </a:lvl7pPr>
            <a:lvl8pPr eaLnBrk="0" fontAlgn="base" hangingPunct="0" indent="-228600" marL="3429000">
              <a:spcBef>
                <a:spcPct val="20000"/>
              </a:spcBef>
              <a:spcAft>
                <a:spcPct val="0"/>
              </a:spcAft>
              <a:buChar char="»"/>
              <a:defRPr sz="2000">
                <a:solidFill>
                  <a:schemeClr val="tx1"/>
                </a:solidFill>
                <a:latin typeface="Times New Roman" panose="02020603050405020304" pitchFamily="18" charset="0"/>
              </a:defRPr>
            </a:lvl8pPr>
            <a:lvl9pPr eaLnBrk="0" fontAlgn="base" hangingPunct="0" indent="-228600" marL="388620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altLang="en-US" sz="2400" lang="en-US"/>
              <a:t>&amp;p</a:t>
            </a:r>
            <a:endParaRPr altLang="en-US" sz="2400" lang="th-TH"/>
          </a:p>
        </p:txBody>
      </p:sp>
      <p:cxnSp>
        <p:nvCxnSpPr>
          <p:cNvPr id="3145737" name="Straight Arrow Connector 18"/>
          <p:cNvCxnSpPr>
            <a:cxnSpLocks/>
          </p:cNvCxnSpPr>
          <p:nvPr/>
        </p:nvCxnSpPr>
        <p:spPr>
          <a:xfrm flipV="1">
            <a:off x="3800476" y="2733680"/>
            <a:ext cx="685800" cy="609600"/>
          </a:xfrm>
          <a:prstGeom prst="straightConnector1"/>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37" name="Rectangle 2"/>
          <p:cNvSpPr>
            <a:spLocks noGrp="1" noChangeArrowheads="1"/>
          </p:cNvSpPr>
          <p:nvPr>
            <p:ph type="title"/>
          </p:nvPr>
        </p:nvSpPr>
        <p:spPr>
          <a:xfrm>
            <a:off x="3657600" y="93660"/>
            <a:ext cx="3700463" cy="609600"/>
          </a:xfrm>
        </p:spPr>
        <p:txBody>
          <a:bodyPr>
            <a:normAutofit fontScale="90000"/>
          </a:bodyPr>
          <a:p>
            <a:pPr eaLnBrk="1" hangingPunct="1"/>
            <a:r>
              <a:rPr altLang="en-US" b="1" dirty="0" lang="en-US">
                <a:solidFill>
                  <a:schemeClr val="accent2"/>
                </a:solidFill>
                <a:cs typeface="Times New Roman" panose="02020603050405020304" pitchFamily="18" charset="0"/>
              </a:rPr>
              <a:t>Pointer Arithmetic</a:t>
            </a:r>
          </a:p>
        </p:txBody>
      </p:sp>
      <p:sp>
        <p:nvSpPr>
          <p:cNvPr id="1048838" name="Rectangle 3"/>
          <p:cNvSpPr>
            <a:spLocks noGrp="1" noChangeArrowheads="1"/>
          </p:cNvSpPr>
          <p:nvPr>
            <p:ph type="body" idx="1"/>
          </p:nvPr>
        </p:nvSpPr>
        <p:spPr>
          <a:xfrm>
            <a:off x="407193" y="609601"/>
            <a:ext cx="10201275" cy="5029200"/>
          </a:xfrm>
        </p:spPr>
        <p:txBody>
          <a:bodyPr>
            <a:noAutofit/>
          </a:bodyPr>
          <a:p>
            <a:pPr eaLnBrk="1" hangingPunct="1">
              <a:lnSpc>
                <a:spcPct val="90000"/>
              </a:lnSpc>
              <a:buFontTx/>
              <a:buNone/>
            </a:pPr>
            <a:r>
              <a:rPr altLang="en-US" dirty="0" sz="2800" lang="en-US"/>
              <a:t>Following arithmetic operations can be performed on pointers</a:t>
            </a:r>
          </a:p>
          <a:p>
            <a:pPr eaLnBrk="1" hangingPunct="1">
              <a:lnSpc>
                <a:spcPct val="90000"/>
              </a:lnSpc>
            </a:pPr>
            <a:r>
              <a:rPr altLang="en-US" b="1" dirty="0" sz="2800" lang="en-US"/>
              <a:t>Add an integer </a:t>
            </a:r>
            <a:r>
              <a:rPr altLang="en-US" dirty="0" sz="2800" lang="en-US"/>
              <a:t>to a pointer ( </a:t>
            </a:r>
            <a:r>
              <a:rPr altLang="en-US" dirty="0" sz="2800" lang="en-US" err="1"/>
              <a:t>p</a:t>
            </a:r>
            <a:r>
              <a:rPr altLang="en-US" b="1" dirty="0" sz="2800" lang="en-US" err="1"/>
              <a:t>+i</a:t>
            </a:r>
            <a:r>
              <a:rPr altLang="en-US" dirty="0" sz="2800" lang="en-US"/>
              <a:t> or p</a:t>
            </a:r>
            <a:r>
              <a:rPr altLang="en-US" b="1" dirty="0" sz="2800" lang="en-US"/>
              <a:t>+=</a:t>
            </a:r>
            <a:r>
              <a:rPr altLang="en-US" b="1" dirty="0" sz="2800" lang="en-US" err="1"/>
              <a:t>i</a:t>
            </a:r>
            <a:r>
              <a:rPr altLang="en-US" b="1" dirty="0" sz="2800" lang="en-US"/>
              <a:t>)</a:t>
            </a:r>
            <a:endParaRPr altLang="en-US" dirty="0" sz="2800" lang="en-US"/>
          </a:p>
          <a:p>
            <a:pPr eaLnBrk="1" hangingPunct="1" lvl="1">
              <a:lnSpc>
                <a:spcPct val="90000"/>
              </a:lnSpc>
              <a:buFontTx/>
              <a:buNone/>
            </a:pPr>
            <a:endParaRPr altLang="en-US" dirty="0" sz="900" lang="en-US"/>
          </a:p>
          <a:p>
            <a:pPr algn="just" eaLnBrk="1" hangingPunct="1" lvl="1" marL="285750">
              <a:lnSpc>
                <a:spcPct val="90000"/>
              </a:lnSpc>
              <a:buFontTx/>
              <a:buNone/>
            </a:pPr>
            <a:r>
              <a:rPr altLang="en-US" dirty="0" sz="2400" lang="en-US"/>
              <a:t>     If </a:t>
            </a:r>
            <a:r>
              <a:rPr altLang="en-US" b="1" dirty="0" sz="2400" lang="en-US"/>
              <a:t>p</a:t>
            </a:r>
            <a:r>
              <a:rPr altLang="en-US" dirty="0" sz="2400" lang="en-US"/>
              <a:t> is a pointer to some element of an array, then </a:t>
            </a:r>
            <a:r>
              <a:rPr altLang="en-US" b="1" dirty="0" sz="2400" lang="en-US" err="1"/>
              <a:t>p+i</a:t>
            </a:r>
            <a:r>
              <a:rPr altLang="en-US" dirty="0" sz="2400" lang="en-US"/>
              <a:t> (or </a:t>
            </a:r>
            <a:r>
              <a:rPr altLang="en-US" b="1" dirty="0" sz="2400" lang="en-US"/>
              <a:t>p+=</a:t>
            </a:r>
            <a:r>
              <a:rPr altLang="en-US" b="1" dirty="0" sz="2400" lang="en-US" err="1"/>
              <a:t>i</a:t>
            </a:r>
            <a:r>
              <a:rPr altLang="en-US" b="1" dirty="0" sz="2400" lang="en-US"/>
              <a:t>)</a:t>
            </a:r>
            <a:r>
              <a:rPr altLang="en-US" dirty="0" sz="2400" lang="en-US"/>
              <a:t> increments it to point to </a:t>
            </a:r>
            <a:r>
              <a:rPr altLang="en-US" dirty="0" sz="2400" i="1" lang="en-US" err="1"/>
              <a:t>i</a:t>
            </a:r>
            <a:r>
              <a:rPr altLang="en-US" dirty="0" sz="2400" lang="en-US" err="1"/>
              <a:t>th</a:t>
            </a:r>
            <a:r>
              <a:rPr altLang="en-US" dirty="0" sz="2400" lang="en-US"/>
              <a:t> element beyond where it currently points to. For example, if </a:t>
            </a:r>
            <a:r>
              <a:rPr altLang="en-US" b="1" dirty="0" sz="2400" lang="en-US"/>
              <a:t>p</a:t>
            </a:r>
            <a:r>
              <a:rPr altLang="en-US" dirty="0" sz="2400" lang="en-US"/>
              <a:t> points to the 4th element of an integral array </a:t>
            </a:r>
            <a:r>
              <a:rPr altLang="en-US" b="1" dirty="0" sz="2400" lang="en-US"/>
              <a:t>a</a:t>
            </a:r>
            <a:r>
              <a:rPr altLang="en-US" dirty="0" sz="2400" lang="en-US"/>
              <a:t> with 6 elements which has address of 0x008C9550, </a:t>
            </a:r>
          </a:p>
          <a:p>
            <a:pPr eaLnBrk="1" hangingPunct="1" lvl="1">
              <a:lnSpc>
                <a:spcPct val="90000"/>
              </a:lnSpc>
              <a:buFontTx/>
              <a:buNone/>
            </a:pPr>
            <a:r>
              <a:rPr altLang="en-US" dirty="0" sz="2400" lang="en-US"/>
              <a:t>       p = </a:t>
            </a:r>
            <a:r>
              <a:rPr altLang="en-US" dirty="0" sz="2400" lang="en-US">
                <a:latin typeface="Cambria" panose="02040503050406030204" pitchFamily="18" charset="0"/>
                <a:ea typeface="Cambria" panose="02040503050406030204" pitchFamily="18" charset="0"/>
              </a:rPr>
              <a:t>&amp;</a:t>
            </a:r>
            <a:r>
              <a:rPr altLang="en-US" dirty="0" sz="2400" lang="en-US"/>
              <a:t>a[3];</a:t>
            </a:r>
          </a:p>
          <a:p>
            <a:pPr eaLnBrk="1" hangingPunct="1" lvl="1">
              <a:lnSpc>
                <a:spcPct val="90000"/>
              </a:lnSpc>
              <a:buFontTx/>
              <a:buNone/>
            </a:pPr>
            <a:r>
              <a:rPr altLang="en-US" b="1" dirty="0" sz="2400" lang="en-US"/>
              <a:t>       p+2</a:t>
            </a:r>
            <a:r>
              <a:rPr altLang="en-US" dirty="0" sz="2400" lang="en-US"/>
              <a:t> (or </a:t>
            </a:r>
            <a:r>
              <a:rPr altLang="en-US" b="1" dirty="0" sz="2400" lang="en-US"/>
              <a:t>p+=2</a:t>
            </a:r>
            <a:r>
              <a:rPr altLang="en-US" dirty="0" sz="2400" lang="en-US"/>
              <a:t>) points to</a:t>
            </a:r>
          </a:p>
          <a:p>
            <a:pPr eaLnBrk="1" hangingPunct="1" lvl="1">
              <a:lnSpc>
                <a:spcPct val="90000"/>
              </a:lnSpc>
              <a:buFontTx/>
              <a:buNone/>
            </a:pPr>
            <a:r>
              <a:rPr altLang="en-US" dirty="0" sz="2400" lang="en-US"/>
              <a:t>        0x008C955C+2*</a:t>
            </a:r>
            <a:r>
              <a:rPr altLang="en-US" dirty="0" sz="2400" lang="en-US" err="1"/>
              <a:t>sizeof</a:t>
            </a:r>
            <a:r>
              <a:rPr altLang="en-US" dirty="0" sz="2400" lang="en-US"/>
              <a:t>(</a:t>
            </a:r>
            <a:r>
              <a:rPr altLang="en-US" dirty="0" sz="2400" lang="en-US" err="1"/>
              <a:t>int</a:t>
            </a:r>
            <a:r>
              <a:rPr altLang="en-US" dirty="0" sz="2400" lang="en-US"/>
              <a:t>)=0x008C9564</a:t>
            </a:r>
          </a:p>
          <a:p>
            <a:pPr eaLnBrk="1" hangingPunct="1">
              <a:lnSpc>
                <a:spcPct val="90000"/>
              </a:lnSpc>
            </a:pPr>
            <a:r>
              <a:rPr altLang="en-US" b="1" dirty="0" sz="2800" lang="en-US"/>
              <a:t>Subtract an integer </a:t>
            </a:r>
            <a:r>
              <a:rPr altLang="en-US" dirty="0" sz="2800" lang="en-US"/>
              <a:t>from a pointer </a:t>
            </a:r>
          </a:p>
          <a:p>
            <a:pPr eaLnBrk="1" hangingPunct="1">
              <a:lnSpc>
                <a:spcPct val="90000"/>
              </a:lnSpc>
              <a:buFontTx/>
              <a:buNone/>
            </a:pPr>
            <a:r>
              <a:rPr altLang="en-US" dirty="0" sz="2800" lang="en-US"/>
              <a:t>    (p-</a:t>
            </a:r>
            <a:r>
              <a:rPr altLang="en-US" b="1" dirty="0" sz="2800" lang="en-US" err="1"/>
              <a:t>i</a:t>
            </a:r>
            <a:r>
              <a:rPr altLang="en-US" dirty="0" sz="2800" lang="en-US"/>
              <a:t> or p-</a:t>
            </a:r>
            <a:r>
              <a:rPr altLang="en-US" b="1" dirty="0" sz="2800" lang="en-US"/>
              <a:t>=</a:t>
            </a:r>
            <a:r>
              <a:rPr altLang="en-US" b="1" dirty="0" sz="2800" lang="en-US" err="1"/>
              <a:t>i</a:t>
            </a:r>
            <a:r>
              <a:rPr altLang="en-US" b="1" dirty="0" sz="2800" lang="en-US"/>
              <a:t>)</a:t>
            </a:r>
            <a:endParaRPr altLang="en-US" dirty="0" sz="2800" lang="en-US"/>
          </a:p>
          <a:p>
            <a:pPr eaLnBrk="1" hangingPunct="1" lvl="1">
              <a:lnSpc>
                <a:spcPct val="90000"/>
              </a:lnSpc>
              <a:buFontTx/>
              <a:buNone/>
            </a:pPr>
            <a:r>
              <a:rPr altLang="en-US" dirty="0" sz="2400" lang="en-US"/>
              <a:t>     </a:t>
            </a:r>
            <a:r>
              <a:rPr altLang="en-US" b="1" dirty="0" sz="2400" lang="en-US"/>
              <a:t>p-2</a:t>
            </a:r>
            <a:r>
              <a:rPr altLang="en-US" dirty="0" sz="2400" lang="en-US"/>
              <a:t> (or </a:t>
            </a:r>
            <a:r>
              <a:rPr altLang="en-US" b="1" dirty="0" sz="2400" lang="en-US"/>
              <a:t>p-=2</a:t>
            </a:r>
            <a:r>
              <a:rPr altLang="en-US" dirty="0" sz="2400" lang="en-US"/>
              <a:t>) points to</a:t>
            </a:r>
          </a:p>
          <a:p>
            <a:pPr eaLnBrk="1" hangingPunct="1" lvl="1">
              <a:lnSpc>
                <a:spcPct val="90000"/>
              </a:lnSpc>
              <a:buFontTx/>
              <a:buNone/>
            </a:pPr>
            <a:r>
              <a:rPr altLang="en-US" dirty="0" sz="2400" lang="en-US"/>
              <a:t>        0x008C955C-2*</a:t>
            </a:r>
            <a:r>
              <a:rPr altLang="en-US" dirty="0" sz="2400" lang="en-US" err="1"/>
              <a:t>sizeof</a:t>
            </a:r>
            <a:r>
              <a:rPr altLang="en-US" dirty="0" sz="2400" lang="en-US"/>
              <a:t>(</a:t>
            </a:r>
            <a:r>
              <a:rPr altLang="en-US" dirty="0" sz="2400" lang="en-US" err="1"/>
              <a:t>int</a:t>
            </a:r>
            <a:r>
              <a:rPr altLang="en-US" dirty="0" sz="2400" lang="en-US"/>
              <a:t>)=0x008C9554</a:t>
            </a:r>
          </a:p>
          <a:p>
            <a:pPr eaLnBrk="1" hangingPunct="1" lvl="1">
              <a:lnSpc>
                <a:spcPct val="90000"/>
              </a:lnSpc>
              <a:buFontTx/>
              <a:buNone/>
            </a:pPr>
            <a:endParaRPr altLang="en-US" dirty="0" sz="2400" lang="en-US"/>
          </a:p>
          <a:p>
            <a:pPr eaLnBrk="1" hangingPunct="1" lvl="1">
              <a:lnSpc>
                <a:spcPct val="90000"/>
              </a:lnSpc>
              <a:buFontTx/>
              <a:buNone/>
            </a:pPr>
            <a:endParaRPr altLang="en-US" dirty="0" sz="2400" lang="en-US"/>
          </a:p>
          <a:p>
            <a:pPr eaLnBrk="1" hangingPunct="1" lvl="1">
              <a:lnSpc>
                <a:spcPct val="90000"/>
              </a:lnSpc>
              <a:buFontTx/>
              <a:buNone/>
            </a:pPr>
            <a:endParaRPr altLang="en-US" b="1" dirty="0" sz="2400" lang="en-US" u="sng"/>
          </a:p>
        </p:txBody>
      </p:sp>
      <p:pic>
        <p:nvPicPr>
          <p:cNvPr id="2097152" name="Picture 33" descr="ptrarith2"/>
          <p:cNvPicPr>
            <a:picLocks noChangeAspect="1" noChangeArrowheads="1"/>
          </p:cNvPicPr>
          <p:nvPr/>
        </p:nvPicPr>
        <p:blipFill>
          <a:blip xmlns:r="http://schemas.openxmlformats.org/officeDocument/2006/relationships" r:embed="rId1"/>
          <a:srcRect/>
          <a:stretch>
            <a:fillRect/>
          </a:stretch>
        </p:blipFill>
        <p:spPr bwMode="auto">
          <a:xfrm>
            <a:off x="7543800" y="3124201"/>
            <a:ext cx="2895600" cy="2708275"/>
          </a:xfrm>
          <a:prstGeom prst="rect"/>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839" name="Rectangle 2"/>
          <p:cNvSpPr>
            <a:spLocks noGrp="1" noChangeArrowheads="1"/>
          </p:cNvSpPr>
          <p:nvPr>
            <p:ph type="title"/>
          </p:nvPr>
        </p:nvSpPr>
        <p:spPr>
          <a:xfrm>
            <a:off x="2090737" y="333375"/>
            <a:ext cx="7772400" cy="609600"/>
          </a:xfrm>
        </p:spPr>
        <p:txBody>
          <a:bodyPr>
            <a:normAutofit/>
          </a:bodyPr>
          <a:p>
            <a:pPr eaLnBrk="1" hangingPunct="1"/>
            <a:r>
              <a:rPr altLang="en-US" b="1" dirty="0" lang="en-US">
                <a:solidFill>
                  <a:schemeClr val="accent2"/>
                </a:solidFill>
                <a:cs typeface="Times New Roman" panose="02020603050405020304" pitchFamily="18" charset="0"/>
              </a:rPr>
              <a:t>Pointer Arithmetic (Cont.)</a:t>
            </a:r>
          </a:p>
        </p:txBody>
      </p:sp>
      <p:sp>
        <p:nvSpPr>
          <p:cNvPr id="1048840" name="Rectangle 3"/>
          <p:cNvSpPr>
            <a:spLocks noGrp="1" noChangeArrowheads="1"/>
          </p:cNvSpPr>
          <p:nvPr>
            <p:ph type="body" idx="1"/>
          </p:nvPr>
        </p:nvSpPr>
        <p:spPr>
          <a:xfrm>
            <a:off x="0" y="1128712"/>
            <a:ext cx="10587038" cy="3200400"/>
          </a:xfrm>
        </p:spPr>
        <p:txBody>
          <a:bodyPr>
            <a:noAutofit/>
          </a:bodyPr>
          <a:p>
            <a:pPr algn="just" eaLnBrk="1" hangingPunct="1" lvl="1"/>
            <a:r>
              <a:rPr altLang="en-US" dirty="0" sz="2800" lang="en-US"/>
              <a:t>Increment/decrement pointer  (</a:t>
            </a:r>
            <a:r>
              <a:rPr altLang="en-US" b="1" dirty="0" sz="2800" lang="en-US"/>
              <a:t>++</a:t>
            </a:r>
            <a:r>
              <a:rPr altLang="en-US" dirty="0" sz="2800" lang="en-US"/>
              <a:t> or </a:t>
            </a:r>
            <a:r>
              <a:rPr altLang="en-US" b="1" dirty="0" sz="2800" lang="en-US"/>
              <a:t>--</a:t>
            </a:r>
            <a:r>
              <a:rPr altLang="en-US" dirty="0" sz="2800" lang="en-US"/>
              <a:t>)</a:t>
            </a:r>
          </a:p>
          <a:p>
            <a:pPr algn="just" eaLnBrk="1" hangingPunct="1" lvl="1"/>
            <a:endParaRPr altLang="en-US" dirty="0" sz="1000" lang="en-US"/>
          </a:p>
          <a:p>
            <a:pPr algn="just" eaLnBrk="1" hangingPunct="1" lvl="1">
              <a:buFontTx/>
              <a:buNone/>
            </a:pPr>
            <a:r>
              <a:rPr altLang="en-US" dirty="0" sz="2800" lang="en-US"/>
              <a:t>     If </a:t>
            </a:r>
            <a:r>
              <a:rPr altLang="en-US" b="1" dirty="0" sz="2800" lang="en-US"/>
              <a:t>p</a:t>
            </a:r>
            <a:r>
              <a:rPr altLang="en-US" dirty="0" sz="2800" lang="en-US"/>
              <a:t> is a pointer to some element of an array, then </a:t>
            </a:r>
            <a:r>
              <a:rPr altLang="en-US" b="1" dirty="0" sz="2800" lang="en-US"/>
              <a:t>++p (</a:t>
            </a:r>
            <a:r>
              <a:rPr altLang="en-US" dirty="0" sz="2800" lang="en-US"/>
              <a:t>p+1</a:t>
            </a:r>
            <a:r>
              <a:rPr altLang="en-US" b="1" dirty="0" sz="2800" lang="en-US"/>
              <a:t>)</a:t>
            </a:r>
            <a:r>
              <a:rPr altLang="en-US" dirty="0" sz="2800" lang="en-US"/>
              <a:t> increments </a:t>
            </a:r>
            <a:r>
              <a:rPr altLang="en-US" b="1" dirty="0" sz="2800" lang="en-US"/>
              <a:t>p</a:t>
            </a:r>
            <a:r>
              <a:rPr altLang="en-US" dirty="0" sz="2800" lang="en-US"/>
              <a:t> to point to the next element.  </a:t>
            </a:r>
            <a:r>
              <a:rPr altLang="en-US" b="1" dirty="0" sz="2800" lang="en-US"/>
              <a:t>--</a:t>
            </a:r>
            <a:r>
              <a:rPr altLang="en-US" dirty="0" sz="2800" lang="en-US"/>
              <a:t> </a:t>
            </a:r>
            <a:r>
              <a:rPr altLang="en-US" b="1" dirty="0" sz="2800" lang="en-US"/>
              <a:t>p</a:t>
            </a:r>
            <a:r>
              <a:rPr altLang="en-US" dirty="0" sz="2800" lang="en-US"/>
              <a:t> (p-1) decrements to the previous element. For example, if </a:t>
            </a:r>
            <a:r>
              <a:rPr altLang="en-US" b="1" dirty="0" sz="2800" lang="en-US"/>
              <a:t>p</a:t>
            </a:r>
            <a:r>
              <a:rPr altLang="en-US" dirty="0" sz="2800" lang="en-US"/>
              <a:t> points to the 4th element of an integral array </a:t>
            </a:r>
            <a:r>
              <a:rPr altLang="en-US" b="1" dirty="0" sz="2800" lang="en-US"/>
              <a:t>a</a:t>
            </a:r>
            <a:r>
              <a:rPr altLang="en-US" dirty="0" sz="2800" lang="en-US"/>
              <a:t> which has address of 0x008C9550,</a:t>
            </a:r>
          </a:p>
          <a:p>
            <a:pPr algn="just" eaLnBrk="1" hangingPunct="1" lvl="1">
              <a:buFontTx/>
              <a:buNone/>
            </a:pPr>
            <a:r>
              <a:rPr altLang="en-US" dirty="0" sz="2800" lang="en-US"/>
              <a:t>     p = </a:t>
            </a:r>
            <a:r>
              <a:rPr altLang="en-US" dirty="0" sz="2800" lang="en-US">
                <a:latin typeface="Cambria" panose="02040503050406030204" pitchFamily="18" charset="0"/>
                <a:ea typeface="Cambria" panose="02040503050406030204" pitchFamily="18" charset="0"/>
              </a:rPr>
              <a:t>&amp;</a:t>
            </a:r>
            <a:r>
              <a:rPr altLang="en-US" dirty="0" sz="2800" lang="en-US"/>
              <a:t>a[3];</a:t>
            </a:r>
          </a:p>
          <a:p>
            <a:pPr algn="just" eaLnBrk="1" hangingPunct="1" lvl="1">
              <a:buFontTx/>
              <a:buNone/>
            </a:pPr>
            <a:r>
              <a:rPr altLang="en-US" dirty="0" sz="2800" lang="en-US"/>
              <a:t>    </a:t>
            </a:r>
            <a:r>
              <a:rPr altLang="en-US" b="1" dirty="0" sz="2800" lang="en-US"/>
              <a:t>++p</a:t>
            </a:r>
            <a:r>
              <a:rPr altLang="en-US" dirty="0" sz="2800" lang="en-US"/>
              <a:t> points to 0x008C955C+sizeof(</a:t>
            </a:r>
            <a:r>
              <a:rPr altLang="en-US" dirty="0" sz="2800" lang="en-US" err="1"/>
              <a:t>int</a:t>
            </a:r>
            <a:r>
              <a:rPr altLang="en-US" dirty="0" sz="2800" lang="en-US"/>
              <a:t>)=0x008C9560. </a:t>
            </a:r>
          </a:p>
          <a:p>
            <a:pPr algn="just" eaLnBrk="1" hangingPunct="1" lvl="1">
              <a:buFontTx/>
              <a:buNone/>
            </a:pPr>
            <a:r>
              <a:rPr altLang="en-US" dirty="0" sz="2800" lang="en-US"/>
              <a:t>    </a:t>
            </a:r>
            <a:r>
              <a:rPr altLang="en-US" b="1" dirty="0" sz="2800" lang="en-US"/>
              <a:t>-- p</a:t>
            </a:r>
            <a:r>
              <a:rPr altLang="en-US" dirty="0" sz="2800" lang="en-US"/>
              <a:t> points to 0x008C955C-sizeof(</a:t>
            </a:r>
            <a:r>
              <a:rPr altLang="en-US" dirty="0" sz="2800" lang="en-US" err="1"/>
              <a:t>int</a:t>
            </a:r>
            <a:r>
              <a:rPr altLang="en-US" dirty="0" sz="2800" lang="en-US"/>
              <a:t>)=0x008C9558.</a:t>
            </a:r>
          </a:p>
          <a:p>
            <a:pPr algn="just" eaLnBrk="1" hangingPunct="1" lvl="1">
              <a:buFontTx/>
              <a:buNone/>
            </a:pPr>
            <a:endParaRPr altLang="en-US" dirty="0" sz="2800" lang="en-US"/>
          </a:p>
          <a:p>
            <a:pPr algn="just" eaLnBrk="1" hangingPunct="1" lvl="1">
              <a:buFontTx/>
              <a:buNone/>
            </a:pPr>
            <a:endParaRPr altLang="en-US" dirty="0" sz="2800" lang="en-US"/>
          </a:p>
          <a:p>
            <a:pPr algn="just" eaLnBrk="1" hangingPunct="1" lvl="1">
              <a:buFontTx/>
              <a:buNone/>
            </a:pPr>
            <a:endParaRPr altLang="en-US" dirty="0" sz="2800" lang="en-US"/>
          </a:p>
          <a:p>
            <a:pPr algn="just" eaLnBrk="1" hangingPunct="1" lvl="1">
              <a:buFontTx/>
              <a:buNone/>
            </a:pPr>
            <a:endParaRPr altLang="en-US" b="1" dirty="0" sz="2800" lang="en-US"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20" name="Rectangle 3"/>
          <p:cNvSpPr>
            <a:spLocks noGrp="1" noChangeArrowheads="1"/>
          </p:cNvSpPr>
          <p:nvPr>
            <p:ph idx="1"/>
          </p:nvPr>
        </p:nvSpPr>
        <p:spPr>
          <a:xfrm>
            <a:off x="663045" y="274639"/>
            <a:ext cx="9981142" cy="3880773"/>
          </a:xfrm>
        </p:spPr>
        <p:txBody>
          <a:bodyPr rtlCol="0">
            <a:noAutofit/>
          </a:bodyPr>
          <a:p>
            <a:pPr algn="just" indent="-91440" marL="91440"/>
            <a:r>
              <a:rPr altLang="en-US" b="1" dirty="0" sz="2800" lang="en-AU">
                <a:solidFill>
                  <a:schemeClr val="tx1"/>
                </a:solidFill>
                <a:latin typeface="+mj-lt"/>
                <a:cs typeface="Times New Roman" panose="02020603050405020304" pitchFamily="18" charset="0"/>
              </a:rPr>
              <a:t>Algorithm</a:t>
            </a:r>
            <a:r>
              <a:rPr altLang="en-US" dirty="0" sz="2800" lang="en-AU">
                <a:solidFill>
                  <a:schemeClr val="tx1"/>
                </a:solidFill>
                <a:latin typeface="+mj-lt"/>
                <a:cs typeface="Times New Roman" panose="02020603050405020304" pitchFamily="18" charset="0"/>
              </a:rPr>
              <a:t> is a set of instructions (steps) written to carry out certain tasks.</a:t>
            </a:r>
          </a:p>
          <a:p>
            <a:pPr algn="just" indent="0" marL="0">
              <a:buNone/>
            </a:pPr>
            <a:endParaRPr altLang="en-US" dirty="0" sz="2800" lang="en-AU">
              <a:solidFill>
                <a:schemeClr val="tx1"/>
              </a:solidFill>
              <a:latin typeface="+mj-lt"/>
              <a:cs typeface="Times New Roman" panose="02020603050405020304" pitchFamily="18" charset="0"/>
            </a:endParaRPr>
          </a:p>
          <a:p>
            <a:pPr algn="just"/>
            <a:r>
              <a:rPr dirty="0" sz="2800" lang="en-US">
                <a:solidFill>
                  <a:srgbClr val="333333"/>
                </a:solidFill>
                <a:latin typeface="Trebuchet MS (العناوين)"/>
              </a:rPr>
              <a:t>The main function of the software (program) is to store and retrieve the user's data as fast as possible.</a:t>
            </a:r>
            <a:endParaRPr dirty="0" sz="2800" lang="en-US">
              <a:latin typeface="Trebuchet MS (العناوين)"/>
            </a:endParaRPr>
          </a:p>
          <a:p>
            <a:pPr algn="just" indent="0" marL="0">
              <a:buNone/>
            </a:pPr>
            <a:endParaRPr altLang="en-US" dirty="0" sz="2800" lang="en-AU">
              <a:solidFill>
                <a:schemeClr val="tx1"/>
              </a:solidFill>
              <a:latin typeface="+mj-lt"/>
              <a:cs typeface="Times New Roman" panose="02020603050405020304" pitchFamily="18" charset="0"/>
            </a:endParaRPr>
          </a:p>
          <a:p>
            <a:pPr algn="just" indent="-91440" marL="91440"/>
            <a:r>
              <a:rPr altLang="en-US" dirty="0" sz="2800" lang="en-AU">
                <a:solidFill>
                  <a:schemeClr val="tx1"/>
                </a:solidFill>
                <a:latin typeface="+mj-lt"/>
                <a:cs typeface="Times New Roman" panose="02020603050405020304" pitchFamily="18" charset="0"/>
              </a:rPr>
              <a:t>To develop a program of an algorithm, we should select an appropriate data structure for that algorithm.</a:t>
            </a:r>
          </a:p>
          <a:p>
            <a:pPr algn="just" indent="0" marL="0">
              <a:buNone/>
            </a:pPr>
            <a:endParaRPr altLang="en-US" dirty="0" sz="2800" lang="en-AU">
              <a:solidFill>
                <a:schemeClr val="tx1"/>
              </a:solidFill>
              <a:latin typeface="+mj-lt"/>
              <a:cs typeface="Times New Roman" panose="02020603050405020304" pitchFamily="18" charset="0"/>
            </a:endParaRPr>
          </a:p>
          <a:p>
            <a:pPr algn="just" indent="-91440" marL="91440"/>
            <a:r>
              <a:rPr altLang="en-US" dirty="0" sz="2800" lang="en-AU">
                <a:solidFill>
                  <a:schemeClr val="tx1"/>
                </a:solidFill>
                <a:latin typeface="+mj-lt"/>
                <a:cs typeface="Times New Roman" panose="02020603050405020304" pitchFamily="18" charset="0"/>
              </a:rPr>
              <a:t>Therefore algorithm and its associated data structures form a program.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841" name="Rectangle 8"/>
          <p:cNvSpPr>
            <a:spLocks noChangeArrowheads="1"/>
          </p:cNvSpPr>
          <p:nvPr/>
        </p:nvSpPr>
        <p:spPr bwMode="auto">
          <a:xfrm>
            <a:off x="348433" y="700304"/>
            <a:ext cx="10524356" cy="31902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latinLnBrk="0" lvl="0" marR="0" rtl="0">
              <a:lnSpc>
                <a:spcPct val="100000"/>
              </a:lnSpc>
              <a:spcBef>
                <a:spcPct val="0"/>
              </a:spcBef>
              <a:spcAft>
                <a:spcPct val="0"/>
              </a:spcAft>
              <a:buClrTx/>
              <a:buSzTx/>
            </a:pPr>
            <a:r>
              <a:rPr baseline="0" b="0" cap="none" dirty="0" sz="3200" i="0" kumimoji="0" lang="en-US" normalizeH="0" strike="noStrike" u="none">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endParaRPr baseline="0" b="0" cap="none" dirty="0" sz="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3200" i="0" kumimoji="0" lang="en-US" normalizeH="0" strike="noStrike" u="none">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Static Data structure:(Static memory</a:t>
            </a:r>
            <a:r>
              <a:rPr b="1" cap="none" dirty="0" sz="3200" i="0" kumimoji="0" lang="en-US" normalizeH="0" strike="noStrike" u="none">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allocation)</a:t>
            </a:r>
            <a:endParaRPr baseline="0" b="0" cap="none" dirty="0" sz="2800" i="0" kumimoji="0" lang="en-US" normalizeH="0" strike="noStrike" u="none">
              <a:ln>
                <a:noFill/>
              </a:ln>
              <a:solidFill>
                <a:schemeClr val="tx1"/>
              </a:solidFill>
              <a:effectLst/>
            </a:endParaRPr>
          </a:p>
          <a:p>
            <a:pPr algn="just" defTabSz="914400" eaLnBrk="0" fontAlgn="base" hangingPunct="0" indent="0" latinLnBrk="0" lvl="0" marL="0" marR="0" rtl="0">
              <a:lnSpc>
                <a:spcPct val="100000"/>
              </a:lnSpc>
              <a:spcBef>
                <a:spcPct val="0"/>
              </a:spcBef>
              <a:spcAft>
                <a:spcPct val="0"/>
              </a:spcAft>
              <a:buClrTx/>
              <a:buSzTx/>
              <a:buFontTx/>
              <a:buNone/>
            </a:pPr>
            <a:r>
              <a:rPr baseline="0" b="0" cap="none" dirty="0" sz="3200" i="0" kumimoji="0" lang="en-US" normalizeH="0" strike="noStrike" u="none">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In Static data structure the size of the structure is fixed. The content of the data structure can be modified but without changing the memory space allocated to it.</a:t>
            </a:r>
            <a:endParaRPr baseline="0" b="0" cap="none" dirty="0" sz="28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4400" i="0" kumimoji="0" lang="en-US" normalizeH="0" strike="noStrike" u="none">
              <a:ln>
                <a:noFill/>
              </a:ln>
              <a:solidFill>
                <a:schemeClr val="tx1"/>
              </a:solidFill>
              <a:effectLst/>
              <a:latin typeface="Arial" panose="020B0604020202020204" pitchFamily="34" charset="0"/>
            </a:endParaRPr>
          </a:p>
        </p:txBody>
      </p:sp>
      <p:pic>
        <p:nvPicPr>
          <p:cNvPr id="2097153" name="صورة 2" descr="https://media.geeksforgeeks.org/wp-content/uploads/Arrays-1.png"/>
          <p:cNvPicPr>
            <a:picLocks noChangeAspect="1" noChangeArrowheads="1"/>
          </p:cNvPicPr>
          <p:nvPr/>
        </p:nvPicPr>
        <p:blipFill>
          <a:blip xmlns:r="http://schemas.openxmlformats.org/officeDocument/2006/relationships" r:embed="rId1"/>
          <a:srcRect/>
          <a:stretch>
            <a:fillRect/>
          </a:stretch>
        </p:blipFill>
        <p:spPr bwMode="auto">
          <a:xfrm>
            <a:off x="2507227" y="3842784"/>
            <a:ext cx="7733684" cy="2705499"/>
          </a:xfrm>
          <a:prstGeom prst="rect"/>
          <a:noFill/>
        </p:spPr>
      </p:pic>
      <p:sp>
        <p:nvSpPr>
          <p:cNvPr id="1048842" name="مستطيل 1"/>
          <p:cNvSpPr/>
          <p:nvPr/>
        </p:nvSpPr>
        <p:spPr>
          <a:xfrm>
            <a:off x="1224746" y="310266"/>
            <a:ext cx="9958259" cy="510540"/>
          </a:xfrm>
          <a:prstGeom prst="rect"/>
        </p:spPr>
        <p:txBody>
          <a:bodyPr wrap="none">
            <a:spAutoFit/>
          </a:bodyPr>
          <a:p>
            <a:pPr algn="ctr" eaLnBrk="0" fontAlgn="base" hangingPunct="0" lvl="0">
              <a:spcBef>
                <a:spcPct val="0"/>
              </a:spcBef>
              <a:spcAft>
                <a:spcPct val="0"/>
              </a:spcAft>
            </a:pPr>
            <a:r>
              <a:rPr b="1" dirty="0" sz="3200" lang="en-US">
                <a:solidFill>
                  <a:schemeClr val="accent2">
                    <a:lumMod val="75000"/>
                  </a:schemeClr>
                </a:solidFill>
                <a:latin typeface="Calibri" panose="020F0502020204030204" pitchFamily="34" charset="0"/>
                <a:ea typeface="Times New Roman" panose="02020603050405020304" pitchFamily="18" charset="0"/>
                <a:cs typeface="Arial" panose="020B0604020202020204" pitchFamily="34" charset="0"/>
              </a:rPr>
              <a:t>Static Data Structure and Dynamic Data Structure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843" name="Rectangle 5"/>
          <p:cNvSpPr>
            <a:spLocks noChangeArrowheads="1"/>
          </p:cNvSpPr>
          <p:nvPr/>
        </p:nvSpPr>
        <p:spPr bwMode="auto">
          <a:xfrm>
            <a:off x="162232" y="132086"/>
            <a:ext cx="10624831" cy="3393439"/>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baseline="0" b="1" cap="none" dirty="0" sz="3200" i="0" kumimoji="0" lang="en-US" normalizeH="0" strike="noStrike" u="none">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Dynamic Data Structure:(Dynamic memory</a:t>
            </a:r>
            <a:r>
              <a:rPr b="1" cap="none" dirty="0" sz="3200" i="0" kumimoji="0" lang="en-US" normalizeH="0" strike="noStrike" u="none">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allocation)</a:t>
            </a:r>
          </a:p>
          <a:p>
            <a:pPr algn="just"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a:ln>
                <a:noFill/>
              </a:ln>
              <a:solidFill>
                <a:schemeClr val="tx1"/>
              </a:solidFill>
              <a:effectLst/>
            </a:endParaRPr>
          </a:p>
          <a:p>
            <a:pPr algn="just" defTabSz="914400" eaLnBrk="0" fontAlgn="base" hangingPunct="0" indent="0" latinLnBrk="0" lvl="0" marL="0" marR="0" rtl="0">
              <a:lnSpc>
                <a:spcPct val="100000"/>
              </a:lnSpc>
              <a:spcBef>
                <a:spcPct val="0"/>
              </a:spcBef>
              <a:spcAft>
                <a:spcPct val="0"/>
              </a:spcAft>
              <a:buClrTx/>
              <a:buSzTx/>
              <a:buFontTx/>
              <a:buNone/>
            </a:pPr>
            <a:r>
              <a:rPr baseline="0" b="0" cap="none" dirty="0" sz="3200" i="0" kumimoji="0" lang="en-US" normalizeH="0" strike="noStrike" u="none">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In Dynamic data structure the size of the structure in not fixed and can be modified during the operations performed on it. Dynamic data structures are designed to facilitate change of data structures in the run time.</a:t>
            </a:r>
            <a:endParaRPr baseline="0" b="0" cap="none" dirty="0" sz="4400" i="0" kumimoji="0" lang="en-US" normalizeH="0" strike="noStrike" u="none">
              <a:ln>
                <a:noFill/>
              </a:ln>
              <a:solidFill>
                <a:schemeClr val="tx1"/>
              </a:solidFill>
              <a:effectLst/>
              <a:latin typeface="Arial" panose="020B0604020202020204" pitchFamily="34" charset="0"/>
            </a:endParaRPr>
          </a:p>
        </p:txBody>
      </p:sp>
      <p:pic>
        <p:nvPicPr>
          <p:cNvPr id="2097154" name="صورة 1" descr="https://media.geeksforgeeks.org/wp-content/uploads/Linkedlist-2.png"/>
          <p:cNvPicPr>
            <a:picLocks noChangeAspect="1" noChangeArrowheads="1"/>
          </p:cNvPicPr>
          <p:nvPr/>
        </p:nvPicPr>
        <p:blipFill>
          <a:blip xmlns:r="http://schemas.openxmlformats.org/officeDocument/2006/relationships" r:embed="rId1"/>
          <a:srcRect/>
          <a:stretch>
            <a:fillRect/>
          </a:stretch>
        </p:blipFill>
        <p:spPr bwMode="auto">
          <a:xfrm>
            <a:off x="2182762" y="3731342"/>
            <a:ext cx="7229475" cy="2160639"/>
          </a:xfrm>
          <a:prstGeom prst="rect"/>
          <a:noFill/>
        </p:spPr>
      </p:pic>
      <p:sp>
        <p:nvSpPr>
          <p:cNvPr id="1048844" name="Rectangle 6"/>
          <p:cNvSpPr>
            <a:spLocks noChangeArrowheads="1"/>
          </p:cNvSpPr>
          <p:nvPr/>
        </p:nvSpPr>
        <p:spPr bwMode="auto">
          <a:xfrm>
            <a:off x="0" y="1936750"/>
            <a:ext cx="182880" cy="241300"/>
          </a:xfrm>
          <a:prstGeom prst="rect"/>
          <a:solidFill>
            <a:srgbClr val="FFFFFF"/>
          </a:solidFill>
          <a:ln>
            <a:noFill/>
          </a:ln>
          <a:effectLst/>
        </p:spPr>
        <p:txBody>
          <a:bodyPr anchor="ctr" anchorCtr="0" bIns="45720" compatLnSpc="1" lIns="91440" numCol="1" rIns="91440" tIns="45720" vert="horz" wrap="none">
            <a:prstTxWarp prst="textNoShape"/>
            <a:spAutoFit/>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845" name="مربع نص 1"/>
          <p:cNvSpPr txBox="1"/>
          <p:nvPr/>
        </p:nvSpPr>
        <p:spPr>
          <a:xfrm>
            <a:off x="326570" y="413657"/>
            <a:ext cx="4735286" cy="510540"/>
          </a:xfrm>
          <a:prstGeom prst="rect"/>
          <a:noFill/>
        </p:spPr>
        <p:txBody>
          <a:bodyPr rtlCol="0" wrap="square">
            <a:spAutoFit/>
          </a:bodyPr>
          <a:p>
            <a:r>
              <a:rPr dirty="0" sz="3200" lang="en-US">
                <a:solidFill>
                  <a:schemeClr val="accent2">
                    <a:lumMod val="50000"/>
                  </a:schemeClr>
                </a:solidFill>
              </a:rPr>
              <a:t>Recursion </a:t>
            </a:r>
            <a:endParaRPr dirty="0" sz="3200" lang="ar-SA">
              <a:solidFill>
                <a:schemeClr val="accent2">
                  <a:lumMod val="50000"/>
                </a:schemeClr>
              </a:solidFill>
            </a:endParaRPr>
          </a:p>
        </p:txBody>
      </p:sp>
      <p:sp>
        <p:nvSpPr>
          <p:cNvPr id="1048846" name="مربع نص 3"/>
          <p:cNvSpPr txBox="1"/>
          <p:nvPr/>
        </p:nvSpPr>
        <p:spPr>
          <a:xfrm>
            <a:off x="326570" y="1266149"/>
            <a:ext cx="10570029" cy="726440"/>
          </a:xfrm>
          <a:prstGeom prst="rect"/>
          <a:noFill/>
        </p:spPr>
        <p:txBody>
          <a:bodyPr wrap="square">
            <a:spAutoFit/>
          </a:bodyPr>
          <a:p>
            <a:pPr algn="just"/>
            <a:r>
              <a:rPr b="0" dirty="0" sz="2400" i="0" lang="en-US">
                <a:effectLst/>
                <a:latin typeface="euclid_circular_a"/>
              </a:rPr>
              <a:t>A </a:t>
            </a:r>
            <a:r>
              <a:rPr b="0" dirty="0" sz="2400" i="0" lang="en-US" strike="noStrike">
                <a:effectLst/>
                <a:latin typeface="euclid_circular_a"/>
              </a:rPr>
              <a:t>function</a:t>
            </a:r>
            <a:r>
              <a:rPr b="0" dirty="0" sz="2400" i="0" lang="en-US">
                <a:effectLst/>
                <a:latin typeface="euclid_circular_a"/>
              </a:rPr>
              <a:t> that calls itself is known as a recursive function. And, this technique is known as recursion.</a:t>
            </a:r>
            <a:endParaRPr dirty="0" sz="2400" lang="ar-SA"/>
          </a:p>
        </p:txBody>
      </p:sp>
      <p:pic>
        <p:nvPicPr>
          <p:cNvPr id="2097155" name="صورة 4"/>
          <p:cNvPicPr>
            <a:picLocks noChangeAspect="1"/>
          </p:cNvPicPr>
          <p:nvPr/>
        </p:nvPicPr>
        <p:blipFill rotWithShape="1">
          <a:blip xmlns:r="http://schemas.openxmlformats.org/officeDocument/2006/relationships" r:embed="rId1"/>
          <a:srcRect l="4026" t="1811" r="1039" b="6725"/>
          <a:stretch>
            <a:fillRect/>
          </a:stretch>
        </p:blipFill>
        <p:spPr>
          <a:xfrm>
            <a:off x="2117271" y="2364863"/>
            <a:ext cx="7957457" cy="4166566"/>
          </a:xfrm>
          <a:prstGeom prst="rec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pic>
        <p:nvPicPr>
          <p:cNvPr id="2097156" name="صورة 1"/>
          <p:cNvPicPr>
            <a:picLocks noChangeAspect="1"/>
          </p:cNvPicPr>
          <p:nvPr/>
        </p:nvPicPr>
        <p:blipFill rotWithShape="1">
          <a:blip xmlns:r="http://schemas.openxmlformats.org/officeDocument/2006/relationships" r:embed="rId1"/>
          <a:srcRect l="3809" t="3173" r="4232" b="3175"/>
          <a:stretch>
            <a:fillRect/>
          </a:stretch>
        </p:blipFill>
        <p:spPr>
          <a:xfrm>
            <a:off x="1719943" y="70757"/>
            <a:ext cx="8109857" cy="6716485"/>
          </a:xfrm>
          <a:prstGeom prst="rec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847" name="Rectangle 2"/>
          <p:cNvSpPr>
            <a:spLocks noGrp="1" noChangeArrowheads="1"/>
          </p:cNvSpPr>
          <p:nvPr>
            <p:ph type="title"/>
          </p:nvPr>
        </p:nvSpPr>
        <p:spPr>
          <a:xfrm>
            <a:off x="677334" y="131899"/>
            <a:ext cx="8596668" cy="890628"/>
          </a:xfrm>
        </p:spPr>
        <p:txBody>
          <a:bodyPr/>
          <a:p>
            <a:r>
              <a:rPr altLang="en-US" dirty="0" sz="4000" lang="en-AU">
                <a:solidFill>
                  <a:schemeClr val="accent2">
                    <a:lumMod val="50000"/>
                  </a:schemeClr>
                </a:solidFill>
                <a:cs typeface="Times New Roman" panose="02020603050405020304" pitchFamily="18" charset="0"/>
              </a:rPr>
              <a:t>Arrays</a:t>
            </a:r>
          </a:p>
        </p:txBody>
      </p:sp>
      <p:sp>
        <p:nvSpPr>
          <p:cNvPr id="1048848" name="مستطيل 2"/>
          <p:cNvSpPr/>
          <p:nvPr/>
        </p:nvSpPr>
        <p:spPr>
          <a:xfrm>
            <a:off x="546101" y="893940"/>
            <a:ext cx="9958387" cy="5514340"/>
          </a:xfrm>
          <a:prstGeom prst="rect"/>
        </p:spPr>
        <p:txBody>
          <a:bodyPr wrap="square">
            <a:spAutoFit/>
          </a:bodyPr>
          <a:p>
            <a:pPr algn="just" defTabSz="457200" indent="-91440" marL="91440">
              <a:spcBef>
                <a:spcPts val="1000"/>
              </a:spcBef>
              <a:buClr>
                <a:srgbClr val="90C226"/>
              </a:buClr>
              <a:buSzPct val="80000"/>
              <a:buFont typeface="Wingdings 3" charset="2"/>
              <a:buChar char=""/>
            </a:pPr>
            <a:r>
              <a:rPr dirty="0" sz="2800" lang="en-US">
                <a:solidFill>
                  <a:prstClr val="black"/>
                </a:solidFill>
                <a:cs typeface="Times New Roman" panose="02020603050405020304" pitchFamily="18" charset="0"/>
              </a:rPr>
              <a:t>An array is a data structure for storing more than one data item that has a similar data type. It is the simplest data structure </a:t>
            </a:r>
          </a:p>
          <a:p>
            <a:pPr algn="just" defTabSz="457200" indent="-91440" marL="91440">
              <a:spcBef>
                <a:spcPts val="1000"/>
              </a:spcBef>
              <a:buClr>
                <a:srgbClr val="90C226"/>
              </a:buClr>
              <a:buSzPct val="80000"/>
              <a:buFont typeface="Wingdings 3" charset="2"/>
              <a:buChar char=""/>
            </a:pPr>
            <a:r>
              <a:rPr dirty="0" sz="2800" lang="en-US">
                <a:solidFill>
                  <a:prstClr val="black"/>
                </a:solidFill>
                <a:cs typeface="Times New Roman" panose="02020603050405020304" pitchFamily="18" charset="0"/>
              </a:rPr>
              <a:t>The items of an array are allocated at adjacent memory locations.</a:t>
            </a:r>
          </a:p>
          <a:p>
            <a:pPr algn="just" defTabSz="457200" indent="-91440" marL="91440">
              <a:spcBef>
                <a:spcPts val="1000"/>
              </a:spcBef>
              <a:buClr>
                <a:srgbClr val="90C226"/>
              </a:buClr>
              <a:buSzPct val="80000"/>
              <a:buFont typeface="Wingdings 3" charset="2"/>
              <a:buChar char=""/>
            </a:pPr>
            <a:r>
              <a:rPr dirty="0" sz="2800" lang="en-US">
                <a:solidFill>
                  <a:prstClr val="black"/>
                </a:solidFill>
                <a:cs typeface="Times New Roman" panose="02020603050405020304" pitchFamily="18" charset="0"/>
              </a:rPr>
              <a:t>These memory locations are called </a:t>
            </a:r>
            <a:r>
              <a:rPr b="1" dirty="0" sz="2800" lang="en-US">
                <a:solidFill>
                  <a:prstClr val="black"/>
                </a:solidFill>
                <a:cs typeface="Times New Roman" panose="02020603050405020304" pitchFamily="18" charset="0"/>
              </a:rPr>
              <a:t>elements</a:t>
            </a:r>
            <a:r>
              <a:rPr dirty="0" sz="2800" lang="en-US">
                <a:solidFill>
                  <a:prstClr val="black"/>
                </a:solidFill>
                <a:cs typeface="Times New Roman" panose="02020603050405020304" pitchFamily="18" charset="0"/>
              </a:rPr>
              <a:t> of that array.</a:t>
            </a:r>
          </a:p>
          <a:p>
            <a:pPr algn="just" defTabSz="457200" indent="-91440" marL="91440">
              <a:spcBef>
                <a:spcPts val="1000"/>
              </a:spcBef>
              <a:buClr>
                <a:srgbClr val="90C226"/>
              </a:buClr>
              <a:buSzPct val="80000"/>
              <a:buFont typeface="Wingdings 3" charset="2"/>
              <a:buChar char=""/>
            </a:pPr>
            <a:r>
              <a:rPr dirty="0" sz="2800" lang="en-US">
                <a:solidFill>
                  <a:srgbClr val="231F20"/>
                </a:solidFill>
                <a:latin typeface="Generic30-Regular"/>
              </a:rPr>
              <a:t>The group of array elements is referred with a common name called </a:t>
            </a:r>
            <a:r>
              <a:rPr b="1" dirty="0" sz="2800" lang="en-US">
                <a:latin typeface="Generic37-Regular"/>
              </a:rPr>
              <a:t>array name</a:t>
            </a:r>
            <a:r>
              <a:rPr dirty="0" sz="2800" lang="en-US">
                <a:solidFill>
                  <a:srgbClr val="231F20"/>
                </a:solidFill>
                <a:latin typeface="Generic30-Regular"/>
              </a:rPr>
              <a:t>.</a:t>
            </a:r>
            <a:r>
              <a:rPr dirty="0" sz="2800" lang="en-US">
                <a:solidFill>
                  <a:prstClr val="black"/>
                </a:solidFill>
                <a:cs typeface="Times New Roman" panose="02020603050405020304" pitchFamily="18" charset="0"/>
              </a:rPr>
              <a:t> </a:t>
            </a:r>
          </a:p>
          <a:p>
            <a:pPr algn="just" defTabSz="457200" indent="-91440" marL="91440">
              <a:spcBef>
                <a:spcPts val="1000"/>
              </a:spcBef>
              <a:buClr>
                <a:srgbClr val="90C226"/>
              </a:buClr>
              <a:buSzPct val="80000"/>
              <a:buFont typeface="Wingdings 3" charset="2"/>
              <a:buChar char=""/>
            </a:pPr>
            <a:r>
              <a:rPr dirty="0" sz="2800" lang="en-US">
                <a:solidFill>
                  <a:prstClr val="black"/>
                </a:solidFill>
                <a:cs typeface="Times New Roman" panose="02020603050405020304" pitchFamily="18" charset="0"/>
              </a:rPr>
              <a:t>The total number of elements in an array is called </a:t>
            </a:r>
            <a:r>
              <a:rPr b="1" dirty="0" sz="2800" lang="en-US">
                <a:solidFill>
                  <a:prstClr val="black"/>
                </a:solidFill>
                <a:cs typeface="Times New Roman" panose="02020603050405020304" pitchFamily="18" charset="0"/>
              </a:rPr>
              <a:t>length</a:t>
            </a:r>
            <a:r>
              <a:rPr dirty="0" sz="2800" lang="en-US">
                <a:solidFill>
                  <a:prstClr val="black"/>
                </a:solidFill>
                <a:cs typeface="Times New Roman" panose="02020603050405020304" pitchFamily="18" charset="0"/>
              </a:rPr>
              <a:t>.</a:t>
            </a:r>
          </a:p>
          <a:p>
            <a:pPr algn="just" defTabSz="457200" indent="-91440" marL="91440">
              <a:spcBef>
                <a:spcPts val="1000"/>
              </a:spcBef>
              <a:buClr>
                <a:srgbClr val="90C226"/>
              </a:buClr>
              <a:buSzPct val="80000"/>
              <a:buFont typeface="Wingdings 3" charset="2"/>
              <a:buChar char=""/>
            </a:pPr>
            <a:r>
              <a:rPr dirty="0" sz="2800" lang="en-US">
                <a:solidFill>
                  <a:prstClr val="black"/>
                </a:solidFill>
                <a:cs typeface="Times New Roman" panose="02020603050405020304" pitchFamily="18" charset="0"/>
              </a:rPr>
              <a:t>The details of an array are accessed about its position. This reference is called </a:t>
            </a:r>
            <a:r>
              <a:rPr b="1" dirty="0" sz="2800" lang="en-US">
                <a:solidFill>
                  <a:prstClr val="black"/>
                </a:solidFill>
                <a:cs typeface="Times New Roman" panose="02020603050405020304" pitchFamily="18" charset="0"/>
              </a:rPr>
              <a:t>index</a:t>
            </a:r>
            <a:r>
              <a:rPr dirty="0" sz="2800" lang="en-US">
                <a:solidFill>
                  <a:prstClr val="black"/>
                </a:solidFill>
                <a:cs typeface="Times New Roman" panose="02020603050405020304" pitchFamily="18" charset="0"/>
              </a:rPr>
              <a:t> or </a:t>
            </a:r>
            <a:r>
              <a:rPr b="1" dirty="0" sz="2800" lang="en-US">
                <a:solidFill>
                  <a:prstClr val="black"/>
                </a:solidFill>
                <a:cs typeface="Times New Roman" panose="02020603050405020304" pitchFamily="18" charset="0"/>
              </a:rPr>
              <a:t>subscript</a:t>
            </a:r>
            <a:r>
              <a:rPr dirty="0" sz="2800" lang="en-US">
                <a:solidFill>
                  <a:prstClr val="black"/>
                </a:solidFill>
                <a:cs typeface="Times New Roman" panose="02020603050405020304" pitchFamily="18"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849" name="مستطيل 3"/>
          <p:cNvSpPr/>
          <p:nvPr/>
        </p:nvSpPr>
        <p:spPr>
          <a:xfrm>
            <a:off x="376238" y="194401"/>
            <a:ext cx="10067925" cy="5704840"/>
          </a:xfrm>
          <a:prstGeom prst="rect"/>
        </p:spPr>
        <p:txBody>
          <a:bodyPr wrap="square">
            <a:spAutoFit/>
          </a:bodyPr>
          <a:p>
            <a:pPr algn="just"/>
            <a:r>
              <a:rPr b="1" dirty="0" sz="4000" lang="en-US">
                <a:solidFill>
                  <a:schemeClr val="accent1">
                    <a:lumMod val="50000"/>
                  </a:schemeClr>
                </a:solidFill>
                <a:latin typeface="Source Sans Pro" panose="020B0503030403020204" pitchFamily="34" charset="0"/>
              </a:rPr>
              <a:t>Why do we need arrays?</a:t>
            </a:r>
          </a:p>
          <a:p>
            <a:pPr algn="just"/>
            <a:endParaRPr b="1" dirty="0" sz="200" lang="en-US">
              <a:solidFill>
                <a:srgbClr val="222222"/>
              </a:solidFill>
              <a:latin typeface="Source Sans Pro" panose="020B0503030403020204" pitchFamily="34" charset="0"/>
            </a:endParaRPr>
          </a:p>
          <a:p>
            <a:pPr algn="just" defTabSz="457200" indent="-91440" marL="91440">
              <a:spcBef>
                <a:spcPts val="1000"/>
              </a:spcBef>
              <a:buClr>
                <a:srgbClr val="90C226"/>
              </a:buClr>
              <a:buSzPct val="80000"/>
              <a:buFont typeface="Wingdings 3" charset="2"/>
              <a:buChar char=""/>
            </a:pPr>
            <a:r>
              <a:rPr dirty="0" sz="2800" lang="en-US">
                <a:solidFill>
                  <a:prstClr val="black"/>
                </a:solidFill>
                <a:cs typeface="Times New Roman" panose="02020603050405020304" pitchFamily="18" charset="0"/>
              </a:rPr>
              <a:t>Arrays are best for storing multiple values in a single variable.</a:t>
            </a:r>
          </a:p>
          <a:p>
            <a:pPr algn="just" defTabSz="457200" indent="-91440" marL="91440">
              <a:spcBef>
                <a:spcPts val="1000"/>
              </a:spcBef>
              <a:buClr>
                <a:srgbClr val="90C226"/>
              </a:buClr>
              <a:buSzPct val="80000"/>
              <a:buFont typeface="Wingdings 3" charset="2"/>
              <a:buChar char=""/>
            </a:pPr>
            <a:r>
              <a:rPr dirty="0" sz="2800" lang="en-US">
                <a:solidFill>
                  <a:prstClr val="black"/>
                </a:solidFill>
                <a:cs typeface="Times New Roman" panose="02020603050405020304" pitchFamily="18" charset="0"/>
              </a:rPr>
              <a:t>Arrays form the basis for implementing some advanced data structures, like stacks and queues.</a:t>
            </a:r>
          </a:p>
          <a:p>
            <a:pPr algn="just" defTabSz="457200" indent="-91440" marL="91440">
              <a:spcBef>
                <a:spcPts val="1000"/>
              </a:spcBef>
              <a:buClr>
                <a:srgbClr val="90C226"/>
              </a:buClr>
              <a:buSzPct val="80000"/>
              <a:buFont typeface="Wingdings 3" charset="2"/>
              <a:buChar char=""/>
            </a:pPr>
            <a:r>
              <a:rPr dirty="0" sz="2800" lang="en-US">
                <a:solidFill>
                  <a:prstClr val="black"/>
                </a:solidFill>
                <a:cs typeface="Times New Roman" panose="02020603050405020304" pitchFamily="18" charset="0"/>
              </a:rPr>
              <a:t>Arrays are better at processing many values easily and quickly.</a:t>
            </a:r>
          </a:p>
          <a:p>
            <a:pPr algn="just" defTabSz="457200" indent="-91440" marL="91440">
              <a:spcBef>
                <a:spcPts val="1000"/>
              </a:spcBef>
              <a:buClr>
                <a:srgbClr val="90C226"/>
              </a:buClr>
              <a:buSzPct val="80000"/>
              <a:buFont typeface="Wingdings 3" charset="2"/>
              <a:buChar char=""/>
            </a:pPr>
            <a:r>
              <a:rPr dirty="0" sz="2800" lang="en-US">
                <a:solidFill>
                  <a:prstClr val="black"/>
                </a:solidFill>
                <a:cs typeface="Times New Roman" panose="02020603050405020304" pitchFamily="18" charset="0"/>
              </a:rPr>
              <a:t>Sorting and searching the values is easier in arrays.</a:t>
            </a:r>
          </a:p>
          <a:p>
            <a:pPr algn="just" defTabSz="457200" indent="-91440" marL="91440">
              <a:spcBef>
                <a:spcPts val="1000"/>
              </a:spcBef>
              <a:buClr>
                <a:srgbClr val="90C226"/>
              </a:buClr>
              <a:buSzPct val="80000"/>
              <a:buFont typeface="Wingdings 3" charset="2"/>
              <a:buChar char=""/>
            </a:pPr>
            <a:r>
              <a:rPr dirty="0" sz="2800" lang="en-US">
                <a:solidFill>
                  <a:prstClr val="black"/>
                </a:solidFill>
                <a:cs typeface="Times New Roman" panose="02020603050405020304" pitchFamily="18" charset="0"/>
              </a:rPr>
              <a:t>Arrays are used for matrices and other mathematical implementations.</a:t>
            </a:r>
          </a:p>
          <a:p>
            <a:pPr algn="just" defTabSz="457200" fontAlgn="base" indent="-91440" marL="91440">
              <a:spcBef>
                <a:spcPts val="1000"/>
              </a:spcBef>
              <a:buClr>
                <a:srgbClr val="90C226"/>
              </a:buClr>
              <a:buSzPct val="80000"/>
              <a:buFont typeface="Wingdings 3" charset="2"/>
              <a:buChar char=""/>
            </a:pPr>
            <a:r>
              <a:rPr dirty="0" sz="2800" lang="en-US">
                <a:solidFill>
                  <a:prstClr val="black"/>
                </a:solidFill>
                <a:cs typeface="Times New Roman" panose="02020603050405020304" pitchFamily="18" charset="0"/>
              </a:rPr>
              <a:t>Arrays are used in lookup tables in computers.</a:t>
            </a:r>
          </a:p>
          <a:p>
            <a:pPr algn="just" defTabSz="457200" fontAlgn="base" indent="-91440" marL="91440">
              <a:spcBef>
                <a:spcPts val="1000"/>
              </a:spcBef>
              <a:buClr>
                <a:srgbClr val="90C226"/>
              </a:buClr>
              <a:buSzPct val="80000"/>
              <a:buFont typeface="Wingdings 3" charset="2"/>
              <a:buChar char=""/>
            </a:pPr>
            <a:r>
              <a:rPr dirty="0" sz="2800" lang="en-US">
                <a:solidFill>
                  <a:prstClr val="black"/>
                </a:solidFill>
                <a:cs typeface="Times New Roman" panose="02020603050405020304" pitchFamily="18" charset="0"/>
              </a:rPr>
              <a:t>Arrays can be used for CPU scheduling.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850" name="مستطيل 2"/>
          <p:cNvSpPr/>
          <p:nvPr/>
        </p:nvSpPr>
        <p:spPr>
          <a:xfrm>
            <a:off x="261938" y="785902"/>
            <a:ext cx="10439400" cy="4993640"/>
          </a:xfrm>
          <a:prstGeom prst="rect"/>
        </p:spPr>
        <p:txBody>
          <a:bodyPr wrap="square">
            <a:spAutoFit/>
          </a:bodyPr>
          <a:p>
            <a:pPr algn="just"/>
            <a:r>
              <a:rPr b="1" dirty="0" sz="3600" lang="en-US">
                <a:solidFill>
                  <a:schemeClr val="accent2">
                    <a:lumMod val="50000"/>
                  </a:schemeClr>
                </a:solidFill>
                <a:latin typeface="Generic49-Regular"/>
              </a:rPr>
              <a:t>The characteristics associated with arrays:</a:t>
            </a:r>
          </a:p>
          <a:p>
            <a:pPr algn="just"/>
            <a:endParaRPr dirty="0" sz="2800" lang="en-US">
              <a:solidFill>
                <a:srgbClr val="231F20"/>
              </a:solidFill>
              <a:latin typeface="Generic49-Regular"/>
            </a:endParaRPr>
          </a:p>
          <a:p>
            <a:pPr algn="just"/>
            <a:r>
              <a:rPr dirty="0" sz="2800" lang="en-US">
                <a:solidFill>
                  <a:srgbClr val="231F20"/>
                </a:solidFill>
                <a:latin typeface="Generic51-Regular"/>
              </a:rPr>
              <a:t>1. </a:t>
            </a:r>
            <a:r>
              <a:rPr dirty="0" sz="2800" lang="en-US">
                <a:solidFill>
                  <a:prstClr val="black"/>
                </a:solidFill>
                <a:cs typeface="Times New Roman" panose="02020603050405020304" pitchFamily="18" charset="0"/>
              </a:rPr>
              <a:t>It uses a single name for referencing all the array elements. The differentiation between any two elements is made on the basis of index value.</a:t>
            </a:r>
          </a:p>
          <a:p>
            <a:pPr algn="just"/>
            <a:r>
              <a:rPr dirty="0" sz="2800" lang="en-US">
                <a:solidFill>
                  <a:prstClr val="black"/>
                </a:solidFill>
                <a:cs typeface="Times New Roman" panose="02020603050405020304" pitchFamily="18" charset="0"/>
              </a:rPr>
              <a:t>2. It stores the different elements at consecutive memory locations.</a:t>
            </a:r>
          </a:p>
          <a:p>
            <a:pPr algn="just"/>
            <a:r>
              <a:rPr dirty="0" sz="2800" lang="en-US">
                <a:solidFill>
                  <a:prstClr val="black"/>
                </a:solidFill>
                <a:cs typeface="Times New Roman" panose="02020603050405020304" pitchFamily="18" charset="0"/>
              </a:rPr>
              <a:t>3. Its name can be used as a pointer to the first array element.</a:t>
            </a:r>
          </a:p>
          <a:p>
            <a:pPr algn="just"/>
            <a:r>
              <a:rPr dirty="0" sz="2800" lang="en-US">
                <a:solidFill>
                  <a:prstClr val="black"/>
                </a:solidFill>
                <a:cs typeface="Times New Roman" panose="02020603050405020304" pitchFamily="18" charset="0"/>
              </a:rPr>
              <a:t>4. Its size is always a constant expression and not a variable.</a:t>
            </a:r>
          </a:p>
          <a:p>
            <a:pPr algn="just"/>
            <a:r>
              <a:rPr dirty="0" sz="2800" lang="en-US">
                <a:solidFill>
                  <a:prstClr val="black"/>
                </a:solidFill>
                <a:cs typeface="Times New Roman" panose="02020603050405020304" pitchFamily="18" charset="0"/>
              </a:rPr>
              <a:t>5. It does not perform bound checking on its own. It has to be implemented programmatically.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851" name="Rectangle 1"/>
          <p:cNvSpPr>
            <a:spLocks noChangeArrowheads="1"/>
          </p:cNvSpPr>
          <p:nvPr/>
        </p:nvSpPr>
        <p:spPr bwMode="auto">
          <a:xfrm>
            <a:off x="569913" y="-2894"/>
            <a:ext cx="10217150" cy="1729738"/>
          </a:xfrm>
          <a:prstGeom prst="rect"/>
          <a:no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baseline="0" b="0" cap="none" dirty="0" sz="3600" i="0" kumimoji="0" lang="en-US" normalizeH="0" strike="noStrike" u="none">
                <a:ln>
                  <a:noFill/>
                </a:ln>
                <a:solidFill>
                  <a:schemeClr val="accent1">
                    <a:lumMod val="50000"/>
                  </a:schemeClr>
                </a:solidFill>
                <a:effectLst/>
                <a:latin typeface="Heebo"/>
              </a:rPr>
              <a:t>Array Representation</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3200" i="0" kumimoji="0" lang="en-US" normalizeH="0" strike="noStrike" u="none">
              <a:ln>
                <a:noFill/>
              </a:ln>
              <a:solidFill>
                <a:schemeClr val="accent1">
                  <a:lumMod val="50000"/>
                </a:schemeClr>
              </a:solidFill>
              <a:effectLst/>
              <a:latin typeface="Heebo"/>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solidFill>
                  <a:srgbClr val="000000"/>
                </a:solidFill>
                <a:effectLst/>
                <a:latin typeface="Nunito"/>
              </a:rPr>
              <a:t>Arrays can be declared in various ways in different languages.</a:t>
            </a:r>
            <a:endParaRPr baseline="0" b="0" cap="none" dirty="0" sz="4000" i="0" kumimoji="0" lang="en-US" normalizeH="0" strike="noStrike" u="none">
              <a:ln>
                <a:noFill/>
              </a:ln>
              <a:solidFill>
                <a:schemeClr val="tx1"/>
              </a:solidFill>
              <a:effectLst/>
              <a:latin typeface="Arial" panose="020B0604020202020204" pitchFamily="34" charset="0"/>
            </a:endParaRPr>
          </a:p>
        </p:txBody>
      </p:sp>
      <p:pic>
        <p:nvPicPr>
          <p:cNvPr id="2097157" name="Picture 2" descr="Array Declaration"/>
          <p:cNvPicPr>
            <a:picLocks noChangeAspect="1" noChangeArrowheads="1"/>
          </p:cNvPicPr>
          <p:nvPr/>
        </p:nvPicPr>
        <p:blipFill>
          <a:blip xmlns:r="http://schemas.openxmlformats.org/officeDocument/2006/relationships" r:embed="rId1"/>
          <a:srcRect/>
          <a:stretch>
            <a:fillRect/>
          </a:stretch>
        </p:blipFill>
        <p:spPr bwMode="auto">
          <a:xfrm>
            <a:off x="2007395" y="1765339"/>
            <a:ext cx="7342186" cy="2055812"/>
          </a:xfrm>
          <a:prstGeom prst="rect"/>
          <a:noFill/>
        </p:spPr>
      </p:pic>
      <p:pic>
        <p:nvPicPr>
          <p:cNvPr id="2097158" name="Picture 3" descr="Array Representation"/>
          <p:cNvPicPr>
            <a:picLocks noChangeAspect="1" noChangeArrowheads="1"/>
          </p:cNvPicPr>
          <p:nvPr/>
        </p:nvPicPr>
        <p:blipFill>
          <a:blip xmlns:r="http://schemas.openxmlformats.org/officeDocument/2006/relationships" r:embed="rId2"/>
          <a:srcRect/>
          <a:stretch>
            <a:fillRect/>
          </a:stretch>
        </p:blipFill>
        <p:spPr bwMode="auto">
          <a:xfrm>
            <a:off x="2007395" y="3877376"/>
            <a:ext cx="6797040" cy="1895049"/>
          </a:xfrm>
          <a:prstGeom prst="rect"/>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pic>
        <p:nvPicPr>
          <p:cNvPr id="2097159" name="صورة 3"/>
          <p:cNvPicPr>
            <a:picLocks noChangeAspect="1"/>
          </p:cNvPicPr>
          <p:nvPr/>
        </p:nvPicPr>
        <p:blipFill>
          <a:blip xmlns:r="http://schemas.openxmlformats.org/officeDocument/2006/relationships" r:embed="rId1">
            <a:lum bright="-2000" contrast="21000"/>
          </a:blip>
          <a:stretch>
            <a:fillRect/>
          </a:stretch>
        </p:blipFill>
        <p:spPr>
          <a:xfrm>
            <a:off x="1257300" y="1985962"/>
            <a:ext cx="9001125" cy="2814637"/>
          </a:xfrm>
          <a:prstGeom prst="rec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852" name="مستطيل 1"/>
          <p:cNvSpPr/>
          <p:nvPr/>
        </p:nvSpPr>
        <p:spPr>
          <a:xfrm>
            <a:off x="285750" y="261194"/>
            <a:ext cx="10358437" cy="5527041"/>
          </a:xfrm>
          <a:prstGeom prst="rect"/>
        </p:spPr>
        <p:txBody>
          <a:bodyPr wrap="square">
            <a:spAutoFit/>
          </a:bodyPr>
          <a:p>
            <a:pPr algn="just"/>
            <a:r>
              <a:rPr b="1" dirty="0" sz="2400" lang="en-US">
                <a:solidFill>
                  <a:schemeClr val="accent2">
                    <a:lumMod val="50000"/>
                  </a:schemeClr>
                </a:solidFill>
                <a:latin typeface="Open Sans"/>
              </a:rPr>
              <a:t>Declaring and Creating an Array</a:t>
            </a:r>
          </a:p>
          <a:p>
            <a:pPr algn="just" indent="-342900" marL="342900">
              <a:buFont typeface="Arial" panose="020B0604020202020204" pitchFamily="34" charset="0"/>
              <a:buChar char="•"/>
            </a:pPr>
            <a:r>
              <a:rPr dirty="0" sz="2400" lang="en-US">
                <a:latin typeface="Open Sans"/>
              </a:rPr>
              <a:t>Define an array variable of the desired data type.</a:t>
            </a:r>
          </a:p>
          <a:p>
            <a:pPr algn="just" indent="-342900" marL="342900">
              <a:buFont typeface="Arial" panose="020B0604020202020204" pitchFamily="34" charset="0"/>
              <a:buChar char="•"/>
            </a:pPr>
            <a:r>
              <a:rPr dirty="0" sz="2400" lang="en-US">
                <a:latin typeface="Open Sans"/>
              </a:rPr>
              <a:t>Allocate the memory that will store the array elements; </a:t>
            </a:r>
          </a:p>
          <a:p>
            <a:pPr algn="just" indent="-342900" marL="342900">
              <a:buFont typeface="Arial" panose="020B0604020202020204" pitchFamily="34" charset="0"/>
              <a:buChar char="•"/>
            </a:pPr>
            <a:r>
              <a:rPr dirty="0" sz="2400" lang="en-US">
                <a:latin typeface="Open Sans"/>
              </a:rPr>
              <a:t>Need to either know or clearly determine the size of the array. </a:t>
            </a:r>
          </a:p>
          <a:p>
            <a:pPr algn="just"/>
            <a:endParaRPr dirty="0" sz="1200" lang="en-US">
              <a:latin typeface="Open Sans"/>
            </a:endParaRPr>
          </a:p>
          <a:p>
            <a:pPr algn="just"/>
            <a:r>
              <a:rPr dirty="0" sz="2400" lang="en-US">
                <a:latin typeface="Open Sans"/>
              </a:rPr>
              <a:t>There are two major ways to declare an array:</a:t>
            </a:r>
          </a:p>
          <a:p>
            <a:pPr algn="just"/>
            <a:endParaRPr dirty="0" sz="1400" lang="en-US">
              <a:latin typeface="Open Sans"/>
            </a:endParaRPr>
          </a:p>
          <a:p>
            <a:pPr algn="just"/>
            <a:r>
              <a:rPr b="1" dirty="0" sz="2400" lang="en-US">
                <a:solidFill>
                  <a:schemeClr val="accent2">
                    <a:lumMod val="50000"/>
                  </a:schemeClr>
                </a:solidFill>
                <a:latin typeface="Open Sans"/>
              </a:rPr>
              <a:t>Declaration by Initializing Array Elements Only</a:t>
            </a:r>
          </a:p>
          <a:p>
            <a:pPr algn="just"/>
            <a:r>
              <a:rPr dirty="0" sz="2400" lang="en-US">
                <a:latin typeface="Open Sans"/>
              </a:rPr>
              <a:t>Initialize the values of all elements in the array, and don’t give the size of the array explicitly. The size of the array is determined by the number of elements initialized in the array and, once determined, can’t be changed in the future. </a:t>
            </a:r>
            <a:r>
              <a:rPr dirty="0" sz="2400" lang="en-US" err="1">
                <a:latin typeface="Open Sans"/>
              </a:rPr>
              <a:t>int</a:t>
            </a:r>
            <a:r>
              <a:rPr dirty="0" sz="2400" lang="en-US">
                <a:latin typeface="Open Sans"/>
              </a:rPr>
              <a:t> x[]={1,2,3,4};</a:t>
            </a:r>
          </a:p>
          <a:p>
            <a:pPr algn="just"/>
            <a:endParaRPr dirty="0" sz="2400" lang="en-US">
              <a:latin typeface="Open Sans"/>
            </a:endParaRPr>
          </a:p>
          <a:p>
            <a:pPr algn="just"/>
            <a:r>
              <a:rPr b="1" dirty="0" sz="2400" lang="en-US">
                <a:solidFill>
                  <a:schemeClr val="accent2">
                    <a:lumMod val="50000"/>
                  </a:schemeClr>
                </a:solidFill>
                <a:latin typeface="Open Sans"/>
              </a:rPr>
              <a:t>Declaration by giving size and then Initializing Array Elements</a:t>
            </a:r>
          </a:p>
          <a:p>
            <a:pPr algn="just"/>
            <a:r>
              <a:rPr dirty="0" sz="2400" lang="en-US">
                <a:latin typeface="Open Sans"/>
              </a:rPr>
              <a:t>The size of the array is given explicitly and then proceed to initialize the values of the array elements. </a:t>
            </a:r>
            <a:r>
              <a:rPr dirty="0" sz="2400" lang="en-US" err="1">
                <a:latin typeface="Open Sans"/>
              </a:rPr>
              <a:t>int</a:t>
            </a:r>
            <a:r>
              <a:rPr dirty="0" sz="2400" lang="en-US">
                <a:latin typeface="Open Sans"/>
              </a:rPr>
              <a:t> x[4];</a:t>
            </a:r>
          </a:p>
          <a:p>
            <a:pPr algn="just"/>
            <a:r>
              <a:rPr b="0" dirty="0" sz="2400" i="0" lang="en-US">
                <a:effectLst/>
                <a:latin typeface="Open Sans"/>
              </a:rPr>
              <a:t>				    x[0]=1; x[1]=2;</a:t>
            </a:r>
          </a:p>
          <a:p>
            <a:pPr algn="just"/>
            <a:r>
              <a:rPr dirty="0" sz="2400" lang="en-US">
                <a:latin typeface="Open Sans"/>
              </a:rPr>
              <a:t>				    x[2]=3; x[3]=</a:t>
            </a:r>
            <a:r>
              <a:rPr b="0" dirty="0" sz="2400" i="0" lang="en-US">
                <a:effectLst/>
                <a:latin typeface="Open Sans"/>
              </a:rPr>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24" name="مربع نص 1"/>
          <p:cNvSpPr txBox="1"/>
          <p:nvPr/>
        </p:nvSpPr>
        <p:spPr>
          <a:xfrm>
            <a:off x="885825" y="1128713"/>
            <a:ext cx="9401176" cy="3012441"/>
          </a:xfrm>
          <a:prstGeom prst="rect"/>
          <a:noFill/>
        </p:spPr>
        <p:txBody>
          <a:bodyPr rtlCol="0" wrap="square">
            <a:spAutoFit/>
          </a:bodyPr>
          <a:p>
            <a:pPr algn="ctr"/>
            <a:r>
              <a:rPr dirty="0" sz="4400" lang="en-US">
                <a:latin typeface="+mj-lt"/>
                <a:ea typeface="+mj-ea"/>
                <a:cs typeface="+mj-cs"/>
              </a:rPr>
              <a:t>What is Data Structures?</a:t>
            </a:r>
          </a:p>
          <a:p>
            <a:endParaRPr dirty="0" sz="4400" lang="en-US">
              <a:latin typeface="+mj-lt"/>
              <a:ea typeface="+mj-ea"/>
              <a:cs typeface="+mj-cs"/>
            </a:endParaRPr>
          </a:p>
          <a:p>
            <a:r>
              <a:rPr dirty="0" sz="4400" lang="en-US">
                <a:latin typeface="+mj-lt"/>
                <a:ea typeface="+mj-ea"/>
                <a:cs typeface="+mj-cs"/>
              </a:rPr>
              <a:t>																		</a:t>
            </a:r>
          </a:p>
          <a:p>
            <a:pPr algn="ctr"/>
            <a:r>
              <a:rPr dirty="0" sz="4400" lang="en-US">
                <a:latin typeface="+mj-lt"/>
                <a:ea typeface="+mj-ea"/>
                <a:cs typeface="+mj-cs"/>
              </a:rPr>
              <a:t>Data ?					Structures?</a:t>
            </a:r>
          </a:p>
        </p:txBody>
      </p:sp>
      <p:cxnSp>
        <p:nvCxnSpPr>
          <p:cNvPr id="3145732" name="رابط كسهم مستقيم 3"/>
          <p:cNvCxnSpPr>
            <a:cxnSpLocks/>
          </p:cNvCxnSpPr>
          <p:nvPr/>
        </p:nvCxnSpPr>
        <p:spPr>
          <a:xfrm flipH="1">
            <a:off x="2286000" y="1738937"/>
            <a:ext cx="2664620" cy="2118688"/>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33" name="رابط كسهم مستقيم 5"/>
          <p:cNvCxnSpPr>
            <a:cxnSpLocks/>
          </p:cNvCxnSpPr>
          <p:nvPr/>
        </p:nvCxnSpPr>
        <p:spPr>
          <a:xfrm>
            <a:off x="6943725" y="1738937"/>
            <a:ext cx="1600200" cy="2257425"/>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8625" name="مستطيل 10"/>
          <p:cNvSpPr/>
          <p:nvPr/>
        </p:nvSpPr>
        <p:spPr>
          <a:xfrm>
            <a:off x="752476" y="4606588"/>
            <a:ext cx="3476625" cy="1297940"/>
          </a:xfrm>
          <a:prstGeom prst="rect"/>
        </p:spPr>
        <p:style>
          <a:lnRef idx="2">
            <a:schemeClr val="accent1"/>
          </a:lnRef>
          <a:fillRef idx="1">
            <a:schemeClr val="lt1"/>
          </a:fillRef>
          <a:effectRef idx="0">
            <a:schemeClr val="accent1"/>
          </a:effectRef>
          <a:fontRef idx="minor">
            <a:schemeClr val="dk1"/>
          </a:fontRef>
        </p:style>
        <p:txBody>
          <a:bodyPr wrap="square">
            <a:spAutoFit/>
          </a:bodyPr>
          <a:p>
            <a:pPr algn="just" indent="-285750" marL="285750">
              <a:buFont typeface="Arial" panose="020B0604020202020204" pitchFamily="34" charset="0"/>
              <a:buChar char="•"/>
            </a:pPr>
            <a:r>
              <a:rPr dirty="0" lang="en-US">
                <a:solidFill>
                  <a:srgbClr val="333333"/>
                </a:solidFill>
                <a:latin typeface="Arial" panose="020B0604020202020204" pitchFamily="34" charset="0"/>
                <a:ea typeface="Adobe Fan Heiti Std B" panose="020B0700000000000000" pitchFamily="34" charset="-128"/>
                <a:cs typeface="Arial" panose="020B0604020202020204" pitchFamily="34" charset="0"/>
              </a:rPr>
              <a:t>an elementary value or the collection of values.</a:t>
            </a:r>
          </a:p>
          <a:p>
            <a:pPr algn="just" indent="-285750" marL="285750">
              <a:buFont typeface="Arial" panose="020B0604020202020204" pitchFamily="34" charset="0"/>
              <a:buChar char="•"/>
            </a:pPr>
            <a:r>
              <a:rPr dirty="0" lang="en-US">
                <a:solidFill>
                  <a:srgbClr val="333333"/>
                </a:solidFill>
                <a:latin typeface="Arial" panose="020B0604020202020204" pitchFamily="34" charset="0"/>
                <a:ea typeface="Adobe Fan Heiti Std B" panose="020B0700000000000000" pitchFamily="34" charset="-128"/>
                <a:cs typeface="Arial" panose="020B0604020202020204" pitchFamily="34" charset="0"/>
              </a:rPr>
              <a:t>facts and statistics collected together for reference or analysis.</a:t>
            </a:r>
          </a:p>
        </p:txBody>
      </p:sp>
      <p:sp>
        <p:nvSpPr>
          <p:cNvPr id="1048626" name="مستطيل 11"/>
          <p:cNvSpPr/>
          <p:nvPr/>
        </p:nvSpPr>
        <p:spPr>
          <a:xfrm>
            <a:off x="6715124" y="4745087"/>
            <a:ext cx="3371851" cy="1056640"/>
          </a:xfrm>
          <a:prstGeom prst="rect"/>
        </p:spPr>
        <p:style>
          <a:lnRef idx="2">
            <a:schemeClr val="accent1"/>
          </a:lnRef>
          <a:fillRef idx="1">
            <a:schemeClr val="lt1"/>
          </a:fillRef>
          <a:effectRef idx="0">
            <a:schemeClr val="accent1"/>
          </a:effectRef>
          <a:fontRef idx="minor">
            <a:schemeClr val="dk1"/>
          </a:fontRef>
        </p:style>
        <p:txBody>
          <a:bodyPr wrap="square">
            <a:spAutoFit/>
          </a:bodyPr>
          <a:p>
            <a:pPr algn="just" indent="-285750" marL="285750">
              <a:buFont typeface="Arial" panose="020B0604020202020204" pitchFamily="34" charset="0"/>
              <a:buChar char="•"/>
            </a:pPr>
            <a:r>
              <a:rPr dirty="0" lang="en-US">
                <a:solidFill>
                  <a:srgbClr val="202124"/>
                </a:solidFill>
                <a:latin typeface="arial" panose="020B0604020202020204" pitchFamily="34" charset="0"/>
              </a:rPr>
              <a:t>the arrangement of and relations between the parts or elements of something complex</a:t>
            </a:r>
            <a:endParaRPr dirty="0"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853" name="Rectangle 1"/>
          <p:cNvSpPr>
            <a:spLocks noChangeArrowheads="1"/>
          </p:cNvSpPr>
          <p:nvPr/>
        </p:nvSpPr>
        <p:spPr bwMode="auto">
          <a:xfrm>
            <a:off x="627063" y="770992"/>
            <a:ext cx="10217150" cy="1793241"/>
          </a:xfrm>
          <a:prstGeom prst="rect"/>
          <a:no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baseline="0" b="0" cap="none" dirty="0" sz="3600" i="0" kumimoji="0" lang="en-US" normalizeH="0" strike="noStrike" u="none">
                <a:ln>
                  <a:noFill/>
                </a:ln>
                <a:solidFill>
                  <a:schemeClr val="accent1">
                    <a:lumMod val="50000"/>
                  </a:schemeClr>
                </a:solidFill>
                <a:effectLst/>
                <a:latin typeface="Heebo"/>
              </a:rPr>
              <a:t>Array </a:t>
            </a:r>
            <a:r>
              <a:rPr dirty="0" sz="3600" lang="en-US">
                <a:solidFill>
                  <a:schemeClr val="accent1">
                    <a:lumMod val="50000"/>
                  </a:schemeClr>
                </a:solidFill>
                <a:latin typeface="Heebo"/>
              </a:rPr>
              <a:t>Types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3600" i="0" kumimoji="0" lang="en-US" normalizeH="0" strike="noStrike" u="none">
              <a:ln>
                <a:noFill/>
              </a:ln>
              <a:solidFill>
                <a:schemeClr val="accent1">
                  <a:lumMod val="50000"/>
                </a:schemeClr>
              </a:solidFill>
              <a:effectLst/>
              <a:latin typeface="Heebo"/>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solidFill>
                  <a:srgbClr val="000000"/>
                </a:solidFill>
                <a:effectLst/>
                <a:latin typeface="Nunito"/>
              </a:rPr>
              <a:t>One</a:t>
            </a:r>
            <a:r>
              <a:rPr b="0" cap="none" dirty="0" sz="2800" i="0" kumimoji="0" lang="en-US" normalizeH="0" strike="noStrike" u="none">
                <a:ln>
                  <a:noFill/>
                </a:ln>
                <a:solidFill>
                  <a:srgbClr val="000000"/>
                </a:solidFill>
                <a:effectLst/>
                <a:latin typeface="Nunito"/>
              </a:rPr>
              <a:t> dimensional </a:t>
            </a:r>
            <a:r>
              <a:rPr baseline="0" b="0" cap="none" dirty="0" sz="2800" i="0" kumimoji="0" lang="en-US" normalizeH="0" strike="noStrike" u="none">
                <a:ln>
                  <a:noFill/>
                </a:ln>
                <a:solidFill>
                  <a:srgbClr val="000000"/>
                </a:solidFill>
                <a:effectLst/>
                <a:latin typeface="Nunito"/>
              </a:rPr>
              <a:t>Arrays.</a:t>
            </a:r>
          </a:p>
          <a:p>
            <a:pPr algn="l" defTabSz="914400" eaLnBrk="0" fontAlgn="base" hangingPunct="0" indent="0" latinLnBrk="0" lvl="0" marL="0" marR="0" rtl="0">
              <a:lnSpc>
                <a:spcPct val="100000"/>
              </a:lnSpc>
              <a:spcBef>
                <a:spcPct val="0"/>
              </a:spcBef>
              <a:spcAft>
                <a:spcPct val="0"/>
              </a:spcAft>
              <a:buClrTx/>
              <a:buSzTx/>
              <a:buFontTx/>
              <a:buNone/>
            </a:pPr>
            <a:r>
              <a:rPr dirty="0" sz="2800" lang="en-US">
                <a:solidFill>
                  <a:srgbClr val="000000"/>
                </a:solidFill>
                <a:latin typeface="Nunito"/>
              </a:rPr>
              <a:t>Multi dimensional </a:t>
            </a:r>
            <a:r>
              <a:rPr baseline="0" b="0" cap="none" dirty="0" sz="2800" i="0" kumimoji="0" lang="en-US" normalizeH="0" strike="noStrike" u="none">
                <a:ln>
                  <a:noFill/>
                </a:ln>
                <a:solidFill>
                  <a:srgbClr val="000000"/>
                </a:solidFill>
                <a:effectLst/>
                <a:latin typeface="Nunito"/>
              </a:rPr>
              <a:t>Arrays. </a:t>
            </a:r>
            <a:endParaRPr baseline="0" b="0" cap="none" dirty="0" sz="4000" i="0" kumimoji="0" lang="en-US" normalizeH="0" strike="noStrike" u="none">
              <a:ln>
                <a:noFill/>
              </a:ln>
              <a:solidFill>
                <a:schemeClr val="tx1"/>
              </a:solidFill>
              <a:effectLst/>
              <a:latin typeface="Arial" panose="020B0604020202020204" pitchFamily="34" charset="0"/>
            </a:endParaRPr>
          </a:p>
        </p:txBody>
      </p:sp>
      <p:pic>
        <p:nvPicPr>
          <p:cNvPr id="2097160" name="Picture 2" descr="https://media.geeksforgeeks.org/wp-content/uploads/two-d.png"/>
          <p:cNvPicPr>
            <a:picLocks noChangeAspect="1" noChangeArrowheads="1"/>
          </p:cNvPicPr>
          <p:nvPr/>
        </p:nvPicPr>
        <p:blipFill>
          <a:blip xmlns:r="http://schemas.openxmlformats.org/officeDocument/2006/relationships" r:embed="rId1"/>
          <a:srcRect/>
          <a:stretch>
            <a:fillRect/>
          </a:stretch>
        </p:blipFill>
        <p:spPr bwMode="auto">
          <a:xfrm>
            <a:off x="2055812" y="3284538"/>
            <a:ext cx="7048500" cy="2686051"/>
          </a:xfrm>
          <a:prstGeom prst="rect"/>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854" name="مستطيل 3"/>
          <p:cNvSpPr/>
          <p:nvPr/>
        </p:nvSpPr>
        <p:spPr>
          <a:xfrm>
            <a:off x="347661" y="673477"/>
            <a:ext cx="10053638" cy="4377691"/>
          </a:xfrm>
          <a:prstGeom prst="rect"/>
        </p:spPr>
        <p:txBody>
          <a:bodyPr wrap="square">
            <a:spAutoFit/>
          </a:bodyPr>
          <a:p>
            <a:pPr algn="ctr"/>
            <a:r>
              <a:rPr b="1" dirty="0" sz="3200" lang="en-US">
                <a:solidFill>
                  <a:schemeClr val="accent2"/>
                </a:solidFill>
              </a:rPr>
              <a:t> Array Operations</a:t>
            </a:r>
          </a:p>
          <a:p>
            <a:endParaRPr dirty="0" sz="2800" lang="en-US"/>
          </a:p>
          <a:p>
            <a:pPr indent="-457200" marL="1428750">
              <a:lnSpc>
                <a:spcPct val="150000"/>
              </a:lnSpc>
              <a:buClr>
                <a:schemeClr val="accent2"/>
              </a:buClr>
              <a:buFont typeface="Trebuchet MS" panose="020B0603020202020204" pitchFamily="34" charset="0"/>
              <a:buChar char="◊"/>
            </a:pPr>
            <a:r>
              <a:rPr dirty="0" sz="2800" lang="en-US"/>
              <a:t>Traversal</a:t>
            </a:r>
          </a:p>
          <a:p>
            <a:pPr indent="-457200" marL="1428750">
              <a:lnSpc>
                <a:spcPct val="150000"/>
              </a:lnSpc>
              <a:buClr>
                <a:schemeClr val="accent2"/>
              </a:buClr>
              <a:buFont typeface="Trebuchet MS" panose="020B0603020202020204" pitchFamily="34" charset="0"/>
              <a:buChar char="◊"/>
            </a:pPr>
            <a:r>
              <a:rPr dirty="0" sz="2800" lang="en-US"/>
              <a:t>Insertion</a:t>
            </a:r>
          </a:p>
          <a:p>
            <a:pPr indent="-457200" marL="1428750">
              <a:lnSpc>
                <a:spcPct val="150000"/>
              </a:lnSpc>
              <a:buClr>
                <a:schemeClr val="accent2"/>
              </a:buClr>
              <a:buFont typeface="Trebuchet MS" panose="020B0603020202020204" pitchFamily="34" charset="0"/>
              <a:buChar char="◊"/>
            </a:pPr>
            <a:r>
              <a:rPr dirty="0" sz="2800" lang="en-US"/>
              <a:t>Deletion</a:t>
            </a:r>
          </a:p>
          <a:p>
            <a:pPr indent="-457200" marL="1428750">
              <a:lnSpc>
                <a:spcPct val="150000"/>
              </a:lnSpc>
              <a:buClr>
                <a:schemeClr val="accent2"/>
              </a:buClr>
              <a:buFont typeface="Trebuchet MS" panose="020B0603020202020204" pitchFamily="34" charset="0"/>
              <a:buChar char="◊"/>
            </a:pPr>
            <a:r>
              <a:rPr dirty="0" sz="2800" lang="en-US"/>
              <a:t>Searching</a:t>
            </a:r>
          </a:p>
          <a:p>
            <a:pPr indent="-457200" marL="1428750">
              <a:lnSpc>
                <a:spcPct val="150000"/>
              </a:lnSpc>
              <a:buClr>
                <a:schemeClr val="accent2"/>
              </a:buClr>
              <a:buFont typeface="Trebuchet MS" panose="020B0603020202020204" pitchFamily="34" charset="0"/>
              <a:buChar char="◊"/>
            </a:pPr>
            <a:r>
              <a:rPr dirty="0" sz="2800" lang="en-US"/>
              <a:t>Sorting</a:t>
            </a:r>
          </a:p>
          <a:p>
            <a:endParaRPr dirty="0" sz="2800" lang="en-US"/>
          </a:p>
          <a:p>
            <a:endParaRPr dirty="0" sz="280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855" name="مستطيل 1"/>
          <p:cNvSpPr/>
          <p:nvPr/>
        </p:nvSpPr>
        <p:spPr>
          <a:xfrm>
            <a:off x="342900" y="472291"/>
            <a:ext cx="10144125" cy="6047740"/>
          </a:xfrm>
          <a:prstGeom prst="rect"/>
        </p:spPr>
        <p:txBody>
          <a:bodyPr wrap="square">
            <a:spAutoFit/>
          </a:bodyPr>
          <a:p>
            <a:pPr algn="just"/>
            <a:r>
              <a:rPr b="1" dirty="0" sz="2800" lang="en-US">
                <a:solidFill>
                  <a:schemeClr val="accent2">
                    <a:lumMod val="75000"/>
                  </a:schemeClr>
                </a:solidFill>
                <a:latin typeface="Open Sans"/>
              </a:rPr>
              <a:t>Traversing/Accessing Array Elements</a:t>
            </a:r>
          </a:p>
          <a:p>
            <a:pPr algn="just" lvl="0"/>
            <a:r>
              <a:rPr dirty="0" sz="2800" lang="en-US">
                <a:solidFill>
                  <a:prstClr val="black"/>
                </a:solidFill>
              </a:rPr>
              <a:t>Traversal in an array is a process of visiting each element once. </a:t>
            </a:r>
            <a:r>
              <a:rPr dirty="0" sz="2800" lang="en-US">
                <a:latin typeface="Open Sans"/>
              </a:rPr>
              <a:t> In accessing elements, we may need to access all/some elements or just one particular element at a time. There are different ways to achieve this based on the need.</a:t>
            </a:r>
          </a:p>
          <a:p>
            <a:pPr algn="just"/>
            <a:endParaRPr dirty="0" sz="1400" lang="en-US">
              <a:latin typeface="Open Sans"/>
            </a:endParaRPr>
          </a:p>
          <a:p>
            <a:pPr algn="just"/>
            <a:r>
              <a:rPr b="1" dirty="0" sz="2800" lang="en-US">
                <a:solidFill>
                  <a:schemeClr val="accent2">
                    <a:lumMod val="75000"/>
                  </a:schemeClr>
                </a:solidFill>
                <a:latin typeface="Open Sans"/>
              </a:rPr>
              <a:t>Accessing/Traversing through all array elements</a:t>
            </a:r>
          </a:p>
          <a:p>
            <a:pPr algn="just"/>
            <a:r>
              <a:rPr dirty="0" sz="2800" lang="en-US">
                <a:latin typeface="Open Sans"/>
              </a:rPr>
              <a:t>We can traverse through all array elements using a loop run for all indices or using a </a:t>
            </a:r>
            <a:r>
              <a:rPr dirty="0" sz="2800" i="1" lang="en-US" err="1">
                <a:latin typeface="Open Sans"/>
              </a:rPr>
              <a:t>foreach</a:t>
            </a:r>
            <a:r>
              <a:rPr dirty="0" sz="2800" lang="en-US">
                <a:latin typeface="Open Sans"/>
              </a:rPr>
              <a:t> loop run for all elements in the array.</a:t>
            </a:r>
          </a:p>
          <a:p>
            <a:pPr algn="just"/>
            <a:endParaRPr dirty="0" lang="en-US">
              <a:latin typeface="Open Sans"/>
            </a:endParaRPr>
          </a:p>
          <a:p>
            <a:pPr algn="just"/>
            <a:r>
              <a:rPr b="1" dirty="0" sz="2800" lang="en-US">
                <a:solidFill>
                  <a:schemeClr val="accent2">
                    <a:lumMod val="75000"/>
                  </a:schemeClr>
                </a:solidFill>
                <a:latin typeface="Open Sans"/>
              </a:rPr>
              <a:t>Accessing a Specific Array Element</a:t>
            </a:r>
          </a:p>
          <a:p>
            <a:pPr algn="just"/>
            <a:r>
              <a:rPr dirty="0" sz="2800" lang="en-US">
                <a:latin typeface="Open Sans"/>
              </a:rPr>
              <a:t>A specific element can be accessed simply by using the array name along with the index of the element. The syntax is very similar to: </a:t>
            </a:r>
            <a:r>
              <a:rPr dirty="0" sz="2800" lang="en-US" err="1">
                <a:latin typeface="Open Sans"/>
              </a:rPr>
              <a:t>arrayName</a:t>
            </a:r>
            <a:r>
              <a:rPr dirty="0" sz="2800" lang="en-US">
                <a:latin typeface="Open Sans"/>
              </a:rPr>
              <a:t>[index] for most languages</a:t>
            </a:r>
            <a:endParaRPr b="0" dirty="0" sz="2800" i="0" lang="en-US">
              <a:effectLst/>
              <a:latin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856" name="مستطيل 1"/>
          <p:cNvSpPr/>
          <p:nvPr/>
        </p:nvSpPr>
        <p:spPr>
          <a:xfrm>
            <a:off x="571500" y="1407677"/>
            <a:ext cx="10287000" cy="3164840"/>
          </a:xfrm>
          <a:prstGeom prst="rect"/>
        </p:spPr>
        <p:txBody>
          <a:bodyPr wrap="square">
            <a:spAutoFit/>
          </a:bodyPr>
          <a:p>
            <a:pPr algn="just"/>
            <a:r>
              <a:rPr b="1" dirty="0" sz="2800" lang="en-US">
                <a:solidFill>
                  <a:schemeClr val="accent2">
                    <a:lumMod val="75000"/>
                  </a:schemeClr>
                </a:solidFill>
                <a:latin typeface="Open Sans"/>
              </a:rPr>
              <a:t>Modifying an Array Element</a:t>
            </a:r>
          </a:p>
          <a:p>
            <a:pPr algn="just"/>
            <a:endParaRPr b="1" dirty="0" sz="2800" lang="en-US">
              <a:solidFill>
                <a:srgbClr val="324158"/>
              </a:solidFill>
              <a:latin typeface="Open Sans"/>
            </a:endParaRPr>
          </a:p>
          <a:p>
            <a:pPr algn="just"/>
            <a:r>
              <a:rPr dirty="0" sz="2800" lang="en-US">
                <a:solidFill>
                  <a:srgbClr val="333333"/>
                </a:solidFill>
                <a:latin typeface="Open Sans"/>
              </a:rPr>
              <a:t>We can modify the value of an element by simply accessing it and assigning it another value. </a:t>
            </a:r>
          </a:p>
          <a:p>
            <a:pPr algn="just"/>
            <a:endParaRPr dirty="0" sz="2800" lang="en-US">
              <a:solidFill>
                <a:srgbClr val="333333"/>
              </a:solidFill>
              <a:latin typeface="Open Sans"/>
            </a:endParaRPr>
          </a:p>
          <a:p>
            <a:pPr algn="just"/>
            <a:r>
              <a:rPr dirty="0" sz="2800" lang="en-US">
                <a:solidFill>
                  <a:srgbClr val="333333"/>
                </a:solidFill>
                <a:latin typeface="Open Sans"/>
              </a:rPr>
              <a:t>The syntax for most languages will be close to:</a:t>
            </a:r>
          </a:p>
          <a:p>
            <a:pPr algn="just"/>
            <a:endParaRPr dirty="0" sz="1050" lang="en-US">
              <a:solidFill>
                <a:srgbClr val="333333"/>
              </a:solidFill>
              <a:latin typeface="Open Sans"/>
            </a:endParaRPr>
          </a:p>
          <a:p>
            <a:pPr algn="ctr"/>
            <a:r>
              <a:rPr dirty="0" sz="2800" lang="en-US">
                <a:solidFill>
                  <a:srgbClr val="333333"/>
                </a:solidFill>
                <a:latin typeface="Open Sans"/>
              </a:rPr>
              <a:t> </a:t>
            </a:r>
            <a:r>
              <a:rPr dirty="0" sz="2800" lang="en-US" err="1">
                <a:solidFill>
                  <a:srgbClr val="333333"/>
                </a:solidFill>
                <a:latin typeface="Open Sans"/>
              </a:rPr>
              <a:t>arrayName</a:t>
            </a:r>
            <a:r>
              <a:rPr dirty="0" sz="2800" lang="en-US">
                <a:solidFill>
                  <a:srgbClr val="333333"/>
                </a:solidFill>
                <a:latin typeface="Open Sans"/>
              </a:rPr>
              <a:t>[index] = </a:t>
            </a:r>
            <a:r>
              <a:rPr dirty="0" sz="2800" lang="en-US" err="1">
                <a:solidFill>
                  <a:srgbClr val="333333"/>
                </a:solidFill>
                <a:latin typeface="Open Sans"/>
              </a:rPr>
              <a:t>new_Value</a:t>
            </a:r>
            <a:r>
              <a:rPr dirty="0" sz="2800" lang="en-US">
                <a:solidFill>
                  <a:srgbClr val="333333"/>
                </a:solidFill>
                <a:latin typeface="Open Sans"/>
              </a:rPr>
              <a:t>. </a:t>
            </a:r>
          </a:p>
          <a:p>
            <a:pPr algn="just"/>
            <a:endParaRPr dirty="0" sz="2800" lang="en-US">
              <a:solidFill>
                <a:srgbClr val="333333"/>
              </a:solidFill>
              <a:latin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857" name="مستطيل 1"/>
          <p:cNvSpPr/>
          <p:nvPr/>
        </p:nvSpPr>
        <p:spPr>
          <a:xfrm>
            <a:off x="557213" y="940565"/>
            <a:ext cx="10244137" cy="3825241"/>
          </a:xfrm>
          <a:prstGeom prst="rect"/>
        </p:spPr>
        <p:txBody>
          <a:bodyPr wrap="square">
            <a:spAutoFit/>
          </a:bodyPr>
          <a:p>
            <a:pPr algn="just"/>
            <a:r>
              <a:rPr b="1" dirty="0" sz="3200" lang="en-US">
                <a:solidFill>
                  <a:schemeClr val="accent2">
                    <a:lumMod val="75000"/>
                  </a:schemeClr>
                </a:solidFill>
              </a:rPr>
              <a:t>Insertion</a:t>
            </a:r>
            <a:r>
              <a:rPr dirty="0" sz="2800" lang="en-US">
                <a:solidFill>
                  <a:schemeClr val="accent2">
                    <a:lumMod val="75000"/>
                  </a:schemeClr>
                </a:solidFill>
              </a:rPr>
              <a:t>:</a:t>
            </a:r>
          </a:p>
          <a:p>
            <a:pPr algn="just"/>
            <a:endParaRPr dirty="0" sz="2800" lang="en-US"/>
          </a:p>
          <a:p>
            <a:pPr algn="just"/>
            <a:r>
              <a:rPr dirty="0" sz="2800" lang="en-US"/>
              <a:t>Insertion in an array is the process of including one or more elements in an array.</a:t>
            </a:r>
          </a:p>
          <a:p>
            <a:pPr algn="just"/>
            <a:endParaRPr dirty="0" sz="2800" lang="en-US"/>
          </a:p>
          <a:p>
            <a:pPr algn="just"/>
            <a:r>
              <a:rPr dirty="0" sz="2800" lang="en-US"/>
              <a:t>Insertion of an element can be done:</a:t>
            </a:r>
          </a:p>
          <a:p>
            <a:pPr algn="just"/>
            <a:endParaRPr dirty="0" sz="2800" lang="en-US"/>
          </a:p>
          <a:p>
            <a:pPr algn="just" indent="-457200" marL="457200">
              <a:buFont typeface="Arial" panose="020B0604020202020204" pitchFamily="34" charset="0"/>
              <a:buChar char="•"/>
            </a:pPr>
            <a:r>
              <a:rPr dirty="0" sz="2800" lang="en-US"/>
              <a:t>At the beginning.</a:t>
            </a:r>
          </a:p>
          <a:p>
            <a:pPr algn="just" indent="-457200" marL="457200">
              <a:buFont typeface="Arial" panose="020B0604020202020204" pitchFamily="34" charset="0"/>
              <a:buChar char="•"/>
            </a:pPr>
            <a:r>
              <a:rPr dirty="0" sz="2800" lang="en-US"/>
              <a:t>At the end. </a:t>
            </a:r>
          </a:p>
          <a:p>
            <a:pPr algn="just" indent="-457200" marL="457200">
              <a:buFont typeface="Arial" panose="020B0604020202020204" pitchFamily="34" charset="0"/>
              <a:buChar char="•"/>
            </a:pPr>
            <a:r>
              <a:rPr dirty="0" sz="2800" lang="en-US"/>
              <a:t>At any given index of an array.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grpSp>
        <p:nvGrpSpPr>
          <p:cNvPr id="130" name="مجموعة 3"/>
          <p:cNvGrpSpPr/>
          <p:nvPr/>
        </p:nvGrpSpPr>
        <p:grpSpPr>
          <a:xfrm>
            <a:off x="488732" y="1008993"/>
            <a:ext cx="9333186" cy="5533697"/>
            <a:chOff x="2656557" y="1503089"/>
            <a:chExt cx="4981803" cy="4041007"/>
          </a:xfrm>
        </p:grpSpPr>
        <p:pic>
          <p:nvPicPr>
            <p:cNvPr id="2097161" name="Picture 2" descr="Insertion in linear array- beginning before movement"/>
            <p:cNvPicPr>
              <a:picLocks noChangeAspect="1" noChangeArrowheads="1"/>
            </p:cNvPicPr>
            <p:nvPr/>
          </p:nvPicPr>
          <p:blipFill rotWithShape="1">
            <a:blip xmlns:r="http://schemas.openxmlformats.org/officeDocument/2006/relationships" r:embed="rId1"/>
            <a:srcRect l="6934" r="7604"/>
            <a:stretch>
              <a:fillRect/>
            </a:stretch>
          </p:blipFill>
          <p:spPr bwMode="auto">
            <a:xfrm>
              <a:off x="2656557" y="1503089"/>
              <a:ext cx="4981803" cy="1247775"/>
            </a:xfrm>
            <a:prstGeom prst="rect"/>
            <a:noFill/>
          </p:spPr>
        </p:pic>
        <p:pic>
          <p:nvPicPr>
            <p:cNvPr id="2097162" name="صورة 1"/>
            <p:cNvPicPr>
              <a:picLocks noChangeAspect="1"/>
            </p:cNvPicPr>
            <p:nvPr/>
          </p:nvPicPr>
          <p:blipFill rotWithShape="1">
            <a:blip xmlns:r="http://schemas.openxmlformats.org/officeDocument/2006/relationships" r:embed="rId2"/>
            <a:srcRect l="7235" r="9061"/>
            <a:stretch>
              <a:fillRect/>
            </a:stretch>
          </p:blipFill>
          <p:spPr>
            <a:xfrm>
              <a:off x="2674129" y="2750864"/>
              <a:ext cx="4879339" cy="1247775"/>
            </a:xfrm>
            <a:prstGeom prst="rect"/>
          </p:spPr>
        </p:pic>
        <p:pic>
          <p:nvPicPr>
            <p:cNvPr id="2097163" name="صورة 2"/>
            <p:cNvPicPr>
              <a:picLocks noChangeAspect="1"/>
            </p:cNvPicPr>
            <p:nvPr/>
          </p:nvPicPr>
          <p:blipFill rotWithShape="1">
            <a:blip xmlns:r="http://schemas.openxmlformats.org/officeDocument/2006/relationships" r:embed="rId3"/>
            <a:srcRect l="7397" r="9547"/>
            <a:stretch>
              <a:fillRect/>
            </a:stretch>
          </p:blipFill>
          <p:spPr>
            <a:xfrm>
              <a:off x="2674129" y="4296321"/>
              <a:ext cx="4841609" cy="1247775"/>
            </a:xfrm>
            <a:prstGeom prst="rect"/>
          </p:spPr>
        </p:pic>
      </p:grpSp>
      <p:sp>
        <p:nvSpPr>
          <p:cNvPr id="1048858" name="مستطيل 5"/>
          <p:cNvSpPr/>
          <p:nvPr/>
        </p:nvSpPr>
        <p:spPr>
          <a:xfrm>
            <a:off x="346841" y="171970"/>
            <a:ext cx="10146891" cy="929640"/>
          </a:xfrm>
          <a:prstGeom prst="rect"/>
        </p:spPr>
        <p:txBody>
          <a:bodyPr wrap="square">
            <a:spAutoFit/>
          </a:bodyPr>
          <a:p>
            <a:r>
              <a:rPr b="1" dirty="0" sz="3200" lang="en-US">
                <a:solidFill>
                  <a:schemeClr val="accent2">
                    <a:lumMod val="50000"/>
                  </a:schemeClr>
                </a:solidFill>
              </a:rPr>
              <a:t>Insertion at the Beginning of an Array</a:t>
            </a:r>
          </a:p>
          <a:p>
            <a:endParaRPr b="1" dirty="0" sz="3200" lang="en-US">
              <a:solidFill>
                <a:schemeClr val="accent2">
                  <a:lumMod val="50000"/>
                </a:schemeClr>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grpSp>
        <p:nvGrpSpPr>
          <p:cNvPr id="132" name="مجموعة 3"/>
          <p:cNvGrpSpPr/>
          <p:nvPr/>
        </p:nvGrpSpPr>
        <p:grpSpPr>
          <a:xfrm>
            <a:off x="1040523" y="1387365"/>
            <a:ext cx="9159766" cy="4398580"/>
            <a:chOff x="2661088" y="1764588"/>
            <a:chExt cx="5829300" cy="1981493"/>
          </a:xfrm>
        </p:grpSpPr>
        <p:pic>
          <p:nvPicPr>
            <p:cNvPr id="2097164" name="صورة 1"/>
            <p:cNvPicPr>
              <a:picLocks noChangeAspect="1"/>
            </p:cNvPicPr>
            <p:nvPr/>
          </p:nvPicPr>
          <p:blipFill rotWithShape="1">
            <a:blip xmlns:r="http://schemas.openxmlformats.org/officeDocument/2006/relationships" r:embed="rId1"/>
            <a:srcRect b="21613"/>
            <a:stretch>
              <a:fillRect/>
            </a:stretch>
          </p:blipFill>
          <p:spPr>
            <a:xfrm>
              <a:off x="2661088" y="1764588"/>
              <a:ext cx="5829300" cy="978098"/>
            </a:xfrm>
            <a:prstGeom prst="rect"/>
          </p:spPr>
        </p:pic>
        <p:pic>
          <p:nvPicPr>
            <p:cNvPr id="2097165" name="صورة 2"/>
            <p:cNvPicPr>
              <a:picLocks noChangeAspect="1"/>
            </p:cNvPicPr>
            <p:nvPr/>
          </p:nvPicPr>
          <p:blipFill rotWithShape="1">
            <a:blip xmlns:r="http://schemas.openxmlformats.org/officeDocument/2006/relationships" r:embed="rId2"/>
            <a:srcRect b="28381"/>
            <a:stretch>
              <a:fillRect/>
            </a:stretch>
          </p:blipFill>
          <p:spPr>
            <a:xfrm>
              <a:off x="2661088" y="2852445"/>
              <a:ext cx="5829300" cy="893636"/>
            </a:xfrm>
            <a:prstGeom prst="rect"/>
          </p:spPr>
        </p:pic>
      </p:grpSp>
      <p:sp>
        <p:nvSpPr>
          <p:cNvPr id="1048859" name="مستطيل 5"/>
          <p:cNvSpPr/>
          <p:nvPr/>
        </p:nvSpPr>
        <p:spPr>
          <a:xfrm>
            <a:off x="346841" y="171970"/>
            <a:ext cx="10146891" cy="929640"/>
          </a:xfrm>
          <a:prstGeom prst="rect"/>
        </p:spPr>
        <p:txBody>
          <a:bodyPr wrap="square">
            <a:spAutoFit/>
          </a:bodyPr>
          <a:p>
            <a:r>
              <a:rPr b="1" dirty="0" sz="3200" lang="en-US">
                <a:solidFill>
                  <a:schemeClr val="accent2">
                    <a:lumMod val="50000"/>
                  </a:schemeClr>
                </a:solidFill>
              </a:rPr>
              <a:t>Insertion at the End of an Array</a:t>
            </a:r>
          </a:p>
          <a:p>
            <a:endParaRPr b="1" dirty="0" sz="3200" lang="en-US">
              <a:solidFill>
                <a:schemeClr val="accent2">
                  <a:lumMod val="50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grpSp>
        <p:nvGrpSpPr>
          <p:cNvPr id="134" name="مجموعة 3"/>
          <p:cNvGrpSpPr/>
          <p:nvPr/>
        </p:nvGrpSpPr>
        <p:grpSpPr>
          <a:xfrm>
            <a:off x="472966" y="1376964"/>
            <a:ext cx="9506606" cy="5228788"/>
            <a:chOff x="2851478" y="1376964"/>
            <a:chExt cx="5829300" cy="3952875"/>
          </a:xfrm>
        </p:grpSpPr>
        <p:pic>
          <p:nvPicPr>
            <p:cNvPr id="2097166" name="Picture 2" descr="Insertion in linear array- location before movement"/>
            <p:cNvPicPr>
              <a:picLocks noChangeAspect="1" noChangeArrowheads="1"/>
            </p:cNvPicPr>
            <p:nvPr/>
          </p:nvPicPr>
          <p:blipFill>
            <a:blip xmlns:r="http://schemas.openxmlformats.org/officeDocument/2006/relationships" r:embed="rId1"/>
            <a:srcRect/>
            <a:stretch>
              <a:fillRect/>
            </a:stretch>
          </p:blipFill>
          <p:spPr bwMode="auto">
            <a:xfrm>
              <a:off x="2851478" y="1376964"/>
              <a:ext cx="5829300" cy="1247775"/>
            </a:xfrm>
            <a:prstGeom prst="rect"/>
            <a:noFill/>
          </p:spPr>
        </p:pic>
        <p:pic>
          <p:nvPicPr>
            <p:cNvPr id="2097167" name="صورة 1"/>
            <p:cNvPicPr>
              <a:picLocks noChangeAspect="1"/>
            </p:cNvPicPr>
            <p:nvPr/>
          </p:nvPicPr>
          <p:blipFill>
            <a:blip xmlns:r="http://schemas.openxmlformats.org/officeDocument/2006/relationships" r:embed="rId2"/>
            <a:stretch>
              <a:fillRect/>
            </a:stretch>
          </p:blipFill>
          <p:spPr>
            <a:xfrm>
              <a:off x="3056265" y="2624739"/>
              <a:ext cx="5419725" cy="1352550"/>
            </a:xfrm>
            <a:prstGeom prst="rect"/>
          </p:spPr>
        </p:pic>
        <p:pic>
          <p:nvPicPr>
            <p:cNvPr id="2097168" name="صورة 2"/>
            <p:cNvPicPr>
              <a:picLocks noChangeAspect="1"/>
            </p:cNvPicPr>
            <p:nvPr/>
          </p:nvPicPr>
          <p:blipFill>
            <a:blip xmlns:r="http://schemas.openxmlformats.org/officeDocument/2006/relationships" r:embed="rId3"/>
            <a:stretch>
              <a:fillRect/>
            </a:stretch>
          </p:blipFill>
          <p:spPr>
            <a:xfrm>
              <a:off x="3056264" y="3977289"/>
              <a:ext cx="5419725" cy="1352550"/>
            </a:xfrm>
            <a:prstGeom prst="rect"/>
          </p:spPr>
        </p:pic>
      </p:grpSp>
      <p:sp>
        <p:nvSpPr>
          <p:cNvPr id="1048860" name="مستطيل 5"/>
          <p:cNvSpPr/>
          <p:nvPr/>
        </p:nvSpPr>
        <p:spPr>
          <a:xfrm>
            <a:off x="346841" y="171970"/>
            <a:ext cx="10146891" cy="510540"/>
          </a:xfrm>
          <a:prstGeom prst="rect"/>
        </p:spPr>
        <p:txBody>
          <a:bodyPr wrap="square">
            <a:spAutoFit/>
          </a:bodyPr>
          <a:p>
            <a:r>
              <a:rPr b="1" dirty="0" sz="3200" lang="en-US">
                <a:solidFill>
                  <a:schemeClr val="accent2">
                    <a:lumMod val="50000"/>
                  </a:schemeClr>
                </a:solidFill>
              </a:rPr>
              <a:t>Insertion at any given index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861" name="Rectangle 1"/>
          <p:cNvSpPr>
            <a:spLocks noChangeArrowheads="1"/>
          </p:cNvSpPr>
          <p:nvPr/>
        </p:nvSpPr>
        <p:spPr bwMode="auto">
          <a:xfrm>
            <a:off x="240919" y="1030300"/>
            <a:ext cx="10221129" cy="4735446"/>
          </a:xfrm>
          <a:prstGeom prst="rect"/>
          <a:solidFill>
            <a:srgbClr val="FFFFFF"/>
          </a:solidFill>
          <a:ln>
            <a:noFill/>
          </a:ln>
          <a:effectLst/>
        </p:spPr>
        <p:txBody>
          <a:bodyPr anchor="ctr" anchorCtr="0" bIns="214245" compatLnSpc="1" lIns="177744" numCol="1" rIns="91440" tIns="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eaLnBrk="0" fontAlgn="base" hangingPunct="0" indent="0" latinLnBrk="0" lvl="0" marL="0" marR="0" rtl="0">
              <a:lnSpc>
                <a:spcPct val="100000"/>
              </a:lnSpc>
              <a:spcBef>
                <a:spcPct val="0"/>
              </a:spcBef>
              <a:spcAft>
                <a:spcPct val="0"/>
              </a:spcAft>
              <a:buClrTx/>
              <a:buSzTx/>
              <a:buFontTx/>
              <a:buNone/>
            </a:pPr>
            <a:r>
              <a:rPr baseline="0" b="1" cap="none" dirty="0" sz="3200" i="0" kumimoji="0" lang="en-US" normalizeH="0" strike="noStrike" u="none">
                <a:ln>
                  <a:noFill/>
                </a:ln>
                <a:solidFill>
                  <a:schemeClr val="accent2">
                    <a:lumMod val="50000"/>
                  </a:schemeClr>
                </a:solidFill>
                <a:effectLst/>
                <a:latin typeface="Roboto"/>
              </a:rPr>
              <a:t>Deletion:</a:t>
            </a:r>
          </a:p>
          <a:p>
            <a:pPr algn="just"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effectLst/>
                <a:latin typeface="Roboto"/>
              </a:rPr>
              <a:t>  </a:t>
            </a:r>
            <a:endParaRPr baseline="0" b="0" cap="none" dirty="0" sz="2800" i="0" kumimoji="0" lang="en-US" normalizeH="0" strike="noStrike" u="none">
              <a:ln>
                <a:noFill/>
              </a:ln>
              <a:effectLst/>
            </a:endParaRPr>
          </a:p>
          <a:p>
            <a:pPr algn="just"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effectLst/>
                <a:latin typeface="Roboto"/>
              </a:rPr>
              <a:t>Deletion of an element is the process of removing the desired element from the array and re-organizing </a:t>
            </a:r>
            <a:r>
              <a:rPr dirty="0" sz="2800" lang="en-US">
                <a:latin typeface="Roboto"/>
              </a:rPr>
              <a:t>the array after the deletion</a:t>
            </a:r>
            <a:r>
              <a:rPr baseline="0" b="0" cap="none" dirty="0" sz="2800" i="0" kumimoji="0" lang="en-US" normalizeH="0" strike="noStrike" u="none">
                <a:ln>
                  <a:noFill/>
                </a:ln>
                <a:effectLst/>
                <a:latin typeface="Roboto"/>
              </a:rPr>
              <a:t>.</a:t>
            </a:r>
          </a:p>
          <a:p>
            <a:pPr algn="just"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a:ln>
                <a:noFill/>
              </a:ln>
              <a:effectLst/>
            </a:endParaRPr>
          </a:p>
          <a:p>
            <a:pPr algn="just" defTabSz="914400" eaLnBrk="0" fontAlgn="base" hangingPunct="0" indent="0" latinLnBrk="0" lvl="0" marL="0" marR="0" rtl="0">
              <a:lnSpc>
                <a:spcPct val="100000"/>
              </a:lnSpc>
              <a:spcBef>
                <a:spcPct val="0"/>
              </a:spcBef>
              <a:spcAft>
                <a:spcPct val="0"/>
              </a:spcAft>
              <a:buClrTx/>
              <a:buSzTx/>
              <a:buFontTx/>
              <a:buNone/>
            </a:pPr>
            <a:r>
              <a:rPr dirty="0" sz="2800" lang="en-US">
                <a:latin typeface="Roboto"/>
              </a:rPr>
              <a:t>D</a:t>
            </a:r>
            <a:r>
              <a:rPr baseline="0" b="0" cap="none" dirty="0" sz="2800" i="0" kumimoji="0" lang="en-US" normalizeH="0" strike="noStrike" u="none">
                <a:ln>
                  <a:noFill/>
                </a:ln>
                <a:effectLst/>
                <a:latin typeface="Roboto"/>
              </a:rPr>
              <a:t>eletion from an array can be done:</a:t>
            </a:r>
          </a:p>
          <a:p>
            <a:pPr algn="just"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a:ln>
                <a:noFill/>
              </a:ln>
              <a:effectLst/>
            </a:endParaRPr>
          </a:p>
          <a:p>
            <a:pPr algn="just" defTabSz="914400" eaLnBrk="0" fontAlgn="base" hangingPunct="0" indent="0" latinLnBrk="0" lvl="0" marL="0" marR="0" rtl="0">
              <a:lnSpc>
                <a:spcPct val="100000"/>
              </a:lnSpc>
              <a:spcBef>
                <a:spcPct val="0"/>
              </a:spcBef>
              <a:spcAft>
                <a:spcPct val="0"/>
              </a:spcAft>
              <a:buClrTx/>
              <a:buSzTx/>
              <a:buFontTx/>
              <a:buChar char="•"/>
            </a:pPr>
            <a:r>
              <a:rPr baseline="0" b="0" cap="none" dirty="0" sz="2800" i="0" kumimoji="0" lang="en-US" normalizeH="0" strike="noStrike" u="none">
                <a:ln>
                  <a:noFill/>
                </a:ln>
                <a:effectLst/>
                <a:latin typeface="Roboto"/>
              </a:rPr>
              <a:t>At the beginning.</a:t>
            </a:r>
          </a:p>
          <a:p>
            <a:pPr algn="just" defTabSz="914400" eaLnBrk="0" fontAlgn="base" hangingPunct="0" indent="0" latinLnBrk="0" lvl="0" marL="0" marR="0" rtl="0">
              <a:lnSpc>
                <a:spcPct val="100000"/>
              </a:lnSpc>
              <a:spcBef>
                <a:spcPct val="0"/>
              </a:spcBef>
              <a:spcAft>
                <a:spcPct val="0"/>
              </a:spcAft>
              <a:buClrTx/>
              <a:buSzTx/>
              <a:buFontTx/>
              <a:buChar char="•"/>
            </a:pPr>
            <a:r>
              <a:rPr baseline="0" b="0" cap="none" dirty="0" sz="2800" i="0" kumimoji="0" lang="en-US" normalizeH="0" strike="noStrike" u="none">
                <a:ln>
                  <a:noFill/>
                </a:ln>
                <a:effectLst/>
                <a:latin typeface="Roboto"/>
              </a:rPr>
              <a:t>At the end.</a:t>
            </a:r>
          </a:p>
          <a:p>
            <a:pPr algn="just">
              <a:buFontTx/>
              <a:buChar char="•"/>
            </a:pPr>
            <a:r>
              <a:rPr dirty="0" sz="2800" lang="en-US"/>
              <a:t>At any given index of an array. </a:t>
            </a:r>
            <a:endParaRPr baseline="0" b="0" cap="none" dirty="0" sz="2800" i="0" kumimoji="0" lang="en-US" normalizeH="0" strike="noStrike" u="none">
              <a:ln>
                <a:noFill/>
              </a:ln>
              <a:effectLst/>
              <a:latin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pic>
        <p:nvPicPr>
          <p:cNvPr id="2097169" name="صورة 1"/>
          <p:cNvPicPr>
            <a:picLocks noChangeAspect="1"/>
          </p:cNvPicPr>
          <p:nvPr/>
        </p:nvPicPr>
        <p:blipFill rotWithShape="1">
          <a:blip xmlns:r="http://schemas.openxmlformats.org/officeDocument/2006/relationships" r:embed="rId1"/>
          <a:srcRect r="2707"/>
          <a:stretch>
            <a:fillRect/>
          </a:stretch>
        </p:blipFill>
        <p:spPr>
          <a:xfrm>
            <a:off x="457200" y="740980"/>
            <a:ext cx="9632731" cy="5675586"/>
          </a:xfrm>
          <a:prstGeom prst="rect"/>
        </p:spPr>
      </p:pic>
      <p:sp>
        <p:nvSpPr>
          <p:cNvPr id="1048862" name="مستطيل 2"/>
          <p:cNvSpPr/>
          <p:nvPr/>
        </p:nvSpPr>
        <p:spPr>
          <a:xfrm>
            <a:off x="457200" y="156205"/>
            <a:ext cx="7465635" cy="510540"/>
          </a:xfrm>
          <a:prstGeom prst="rect"/>
        </p:spPr>
        <p:txBody>
          <a:bodyPr wrap="none">
            <a:spAutoFit/>
          </a:bodyPr>
          <a:p>
            <a:r>
              <a:rPr b="1" dirty="0" sz="3200" lang="en-US">
                <a:solidFill>
                  <a:schemeClr val="accent2">
                    <a:lumMod val="50000"/>
                  </a:schemeClr>
                </a:solidFill>
              </a:rPr>
              <a:t>Deletion at the Beginning of an array </a:t>
            </a:r>
            <a:endParaRPr dirty="0" sz="32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27" name="Rectangle 8"/>
          <p:cNvSpPr>
            <a:spLocks noGrp="1" noChangeArrowheads="1"/>
          </p:cNvSpPr>
          <p:nvPr>
            <p:ph idx="1"/>
          </p:nvPr>
        </p:nvSpPr>
        <p:spPr>
          <a:xfrm>
            <a:off x="609600" y="1017807"/>
            <a:ext cx="10281180" cy="3880773"/>
          </a:xfrm>
        </p:spPr>
        <p:txBody>
          <a:bodyPr rtlCol="0">
            <a:noAutofit/>
          </a:bodyPr>
          <a:p>
            <a:pPr algn="just" indent="-91440" marL="91440">
              <a:spcAft>
                <a:spcPts val="1200"/>
              </a:spcAft>
            </a:pPr>
            <a:r>
              <a:rPr dirty="0" sz="2800" lang="en-US">
                <a:latin typeface="+mj-lt"/>
                <a:cs typeface="Times New Roman" panose="02020603050405020304" pitchFamily="18" charset="0"/>
              </a:rPr>
              <a:t>It is the organization of data in a computer’s main memory.</a:t>
            </a:r>
          </a:p>
          <a:p>
            <a:pPr algn="just" indent="-91440" marL="91440">
              <a:spcAft>
                <a:spcPts val="1200"/>
              </a:spcAft>
            </a:pPr>
            <a:r>
              <a:rPr dirty="0" sz="2800" lang="en-US">
                <a:cs typeface="Times New Roman" panose="02020603050405020304" pitchFamily="18" charset="0"/>
              </a:rPr>
              <a:t>The group of data elements which provides an efficient way of storing and organizing data in the computer so that it can be used efficiently.</a:t>
            </a:r>
          </a:p>
          <a:p>
            <a:pPr algn="just" indent="-91440" marL="91440">
              <a:spcAft>
                <a:spcPts val="1200"/>
              </a:spcAft>
            </a:pPr>
            <a:r>
              <a:rPr dirty="0" sz="2800" lang="en-US">
                <a:cs typeface="Times New Roman" panose="02020603050405020304" pitchFamily="18" charset="0"/>
              </a:rPr>
              <a:t>It is a group of data elements grouped together under one name. These data elements, known as members, can have different types and different lengths.</a:t>
            </a:r>
          </a:p>
          <a:p>
            <a:pPr algn="just" indent="-91440" marL="91440">
              <a:spcAft>
                <a:spcPts val="1200"/>
              </a:spcAft>
            </a:pPr>
            <a:r>
              <a:rPr altLang="en-US" dirty="0" sz="2800" lang="en-AU">
                <a:latin typeface="+mj-lt"/>
                <a:cs typeface="Times New Roman" panose="02020603050405020304" pitchFamily="18" charset="0"/>
              </a:rPr>
              <a:t>It is a way of organizing all data items that considers not only the elements stored but also their relationship to each other.</a:t>
            </a:r>
          </a:p>
          <a:p>
            <a:pPr algn="just" indent="-91440" marL="91440">
              <a:spcAft>
                <a:spcPts val="1200"/>
              </a:spcAft>
            </a:pPr>
            <a:endParaRPr altLang="en-US" dirty="0" sz="2800" lang="en-AU">
              <a:latin typeface="+mj-lt"/>
              <a:cs typeface="Times New Roman" panose="02020603050405020304" pitchFamily="18" charset="0"/>
            </a:endParaRPr>
          </a:p>
        </p:txBody>
      </p:sp>
      <p:sp>
        <p:nvSpPr>
          <p:cNvPr id="1048628" name="Rectangle 3"/>
          <p:cNvSpPr txBox="1">
            <a:spLocks noChangeArrowheads="1"/>
          </p:cNvSpPr>
          <p:nvPr/>
        </p:nvSpPr>
        <p:spPr>
          <a:xfrm>
            <a:off x="609600" y="4276725"/>
            <a:ext cx="10515600" cy="3957638"/>
          </a:xfrm>
          <a:prstGeom prst="rect"/>
        </p:spPr>
        <p:txBody>
          <a:bodyPr bIns="45720" lIns="91440" rIns="91440" rtlCol="0" tIns="45720" vert="horz">
            <a:normAutofit/>
          </a:bodyPr>
          <a:lst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endParaRPr dirty="0" lang="en-US"/>
          </a:p>
        </p:txBody>
      </p:sp>
      <p:sp>
        <p:nvSpPr>
          <p:cNvPr id="1048629" name="مربع نص 2"/>
          <p:cNvSpPr txBox="1"/>
          <p:nvPr/>
        </p:nvSpPr>
        <p:spPr>
          <a:xfrm>
            <a:off x="3160448" y="371476"/>
            <a:ext cx="4886326" cy="574040"/>
          </a:xfrm>
          <a:prstGeom prst="rect"/>
          <a:noFill/>
        </p:spPr>
        <p:txBody>
          <a:bodyPr rtlCol="0" wrap="square">
            <a:spAutoFit/>
          </a:bodyPr>
          <a:p>
            <a:r>
              <a:rPr b="1" dirty="0" sz="3600" lang="en-US">
                <a:solidFill>
                  <a:schemeClr val="accent2">
                    <a:lumMod val="75000"/>
                  </a:schemeClr>
                </a:solidFill>
              </a:rPr>
              <a:t>Data Structures (DS)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pic>
        <p:nvPicPr>
          <p:cNvPr id="2097170" name="صورة 1"/>
          <p:cNvPicPr>
            <a:picLocks noChangeAspect="1"/>
          </p:cNvPicPr>
          <p:nvPr/>
        </p:nvPicPr>
        <p:blipFill rotWithShape="1">
          <a:blip xmlns:r="http://schemas.openxmlformats.org/officeDocument/2006/relationships" r:embed="rId1"/>
          <a:srcRect b="10000"/>
          <a:stretch>
            <a:fillRect/>
          </a:stretch>
        </p:blipFill>
        <p:spPr>
          <a:xfrm>
            <a:off x="614855" y="583329"/>
            <a:ext cx="9664262" cy="5675588"/>
          </a:xfrm>
          <a:prstGeom prst="rect"/>
        </p:spPr>
      </p:pic>
      <p:sp>
        <p:nvSpPr>
          <p:cNvPr id="1048863" name="مستطيل 2"/>
          <p:cNvSpPr/>
          <p:nvPr/>
        </p:nvSpPr>
        <p:spPr>
          <a:xfrm>
            <a:off x="457200" y="156205"/>
            <a:ext cx="6271836" cy="510540"/>
          </a:xfrm>
          <a:prstGeom prst="rect"/>
        </p:spPr>
        <p:txBody>
          <a:bodyPr wrap="none">
            <a:spAutoFit/>
          </a:bodyPr>
          <a:p>
            <a:r>
              <a:rPr b="1" dirty="0" sz="3200" lang="en-US">
                <a:solidFill>
                  <a:schemeClr val="accent2">
                    <a:lumMod val="50000"/>
                  </a:schemeClr>
                </a:solidFill>
              </a:rPr>
              <a:t>Deletion at the End of an array </a:t>
            </a:r>
            <a:endParaRPr dirty="0" sz="3200"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pic>
        <p:nvPicPr>
          <p:cNvPr id="2097171" name="صورة 1"/>
          <p:cNvPicPr>
            <a:picLocks noChangeAspect="1"/>
          </p:cNvPicPr>
          <p:nvPr/>
        </p:nvPicPr>
        <p:blipFill>
          <a:blip xmlns:r="http://schemas.openxmlformats.org/officeDocument/2006/relationships" r:embed="rId1"/>
          <a:stretch>
            <a:fillRect/>
          </a:stretch>
        </p:blipFill>
        <p:spPr>
          <a:xfrm>
            <a:off x="882869" y="772512"/>
            <a:ext cx="8849710" cy="5943600"/>
          </a:xfrm>
          <a:prstGeom prst="rect"/>
        </p:spPr>
      </p:pic>
      <p:sp>
        <p:nvSpPr>
          <p:cNvPr id="1048864" name="مستطيل 2"/>
          <p:cNvSpPr/>
          <p:nvPr/>
        </p:nvSpPr>
        <p:spPr>
          <a:xfrm>
            <a:off x="346841" y="171970"/>
            <a:ext cx="10146891" cy="510540"/>
          </a:xfrm>
          <a:prstGeom prst="rect"/>
        </p:spPr>
        <p:txBody>
          <a:bodyPr wrap="square">
            <a:spAutoFit/>
          </a:bodyPr>
          <a:p>
            <a:r>
              <a:rPr b="1" dirty="0" sz="3200" lang="en-US">
                <a:solidFill>
                  <a:schemeClr val="accent2">
                    <a:lumMod val="50000"/>
                  </a:schemeClr>
                </a:solidFill>
              </a:rPr>
              <a:t>Deletion at any given index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865" name="Rectangle 1"/>
          <p:cNvSpPr>
            <a:spLocks noChangeArrowheads="1"/>
          </p:cNvSpPr>
          <p:nvPr/>
        </p:nvSpPr>
        <p:spPr bwMode="auto">
          <a:xfrm>
            <a:off x="471490" y="320201"/>
            <a:ext cx="10221129" cy="4100445"/>
          </a:xfrm>
          <a:prstGeom prst="rect"/>
          <a:solidFill>
            <a:srgbClr val="FFFFFF"/>
          </a:solidFill>
          <a:ln>
            <a:noFill/>
          </a:ln>
          <a:effectLst/>
        </p:spPr>
        <p:txBody>
          <a:bodyPr anchor="ctr" anchorCtr="0" bIns="214245" compatLnSpc="1" lIns="177744" numCol="1" rIns="91440" tIns="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eaLnBrk="0" fontAlgn="base" hangingPunct="0" indent="0" latinLnBrk="0" lvl="0" marL="0" marR="0" rtl="0">
              <a:lnSpc>
                <a:spcPct val="100000"/>
              </a:lnSpc>
              <a:spcBef>
                <a:spcPct val="0"/>
              </a:spcBef>
              <a:spcAft>
                <a:spcPct val="0"/>
              </a:spcAft>
              <a:buClrTx/>
              <a:buSzTx/>
              <a:buFontTx/>
              <a:buNone/>
            </a:pPr>
            <a:r>
              <a:rPr b="1" dirty="0" sz="3600" lang="en-US">
                <a:solidFill>
                  <a:schemeClr val="accent2">
                    <a:lumMod val="50000"/>
                  </a:schemeClr>
                </a:solidFill>
                <a:latin typeface="Roboto"/>
              </a:rPr>
              <a:t>Searching</a:t>
            </a:r>
            <a:r>
              <a:rPr baseline="0" b="1" cap="none" dirty="0" sz="3600" i="0" kumimoji="0" lang="en-US" normalizeH="0" strike="noStrike" u="none">
                <a:ln>
                  <a:noFill/>
                </a:ln>
                <a:solidFill>
                  <a:schemeClr val="accent2">
                    <a:lumMod val="50000"/>
                  </a:schemeClr>
                </a:solidFill>
                <a:effectLst/>
                <a:latin typeface="Roboto"/>
              </a:rPr>
              <a:t>:</a:t>
            </a:r>
          </a:p>
          <a:p>
            <a:pPr algn="just"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effectLst/>
                <a:latin typeface="Roboto"/>
              </a:rPr>
              <a:t>  </a:t>
            </a:r>
            <a:endParaRPr baseline="0" b="0" cap="none" dirty="0" sz="2800" i="0" kumimoji="0" lang="en-US" normalizeH="0" strike="noStrike" u="none">
              <a:ln>
                <a:noFill/>
              </a:ln>
              <a:effectLst/>
            </a:endParaRPr>
          </a:p>
          <a:p>
            <a:pPr algn="just" defTabSz="914400" eaLnBrk="0" fontAlgn="base" hangingPunct="0" indent="0" latinLnBrk="0" lvl="0" marL="0" marR="0" rtl="0">
              <a:lnSpc>
                <a:spcPct val="100000"/>
              </a:lnSpc>
              <a:spcBef>
                <a:spcPct val="0"/>
              </a:spcBef>
              <a:spcAft>
                <a:spcPct val="0"/>
              </a:spcAft>
              <a:buClrTx/>
              <a:buSzTx/>
              <a:buFontTx/>
              <a:buNone/>
            </a:pPr>
            <a:r>
              <a:rPr dirty="0" sz="2800" lang="en-US">
                <a:latin typeface="Roboto"/>
              </a:rPr>
              <a:t>Searching for a</a:t>
            </a:r>
            <a:r>
              <a:rPr baseline="0" b="0" cap="none" dirty="0" sz="2800" i="0" kumimoji="0" lang="en-US" normalizeH="0" strike="noStrike" u="none">
                <a:ln>
                  <a:noFill/>
                </a:ln>
                <a:effectLst/>
                <a:latin typeface="Roboto"/>
              </a:rPr>
              <a:t>n element in an</a:t>
            </a:r>
            <a:r>
              <a:rPr b="0" cap="none" dirty="0" sz="2800" i="0" kumimoji="0" lang="en-US" normalizeH="0" strike="noStrike" u="none">
                <a:ln>
                  <a:noFill/>
                </a:ln>
                <a:effectLst/>
                <a:latin typeface="Roboto"/>
              </a:rPr>
              <a:t> array is </a:t>
            </a:r>
            <a:r>
              <a:rPr baseline="0" b="0" cap="none" dirty="0" sz="2800" i="0" kumimoji="0" lang="en-US" normalizeH="0" strike="noStrike" u="none">
                <a:ln>
                  <a:noFill/>
                </a:ln>
                <a:effectLst/>
                <a:latin typeface="Roboto"/>
              </a:rPr>
              <a:t>the process of </a:t>
            </a:r>
            <a:r>
              <a:rPr dirty="0" sz="2800" lang="en-US">
                <a:latin typeface="Roboto"/>
              </a:rPr>
              <a:t>determining the index of the position where the element is stored in.</a:t>
            </a:r>
            <a:r>
              <a:rPr baseline="0" b="0" cap="none" dirty="0" sz="2800" i="0" kumimoji="0" lang="en-US" normalizeH="0" strike="noStrike" u="none">
                <a:ln>
                  <a:noFill/>
                </a:ln>
                <a:effectLst/>
                <a:latin typeface="Roboto"/>
              </a:rPr>
              <a:t> There are different search</a:t>
            </a:r>
            <a:r>
              <a:rPr b="0" cap="none" dirty="0" sz="2800" i="0" kumimoji="0" lang="en-US" normalizeH="0" strike="noStrike" u="none">
                <a:ln>
                  <a:noFill/>
                </a:ln>
                <a:effectLst/>
                <a:latin typeface="Roboto"/>
              </a:rPr>
              <a:t> algorithms.</a:t>
            </a:r>
            <a:endParaRPr baseline="0" b="0" cap="none" dirty="0" sz="2800" i="0" kumimoji="0" lang="en-US" normalizeH="0" strike="noStrike" u="none">
              <a:ln>
                <a:noFill/>
              </a:ln>
              <a:effectLst/>
              <a:latin typeface="Roboto"/>
            </a:endParaRPr>
          </a:p>
          <a:p>
            <a:pPr algn="just" defTabSz="914400" eaLnBrk="0" fontAlgn="base" hangingPunct="0" indent="0" latinLnBrk="0" lvl="0" marL="0" marR="0" rtl="0">
              <a:lnSpc>
                <a:spcPct val="100000"/>
              </a:lnSpc>
              <a:spcBef>
                <a:spcPct val="0"/>
              </a:spcBef>
              <a:spcAft>
                <a:spcPct val="0"/>
              </a:spcAft>
              <a:buClrTx/>
              <a:buSzTx/>
              <a:buFontTx/>
              <a:buNone/>
            </a:pPr>
            <a:endParaRPr dirty="0" sz="2800" lang="en-US">
              <a:latin typeface="Roboto"/>
            </a:endParaRPr>
          </a:p>
          <a:p>
            <a:pPr algn="just"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effectLst/>
                <a:latin typeface="Roboto"/>
              </a:rPr>
              <a:t>Example:</a:t>
            </a:r>
            <a:r>
              <a:rPr b="0" cap="none" dirty="0" sz="2800" i="0" kumimoji="0" lang="en-US" normalizeH="0" strike="noStrike" u="none">
                <a:ln>
                  <a:noFill/>
                </a:ln>
                <a:effectLst/>
                <a:latin typeface="Roboto"/>
              </a:rPr>
              <a:t> searching for the element 19. </a:t>
            </a:r>
            <a:endParaRPr dirty="0" sz="2800" lang="en-US">
              <a:latin typeface="Roboto"/>
            </a:endParaRPr>
          </a:p>
          <a:p>
            <a:pPr algn="just"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effectLst/>
                <a:latin typeface="Roboto"/>
              </a:rPr>
              <a:t>19</a:t>
            </a:r>
            <a:r>
              <a:rPr b="0" cap="none" dirty="0" sz="2800" i="0" kumimoji="0" lang="en-US" normalizeH="0" strike="noStrike" u="none">
                <a:ln>
                  <a:noFill/>
                </a:ln>
                <a:effectLst/>
                <a:latin typeface="Roboto"/>
              </a:rPr>
              <a:t> is found in the array in the index 5.</a:t>
            </a:r>
            <a:endParaRPr baseline="0" b="0" cap="none" dirty="0" sz="2800" i="0" kumimoji="0" lang="en-US" normalizeH="0" strike="noStrike" u="none">
              <a:ln>
                <a:noFill/>
              </a:ln>
              <a:effectLst/>
              <a:latin typeface="Roboto"/>
            </a:endParaRPr>
          </a:p>
          <a:p>
            <a:pPr algn="just"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a:ln>
                <a:noFill/>
              </a:ln>
              <a:effectLst/>
              <a:latin typeface="Roboto"/>
            </a:endParaRPr>
          </a:p>
        </p:txBody>
      </p:sp>
      <p:pic>
        <p:nvPicPr>
          <p:cNvPr id="2097172" name="Picture 3" descr="Array Representation"/>
          <p:cNvPicPr>
            <a:picLocks noChangeAspect="1" noChangeArrowheads="1"/>
          </p:cNvPicPr>
          <p:nvPr/>
        </p:nvPicPr>
        <p:blipFill>
          <a:blip xmlns:r="http://schemas.openxmlformats.org/officeDocument/2006/relationships" r:embed="rId1"/>
          <a:srcRect/>
          <a:stretch>
            <a:fillRect/>
          </a:stretch>
        </p:blipFill>
        <p:spPr bwMode="auto">
          <a:xfrm>
            <a:off x="2035970" y="4263139"/>
            <a:ext cx="6797040" cy="1895049"/>
          </a:xfrm>
          <a:prstGeom prst="rect"/>
          <a:noFill/>
        </p:spPr>
      </p:pic>
      <p:sp>
        <p:nvSpPr>
          <p:cNvPr id="1048866" name="شكل بيضاوي 3"/>
          <p:cNvSpPr/>
          <p:nvPr/>
        </p:nvSpPr>
        <p:spPr>
          <a:xfrm>
            <a:off x="6115050" y="4982063"/>
            <a:ext cx="485775" cy="457200"/>
          </a:xfrm>
          <a:prstGeom prst="ellipse"/>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rtlCol="0"/>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867" name="Rectangle 1"/>
          <p:cNvSpPr>
            <a:spLocks noChangeArrowheads="1"/>
          </p:cNvSpPr>
          <p:nvPr/>
        </p:nvSpPr>
        <p:spPr bwMode="auto">
          <a:xfrm>
            <a:off x="328615" y="254550"/>
            <a:ext cx="10221129" cy="5941946"/>
          </a:xfrm>
          <a:prstGeom prst="rect"/>
          <a:solidFill>
            <a:srgbClr val="FFFFFF"/>
          </a:solidFill>
          <a:ln>
            <a:noFill/>
          </a:ln>
          <a:effectLst/>
        </p:spPr>
        <p:txBody>
          <a:bodyPr anchor="ctr" anchorCtr="0" bIns="214245" compatLnSpc="1" lIns="177744" numCol="1" rIns="91440" tIns="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eaLnBrk="0" fontAlgn="base" hangingPunct="0" indent="0" latinLnBrk="0" lvl="0" marL="0" marR="0" rtl="0">
              <a:lnSpc>
                <a:spcPct val="100000"/>
              </a:lnSpc>
              <a:spcBef>
                <a:spcPct val="0"/>
              </a:spcBef>
              <a:spcAft>
                <a:spcPct val="0"/>
              </a:spcAft>
              <a:buClrTx/>
              <a:buSzTx/>
              <a:buFontTx/>
              <a:buNone/>
            </a:pPr>
            <a:r>
              <a:rPr b="1" dirty="0" sz="4000" lang="en-US">
                <a:solidFill>
                  <a:schemeClr val="accent2">
                    <a:lumMod val="50000"/>
                  </a:schemeClr>
                </a:solidFill>
                <a:latin typeface="Roboto"/>
              </a:rPr>
              <a:t>Sorting</a:t>
            </a:r>
            <a:r>
              <a:rPr baseline="0" b="1" cap="none" dirty="0" sz="4000" i="0" kumimoji="0" lang="en-US" normalizeH="0" strike="noStrike" u="none">
                <a:ln>
                  <a:noFill/>
                </a:ln>
                <a:solidFill>
                  <a:schemeClr val="accent2">
                    <a:lumMod val="50000"/>
                  </a:schemeClr>
                </a:solidFill>
                <a:effectLst/>
                <a:latin typeface="Roboto"/>
              </a:rPr>
              <a:t>:</a:t>
            </a:r>
          </a:p>
          <a:p>
            <a:pPr algn="just" defTabSz="914400" eaLnBrk="0" fontAlgn="base" hangingPunct="0" indent="0" latinLnBrk="0" lvl="0" marL="0" marR="0" rtl="0">
              <a:lnSpc>
                <a:spcPct val="100000"/>
              </a:lnSpc>
              <a:spcBef>
                <a:spcPct val="0"/>
              </a:spcBef>
              <a:spcAft>
                <a:spcPct val="0"/>
              </a:spcAft>
              <a:buClrTx/>
              <a:buSzTx/>
              <a:buFontTx/>
              <a:buNone/>
            </a:pPr>
            <a:r>
              <a:rPr baseline="0" b="0" cap="none" dirty="0" sz="1200" i="0" kumimoji="0" lang="en-US" normalizeH="0" strike="noStrike" u="none">
                <a:ln>
                  <a:noFill/>
                </a:ln>
                <a:effectLst/>
                <a:latin typeface="Roboto"/>
              </a:rPr>
              <a:t>  </a:t>
            </a:r>
            <a:endParaRPr baseline="0" b="0" cap="none" dirty="0" sz="1200" i="0" kumimoji="0" lang="en-US" normalizeH="0" strike="noStrike" u="none">
              <a:ln>
                <a:noFill/>
              </a:ln>
              <a:effectLst/>
            </a:endParaRPr>
          </a:p>
          <a:p>
            <a:pPr algn="just" defTabSz="914400" eaLnBrk="0" fontAlgn="base" hangingPunct="0" indent="0" latinLnBrk="0" lvl="0" marL="0" marR="0" rtl="0">
              <a:lnSpc>
                <a:spcPct val="100000"/>
              </a:lnSpc>
              <a:spcBef>
                <a:spcPct val="0"/>
              </a:spcBef>
              <a:spcAft>
                <a:spcPct val="0"/>
              </a:spcAft>
              <a:buClrTx/>
              <a:buSzTx/>
              <a:buFontTx/>
              <a:buNone/>
            </a:pPr>
            <a:r>
              <a:rPr dirty="0" sz="2800" lang="en-US">
                <a:latin typeface="Roboto"/>
              </a:rPr>
              <a:t>Sorting a</a:t>
            </a:r>
            <a:r>
              <a:rPr baseline="0" b="0" cap="none" dirty="0" sz="2800" i="0" kumimoji="0" lang="en-US" normalizeH="0" strike="noStrike" u="none">
                <a:ln>
                  <a:noFill/>
                </a:ln>
                <a:effectLst/>
                <a:latin typeface="Roboto"/>
              </a:rPr>
              <a:t>n </a:t>
            </a:r>
            <a:r>
              <a:rPr b="0" cap="none" dirty="0" sz="2800" i="0" kumimoji="0" lang="en-US" normalizeH="0" strike="noStrike" u="none">
                <a:ln>
                  <a:noFill/>
                </a:ln>
                <a:effectLst/>
                <a:latin typeface="Roboto"/>
              </a:rPr>
              <a:t>array is </a:t>
            </a:r>
            <a:r>
              <a:rPr baseline="0" b="0" cap="none" dirty="0" sz="2800" i="0" kumimoji="0" lang="en-US" normalizeH="0" strike="noStrike" u="none">
                <a:ln>
                  <a:noFill/>
                </a:ln>
                <a:effectLst/>
                <a:latin typeface="Roboto"/>
              </a:rPr>
              <a:t>the process of rearrangement</a:t>
            </a:r>
            <a:r>
              <a:rPr b="0" cap="none" dirty="0" sz="2800" i="0" kumimoji="0" lang="en-US" normalizeH="0" strike="noStrike" u="none">
                <a:ln>
                  <a:noFill/>
                </a:ln>
                <a:effectLst/>
                <a:latin typeface="Roboto"/>
              </a:rPr>
              <a:t> of the array elements </a:t>
            </a:r>
            <a:r>
              <a:rPr dirty="0" sz="2800" lang="en-US">
                <a:latin typeface="Roboto"/>
              </a:rPr>
              <a:t>in ascending or descending order</a:t>
            </a:r>
            <a:r>
              <a:rPr b="0" cap="none" dirty="0" sz="2800" i="0" kumimoji="0" lang="en-US" normalizeH="0" strike="noStrike" u="none">
                <a:ln>
                  <a:noFill/>
                </a:ln>
                <a:effectLst/>
                <a:latin typeface="Roboto"/>
              </a:rPr>
              <a:t>.</a:t>
            </a:r>
            <a:endParaRPr baseline="0" b="0" cap="none" dirty="0" sz="2800" i="0" kumimoji="0" lang="en-US" normalizeH="0" strike="noStrike" u="none">
              <a:ln>
                <a:noFill/>
              </a:ln>
              <a:effectLst/>
              <a:latin typeface="Roboto"/>
            </a:endParaRPr>
          </a:p>
          <a:p>
            <a:pPr algn="just" defTabSz="914400" eaLnBrk="0" fontAlgn="base" hangingPunct="0" indent="0" latinLnBrk="0" lvl="0" marL="0" marR="0" rtl="0">
              <a:lnSpc>
                <a:spcPct val="100000"/>
              </a:lnSpc>
              <a:spcBef>
                <a:spcPct val="0"/>
              </a:spcBef>
              <a:spcAft>
                <a:spcPct val="0"/>
              </a:spcAft>
              <a:buClrTx/>
              <a:buSzTx/>
              <a:buFontTx/>
              <a:buNone/>
            </a:pPr>
            <a:endParaRPr dirty="0" sz="1400" lang="en-US">
              <a:latin typeface="Roboto"/>
            </a:endParaRPr>
          </a:p>
          <a:p>
            <a:pPr algn="just" defTabSz="914400" eaLnBrk="0" fontAlgn="base" hangingPunct="0" indent="0" latinLnBrk="0" lvl="0" marL="0" marR="0" rtl="0">
              <a:lnSpc>
                <a:spcPct val="100000"/>
              </a:lnSpc>
              <a:spcBef>
                <a:spcPct val="0"/>
              </a:spcBef>
              <a:spcAft>
                <a:spcPct val="0"/>
              </a:spcAft>
              <a:buClrTx/>
              <a:buSzTx/>
              <a:buFontTx/>
              <a:buNone/>
            </a:pPr>
            <a:r>
              <a:rPr dirty="0" sz="2800" lang="en-US">
                <a:latin typeface="Roboto"/>
              </a:rPr>
              <a:t>Example:</a:t>
            </a:r>
          </a:p>
          <a:p>
            <a:pPr algn="ctr" defTabSz="914400" eaLnBrk="0" fontAlgn="base" hangingPunct="0" latinLnBrk="0" lvl="0" marR="0" rtl="0">
              <a:lnSpc>
                <a:spcPct val="100000"/>
              </a:lnSpc>
              <a:spcBef>
                <a:spcPct val="0"/>
              </a:spcBef>
              <a:spcAft>
                <a:spcPct val="0"/>
              </a:spcAft>
              <a:buClrTx/>
              <a:buSzTx/>
            </a:pPr>
            <a:r>
              <a:rPr b="0" cap="none" dirty="0" sz="2800" i="0" kumimoji="0" lang="en-US" normalizeH="0" strike="noStrike" u="none">
                <a:ln>
                  <a:noFill/>
                </a:ln>
                <a:effectLst/>
                <a:latin typeface="Roboto"/>
              </a:rPr>
              <a:t>array =  5  3  1  4   2</a:t>
            </a:r>
          </a:p>
          <a:p>
            <a:pPr algn="ctr" defTabSz="914400" eaLnBrk="0" fontAlgn="base" hangingPunct="0" latinLnBrk="0" lvl="0" marR="0" rtl="0">
              <a:lnSpc>
                <a:spcPct val="100000"/>
              </a:lnSpc>
              <a:spcBef>
                <a:spcPct val="0"/>
              </a:spcBef>
              <a:spcAft>
                <a:spcPct val="0"/>
              </a:spcAft>
              <a:buClrTx/>
              <a:buSzTx/>
            </a:pPr>
            <a:endParaRPr b="0" cap="none" dirty="0" sz="2800" i="0" kumimoji="0" lang="en-US" normalizeH="0" strike="noStrike" u="none">
              <a:ln>
                <a:noFill/>
              </a:ln>
              <a:effectLst/>
              <a:latin typeface="Roboto"/>
            </a:endParaRPr>
          </a:p>
          <a:p>
            <a:pPr algn="just" lvl="0"/>
            <a:r>
              <a:rPr dirty="0" sz="2800" lang="en-US">
                <a:latin typeface="Roboto"/>
              </a:rPr>
              <a:t>Sorting in ascending order : </a:t>
            </a:r>
            <a:r>
              <a:rPr baseline="0" dirty="0" sz="2800" lang="en-US">
                <a:latin typeface="Roboto"/>
              </a:rPr>
              <a:t>1 2 3 4 5</a:t>
            </a:r>
          </a:p>
          <a:p>
            <a:pPr algn="just" lvl="0"/>
            <a:endParaRPr baseline="0" dirty="0" sz="2800" lang="en-US">
              <a:latin typeface="Roboto"/>
            </a:endParaRPr>
          </a:p>
          <a:p>
            <a:pPr algn="just" lvl="0"/>
            <a:r>
              <a:rPr dirty="0" sz="2800" lang="en-US">
                <a:latin typeface="Roboto"/>
              </a:rPr>
              <a:t>Sorting in descending order : 5 4 3 2 1</a:t>
            </a:r>
          </a:p>
          <a:p>
            <a:pPr algn="just" lvl="0"/>
            <a:endParaRPr baseline="0" b="0" cap="none" dirty="0" sz="1050" i="0" kumimoji="0" lang="en-US" normalizeH="0" strike="noStrike" u="none">
              <a:ln>
                <a:noFill/>
              </a:ln>
              <a:effectLst/>
              <a:latin typeface="Roboto"/>
            </a:endParaRPr>
          </a:p>
          <a:p>
            <a:pPr algn="just" lvl="0"/>
            <a:endParaRPr dirty="0" sz="2800" lang="en-US">
              <a:latin typeface="Roboto"/>
            </a:endParaRPr>
          </a:p>
          <a:p>
            <a:pPr algn="just" lvl="0"/>
            <a:r>
              <a:rPr baseline="0" b="0" cap="none" dirty="0" sz="2800" i="0" kumimoji="0" lang="en-US" normalizeH="0" strike="noStrike" u="none">
                <a:ln>
                  <a:noFill/>
                </a:ln>
                <a:effectLst/>
                <a:latin typeface="Roboto"/>
              </a:rPr>
              <a:t>There are many sorting algorithms</a:t>
            </a:r>
            <a:r>
              <a:rPr b="0" cap="none" dirty="0" sz="2800" i="0" kumimoji="0" lang="en-US" normalizeH="0" strike="noStrike" u="none">
                <a:ln>
                  <a:noFill/>
                </a:ln>
                <a:effectLst/>
                <a:latin typeface="Roboto"/>
              </a:rPr>
              <a:t> (bubble</a:t>
            </a:r>
            <a:r>
              <a:rPr dirty="0" sz="2800" lang="en-US">
                <a:latin typeface="Roboto"/>
              </a:rPr>
              <a:t>, insertion, selection, …)</a:t>
            </a:r>
            <a:endParaRPr baseline="0" b="0" cap="none" dirty="0" sz="2800" i="0" kumimoji="0" lang="en-US" normalizeH="0" strike="noStrike" u="none">
              <a:ln>
                <a:noFill/>
              </a:ln>
              <a:effectLst/>
              <a:latin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30" name="مستطيل 1"/>
          <p:cNvSpPr/>
          <p:nvPr/>
        </p:nvSpPr>
        <p:spPr>
          <a:xfrm>
            <a:off x="305860" y="898525"/>
            <a:ext cx="10252603" cy="5019041"/>
          </a:xfrm>
          <a:prstGeom prst="rect"/>
        </p:spPr>
        <p:txBody>
          <a:bodyPr wrap="square">
            <a:spAutoFit/>
          </a:bodyPr>
          <a:p>
            <a:pPr algn="just" defTabSz="457200" fontAlgn="base" indent="-271463" lvl="1" marL="271463">
              <a:spcBef>
                <a:spcPts val="1000"/>
              </a:spcBef>
              <a:buClr>
                <a:schemeClr val="accent1"/>
              </a:buClr>
              <a:buSzPct val="80000"/>
              <a:buFont typeface="Wingdings 3" charset="2"/>
              <a:buChar char=""/>
            </a:pPr>
            <a:r>
              <a:rPr dirty="0" sz="2800" lang="en-US">
                <a:solidFill>
                  <a:schemeClr val="tx1">
                    <a:lumMod val="75000"/>
                    <a:lumOff val="25000"/>
                  </a:schemeClr>
                </a:solidFill>
              </a:rPr>
              <a:t>Applications are becoming more complex and the amount of data is increasing day by day, this may cause problems with processing speed, searching data, handling multiple requests etc.</a:t>
            </a:r>
          </a:p>
          <a:p>
            <a:pPr algn="just" defTabSz="457200" fontAlgn="base" indent="-271463" lvl="1" marL="271463">
              <a:spcBef>
                <a:spcPts val="1000"/>
              </a:spcBef>
              <a:buClr>
                <a:schemeClr val="accent1"/>
              </a:buClr>
              <a:buSzPct val="80000"/>
              <a:buFont typeface="Wingdings 3" charset="2"/>
              <a:buChar char=""/>
            </a:pPr>
            <a:r>
              <a:rPr dirty="0" sz="2800" lang="en-US">
                <a:solidFill>
                  <a:schemeClr val="tx1">
                    <a:lumMod val="75000"/>
                    <a:lumOff val="25000"/>
                  </a:schemeClr>
                </a:solidFill>
              </a:rPr>
              <a:t>Data structures and algorithms are two of the most important aspects of computing. </a:t>
            </a:r>
          </a:p>
          <a:p>
            <a:pPr algn="just" defTabSz="457200" fontAlgn="base" indent="-271463" lvl="1" marL="271463">
              <a:spcBef>
                <a:spcPts val="1000"/>
              </a:spcBef>
              <a:buClr>
                <a:schemeClr val="accent1"/>
              </a:buClr>
              <a:buSzPct val="80000"/>
              <a:buFont typeface="Wingdings 3" charset="2"/>
              <a:buChar char=""/>
            </a:pPr>
            <a:r>
              <a:rPr dirty="0" sz="2800" lang="en-US">
                <a:solidFill>
                  <a:schemeClr val="tx1">
                    <a:lumMod val="75000"/>
                    <a:lumOff val="25000"/>
                  </a:schemeClr>
                </a:solidFill>
              </a:rPr>
              <a:t>It provides a way of organizing, managing, and storing data efficiently. </a:t>
            </a:r>
          </a:p>
          <a:p>
            <a:pPr algn="just" defTabSz="457200" fontAlgn="base" indent="-271463" lvl="1" marL="271463">
              <a:spcBef>
                <a:spcPts val="1000"/>
              </a:spcBef>
              <a:buClr>
                <a:schemeClr val="accent1"/>
              </a:buClr>
              <a:buSzPct val="80000"/>
              <a:buFont typeface="Wingdings 3" charset="2"/>
              <a:buChar char=""/>
            </a:pPr>
            <a:r>
              <a:rPr dirty="0" sz="2800" lang="en-US">
                <a:solidFill>
                  <a:schemeClr val="tx1">
                    <a:lumMod val="75000"/>
                    <a:lumOff val="25000"/>
                  </a:schemeClr>
                </a:solidFill>
              </a:rPr>
              <a:t> It plays an important role in enhancing the performance of a program. </a:t>
            </a:r>
            <a:r>
              <a:rPr dirty="0" sz="2800" lang="en-US">
                <a:solidFill>
                  <a:srgbClr val="231F20"/>
                </a:solidFill>
                <a:latin typeface="Generic33-Regular"/>
              </a:rPr>
              <a:t>It allows the programs to process the data in an efficient manner.</a:t>
            </a:r>
            <a:endParaRPr dirty="0" sz="2800" lang="en-US">
              <a:solidFill>
                <a:schemeClr val="tx1">
                  <a:lumMod val="75000"/>
                  <a:lumOff val="25000"/>
                </a:schemeClr>
              </a:solidFill>
            </a:endParaRPr>
          </a:p>
          <a:p>
            <a:pPr algn="just" defTabSz="457200" fontAlgn="base" lvl="1" marL="0">
              <a:spcBef>
                <a:spcPts val="1000"/>
              </a:spcBef>
              <a:buClr>
                <a:schemeClr val="accent1"/>
              </a:buClr>
              <a:buSzPct val="80000"/>
            </a:pPr>
            <a:endParaRPr dirty="0" sz="2800" lang="en-US">
              <a:solidFill>
                <a:schemeClr val="tx1">
                  <a:lumMod val="75000"/>
                  <a:lumOff val="25000"/>
                </a:schemeClr>
              </a:solidFill>
            </a:endParaRPr>
          </a:p>
        </p:txBody>
      </p:sp>
      <p:sp>
        <p:nvSpPr>
          <p:cNvPr id="1048631" name="Rectangle 2"/>
          <p:cNvSpPr txBox="1">
            <a:spLocks noChangeArrowheads="1"/>
          </p:cNvSpPr>
          <p:nvPr/>
        </p:nvSpPr>
        <p:spPr>
          <a:xfrm>
            <a:off x="577322" y="238125"/>
            <a:ext cx="8596668" cy="1320800"/>
          </a:xfrm>
          <a:prstGeom prst="rect"/>
        </p:spPr>
        <p:txBody>
          <a:bodyPr/>
          <a:lst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lang="en-US"/>
              <a:t>Why we need for Data Structures?</a:t>
            </a:r>
            <a:endParaRPr b="1"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32" name="مستطيل 6"/>
          <p:cNvSpPr/>
          <p:nvPr/>
        </p:nvSpPr>
        <p:spPr>
          <a:xfrm>
            <a:off x="267759" y="1250513"/>
            <a:ext cx="10410825" cy="3799841"/>
          </a:xfrm>
          <a:prstGeom prst="rect"/>
        </p:spPr>
        <p:txBody>
          <a:bodyPr wrap="square">
            <a:spAutoFit/>
          </a:bodyPr>
          <a:p>
            <a:pPr algn="just" defTabSz="457200" fontAlgn="base" indent="-271463" lvl="1" marL="271463">
              <a:spcBef>
                <a:spcPts val="1000"/>
              </a:spcBef>
              <a:buClr>
                <a:schemeClr val="accent1"/>
              </a:buClr>
              <a:buSzPct val="80000"/>
              <a:buFont typeface="Wingdings 3" charset="2"/>
              <a:buChar char=""/>
            </a:pPr>
            <a:endParaRPr dirty="0" sz="2800" lang="en-US">
              <a:solidFill>
                <a:schemeClr val="tx1">
                  <a:lumMod val="75000"/>
                  <a:lumOff val="25000"/>
                </a:schemeClr>
              </a:solidFill>
            </a:endParaRPr>
          </a:p>
          <a:p>
            <a:pPr algn="just" defTabSz="457200" fontAlgn="base" indent="-271463" lvl="1" marL="271463">
              <a:spcBef>
                <a:spcPts val="1200"/>
              </a:spcBef>
              <a:spcAft>
                <a:spcPts val="1200"/>
              </a:spcAft>
              <a:buClr>
                <a:schemeClr val="accent1"/>
              </a:buClr>
              <a:buSzPct val="80000"/>
              <a:buFont typeface="Wingdings 3" charset="2"/>
              <a:buChar char=""/>
            </a:pPr>
            <a:r>
              <a:rPr dirty="0" sz="2800" lang="en-US">
                <a:solidFill>
                  <a:schemeClr val="tx1">
                    <a:lumMod val="75000"/>
                    <a:lumOff val="25000"/>
                  </a:schemeClr>
                </a:solidFill>
              </a:rPr>
              <a:t>Learning data structure and algorithms will help in improving the programmers performance which will enable them to write more efficient and more reliable code. </a:t>
            </a:r>
          </a:p>
          <a:p>
            <a:pPr algn="just" defTabSz="457200" fontAlgn="base" indent="-271463" lvl="1" marL="271463">
              <a:spcBef>
                <a:spcPts val="1200"/>
              </a:spcBef>
              <a:spcAft>
                <a:spcPts val="1200"/>
              </a:spcAft>
              <a:buClr>
                <a:schemeClr val="accent1"/>
              </a:buClr>
              <a:buSzPct val="80000"/>
              <a:buFont typeface="Wingdings 3" charset="2"/>
              <a:buChar char=""/>
            </a:pPr>
            <a:r>
              <a:rPr dirty="0" sz="2800" lang="en-US">
                <a:solidFill>
                  <a:schemeClr val="tx1">
                    <a:lumMod val="75000"/>
                    <a:lumOff val="25000"/>
                  </a:schemeClr>
                </a:solidFill>
              </a:rPr>
              <a:t>This also will help in solving problems more quickly and more effectively.</a:t>
            </a:r>
          </a:p>
          <a:p>
            <a:pPr algn="just" defTabSz="457200" fontAlgn="base" lvl="1" marL="0">
              <a:spcBef>
                <a:spcPts val="1200"/>
              </a:spcBef>
              <a:spcAft>
                <a:spcPts val="1200"/>
              </a:spcAft>
              <a:buClr>
                <a:schemeClr val="accent1"/>
              </a:buClr>
              <a:buSzPct val="80000"/>
            </a:pPr>
            <a:endParaRPr dirty="0" sz="2800" lang="en-US">
              <a:solidFill>
                <a:schemeClr val="tx1">
                  <a:lumMod val="75000"/>
                  <a:lumOff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33" name="Rectangle 2"/>
          <p:cNvSpPr>
            <a:spLocks noGrp="1" noChangeArrowheads="1"/>
          </p:cNvSpPr>
          <p:nvPr>
            <p:ph type="title"/>
          </p:nvPr>
        </p:nvSpPr>
        <p:spPr>
          <a:xfrm>
            <a:off x="1249979" y="280988"/>
            <a:ext cx="8596668" cy="660400"/>
          </a:xfrm>
        </p:spPr>
        <p:txBody>
          <a:bodyPr/>
          <a:p>
            <a:pPr algn="ctr"/>
            <a:r>
              <a:rPr b="1" dirty="0" lang="en-US"/>
              <a:t>Selecting A Data Structure</a:t>
            </a:r>
          </a:p>
        </p:txBody>
      </p:sp>
      <p:sp>
        <p:nvSpPr>
          <p:cNvPr id="1048634" name="Rectangle 3"/>
          <p:cNvSpPr>
            <a:spLocks noGrp="1" noChangeArrowheads="1"/>
          </p:cNvSpPr>
          <p:nvPr>
            <p:ph idx="1"/>
          </p:nvPr>
        </p:nvSpPr>
        <p:spPr>
          <a:xfrm>
            <a:off x="295275" y="941388"/>
            <a:ext cx="10506076" cy="4778375"/>
          </a:xfrm>
        </p:spPr>
        <p:txBody>
          <a:bodyPr>
            <a:noAutofit/>
          </a:bodyPr>
          <a:p>
            <a:pPr algn="just" indent="-342900" lvl="1" marL="342900"/>
            <a:r>
              <a:rPr dirty="0" sz="2800" lang="en-US"/>
              <a:t>The choice of data structure and algorithm can make the difference between a program running in a few seconds or many days.</a:t>
            </a:r>
          </a:p>
          <a:p>
            <a:pPr algn="just"/>
            <a:r>
              <a:rPr dirty="0" sz="2800" lang="en-US"/>
              <a:t>Each data structure has costs and benefits.</a:t>
            </a:r>
          </a:p>
          <a:p>
            <a:pPr algn="just"/>
            <a:r>
              <a:rPr dirty="0" sz="2800" lang="en-US"/>
              <a:t>Rarely is one data structure better than another in all situations.</a:t>
            </a:r>
          </a:p>
          <a:p>
            <a:pPr algn="just"/>
            <a:r>
              <a:rPr dirty="0" sz="2800" lang="en-US"/>
              <a:t>A data structure requires:</a:t>
            </a:r>
          </a:p>
          <a:p>
            <a:pPr algn="just" lvl="1"/>
            <a:r>
              <a:rPr dirty="0" sz="2800" lang="en-US"/>
              <a:t>space for each data item it stores,</a:t>
            </a:r>
          </a:p>
          <a:p>
            <a:pPr algn="just" lvl="1"/>
            <a:r>
              <a:rPr dirty="0" sz="2800" lang="en-US"/>
              <a:t>time to perform each basic operation,</a:t>
            </a:r>
          </a:p>
          <a:p>
            <a:pPr algn="just" lvl="1"/>
            <a:r>
              <a:rPr dirty="0" sz="2800" lang="en-US"/>
              <a:t>programming effort.</a:t>
            </a:r>
          </a:p>
          <a:p>
            <a:pPr indent="0" lvl="1" marL="457200">
              <a:buNone/>
            </a:pPr>
            <a:endParaRPr dirty="0" sz="2400" lang="en-US">
              <a:solidFill>
                <a:schemeClr val="tx1"/>
              </a:solidFill>
            </a:endParaRPr>
          </a:p>
          <a:p>
            <a:pPr indent="0" lvl="1" marL="457200">
              <a:buNone/>
            </a:pPr>
            <a:endParaRPr dirty="0" sz="2400" 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5" name="مستطيل 2"/>
          <p:cNvSpPr/>
          <p:nvPr/>
        </p:nvSpPr>
        <p:spPr>
          <a:xfrm>
            <a:off x="419099" y="314236"/>
            <a:ext cx="10067925" cy="5996940"/>
          </a:xfrm>
          <a:prstGeom prst="rect"/>
        </p:spPr>
        <p:txBody>
          <a:bodyPr wrap="square">
            <a:spAutoFit/>
          </a:bodyPr>
          <a:p>
            <a:pPr algn="just" defTabSz="457200" indent="-342900" lvl="1" marL="342900">
              <a:spcBef>
                <a:spcPts val="1000"/>
              </a:spcBef>
              <a:buClr>
                <a:schemeClr val="accent1"/>
              </a:buClr>
              <a:buSzPct val="80000"/>
              <a:buFont typeface="Wingdings 3" charset="2"/>
              <a:buChar char=""/>
            </a:pPr>
            <a:r>
              <a:rPr dirty="0" sz="2800" lang="en-US">
                <a:solidFill>
                  <a:schemeClr val="tx1">
                    <a:lumMod val="75000"/>
                    <a:lumOff val="25000"/>
                  </a:schemeClr>
                </a:solidFill>
              </a:rPr>
              <a:t>Each problem has constraints on available time and space.</a:t>
            </a:r>
          </a:p>
          <a:p>
            <a:pPr algn="just" defTabSz="457200" indent="-342900" lvl="1" marL="342900">
              <a:spcBef>
                <a:spcPts val="1000"/>
              </a:spcBef>
              <a:buClr>
                <a:schemeClr val="accent1"/>
              </a:buClr>
              <a:buSzPct val="80000"/>
              <a:buFont typeface="Wingdings 3" charset="2"/>
              <a:buChar char=""/>
            </a:pPr>
            <a:r>
              <a:rPr dirty="0" sz="2800" lang="en-US">
                <a:solidFill>
                  <a:schemeClr val="tx1">
                    <a:lumMod val="75000"/>
                    <a:lumOff val="25000"/>
                  </a:schemeClr>
                </a:solidFill>
              </a:rPr>
              <a:t>Only after a careful analysis of problem characteristics can we know the best data structure for the task.</a:t>
            </a:r>
          </a:p>
          <a:p>
            <a:pPr algn="just" defTabSz="457200" lvl="1" marL="0">
              <a:spcBef>
                <a:spcPts val="1000"/>
              </a:spcBef>
              <a:buClr>
                <a:schemeClr val="accent1"/>
              </a:buClr>
              <a:buSzPct val="80000"/>
            </a:pPr>
            <a:endParaRPr dirty="0" sz="2800" lang="en-US">
              <a:solidFill>
                <a:schemeClr val="tx1">
                  <a:lumMod val="75000"/>
                  <a:lumOff val="25000"/>
                </a:schemeClr>
              </a:solidFill>
            </a:endParaRPr>
          </a:p>
          <a:p>
            <a:pPr algn="just" indent="-514350" lvl="1" marL="971550">
              <a:lnSpc>
                <a:spcPct val="150000"/>
              </a:lnSpc>
              <a:buFont typeface="+mj-lt"/>
              <a:buAutoNum type="arabicPeriod"/>
            </a:pPr>
            <a:r>
              <a:rPr dirty="0" sz="2800" lang="en-US"/>
              <a:t>Analyze the problem to determine the resource constraints a solution must meet.</a:t>
            </a:r>
          </a:p>
          <a:p>
            <a:pPr algn="just" indent="-514350" lvl="1" marL="971550">
              <a:lnSpc>
                <a:spcPct val="150000"/>
              </a:lnSpc>
              <a:buFont typeface="+mj-lt"/>
              <a:buAutoNum type="arabicPeriod"/>
            </a:pPr>
            <a:r>
              <a:rPr dirty="0" sz="2800" lang="en-US"/>
              <a:t>Determine basic operations that must be supported. Quantify resource constraints for each operation.</a:t>
            </a:r>
          </a:p>
          <a:p>
            <a:pPr indent="-514350" lvl="1" marL="971550">
              <a:lnSpc>
                <a:spcPct val="150000"/>
              </a:lnSpc>
              <a:buFont typeface="+mj-lt"/>
              <a:buAutoNum type="arabicPeriod"/>
            </a:pPr>
            <a:r>
              <a:rPr dirty="0" sz="2800" lang="en-US"/>
              <a:t>Select the data structure that best meets these requirements.</a:t>
            </a:r>
          </a:p>
          <a:p>
            <a:pPr algn="just" defTabSz="457200" indent="-342900" lvl="1" marL="342900">
              <a:spcBef>
                <a:spcPts val="1000"/>
              </a:spcBef>
              <a:buClr>
                <a:schemeClr val="accent1"/>
              </a:buClr>
              <a:buSzPct val="80000"/>
              <a:buFont typeface="Wingdings 3" charset="2"/>
              <a:buChar char=""/>
            </a:pPr>
            <a:endParaRPr dirty="0" sz="2800" lang="en-US">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واجهة">
  <a:themeElements>
    <a:clrScheme name="أزرق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واجهة">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اجهة">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نسق Offic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Microsoft</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Data Structures</dc:title>
  <dc:creator>pc</dc:creator>
  <cp:lastModifiedBy>T-COM</cp:lastModifiedBy>
  <dcterms:created xsi:type="dcterms:W3CDTF">٢٠٢٢-١٠-١١T٠٥:٠٣:٥٩Z</dcterms:created>
  <dcterms:modified xsi:type="dcterms:W3CDTF">٢٠٢٣-٠٩-٢٤T١٦:٥٠:٥٨Z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ba9d168d673a4b658b14aa521ddd2596</vt:lpwstr>
  </property>
</Properties>
</file>