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0" r:id="rId2"/>
    <p:sldId id="264" r:id="rId3"/>
    <p:sldId id="279" r:id="rId4"/>
    <p:sldId id="265" r:id="rId5"/>
    <p:sldId id="273" r:id="rId6"/>
    <p:sldId id="266" r:id="rId7"/>
    <p:sldId id="281" r:id="rId8"/>
    <p:sldId id="282" r:id="rId9"/>
    <p:sldId id="276" r:id="rId10"/>
    <p:sldId id="283" r:id="rId11"/>
    <p:sldId id="267" r:id="rId12"/>
    <p:sldId id="268" r:id="rId13"/>
    <p:sldId id="269" r:id="rId14"/>
    <p:sldId id="288" r:id="rId15"/>
    <p:sldId id="289" r:id="rId16"/>
    <p:sldId id="290" r:id="rId17"/>
    <p:sldId id="292" r:id="rId18"/>
    <p:sldId id="291" r:id="rId19"/>
    <p:sldId id="293" r:id="rId20"/>
    <p:sldId id="271" r:id="rId21"/>
    <p:sldId id="284" r:id="rId22"/>
    <p:sldId id="278" r:id="rId23"/>
    <p:sldId id="272"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479D3-36BC-4AC7-ABED-3E2C9C6CFB3F}" type="datetimeFigureOut">
              <a:rPr lang="en-US" smtClean="0"/>
              <a:t>10/7/2023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E463D-1000-4463-892A-5CD9BBB084AA}" type="slidenum">
              <a:rPr lang="en-US" smtClean="0"/>
              <a:t>‹#›</a:t>
            </a:fld>
            <a:endParaRPr lang="en-US"/>
          </a:p>
        </p:txBody>
      </p:sp>
    </p:spTree>
    <p:extLst>
      <p:ext uri="{BB962C8B-B14F-4D97-AF65-F5344CB8AC3E}">
        <p14:creationId xmlns:p14="http://schemas.microsoft.com/office/powerpoint/2010/main" val="31910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32EE463D-1000-4463-892A-5CD9BBB084AA}" type="slidenum">
              <a:rPr lang="en-US" smtClean="0"/>
              <a:t>23</a:t>
            </a:fld>
            <a:endParaRPr lang="en-US"/>
          </a:p>
        </p:txBody>
      </p:sp>
    </p:spTree>
    <p:extLst>
      <p:ext uri="{BB962C8B-B14F-4D97-AF65-F5344CB8AC3E}">
        <p14:creationId xmlns:p14="http://schemas.microsoft.com/office/powerpoint/2010/main" val="147627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01DAE05B-DAC2-4859-8AFF-FA9C59E22625}"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5323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4663931A-9B99-403C-BADB-51167334DC00}"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559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0D8245C-81F9-4580-A9F2-DEA070E7A575}"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91001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93A28099-7049-48E5-8C1C-95C52B413D44}"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77979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56FECE78-4BFB-4890-8C99-AD65122606E7}"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66845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925281FB-4647-4C34-B53A-26D115DDAF53}"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6964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A34235CA-5091-4A3D-AF71-20A8BD49AC35}"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345294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4975C1B-C301-4621-8EA5-A43C1AFEF1F6}"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6704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77333" y="2160589"/>
            <a:ext cx="8596669"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C76AD59-6C68-48FC-BD10-086366A6105C}"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62562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9D999392-CFCB-4F34-8703-A1D514FAFE4F}"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463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F010523-C398-41AE-B35F-D8945215BD14}" type="datetime1">
              <a:rPr lang="en-US" smtClean="0">
                <a:solidFill>
                  <a:prstClr val="black">
                    <a:tint val="75000"/>
                  </a:prstClr>
                </a:solidFill>
              </a:rPr>
              <a:t>10/7/2023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1959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F831788-63E6-471F-BD9B-37CCEB2D4C0A}" type="datetime1">
              <a:rPr lang="en-US" smtClean="0">
                <a:solidFill>
                  <a:prstClr val="black">
                    <a:tint val="75000"/>
                  </a:prstClr>
                </a:solidFill>
              </a:rPr>
              <a:t>10/7/2023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426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D5666432-4102-47F5-8457-90D0BA14B2CE}" type="datetime1">
              <a:rPr lang="en-US" smtClean="0">
                <a:solidFill>
                  <a:prstClr val="black">
                    <a:tint val="75000"/>
                  </a:prstClr>
                </a:solidFill>
              </a:rPr>
              <a:t>10/7/2023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0887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980145" y="6041361"/>
            <a:ext cx="911939" cy="365125"/>
          </a:xfrm>
        </p:spPr>
        <p:txBody>
          <a:bodyPr/>
          <a:lstStyle/>
          <a:p>
            <a:fld id="{1B0D1CA5-F924-475F-8563-83577EAD2E60}" type="datetime1">
              <a:rPr lang="en-US" smtClean="0">
                <a:solidFill>
                  <a:prstClr val="black">
                    <a:tint val="75000"/>
                  </a:prstClr>
                </a:solidFill>
              </a:rPr>
              <a:t>10/7/2023</a:t>
            </a:fld>
            <a:endParaRPr lang="en-US">
              <a:solidFill>
                <a:prstClr val="black">
                  <a:tint val="75000"/>
                </a:prstClr>
              </a:solidFill>
            </a:endParaRPr>
          </a:p>
        </p:txBody>
      </p:sp>
      <p:sp>
        <p:nvSpPr>
          <p:cNvPr id="3" name="Footer Placeholder 2"/>
          <p:cNvSpPr>
            <a:spLocks noGrp="1"/>
          </p:cNvSpPr>
          <p:nvPr>
            <p:ph type="ftr" sz="quarter" idx="11"/>
          </p:nvPr>
        </p:nvSpPr>
        <p:spPr>
          <a:xfrm>
            <a:off x="2105768" y="6041361"/>
            <a:ext cx="6297612" cy="365125"/>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276935" y="5981253"/>
            <a:ext cx="583678" cy="425234"/>
          </a:xfrm>
        </p:spPr>
        <p:txBody>
          <a:bodyPr/>
          <a:lstStyle>
            <a:lvl1pPr>
              <a:defRPr sz="1100"/>
            </a:lvl1pPr>
          </a:lstStyle>
          <a:p>
            <a:fld id="{A01E0C16-5E61-4552-AB1A-A53C5948E3BC}"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10150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8B15901C-8691-40C9-8E9D-8A32EF97D12C}" type="datetime1">
              <a:rPr lang="en-US" smtClean="0">
                <a:solidFill>
                  <a:prstClr val="black">
                    <a:tint val="75000"/>
                  </a:prstClr>
                </a:solidFill>
              </a:rPr>
              <a:t>10/7/2023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91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C14CC0B0-B355-4214-888F-3C736CE34174}" type="datetime1">
              <a:rPr lang="en-US" smtClean="0">
                <a:solidFill>
                  <a:prstClr val="black">
                    <a:tint val="75000"/>
                  </a:prstClr>
                </a:solidFill>
              </a:rPr>
              <a:t>10/7/2023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2111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000" cy="6870500"/>
            <a:chOff x="-12514255" y="-8467"/>
            <a:chExt cx="24706255" cy="6870500"/>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514255" y="4017233"/>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168553-80C0-40E8-BE65-F27CE1E5F375}" type="datetime1">
              <a:rPr lang="en-US" smtClean="0">
                <a:solidFill>
                  <a:prstClr val="black">
                    <a:tint val="75000"/>
                  </a:prstClr>
                </a:solidFill>
              </a:rPr>
              <a:t>10/7/2023</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558839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pPr algn="ctr"/>
            <a:r>
              <a:rPr lang="en-US" b="1" dirty="0"/>
              <a:t>Data Structures</a:t>
            </a:r>
            <a:br>
              <a:rPr lang="en-US" b="1" dirty="0"/>
            </a:br>
            <a:endParaRPr lang="en-US" b="1" dirty="0"/>
          </a:p>
        </p:txBody>
      </p:sp>
      <p:sp>
        <p:nvSpPr>
          <p:cNvPr id="3" name="عنوان فرعي 2"/>
          <p:cNvSpPr>
            <a:spLocks noGrp="1"/>
          </p:cNvSpPr>
          <p:nvPr>
            <p:ph type="subTitle" idx="1"/>
          </p:nvPr>
        </p:nvSpPr>
        <p:spPr/>
        <p:txBody>
          <a:bodyPr>
            <a:normAutofit/>
          </a:bodyPr>
          <a:lstStyle/>
          <a:p>
            <a:pPr algn="ctr"/>
            <a:r>
              <a:rPr lang="en-US" sz="3600" dirty="0"/>
              <a:t>Stacks and Queues</a:t>
            </a:r>
            <a:endParaRPr lang="en-US" sz="3600" b="1" dirty="0"/>
          </a:p>
        </p:txBody>
      </p:sp>
      <p:sp>
        <p:nvSpPr>
          <p:cNvPr id="4" name="عنصر نائب لرقم الشريحة 3">
            <a:extLst>
              <a:ext uri="{FF2B5EF4-FFF2-40B4-BE49-F238E27FC236}">
                <a16:creationId xmlns:a16="http://schemas.microsoft.com/office/drawing/2014/main" id="{FDC4B90F-83CE-A0DF-372A-92487D8DC144}"/>
              </a:ext>
            </a:extLst>
          </p:cNvPr>
          <p:cNvSpPr>
            <a:spLocks noGrp="1"/>
          </p:cNvSpPr>
          <p:nvPr>
            <p:ph type="sldNum" sz="quarter" idx="12"/>
          </p:nvPr>
        </p:nvSpPr>
        <p:spPr/>
        <p:txBody>
          <a:bodyPr/>
          <a:lstStyle/>
          <a:p>
            <a:fld id="{A01E0C16-5E61-4552-AB1A-A53C5948E3BC}" type="slidenum">
              <a:rPr lang="en-US" smtClean="0">
                <a:solidFill>
                  <a:srgbClr val="90C226"/>
                </a:solidFill>
              </a:rPr>
              <a:pPr/>
              <a:t>1</a:t>
            </a:fld>
            <a:endParaRPr lang="en-US">
              <a:solidFill>
                <a:srgbClr val="90C226"/>
              </a:solidFill>
            </a:endParaRPr>
          </a:p>
        </p:txBody>
      </p:sp>
    </p:spTree>
    <p:extLst>
      <p:ext uri="{BB962C8B-B14F-4D97-AF65-F5344CB8AC3E}">
        <p14:creationId xmlns:p14="http://schemas.microsoft.com/office/powerpoint/2010/main" val="3353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33399" y="1217592"/>
            <a:ext cx="10196514" cy="4093428"/>
          </a:xfrm>
          <a:prstGeom prst="rect">
            <a:avLst/>
          </a:prstGeom>
        </p:spPr>
        <p:txBody>
          <a:bodyPr wrap="square">
            <a:spAutoFit/>
          </a:bodyPr>
          <a:lstStyle/>
          <a:p>
            <a:pPr algn="just"/>
            <a:r>
              <a:rPr lang="en-US" sz="3200" b="1" dirty="0">
                <a:solidFill>
                  <a:schemeClr val="accent1">
                    <a:lumMod val="50000"/>
                  </a:schemeClr>
                </a:solidFill>
                <a:latin typeface="Calibri" panose="020F0502020204030204" pitchFamily="34" charset="0"/>
                <a:cs typeface="Calibri" panose="020F0502020204030204" pitchFamily="34" charset="0"/>
              </a:rPr>
              <a:t>Array Implementation of Stacks</a:t>
            </a:r>
          </a:p>
          <a:p>
            <a:pPr algn="just"/>
            <a:endParaRPr lang="en-US" sz="3200" dirty="0">
              <a:latin typeface="Calibri" panose="020F0502020204030204" pitchFamily="34" charset="0"/>
              <a:cs typeface="Calibri" panose="020F0502020204030204" pitchFamily="34" charset="0"/>
            </a:endParaRPr>
          </a:p>
          <a:p>
            <a:pPr algn="just"/>
            <a:r>
              <a:rPr lang="en-US" sz="3200" dirty="0">
                <a:latin typeface="Calibri" panose="020F0502020204030204" pitchFamily="34" charset="0"/>
                <a:cs typeface="Calibri" panose="020F0502020204030204" pitchFamily="34" charset="0"/>
              </a:rPr>
              <a:t>The array implementation of stacks involves allocation of fixed size array in the memory.</a:t>
            </a:r>
          </a:p>
          <a:p>
            <a:pPr algn="just"/>
            <a:endParaRPr lang="en-US" sz="3600" dirty="0">
              <a:latin typeface="Calibri" panose="020F0502020204030204" pitchFamily="34" charset="0"/>
              <a:cs typeface="Calibri" panose="020F0502020204030204" pitchFamily="34" charset="0"/>
            </a:endParaRPr>
          </a:p>
          <a:p>
            <a:pPr algn="just"/>
            <a:r>
              <a:rPr lang="en-US" sz="3200" dirty="0">
                <a:latin typeface="Calibri" panose="020F0502020204030204" pitchFamily="34" charset="0"/>
                <a:cs typeface="Calibri" panose="020F0502020204030204" pitchFamily="34" charset="0"/>
              </a:rPr>
              <a:t>Both stack operations (push and pop) are made on this array with a constant check being made to ensure that the array does not go out of bounds.</a:t>
            </a:r>
          </a:p>
        </p:txBody>
      </p:sp>
      <p:sp>
        <p:nvSpPr>
          <p:cNvPr id="3" name="عنصر نائب لرقم الشريحة 2">
            <a:extLst>
              <a:ext uri="{FF2B5EF4-FFF2-40B4-BE49-F238E27FC236}">
                <a16:creationId xmlns:a16="http://schemas.microsoft.com/office/drawing/2014/main" id="{37E8BE19-52B8-4FC6-89DC-2ED140334496}"/>
              </a:ext>
            </a:extLst>
          </p:cNvPr>
          <p:cNvSpPr>
            <a:spLocks noGrp="1"/>
          </p:cNvSpPr>
          <p:nvPr>
            <p:ph type="sldNum" sz="quarter" idx="12"/>
          </p:nvPr>
        </p:nvSpPr>
        <p:spPr/>
        <p:txBody>
          <a:bodyPr/>
          <a:lstStyle/>
          <a:p>
            <a:fld id="{A01E0C16-5E61-4552-AB1A-A53C5948E3BC}" type="slidenum">
              <a:rPr lang="en-US" smtClean="0">
                <a:solidFill>
                  <a:srgbClr val="90C226"/>
                </a:solidFill>
              </a:rPr>
              <a:pPr/>
              <a:t>10</a:t>
            </a:fld>
            <a:endParaRPr lang="en-US">
              <a:solidFill>
                <a:srgbClr val="90C226"/>
              </a:solidFill>
            </a:endParaRPr>
          </a:p>
        </p:txBody>
      </p:sp>
    </p:spTree>
    <p:extLst>
      <p:ext uri="{BB962C8B-B14F-4D97-AF65-F5344CB8AC3E}">
        <p14:creationId xmlns:p14="http://schemas.microsoft.com/office/powerpoint/2010/main" val="213125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lum bright="-60000" contrast="76000"/>
          </a:blip>
          <a:stretch>
            <a:fillRect/>
          </a:stretch>
        </p:blipFill>
        <p:spPr>
          <a:xfrm>
            <a:off x="711201" y="271464"/>
            <a:ext cx="9187542" cy="6315074"/>
          </a:xfrm>
          <a:prstGeom prst="rect">
            <a:avLst/>
          </a:prstGeom>
          <a:ln w="41275">
            <a:noFill/>
          </a:ln>
        </p:spPr>
      </p:pic>
      <p:sp>
        <p:nvSpPr>
          <p:cNvPr id="3" name="عنصر نائب لرقم الشريحة 2">
            <a:extLst>
              <a:ext uri="{FF2B5EF4-FFF2-40B4-BE49-F238E27FC236}">
                <a16:creationId xmlns:a16="http://schemas.microsoft.com/office/drawing/2014/main" id="{9942C173-34E6-657A-0D2B-4F22A20995DD}"/>
              </a:ext>
            </a:extLst>
          </p:cNvPr>
          <p:cNvSpPr>
            <a:spLocks noGrp="1"/>
          </p:cNvSpPr>
          <p:nvPr>
            <p:ph type="sldNum" sz="quarter" idx="12"/>
          </p:nvPr>
        </p:nvSpPr>
        <p:spPr/>
        <p:txBody>
          <a:bodyPr/>
          <a:lstStyle/>
          <a:p>
            <a:fld id="{A01E0C16-5E61-4552-AB1A-A53C5948E3BC}" type="slidenum">
              <a:rPr lang="en-US" smtClean="0">
                <a:solidFill>
                  <a:srgbClr val="90C226"/>
                </a:solidFill>
              </a:rPr>
              <a:pPr/>
              <a:t>11</a:t>
            </a:fld>
            <a:endParaRPr lang="en-US">
              <a:solidFill>
                <a:srgbClr val="90C226"/>
              </a:solidFill>
            </a:endParaRPr>
          </a:p>
        </p:txBody>
      </p:sp>
    </p:spTree>
    <p:extLst>
      <p:ext uri="{BB962C8B-B14F-4D97-AF65-F5344CB8AC3E}">
        <p14:creationId xmlns:p14="http://schemas.microsoft.com/office/powerpoint/2010/main" val="291837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lum bright="-42000" contrast="68000"/>
          </a:blip>
          <a:stretch>
            <a:fillRect/>
          </a:stretch>
        </p:blipFill>
        <p:spPr>
          <a:xfrm>
            <a:off x="725714" y="457200"/>
            <a:ext cx="9390743" cy="6015037"/>
          </a:xfrm>
          <a:prstGeom prst="rect">
            <a:avLst/>
          </a:prstGeom>
        </p:spPr>
      </p:pic>
      <p:sp>
        <p:nvSpPr>
          <p:cNvPr id="3" name="عنصر نائب لرقم الشريحة 2">
            <a:extLst>
              <a:ext uri="{FF2B5EF4-FFF2-40B4-BE49-F238E27FC236}">
                <a16:creationId xmlns:a16="http://schemas.microsoft.com/office/drawing/2014/main" id="{CB46800C-D140-E241-DDD4-33D0C406118C}"/>
              </a:ext>
            </a:extLst>
          </p:cNvPr>
          <p:cNvSpPr>
            <a:spLocks noGrp="1"/>
          </p:cNvSpPr>
          <p:nvPr>
            <p:ph type="sldNum" sz="quarter" idx="12"/>
          </p:nvPr>
        </p:nvSpPr>
        <p:spPr/>
        <p:txBody>
          <a:bodyPr/>
          <a:lstStyle/>
          <a:p>
            <a:fld id="{A01E0C16-5E61-4552-AB1A-A53C5948E3BC}" type="slidenum">
              <a:rPr lang="en-US" smtClean="0">
                <a:solidFill>
                  <a:srgbClr val="90C226"/>
                </a:solidFill>
              </a:rPr>
              <a:pPr/>
              <a:t>12</a:t>
            </a:fld>
            <a:endParaRPr lang="en-US">
              <a:solidFill>
                <a:srgbClr val="90C226"/>
              </a:solidFill>
            </a:endParaRPr>
          </a:p>
        </p:txBody>
      </p:sp>
    </p:spTree>
    <p:extLst>
      <p:ext uri="{BB962C8B-B14F-4D97-AF65-F5344CB8AC3E}">
        <p14:creationId xmlns:p14="http://schemas.microsoft.com/office/powerpoint/2010/main" val="93609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332087" y="717037"/>
            <a:ext cx="9244928" cy="3385542"/>
          </a:xfrm>
          <a:prstGeom prst="rect">
            <a:avLst/>
          </a:prstGeom>
        </p:spPr>
        <p:txBody>
          <a:bodyPr wrap="square">
            <a:spAutoFit/>
          </a:bodyPr>
          <a:lstStyle/>
          <a:p>
            <a:pPr algn="just"/>
            <a:r>
              <a:rPr lang="en-US" sz="3200" b="1" dirty="0">
                <a:solidFill>
                  <a:schemeClr val="accent1">
                    <a:lumMod val="50000"/>
                  </a:schemeClr>
                </a:solidFill>
                <a:latin typeface="Calibri" panose="020F0502020204030204" pitchFamily="34" charset="0"/>
                <a:cs typeface="Calibri" panose="020F0502020204030204" pitchFamily="34" charset="0"/>
              </a:rPr>
              <a:t>Applications of Stack</a:t>
            </a:r>
          </a:p>
          <a:p>
            <a:pPr algn="just"/>
            <a:endParaRPr lang="en-US" sz="2800" b="1"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•Checking of the parenthesis of an expression</a:t>
            </a:r>
          </a:p>
          <a:p>
            <a:pPr algn="just">
              <a:lnSpc>
                <a:spcPct val="150000"/>
              </a:lnSpc>
            </a:pPr>
            <a:r>
              <a:rPr lang="en-US" sz="2800" dirty="0">
                <a:latin typeface="Calibri" panose="020F0502020204030204" pitchFamily="34" charset="0"/>
                <a:cs typeface="Calibri" panose="020F0502020204030204" pitchFamily="34" charset="0"/>
              </a:rPr>
              <a:t>• Reversing of a string</a:t>
            </a:r>
          </a:p>
          <a:p>
            <a:pPr algn="just">
              <a:lnSpc>
                <a:spcPct val="150000"/>
              </a:lnSpc>
            </a:pPr>
            <a:r>
              <a:rPr lang="en-US" sz="2800" dirty="0">
                <a:latin typeface="Calibri" panose="020F0502020204030204" pitchFamily="34" charset="0"/>
                <a:cs typeface="Calibri" panose="020F0502020204030204" pitchFamily="34" charset="0"/>
              </a:rPr>
              <a:t>• Recursion</a:t>
            </a:r>
          </a:p>
          <a:p>
            <a:pPr algn="just">
              <a:lnSpc>
                <a:spcPct val="150000"/>
              </a:lnSpc>
            </a:pPr>
            <a:r>
              <a:rPr lang="en-US" sz="2800" dirty="0">
                <a:latin typeface="Calibri" panose="020F0502020204030204" pitchFamily="34" charset="0"/>
                <a:cs typeface="Calibri" panose="020F0502020204030204" pitchFamily="34" charset="0"/>
              </a:rPr>
              <a:t>• Evaluation of Expression</a:t>
            </a:r>
          </a:p>
        </p:txBody>
      </p:sp>
      <p:sp>
        <p:nvSpPr>
          <p:cNvPr id="3" name="عنصر نائب لرقم الشريحة 2">
            <a:extLst>
              <a:ext uri="{FF2B5EF4-FFF2-40B4-BE49-F238E27FC236}">
                <a16:creationId xmlns:a16="http://schemas.microsoft.com/office/drawing/2014/main" id="{1AE15529-2A31-557E-E1C8-D49433F404BD}"/>
              </a:ext>
            </a:extLst>
          </p:cNvPr>
          <p:cNvSpPr>
            <a:spLocks noGrp="1"/>
          </p:cNvSpPr>
          <p:nvPr>
            <p:ph type="sldNum" sz="quarter" idx="12"/>
          </p:nvPr>
        </p:nvSpPr>
        <p:spPr/>
        <p:txBody>
          <a:bodyPr/>
          <a:lstStyle/>
          <a:p>
            <a:fld id="{A01E0C16-5E61-4552-AB1A-A53C5948E3BC}" type="slidenum">
              <a:rPr lang="en-US" smtClean="0">
                <a:solidFill>
                  <a:srgbClr val="90C226"/>
                </a:solidFill>
              </a:rPr>
              <a:pPr/>
              <a:t>13</a:t>
            </a:fld>
            <a:endParaRPr lang="en-US">
              <a:solidFill>
                <a:srgbClr val="90C226"/>
              </a:solidFill>
            </a:endParaRPr>
          </a:p>
        </p:txBody>
      </p:sp>
    </p:spTree>
    <p:extLst>
      <p:ext uri="{BB962C8B-B14F-4D97-AF65-F5344CB8AC3E}">
        <p14:creationId xmlns:p14="http://schemas.microsoft.com/office/powerpoint/2010/main" val="233325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359391" y="344607"/>
            <a:ext cx="10135737" cy="6078587"/>
          </a:xfrm>
          <a:prstGeom prst="rect">
            <a:avLst/>
          </a:prstGeom>
        </p:spPr>
        <p:txBody>
          <a:bodyPr wrap="square">
            <a:spAutoFit/>
          </a:bodyPr>
          <a:lstStyle/>
          <a:p>
            <a:r>
              <a:rPr lang="en-US" sz="2400" dirty="0">
                <a:solidFill>
                  <a:schemeClr val="accent2">
                    <a:lumMod val="75000"/>
                  </a:schemeClr>
                </a:solidFill>
                <a:latin typeface="Heebo"/>
              </a:rPr>
              <a:t>Infix Notation</a:t>
            </a:r>
          </a:p>
          <a:p>
            <a:pPr algn="just"/>
            <a:r>
              <a:rPr lang="en-US" sz="2400" dirty="0">
                <a:solidFill>
                  <a:srgbClr val="000000"/>
                </a:solidFill>
                <a:latin typeface="Nunito"/>
              </a:rPr>
              <a:t>In </a:t>
            </a:r>
            <a:r>
              <a:rPr lang="en-US" sz="2400" b="1" dirty="0">
                <a:solidFill>
                  <a:srgbClr val="000000"/>
                </a:solidFill>
                <a:latin typeface="Nunito"/>
              </a:rPr>
              <a:t>infix</a:t>
            </a:r>
            <a:r>
              <a:rPr lang="en-US" sz="2400" dirty="0">
                <a:solidFill>
                  <a:srgbClr val="000000"/>
                </a:solidFill>
                <a:latin typeface="Nunito"/>
              </a:rPr>
              <a:t> notation, e.g. a - b + c, the operators are used </a:t>
            </a:r>
            <a:r>
              <a:rPr lang="en-US" sz="2400" b="1" dirty="0">
                <a:solidFill>
                  <a:srgbClr val="000000"/>
                </a:solidFill>
                <a:latin typeface="Nunito"/>
              </a:rPr>
              <a:t>in</a:t>
            </a:r>
            <a:r>
              <a:rPr lang="en-US" sz="2400" dirty="0">
                <a:solidFill>
                  <a:srgbClr val="000000"/>
                </a:solidFill>
                <a:latin typeface="Nunito"/>
              </a:rPr>
              <a:t>-between operands.</a:t>
            </a:r>
          </a:p>
          <a:p>
            <a:pPr algn="just"/>
            <a:r>
              <a:rPr lang="en-US" sz="2400" dirty="0">
                <a:solidFill>
                  <a:srgbClr val="000000"/>
                </a:solidFill>
                <a:latin typeface="Nunito"/>
              </a:rPr>
              <a:t>It is easy to read, write, and speak in infix notation but it does not go well with computing devices. An algorithm to process infix notation could be difficult and costly in terms of time and space consumption.</a:t>
            </a:r>
          </a:p>
          <a:p>
            <a:pPr algn="just"/>
            <a:endParaRPr lang="en-US" sz="900" dirty="0">
              <a:solidFill>
                <a:srgbClr val="000000"/>
              </a:solidFill>
              <a:latin typeface="Nunito"/>
            </a:endParaRPr>
          </a:p>
          <a:p>
            <a:r>
              <a:rPr lang="en-US" sz="2400" dirty="0">
                <a:solidFill>
                  <a:schemeClr val="accent2">
                    <a:lumMod val="75000"/>
                  </a:schemeClr>
                </a:solidFill>
                <a:latin typeface="Heebo"/>
              </a:rPr>
              <a:t>Prefix Notation</a:t>
            </a:r>
          </a:p>
          <a:p>
            <a:pPr algn="just"/>
            <a:r>
              <a:rPr lang="en-US" sz="2400" dirty="0">
                <a:solidFill>
                  <a:srgbClr val="000000"/>
                </a:solidFill>
                <a:latin typeface="Nunito"/>
              </a:rPr>
              <a:t>In this notation, operator is </a:t>
            </a:r>
            <a:r>
              <a:rPr lang="en-US" sz="2400" b="1" dirty="0">
                <a:solidFill>
                  <a:srgbClr val="000000"/>
                </a:solidFill>
                <a:latin typeface="Nunito"/>
              </a:rPr>
              <a:t>prefix</a:t>
            </a:r>
            <a:r>
              <a:rPr lang="en-US" sz="2400" dirty="0">
                <a:solidFill>
                  <a:srgbClr val="000000"/>
                </a:solidFill>
                <a:latin typeface="Nunito"/>
              </a:rPr>
              <a:t>ed to operands, i.e. operator is written ahead of operands. For example, </a:t>
            </a:r>
            <a:r>
              <a:rPr lang="en-US" sz="2400" b="1" dirty="0">
                <a:solidFill>
                  <a:srgbClr val="000000"/>
                </a:solidFill>
                <a:latin typeface="Nunito"/>
              </a:rPr>
              <a:t>+ab</a:t>
            </a:r>
            <a:r>
              <a:rPr lang="en-US" sz="2400" dirty="0">
                <a:solidFill>
                  <a:srgbClr val="000000"/>
                </a:solidFill>
                <a:latin typeface="Nunito"/>
              </a:rPr>
              <a:t>. This is equivalent to its infix notation </a:t>
            </a:r>
            <a:r>
              <a:rPr lang="en-US" sz="2400" b="1" dirty="0">
                <a:solidFill>
                  <a:srgbClr val="000000"/>
                </a:solidFill>
                <a:latin typeface="Nunito"/>
              </a:rPr>
              <a:t>a + b</a:t>
            </a:r>
            <a:r>
              <a:rPr lang="en-US" sz="2400" dirty="0">
                <a:solidFill>
                  <a:srgbClr val="000000"/>
                </a:solidFill>
                <a:latin typeface="Nunito"/>
              </a:rPr>
              <a:t>. Prefix notation is also known as </a:t>
            </a:r>
            <a:r>
              <a:rPr lang="en-US" sz="2400" b="1" dirty="0">
                <a:solidFill>
                  <a:srgbClr val="000000"/>
                </a:solidFill>
                <a:latin typeface="Nunito"/>
              </a:rPr>
              <a:t>Polish Notation</a:t>
            </a:r>
            <a:r>
              <a:rPr lang="en-US" sz="2400" dirty="0">
                <a:solidFill>
                  <a:srgbClr val="000000"/>
                </a:solidFill>
                <a:latin typeface="Nunito"/>
              </a:rPr>
              <a:t>.</a:t>
            </a:r>
          </a:p>
          <a:p>
            <a:pPr algn="just"/>
            <a:endParaRPr lang="en-US" sz="1100" dirty="0">
              <a:solidFill>
                <a:srgbClr val="000000"/>
              </a:solidFill>
              <a:latin typeface="Nunito"/>
            </a:endParaRPr>
          </a:p>
          <a:p>
            <a:r>
              <a:rPr lang="en-US" sz="2400" dirty="0">
                <a:solidFill>
                  <a:schemeClr val="accent2">
                    <a:lumMod val="75000"/>
                  </a:schemeClr>
                </a:solidFill>
                <a:latin typeface="Heebo"/>
              </a:rPr>
              <a:t>Postfix Notation</a:t>
            </a:r>
          </a:p>
          <a:p>
            <a:pPr algn="just"/>
            <a:r>
              <a:rPr lang="en-US" sz="2400" dirty="0">
                <a:solidFill>
                  <a:srgbClr val="000000"/>
                </a:solidFill>
                <a:latin typeface="Nunito"/>
              </a:rPr>
              <a:t>This notation style is known as </a:t>
            </a:r>
            <a:r>
              <a:rPr lang="en-US" sz="2400" b="1" dirty="0">
                <a:solidFill>
                  <a:srgbClr val="000000"/>
                </a:solidFill>
                <a:latin typeface="Nunito"/>
              </a:rPr>
              <a:t>Reversed Polish Notation</a:t>
            </a:r>
            <a:r>
              <a:rPr lang="en-US" sz="2400" dirty="0">
                <a:solidFill>
                  <a:srgbClr val="000000"/>
                </a:solidFill>
                <a:latin typeface="Nunito"/>
              </a:rPr>
              <a:t>. In this notation style, the operator is </a:t>
            </a:r>
            <a:r>
              <a:rPr lang="en-US" sz="2400" b="1" dirty="0" err="1">
                <a:solidFill>
                  <a:srgbClr val="000000"/>
                </a:solidFill>
                <a:latin typeface="Nunito"/>
              </a:rPr>
              <a:t>postfix</a:t>
            </a:r>
            <a:r>
              <a:rPr lang="en-US" sz="2400" dirty="0" err="1">
                <a:solidFill>
                  <a:srgbClr val="000000"/>
                </a:solidFill>
                <a:latin typeface="Nunito"/>
              </a:rPr>
              <a:t>ed</a:t>
            </a:r>
            <a:r>
              <a:rPr lang="en-US" sz="2400" dirty="0">
                <a:solidFill>
                  <a:srgbClr val="000000"/>
                </a:solidFill>
                <a:latin typeface="Nunito"/>
              </a:rPr>
              <a:t> to the operands i.e., the operator is written after the operands. For example, </a:t>
            </a:r>
            <a:r>
              <a:rPr lang="en-US" sz="2400" b="1" dirty="0">
                <a:solidFill>
                  <a:srgbClr val="000000"/>
                </a:solidFill>
                <a:latin typeface="Nunito"/>
              </a:rPr>
              <a:t>ab+</a:t>
            </a:r>
            <a:r>
              <a:rPr lang="en-US" sz="2400" dirty="0">
                <a:solidFill>
                  <a:srgbClr val="000000"/>
                </a:solidFill>
                <a:latin typeface="Nunito"/>
              </a:rPr>
              <a:t>. This is equivalent to its infix notation </a:t>
            </a:r>
            <a:r>
              <a:rPr lang="en-US" sz="2400" b="1" dirty="0">
                <a:solidFill>
                  <a:srgbClr val="000000"/>
                </a:solidFill>
                <a:latin typeface="Nunito"/>
              </a:rPr>
              <a:t>a + b</a:t>
            </a:r>
            <a:r>
              <a:rPr lang="en-US" sz="2400" dirty="0">
                <a:solidFill>
                  <a:srgbClr val="000000"/>
                </a:solidFill>
                <a:latin typeface="Nunito"/>
              </a:rPr>
              <a:t>.</a:t>
            </a:r>
            <a:endParaRPr lang="en-US" sz="2400" b="0" i="0" dirty="0">
              <a:solidFill>
                <a:srgbClr val="000000"/>
              </a:solidFill>
              <a:effectLst/>
              <a:latin typeface="Nunito"/>
            </a:endParaRPr>
          </a:p>
        </p:txBody>
      </p:sp>
      <p:sp>
        <p:nvSpPr>
          <p:cNvPr id="2" name="عنصر نائب لرقم الشريحة 1">
            <a:extLst>
              <a:ext uri="{FF2B5EF4-FFF2-40B4-BE49-F238E27FC236}">
                <a16:creationId xmlns:a16="http://schemas.microsoft.com/office/drawing/2014/main" id="{CE5793C8-2E5E-B2C9-1AA5-5E3C2EF204E2}"/>
              </a:ext>
            </a:extLst>
          </p:cNvPr>
          <p:cNvSpPr>
            <a:spLocks noGrp="1"/>
          </p:cNvSpPr>
          <p:nvPr>
            <p:ph type="sldNum" sz="quarter" idx="12"/>
          </p:nvPr>
        </p:nvSpPr>
        <p:spPr/>
        <p:txBody>
          <a:bodyPr/>
          <a:lstStyle/>
          <a:p>
            <a:fld id="{A01E0C16-5E61-4552-AB1A-A53C5948E3BC}" type="slidenum">
              <a:rPr lang="en-US" smtClean="0">
                <a:solidFill>
                  <a:srgbClr val="90C226"/>
                </a:solidFill>
              </a:rPr>
              <a:pPr/>
              <a:t>14</a:t>
            </a:fld>
            <a:endParaRPr lang="en-US">
              <a:solidFill>
                <a:srgbClr val="90C226"/>
              </a:solidFill>
            </a:endParaRPr>
          </a:p>
        </p:txBody>
      </p:sp>
    </p:spTree>
    <p:extLst>
      <p:ext uri="{BB962C8B-B14F-4D97-AF65-F5344CB8AC3E}">
        <p14:creationId xmlns:p14="http://schemas.microsoft.com/office/powerpoint/2010/main" val="95025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جدول 5"/>
          <p:cNvGraphicFramePr>
            <a:graphicFrameLocks noGrp="1"/>
          </p:cNvGraphicFramePr>
          <p:nvPr>
            <p:extLst>
              <p:ext uri="{D42A27DB-BD31-4B8C-83A1-F6EECF244321}">
                <p14:modId xmlns:p14="http://schemas.microsoft.com/office/powerpoint/2010/main" val="113870423"/>
              </p:ext>
            </p:extLst>
          </p:nvPr>
        </p:nvGraphicFramePr>
        <p:xfrm>
          <a:off x="627795" y="436731"/>
          <a:ext cx="9880980" cy="5513697"/>
        </p:xfrm>
        <a:graphic>
          <a:graphicData uri="http://schemas.openxmlformats.org/drawingml/2006/table">
            <a:tbl>
              <a:tblPr>
                <a:tableStyleId>{BC89EF96-8CEA-46FF-86C4-4CE0E7609802}</a:tableStyleId>
              </a:tblPr>
              <a:tblGrid>
                <a:gridCol w="777924">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3138985">
                  <a:extLst>
                    <a:ext uri="{9D8B030D-6E8A-4147-A177-3AD203B41FA5}">
                      <a16:colId xmlns:a16="http://schemas.microsoft.com/office/drawing/2014/main" val="20002"/>
                    </a:ext>
                  </a:extLst>
                </a:gridCol>
                <a:gridCol w="3084393">
                  <a:extLst>
                    <a:ext uri="{9D8B030D-6E8A-4147-A177-3AD203B41FA5}">
                      <a16:colId xmlns:a16="http://schemas.microsoft.com/office/drawing/2014/main" val="20003"/>
                    </a:ext>
                  </a:extLst>
                </a:gridCol>
              </a:tblGrid>
              <a:tr h="787671">
                <a:tc>
                  <a:txBody>
                    <a:bodyPr/>
                    <a:lstStyle/>
                    <a:p>
                      <a:pPr algn="ctr" fontAlgn="t"/>
                      <a:r>
                        <a:rPr lang="en-US" sz="2800" b="1" dirty="0">
                          <a:effectLst/>
                        </a:rPr>
                        <a:t>No.</a:t>
                      </a:r>
                    </a:p>
                  </a:txBody>
                  <a:tcPr marL="76200" marR="76200" marT="76200" marB="76200" anchor="ctr"/>
                </a:tc>
                <a:tc>
                  <a:txBody>
                    <a:bodyPr/>
                    <a:lstStyle/>
                    <a:p>
                      <a:pPr algn="ctr" fontAlgn="t"/>
                      <a:r>
                        <a:rPr lang="en-US" sz="2800" b="1">
                          <a:effectLst/>
                        </a:rPr>
                        <a:t>Infix Notation</a:t>
                      </a:r>
                    </a:p>
                  </a:txBody>
                  <a:tcPr marL="76200" marR="76200" marT="76200" marB="76200" anchor="ctr"/>
                </a:tc>
                <a:tc>
                  <a:txBody>
                    <a:bodyPr/>
                    <a:lstStyle/>
                    <a:p>
                      <a:pPr algn="ctr" fontAlgn="t"/>
                      <a:r>
                        <a:rPr lang="en-US" sz="2800" b="1" dirty="0">
                          <a:effectLst/>
                        </a:rPr>
                        <a:t>Prefix Notation</a:t>
                      </a:r>
                    </a:p>
                  </a:txBody>
                  <a:tcPr marL="76200" marR="76200" marT="76200" marB="76200" anchor="ctr"/>
                </a:tc>
                <a:tc>
                  <a:txBody>
                    <a:bodyPr/>
                    <a:lstStyle/>
                    <a:p>
                      <a:pPr algn="ctr" fontAlgn="t"/>
                      <a:r>
                        <a:rPr lang="en-US" sz="2800" b="1">
                          <a:effectLst/>
                        </a:rPr>
                        <a:t>Postfix Notation</a:t>
                      </a:r>
                    </a:p>
                  </a:txBody>
                  <a:tcPr marL="76200" marR="76200" marT="76200" marB="76200" anchor="ctr"/>
                </a:tc>
                <a:extLst>
                  <a:ext uri="{0D108BD9-81ED-4DB2-BD59-A6C34878D82A}">
                    <a16:rowId xmlns:a16="http://schemas.microsoft.com/office/drawing/2014/main" val="10000"/>
                  </a:ext>
                </a:extLst>
              </a:tr>
              <a:tr h="787671">
                <a:tc>
                  <a:txBody>
                    <a:bodyPr/>
                    <a:lstStyle/>
                    <a:p>
                      <a:pPr algn="ctr" fontAlgn="t"/>
                      <a:r>
                        <a:rPr lang="en-US" sz="2800" b="1">
                          <a:effectLst/>
                        </a:rPr>
                        <a:t>1</a:t>
                      </a:r>
                    </a:p>
                  </a:txBody>
                  <a:tcPr marL="76200" marR="76200" marT="76200" marB="76200" anchor="ctr"/>
                </a:tc>
                <a:tc>
                  <a:txBody>
                    <a:bodyPr/>
                    <a:lstStyle/>
                    <a:p>
                      <a:pPr fontAlgn="t"/>
                      <a:r>
                        <a:rPr lang="en-US" sz="2800" b="1">
                          <a:effectLst/>
                        </a:rPr>
                        <a:t>a + b</a:t>
                      </a:r>
                    </a:p>
                  </a:txBody>
                  <a:tcPr marL="76200" marR="76200" marT="76200" marB="76200" anchor="ctr"/>
                </a:tc>
                <a:tc>
                  <a:txBody>
                    <a:bodyPr/>
                    <a:lstStyle/>
                    <a:p>
                      <a:pPr fontAlgn="t"/>
                      <a:r>
                        <a:rPr lang="en-US" sz="2800" b="1">
                          <a:effectLst/>
                        </a:rPr>
                        <a:t>+ a b</a:t>
                      </a:r>
                    </a:p>
                  </a:txBody>
                  <a:tcPr marL="76200" marR="76200" marT="76200" marB="76200" anchor="ctr"/>
                </a:tc>
                <a:tc>
                  <a:txBody>
                    <a:bodyPr/>
                    <a:lstStyle/>
                    <a:p>
                      <a:pPr fontAlgn="t"/>
                      <a:r>
                        <a:rPr lang="en-US" sz="2800" b="1" dirty="0">
                          <a:effectLst/>
                        </a:rPr>
                        <a:t>a b +</a:t>
                      </a:r>
                    </a:p>
                  </a:txBody>
                  <a:tcPr marL="76200" marR="76200" marT="76200" marB="76200" anchor="ctr"/>
                </a:tc>
                <a:extLst>
                  <a:ext uri="{0D108BD9-81ED-4DB2-BD59-A6C34878D82A}">
                    <a16:rowId xmlns:a16="http://schemas.microsoft.com/office/drawing/2014/main" val="10001"/>
                  </a:ext>
                </a:extLst>
              </a:tr>
              <a:tr h="787671">
                <a:tc>
                  <a:txBody>
                    <a:bodyPr/>
                    <a:lstStyle/>
                    <a:p>
                      <a:pPr algn="ctr" fontAlgn="t"/>
                      <a:r>
                        <a:rPr lang="en-US" sz="2800" b="1">
                          <a:effectLst/>
                        </a:rPr>
                        <a:t>2</a:t>
                      </a:r>
                    </a:p>
                  </a:txBody>
                  <a:tcPr marL="76200" marR="76200" marT="76200" marB="76200" anchor="ctr"/>
                </a:tc>
                <a:tc>
                  <a:txBody>
                    <a:bodyPr/>
                    <a:lstStyle/>
                    <a:p>
                      <a:pPr fontAlgn="t"/>
                      <a:r>
                        <a:rPr lang="en-US" sz="2800" b="1">
                          <a:effectLst/>
                        </a:rPr>
                        <a:t>(a + b) ∗ c</a:t>
                      </a:r>
                    </a:p>
                  </a:txBody>
                  <a:tcPr marL="76200" marR="76200" marT="76200" marB="76200" anchor="ctr"/>
                </a:tc>
                <a:tc>
                  <a:txBody>
                    <a:bodyPr/>
                    <a:lstStyle/>
                    <a:p>
                      <a:pPr fontAlgn="t"/>
                      <a:r>
                        <a:rPr lang="en-US" sz="2800" b="1">
                          <a:effectLst/>
                        </a:rPr>
                        <a:t>∗ + a b c</a:t>
                      </a:r>
                    </a:p>
                  </a:txBody>
                  <a:tcPr marL="76200" marR="76200" marT="76200" marB="76200" anchor="ctr"/>
                </a:tc>
                <a:tc>
                  <a:txBody>
                    <a:bodyPr/>
                    <a:lstStyle/>
                    <a:p>
                      <a:pPr fontAlgn="t"/>
                      <a:r>
                        <a:rPr lang="en-US" sz="2800" b="1">
                          <a:effectLst/>
                        </a:rPr>
                        <a:t>a b + c ∗</a:t>
                      </a:r>
                    </a:p>
                  </a:txBody>
                  <a:tcPr marL="76200" marR="76200" marT="76200" marB="76200" anchor="ctr"/>
                </a:tc>
                <a:extLst>
                  <a:ext uri="{0D108BD9-81ED-4DB2-BD59-A6C34878D82A}">
                    <a16:rowId xmlns:a16="http://schemas.microsoft.com/office/drawing/2014/main" val="10002"/>
                  </a:ext>
                </a:extLst>
              </a:tr>
              <a:tr h="787671">
                <a:tc>
                  <a:txBody>
                    <a:bodyPr/>
                    <a:lstStyle/>
                    <a:p>
                      <a:pPr algn="ctr" fontAlgn="t"/>
                      <a:r>
                        <a:rPr lang="en-US" sz="2800" b="1">
                          <a:effectLst/>
                        </a:rPr>
                        <a:t>3</a:t>
                      </a:r>
                    </a:p>
                  </a:txBody>
                  <a:tcPr marL="76200" marR="76200" marT="76200" marB="76200" anchor="ctr"/>
                </a:tc>
                <a:tc>
                  <a:txBody>
                    <a:bodyPr/>
                    <a:lstStyle/>
                    <a:p>
                      <a:pPr fontAlgn="t"/>
                      <a:r>
                        <a:rPr lang="en-US" sz="2800" b="1">
                          <a:effectLst/>
                        </a:rPr>
                        <a:t>a ∗ (b + c)</a:t>
                      </a:r>
                    </a:p>
                  </a:txBody>
                  <a:tcPr marL="76200" marR="76200" marT="76200" marB="76200" anchor="ctr"/>
                </a:tc>
                <a:tc>
                  <a:txBody>
                    <a:bodyPr/>
                    <a:lstStyle/>
                    <a:p>
                      <a:pPr fontAlgn="t"/>
                      <a:r>
                        <a:rPr lang="en-US" sz="2800" b="1">
                          <a:effectLst/>
                        </a:rPr>
                        <a:t>∗ a + b c</a:t>
                      </a:r>
                    </a:p>
                  </a:txBody>
                  <a:tcPr marL="76200" marR="76200" marT="76200" marB="76200" anchor="ctr"/>
                </a:tc>
                <a:tc>
                  <a:txBody>
                    <a:bodyPr/>
                    <a:lstStyle/>
                    <a:p>
                      <a:pPr fontAlgn="t"/>
                      <a:r>
                        <a:rPr lang="en-US" sz="2800" b="1">
                          <a:effectLst/>
                        </a:rPr>
                        <a:t>a b c + ∗</a:t>
                      </a:r>
                    </a:p>
                  </a:txBody>
                  <a:tcPr marL="76200" marR="76200" marT="76200" marB="76200" anchor="ctr"/>
                </a:tc>
                <a:extLst>
                  <a:ext uri="{0D108BD9-81ED-4DB2-BD59-A6C34878D82A}">
                    <a16:rowId xmlns:a16="http://schemas.microsoft.com/office/drawing/2014/main" val="10003"/>
                  </a:ext>
                </a:extLst>
              </a:tr>
              <a:tr h="787671">
                <a:tc>
                  <a:txBody>
                    <a:bodyPr/>
                    <a:lstStyle/>
                    <a:p>
                      <a:pPr algn="ctr" fontAlgn="t"/>
                      <a:r>
                        <a:rPr lang="en-US" sz="2800" b="1">
                          <a:effectLst/>
                        </a:rPr>
                        <a:t>4</a:t>
                      </a:r>
                    </a:p>
                  </a:txBody>
                  <a:tcPr marL="76200" marR="76200" marT="76200" marB="76200" anchor="ctr"/>
                </a:tc>
                <a:tc>
                  <a:txBody>
                    <a:bodyPr/>
                    <a:lstStyle/>
                    <a:p>
                      <a:pPr fontAlgn="t"/>
                      <a:r>
                        <a:rPr lang="en-US" sz="2800" b="1">
                          <a:effectLst/>
                        </a:rPr>
                        <a:t>a / b + c / d</a:t>
                      </a:r>
                    </a:p>
                  </a:txBody>
                  <a:tcPr marL="76200" marR="76200" marT="76200" marB="76200" anchor="ctr"/>
                </a:tc>
                <a:tc>
                  <a:txBody>
                    <a:bodyPr/>
                    <a:lstStyle/>
                    <a:p>
                      <a:pPr fontAlgn="t"/>
                      <a:r>
                        <a:rPr lang="en-US" sz="2800" b="1">
                          <a:effectLst/>
                        </a:rPr>
                        <a:t>+ / a b / c d</a:t>
                      </a:r>
                    </a:p>
                  </a:txBody>
                  <a:tcPr marL="76200" marR="76200" marT="76200" marB="76200" anchor="ctr"/>
                </a:tc>
                <a:tc>
                  <a:txBody>
                    <a:bodyPr/>
                    <a:lstStyle/>
                    <a:p>
                      <a:pPr fontAlgn="t"/>
                      <a:r>
                        <a:rPr lang="en-US" sz="2800" b="1">
                          <a:effectLst/>
                        </a:rPr>
                        <a:t>a b / c d / +</a:t>
                      </a:r>
                    </a:p>
                  </a:txBody>
                  <a:tcPr marL="76200" marR="76200" marT="76200" marB="76200" anchor="ctr"/>
                </a:tc>
                <a:extLst>
                  <a:ext uri="{0D108BD9-81ED-4DB2-BD59-A6C34878D82A}">
                    <a16:rowId xmlns:a16="http://schemas.microsoft.com/office/drawing/2014/main" val="10004"/>
                  </a:ext>
                </a:extLst>
              </a:tr>
              <a:tr h="787671">
                <a:tc>
                  <a:txBody>
                    <a:bodyPr/>
                    <a:lstStyle/>
                    <a:p>
                      <a:pPr algn="ctr" fontAlgn="t"/>
                      <a:r>
                        <a:rPr lang="en-US" sz="2800" b="1">
                          <a:effectLst/>
                        </a:rPr>
                        <a:t>5</a:t>
                      </a:r>
                    </a:p>
                  </a:txBody>
                  <a:tcPr marL="76200" marR="76200" marT="76200" marB="76200" anchor="ctr"/>
                </a:tc>
                <a:tc>
                  <a:txBody>
                    <a:bodyPr/>
                    <a:lstStyle/>
                    <a:p>
                      <a:pPr fontAlgn="t"/>
                      <a:r>
                        <a:rPr lang="en-US" sz="2800" b="1">
                          <a:effectLst/>
                        </a:rPr>
                        <a:t>(a + b) ∗ (c + d)</a:t>
                      </a:r>
                    </a:p>
                  </a:txBody>
                  <a:tcPr marL="76200" marR="76200" marT="76200" marB="76200" anchor="ctr"/>
                </a:tc>
                <a:tc>
                  <a:txBody>
                    <a:bodyPr/>
                    <a:lstStyle/>
                    <a:p>
                      <a:pPr fontAlgn="t"/>
                      <a:r>
                        <a:rPr lang="en-US" sz="2800" b="1">
                          <a:effectLst/>
                        </a:rPr>
                        <a:t>∗ + a b + c d</a:t>
                      </a:r>
                    </a:p>
                  </a:txBody>
                  <a:tcPr marL="76200" marR="76200" marT="76200" marB="76200" anchor="ctr"/>
                </a:tc>
                <a:tc>
                  <a:txBody>
                    <a:bodyPr/>
                    <a:lstStyle/>
                    <a:p>
                      <a:pPr fontAlgn="t"/>
                      <a:r>
                        <a:rPr lang="en-US" sz="2800" b="1">
                          <a:effectLst/>
                        </a:rPr>
                        <a:t>a b + c d + ∗</a:t>
                      </a:r>
                    </a:p>
                  </a:txBody>
                  <a:tcPr marL="76200" marR="76200" marT="76200" marB="76200" anchor="ctr"/>
                </a:tc>
                <a:extLst>
                  <a:ext uri="{0D108BD9-81ED-4DB2-BD59-A6C34878D82A}">
                    <a16:rowId xmlns:a16="http://schemas.microsoft.com/office/drawing/2014/main" val="10005"/>
                  </a:ext>
                </a:extLst>
              </a:tr>
              <a:tr h="787671">
                <a:tc>
                  <a:txBody>
                    <a:bodyPr/>
                    <a:lstStyle/>
                    <a:p>
                      <a:pPr algn="ctr" fontAlgn="t"/>
                      <a:r>
                        <a:rPr lang="en-US" sz="2800" b="1" dirty="0">
                          <a:effectLst/>
                        </a:rPr>
                        <a:t>6</a:t>
                      </a:r>
                    </a:p>
                  </a:txBody>
                  <a:tcPr marL="76200" marR="76200" marT="76200" marB="76200" anchor="ctr"/>
                </a:tc>
                <a:tc>
                  <a:txBody>
                    <a:bodyPr/>
                    <a:lstStyle/>
                    <a:p>
                      <a:pPr fontAlgn="t"/>
                      <a:r>
                        <a:rPr lang="en-US" sz="2800" b="1">
                          <a:effectLst/>
                        </a:rPr>
                        <a:t>((a + b) ∗ c) - d</a:t>
                      </a:r>
                    </a:p>
                  </a:txBody>
                  <a:tcPr marL="76200" marR="76200" marT="76200" marB="76200" anchor="ctr"/>
                </a:tc>
                <a:tc>
                  <a:txBody>
                    <a:bodyPr/>
                    <a:lstStyle/>
                    <a:p>
                      <a:pPr fontAlgn="t"/>
                      <a:r>
                        <a:rPr lang="en-US" sz="2800" b="1">
                          <a:effectLst/>
                        </a:rPr>
                        <a:t>- ∗ + a b c d</a:t>
                      </a:r>
                    </a:p>
                  </a:txBody>
                  <a:tcPr marL="76200" marR="76200" marT="76200" marB="76200" anchor="ctr"/>
                </a:tc>
                <a:tc>
                  <a:txBody>
                    <a:bodyPr/>
                    <a:lstStyle/>
                    <a:p>
                      <a:pPr fontAlgn="t"/>
                      <a:r>
                        <a:rPr lang="en-US" sz="2800" b="1" dirty="0">
                          <a:effectLst/>
                        </a:rPr>
                        <a:t>a b + c ∗ d -</a:t>
                      </a:r>
                    </a:p>
                  </a:txBody>
                  <a:tcPr marL="76200" marR="76200" marT="76200" marB="76200" anchor="ctr"/>
                </a:tc>
                <a:extLst>
                  <a:ext uri="{0D108BD9-81ED-4DB2-BD59-A6C34878D82A}">
                    <a16:rowId xmlns:a16="http://schemas.microsoft.com/office/drawing/2014/main" val="10006"/>
                  </a:ext>
                </a:extLst>
              </a:tr>
            </a:tbl>
          </a:graphicData>
        </a:graphic>
      </p:graphicFrame>
      <p:sp>
        <p:nvSpPr>
          <p:cNvPr id="2" name="عنصر نائب لرقم الشريحة 1">
            <a:extLst>
              <a:ext uri="{FF2B5EF4-FFF2-40B4-BE49-F238E27FC236}">
                <a16:creationId xmlns:a16="http://schemas.microsoft.com/office/drawing/2014/main" id="{E63FCB97-0ED9-A462-D0BC-4CC4AF78DE36}"/>
              </a:ext>
            </a:extLst>
          </p:cNvPr>
          <p:cNvSpPr>
            <a:spLocks noGrp="1"/>
          </p:cNvSpPr>
          <p:nvPr>
            <p:ph type="sldNum" sz="quarter" idx="12"/>
          </p:nvPr>
        </p:nvSpPr>
        <p:spPr/>
        <p:txBody>
          <a:bodyPr/>
          <a:lstStyle/>
          <a:p>
            <a:fld id="{A01E0C16-5E61-4552-AB1A-A53C5948E3BC}" type="slidenum">
              <a:rPr lang="en-US" smtClean="0">
                <a:solidFill>
                  <a:srgbClr val="90C226"/>
                </a:solidFill>
              </a:rPr>
              <a:pPr/>
              <a:t>15</a:t>
            </a:fld>
            <a:endParaRPr lang="en-US">
              <a:solidFill>
                <a:srgbClr val="90C226"/>
              </a:solidFill>
            </a:endParaRPr>
          </a:p>
        </p:txBody>
      </p:sp>
    </p:spTree>
    <p:extLst>
      <p:ext uri="{BB962C8B-B14F-4D97-AF65-F5344CB8AC3E}">
        <p14:creationId xmlns:p14="http://schemas.microsoft.com/office/powerpoint/2010/main" val="28530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ستطيل 2"/>
          <p:cNvSpPr/>
          <p:nvPr/>
        </p:nvSpPr>
        <p:spPr>
          <a:xfrm>
            <a:off x="259307" y="545910"/>
            <a:ext cx="10331355" cy="5709255"/>
          </a:xfrm>
          <a:prstGeom prst="rect">
            <a:avLst/>
          </a:prstGeom>
        </p:spPr>
        <p:txBody>
          <a:bodyPr wrap="square">
            <a:spAutoFit/>
          </a:bodyPr>
          <a:lstStyle/>
          <a:p>
            <a:r>
              <a:rPr lang="en-US" sz="3200" b="1" dirty="0">
                <a:solidFill>
                  <a:schemeClr val="accent2">
                    <a:lumMod val="75000"/>
                  </a:schemeClr>
                </a:solidFill>
              </a:rPr>
              <a:t>Algorithm to evaluate the postfix expression</a:t>
            </a:r>
          </a:p>
          <a:p>
            <a:endParaRPr lang="en-US" sz="2800" dirty="0"/>
          </a:p>
          <a:p>
            <a:pPr algn="just">
              <a:spcAft>
                <a:spcPts val="600"/>
              </a:spcAft>
            </a:pPr>
            <a:r>
              <a:rPr lang="en-US" sz="2800" dirty="0"/>
              <a:t>1.      Create a stack to store operands.</a:t>
            </a:r>
          </a:p>
          <a:p>
            <a:pPr algn="just">
              <a:spcAft>
                <a:spcPts val="600"/>
              </a:spcAft>
            </a:pPr>
            <a:r>
              <a:rPr lang="en-US" sz="2800" dirty="0"/>
              <a:t>2.      Scan the given expression from </a:t>
            </a:r>
            <a:r>
              <a:rPr lang="en-US" sz="2800" b="1" dirty="0"/>
              <a:t>left to right</a:t>
            </a:r>
            <a:r>
              <a:rPr lang="en-US" sz="2800" dirty="0"/>
              <a:t>.</a:t>
            </a:r>
          </a:p>
          <a:p>
            <a:pPr marL="982663" indent="-982663" algn="just">
              <a:spcAft>
                <a:spcPts val="600"/>
              </a:spcAft>
            </a:pPr>
            <a:r>
              <a:rPr lang="en-US" sz="2800" dirty="0"/>
              <a:t>3.     a) If the scanned character is an operand, push it into the stack.</a:t>
            </a:r>
          </a:p>
          <a:p>
            <a:pPr marL="900113" algn="just">
              <a:spcAft>
                <a:spcPts val="600"/>
              </a:spcAft>
            </a:pPr>
            <a:r>
              <a:rPr lang="en-US" sz="2800" dirty="0"/>
              <a:t>b) If the scanned character is an operator, POP 2 operands from stack and perform operation and PUSH the result back to the stack.</a:t>
            </a:r>
          </a:p>
          <a:p>
            <a:pPr algn="just">
              <a:spcAft>
                <a:spcPts val="600"/>
              </a:spcAft>
            </a:pPr>
            <a:r>
              <a:rPr lang="en-US" sz="2800" dirty="0"/>
              <a:t>4.      Repeat step 3 till all the characters are scanned.</a:t>
            </a:r>
          </a:p>
          <a:p>
            <a:pPr algn="just">
              <a:spcAft>
                <a:spcPts val="600"/>
              </a:spcAft>
            </a:pPr>
            <a:r>
              <a:rPr lang="en-US" sz="2800" dirty="0"/>
              <a:t>5.      When the expression is ended, the number in the stack is the final result.</a:t>
            </a:r>
          </a:p>
        </p:txBody>
      </p:sp>
      <p:sp>
        <p:nvSpPr>
          <p:cNvPr id="2" name="عنصر نائب لرقم الشريحة 1">
            <a:extLst>
              <a:ext uri="{FF2B5EF4-FFF2-40B4-BE49-F238E27FC236}">
                <a16:creationId xmlns:a16="http://schemas.microsoft.com/office/drawing/2014/main" id="{6030E048-CB9A-1BF1-293C-894A513493B3}"/>
              </a:ext>
            </a:extLst>
          </p:cNvPr>
          <p:cNvSpPr>
            <a:spLocks noGrp="1"/>
          </p:cNvSpPr>
          <p:nvPr>
            <p:ph type="sldNum" sz="quarter" idx="12"/>
          </p:nvPr>
        </p:nvSpPr>
        <p:spPr/>
        <p:txBody>
          <a:bodyPr/>
          <a:lstStyle/>
          <a:p>
            <a:fld id="{A01E0C16-5E61-4552-AB1A-A53C5948E3BC}" type="slidenum">
              <a:rPr lang="en-US" smtClean="0">
                <a:solidFill>
                  <a:srgbClr val="90C226"/>
                </a:solidFill>
              </a:rPr>
              <a:pPr/>
              <a:t>16</a:t>
            </a:fld>
            <a:endParaRPr lang="en-US">
              <a:solidFill>
                <a:srgbClr val="90C226"/>
              </a:solidFill>
            </a:endParaRPr>
          </a:p>
        </p:txBody>
      </p:sp>
    </p:spTree>
    <p:extLst>
      <p:ext uri="{BB962C8B-B14F-4D97-AF65-F5344CB8AC3E}">
        <p14:creationId xmlns:p14="http://schemas.microsoft.com/office/powerpoint/2010/main" val="59175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stretch>
            <a:fillRect/>
          </a:stretch>
        </p:blipFill>
        <p:spPr>
          <a:xfrm>
            <a:off x="566736" y="619869"/>
            <a:ext cx="9705976" cy="5853113"/>
          </a:xfrm>
          <a:prstGeom prst="rect">
            <a:avLst/>
          </a:prstGeom>
        </p:spPr>
      </p:pic>
      <p:sp>
        <p:nvSpPr>
          <p:cNvPr id="3" name="مستطيل 2"/>
          <p:cNvSpPr/>
          <p:nvPr/>
        </p:nvSpPr>
        <p:spPr>
          <a:xfrm>
            <a:off x="185738" y="139512"/>
            <a:ext cx="4186237" cy="523220"/>
          </a:xfrm>
          <a:prstGeom prst="rect">
            <a:avLst/>
          </a:prstGeom>
        </p:spPr>
        <p:txBody>
          <a:bodyPr wrap="square">
            <a:spAutoFit/>
          </a:bodyPr>
          <a:lstStyle/>
          <a:p>
            <a:pPr algn="ctr"/>
            <a:r>
              <a:rPr lang="en-US" sz="2800" b="1" dirty="0">
                <a:solidFill>
                  <a:srgbClr val="212529"/>
                </a:solidFill>
                <a:latin typeface="Times New Roman" panose="02020603050405020304" pitchFamily="18" charset="0"/>
              </a:rPr>
              <a:t>Example: 456*+</a:t>
            </a:r>
            <a:endParaRPr lang="en-US" sz="2800" b="1" dirty="0"/>
          </a:p>
        </p:txBody>
      </p:sp>
      <p:sp>
        <p:nvSpPr>
          <p:cNvPr id="4" name="عنصر نائب لرقم الشريحة 3">
            <a:extLst>
              <a:ext uri="{FF2B5EF4-FFF2-40B4-BE49-F238E27FC236}">
                <a16:creationId xmlns:a16="http://schemas.microsoft.com/office/drawing/2014/main" id="{8059214B-D39A-6262-3A69-D401A6399A7F}"/>
              </a:ext>
            </a:extLst>
          </p:cNvPr>
          <p:cNvSpPr>
            <a:spLocks noGrp="1"/>
          </p:cNvSpPr>
          <p:nvPr>
            <p:ph type="sldNum" sz="quarter" idx="12"/>
          </p:nvPr>
        </p:nvSpPr>
        <p:spPr/>
        <p:txBody>
          <a:bodyPr/>
          <a:lstStyle/>
          <a:p>
            <a:fld id="{A01E0C16-5E61-4552-AB1A-A53C5948E3BC}" type="slidenum">
              <a:rPr lang="en-US" smtClean="0">
                <a:solidFill>
                  <a:srgbClr val="90C226"/>
                </a:solidFill>
              </a:rPr>
              <a:pPr/>
              <a:t>17</a:t>
            </a:fld>
            <a:endParaRPr lang="en-US">
              <a:solidFill>
                <a:srgbClr val="90C226"/>
              </a:solidFill>
            </a:endParaRPr>
          </a:p>
        </p:txBody>
      </p:sp>
    </p:spTree>
    <p:extLst>
      <p:ext uri="{BB962C8B-B14F-4D97-AF65-F5344CB8AC3E}">
        <p14:creationId xmlns:p14="http://schemas.microsoft.com/office/powerpoint/2010/main" val="118287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18615" y="889844"/>
            <a:ext cx="10222173" cy="4708981"/>
          </a:xfrm>
          <a:prstGeom prst="rect">
            <a:avLst/>
          </a:prstGeom>
        </p:spPr>
        <p:txBody>
          <a:bodyPr wrap="square">
            <a:spAutoFit/>
          </a:bodyPr>
          <a:lstStyle/>
          <a:p>
            <a:pPr algn="just"/>
            <a:r>
              <a:rPr lang="en-US" sz="3200" b="1" dirty="0">
                <a:solidFill>
                  <a:schemeClr val="accent2">
                    <a:lumMod val="75000"/>
                  </a:schemeClr>
                </a:solidFill>
              </a:rPr>
              <a:t>Algorithm to evaluate the prefix expression</a:t>
            </a:r>
          </a:p>
          <a:p>
            <a:pPr algn="just"/>
            <a:endParaRPr lang="en-US" sz="2400" dirty="0"/>
          </a:p>
          <a:p>
            <a:pPr algn="just">
              <a:spcAft>
                <a:spcPts val="600"/>
              </a:spcAft>
            </a:pPr>
            <a:r>
              <a:rPr lang="en-US" sz="2400" dirty="0"/>
              <a:t>1.  </a:t>
            </a:r>
            <a:r>
              <a:rPr lang="en-US" sz="2800" dirty="0"/>
              <a:t>Scan one char at a time from </a:t>
            </a:r>
            <a:r>
              <a:rPr lang="en-US" sz="2800" b="1" dirty="0"/>
              <a:t>right to left </a:t>
            </a:r>
            <a:r>
              <a:rPr lang="en-US" sz="2800" dirty="0"/>
              <a:t>in string.</a:t>
            </a:r>
          </a:p>
          <a:p>
            <a:pPr algn="just">
              <a:spcAft>
                <a:spcPts val="600"/>
              </a:spcAft>
            </a:pPr>
            <a:r>
              <a:rPr lang="en-US" sz="2800" dirty="0"/>
              <a:t>2.  If scan char is operand, push it in stack.</a:t>
            </a:r>
          </a:p>
          <a:p>
            <a:pPr algn="just">
              <a:spcAft>
                <a:spcPts val="600"/>
              </a:spcAft>
            </a:pPr>
            <a:r>
              <a:rPr lang="en-US" sz="2800" dirty="0"/>
              <a:t>3.  If scan char is operator, pop opnd1, opnd2 and perform the operation specified by the operator. Push the result into stack.</a:t>
            </a:r>
          </a:p>
          <a:p>
            <a:pPr algn="just">
              <a:spcAft>
                <a:spcPts val="600"/>
              </a:spcAft>
            </a:pPr>
            <a:r>
              <a:rPr lang="en-US" sz="2800" dirty="0"/>
              <a:t>4.  Repeat step 1, 2 and 3 until input prefix strings end.</a:t>
            </a:r>
          </a:p>
          <a:p>
            <a:pPr algn="just">
              <a:spcAft>
                <a:spcPts val="600"/>
              </a:spcAft>
            </a:pPr>
            <a:r>
              <a:rPr lang="en-US" sz="2800" dirty="0"/>
              <a:t>5. Pop stack and display, which is required value of given expression.</a:t>
            </a:r>
          </a:p>
        </p:txBody>
      </p:sp>
      <p:sp>
        <p:nvSpPr>
          <p:cNvPr id="3" name="عنصر نائب لرقم الشريحة 2">
            <a:extLst>
              <a:ext uri="{FF2B5EF4-FFF2-40B4-BE49-F238E27FC236}">
                <a16:creationId xmlns:a16="http://schemas.microsoft.com/office/drawing/2014/main" id="{78BEAF67-067F-5587-BF17-68D34A2E1FDC}"/>
              </a:ext>
            </a:extLst>
          </p:cNvPr>
          <p:cNvSpPr>
            <a:spLocks noGrp="1"/>
          </p:cNvSpPr>
          <p:nvPr>
            <p:ph type="sldNum" sz="quarter" idx="12"/>
          </p:nvPr>
        </p:nvSpPr>
        <p:spPr/>
        <p:txBody>
          <a:bodyPr/>
          <a:lstStyle/>
          <a:p>
            <a:fld id="{A01E0C16-5E61-4552-AB1A-A53C5948E3BC}" type="slidenum">
              <a:rPr lang="en-US" smtClean="0">
                <a:solidFill>
                  <a:srgbClr val="90C226"/>
                </a:solidFill>
              </a:rPr>
              <a:pPr/>
              <a:t>18</a:t>
            </a:fld>
            <a:endParaRPr lang="en-US">
              <a:solidFill>
                <a:srgbClr val="90C226"/>
              </a:solidFill>
            </a:endParaRPr>
          </a:p>
        </p:txBody>
      </p:sp>
    </p:spTree>
    <p:extLst>
      <p:ext uri="{BB962C8B-B14F-4D97-AF65-F5344CB8AC3E}">
        <p14:creationId xmlns:p14="http://schemas.microsoft.com/office/powerpoint/2010/main" val="288695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srcRect l="6541" r="13395" b="3326"/>
          <a:stretch/>
        </p:blipFill>
        <p:spPr>
          <a:xfrm>
            <a:off x="771525" y="214313"/>
            <a:ext cx="9444037" cy="6115049"/>
          </a:xfrm>
          <a:prstGeom prst="rect">
            <a:avLst/>
          </a:prstGeom>
        </p:spPr>
      </p:pic>
      <p:sp>
        <p:nvSpPr>
          <p:cNvPr id="3" name="عنصر نائب لرقم الشريحة 2">
            <a:extLst>
              <a:ext uri="{FF2B5EF4-FFF2-40B4-BE49-F238E27FC236}">
                <a16:creationId xmlns:a16="http://schemas.microsoft.com/office/drawing/2014/main" id="{0501D314-F8B6-21C8-D6D4-1929AF804AAB}"/>
              </a:ext>
            </a:extLst>
          </p:cNvPr>
          <p:cNvSpPr>
            <a:spLocks noGrp="1"/>
          </p:cNvSpPr>
          <p:nvPr>
            <p:ph type="sldNum" sz="quarter" idx="12"/>
          </p:nvPr>
        </p:nvSpPr>
        <p:spPr/>
        <p:txBody>
          <a:bodyPr/>
          <a:lstStyle/>
          <a:p>
            <a:fld id="{A01E0C16-5E61-4552-AB1A-A53C5948E3BC}" type="slidenum">
              <a:rPr lang="en-US" smtClean="0">
                <a:solidFill>
                  <a:srgbClr val="90C226"/>
                </a:solidFill>
              </a:rPr>
              <a:pPr/>
              <a:t>19</a:t>
            </a:fld>
            <a:endParaRPr lang="en-US">
              <a:solidFill>
                <a:srgbClr val="90C226"/>
              </a:solidFill>
            </a:endParaRPr>
          </a:p>
        </p:txBody>
      </p:sp>
    </p:spTree>
    <p:extLst>
      <p:ext uri="{BB962C8B-B14F-4D97-AF65-F5344CB8AC3E}">
        <p14:creationId xmlns:p14="http://schemas.microsoft.com/office/powerpoint/2010/main" val="23377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52449" y="413089"/>
            <a:ext cx="10153652" cy="3795911"/>
          </a:xfrm>
          <a:prstGeom prst="rect">
            <a:avLst/>
          </a:prstGeom>
        </p:spPr>
        <p:txBody>
          <a:bodyPr wrap="square">
            <a:spAutoFit/>
          </a:bodyPr>
          <a:lstStyle/>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Stack is a linear data structure which appears as a group of elements stored at contiguous locations in memory.</a:t>
            </a:r>
          </a:p>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 Elements are added or removed only at one end, called </a:t>
            </a:r>
            <a:r>
              <a:rPr lang="en-US" sz="2800" b="1" dirty="0">
                <a:latin typeface="Calibri" panose="020F0502020204030204" pitchFamily="34" charset="0"/>
                <a:cs typeface="Calibri" panose="020F0502020204030204" pitchFamily="34" charset="0"/>
              </a:rPr>
              <a:t>top</a:t>
            </a:r>
            <a:r>
              <a:rPr lang="en-US" sz="2800" dirty="0">
                <a:latin typeface="Calibri" panose="020F0502020204030204" pitchFamily="34" charset="0"/>
                <a:cs typeface="Calibri" panose="020F0502020204030204" pitchFamily="34" charset="0"/>
              </a:rPr>
              <a:t> of the stack. There is no way to add or delete elements anywhere else in the stack. </a:t>
            </a:r>
          </a:p>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A stack is based on Last-In-First-Out (LIFO) principle that means the data item that is inserted last into the stack is the first one to be removed from the stack.</a:t>
            </a:r>
          </a:p>
        </p:txBody>
      </p:sp>
      <p:pic>
        <p:nvPicPr>
          <p:cNvPr id="5" name="صورة 4"/>
          <p:cNvPicPr>
            <a:picLocks noChangeAspect="1"/>
          </p:cNvPicPr>
          <p:nvPr/>
        </p:nvPicPr>
        <p:blipFill rotWithShape="1">
          <a:blip r:embed="rId2"/>
          <a:srcRect r="14687"/>
          <a:stretch/>
        </p:blipFill>
        <p:spPr>
          <a:xfrm>
            <a:off x="4584322" y="3853767"/>
            <a:ext cx="3485621" cy="3004233"/>
          </a:xfrm>
          <a:prstGeom prst="rect">
            <a:avLst/>
          </a:prstGeom>
        </p:spPr>
      </p:pic>
      <p:sp>
        <p:nvSpPr>
          <p:cNvPr id="3" name="عنصر نائب لرقم الشريحة 2">
            <a:extLst>
              <a:ext uri="{FF2B5EF4-FFF2-40B4-BE49-F238E27FC236}">
                <a16:creationId xmlns:a16="http://schemas.microsoft.com/office/drawing/2014/main" id="{C9AD90D3-BFE5-D0DB-A3FD-ED4891BFE81A}"/>
              </a:ext>
            </a:extLst>
          </p:cNvPr>
          <p:cNvSpPr>
            <a:spLocks noGrp="1"/>
          </p:cNvSpPr>
          <p:nvPr>
            <p:ph type="sldNum" sz="quarter" idx="12"/>
          </p:nvPr>
        </p:nvSpPr>
        <p:spPr/>
        <p:txBody>
          <a:bodyPr/>
          <a:lstStyle/>
          <a:p>
            <a:fld id="{A01E0C16-5E61-4552-AB1A-A53C5948E3BC}" type="slidenum">
              <a:rPr lang="en-US" smtClean="0">
                <a:solidFill>
                  <a:srgbClr val="90C226"/>
                </a:solidFill>
              </a:rPr>
              <a:pPr/>
              <a:t>2</a:t>
            </a:fld>
            <a:endParaRPr lang="en-US">
              <a:solidFill>
                <a:srgbClr val="90C226"/>
              </a:solidFill>
            </a:endParaRPr>
          </a:p>
        </p:txBody>
      </p:sp>
    </p:spTree>
    <p:extLst>
      <p:ext uri="{BB962C8B-B14F-4D97-AF65-F5344CB8AC3E}">
        <p14:creationId xmlns:p14="http://schemas.microsoft.com/office/powerpoint/2010/main" val="216943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68325" y="273924"/>
            <a:ext cx="10245271" cy="5965736"/>
          </a:xfrm>
          <a:prstGeom prst="rect">
            <a:avLst/>
          </a:prstGeom>
        </p:spPr>
        <p:txBody>
          <a:bodyPr wrap="square">
            <a:spAutoFit/>
          </a:bodyPr>
          <a:lstStyle/>
          <a:p>
            <a:pPr algn="ctr"/>
            <a:r>
              <a:rPr lang="en-US" sz="4400" b="1" dirty="0">
                <a:solidFill>
                  <a:schemeClr val="accent2">
                    <a:lumMod val="50000"/>
                  </a:schemeClr>
                </a:solidFill>
                <a:latin typeface="Calibri" panose="020F0502020204030204" pitchFamily="34" charset="0"/>
                <a:cs typeface="Calibri" panose="020F0502020204030204" pitchFamily="34" charset="0"/>
              </a:rPr>
              <a:t>Queue</a:t>
            </a:r>
            <a:endParaRPr lang="en-US" sz="3200" b="1" dirty="0">
              <a:solidFill>
                <a:schemeClr val="accent2">
                  <a:lumMod val="50000"/>
                </a:schemeClr>
              </a:solidFill>
              <a:latin typeface="Calibri" panose="020F0502020204030204" pitchFamily="34" charset="0"/>
              <a:cs typeface="Calibri" panose="020F0502020204030204" pitchFamily="34" charset="0"/>
            </a:endParaRPr>
          </a:p>
          <a:p>
            <a:pPr algn="just"/>
            <a:endParaRPr lang="en-US" sz="1600" b="1" dirty="0">
              <a:solidFill>
                <a:schemeClr val="accent2">
                  <a:lumMod val="50000"/>
                </a:schemeClr>
              </a:solidFill>
              <a:latin typeface="Calibri" panose="020F0502020204030204" pitchFamily="34" charset="0"/>
              <a:cs typeface="Calibri" panose="020F0502020204030204" pitchFamily="34" charset="0"/>
            </a:endParaRPr>
          </a:p>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Queue is a linear data structure in which items are </a:t>
            </a:r>
            <a:r>
              <a:rPr lang="en-US" sz="2800" b="1" dirty="0">
                <a:latin typeface="Calibri" panose="020F0502020204030204" pitchFamily="34" charset="0"/>
                <a:cs typeface="Calibri" panose="020F0502020204030204" pitchFamily="34" charset="0"/>
              </a:rPr>
              <a:t>inserted</a:t>
            </a:r>
            <a:r>
              <a:rPr lang="en-US" sz="2800" dirty="0">
                <a:latin typeface="Calibri" panose="020F0502020204030204" pitchFamily="34" charset="0"/>
                <a:cs typeface="Calibri" panose="020F0502020204030204" pitchFamily="34" charset="0"/>
              </a:rPr>
              <a:t> at one end called ‘</a:t>
            </a:r>
            <a:r>
              <a:rPr lang="en-US" sz="2800" b="1" dirty="0">
                <a:latin typeface="Calibri" panose="020F0502020204030204" pitchFamily="34" charset="0"/>
                <a:cs typeface="Calibri" panose="020F0502020204030204" pitchFamily="34" charset="0"/>
              </a:rPr>
              <a:t>Rear</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deleted</a:t>
            </a:r>
            <a:r>
              <a:rPr lang="en-US" sz="2800" dirty="0">
                <a:latin typeface="Calibri" panose="020F0502020204030204" pitchFamily="34" charset="0"/>
                <a:cs typeface="Calibri" panose="020F0502020204030204" pitchFamily="34" charset="0"/>
              </a:rPr>
              <a:t> from the other end called ‘</a:t>
            </a:r>
            <a:r>
              <a:rPr lang="en-US" sz="2800" b="1" dirty="0">
                <a:latin typeface="Calibri" panose="020F0502020204030204" pitchFamily="34" charset="0"/>
                <a:cs typeface="Calibri" panose="020F0502020204030204" pitchFamily="34" charset="0"/>
              </a:rPr>
              <a:t>Front</a:t>
            </a:r>
            <a:r>
              <a:rPr lang="en-US" sz="2800" dirty="0">
                <a:latin typeface="Calibri" panose="020F0502020204030204" pitchFamily="34" charset="0"/>
                <a:cs typeface="Calibri" panose="020F0502020204030204" pitchFamily="34" charset="0"/>
              </a:rPr>
              <a:t>’. </a:t>
            </a:r>
          </a:p>
          <a:p>
            <a:pPr algn="just" defTabSz="457200">
              <a:spcBef>
                <a:spcPts val="1000"/>
              </a:spcBef>
              <a:buClr>
                <a:srgbClr val="90C226"/>
              </a:buClr>
              <a:buSzPct val="80000"/>
              <a:defRPr/>
            </a:pPr>
            <a:endParaRPr lang="en-US" sz="2800" dirty="0">
              <a:latin typeface="Calibri" panose="020F0502020204030204" pitchFamily="34" charset="0"/>
              <a:cs typeface="Calibri" panose="020F0502020204030204" pitchFamily="34" charset="0"/>
            </a:endParaRPr>
          </a:p>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Queues are based on the First-In-First-Out (FIFO) principle that means the data item that is inserted first in the queue is also the first one to be removed from the queue.</a:t>
            </a:r>
          </a:p>
          <a:p>
            <a:pPr algn="just" defTabSz="457200">
              <a:spcBef>
                <a:spcPts val="1000"/>
              </a:spcBef>
              <a:buClr>
                <a:srgbClr val="90C226"/>
              </a:buClr>
              <a:buSzPct val="80000"/>
              <a:defRPr/>
            </a:pPr>
            <a:endParaRPr lang="en-US" sz="2800" dirty="0">
              <a:latin typeface="Calibri" panose="020F0502020204030204" pitchFamily="34" charset="0"/>
              <a:cs typeface="Calibri" panose="020F0502020204030204" pitchFamily="34" charset="0"/>
            </a:endParaRPr>
          </a:p>
          <a:p>
            <a:pPr marL="91440" indent="-91440" algn="just" defTabSz="457200">
              <a:spcBef>
                <a:spcPts val="1000"/>
              </a:spcBef>
              <a:buClr>
                <a:schemeClr val="tx2"/>
              </a:buClr>
              <a:buSzPct val="80000"/>
              <a:buFont typeface="Wingdings 3" charset="2"/>
              <a:buChar char=""/>
              <a:defRPr/>
            </a:pPr>
            <a:r>
              <a:rPr lang="en-US" sz="2800" dirty="0">
                <a:latin typeface="Calibri" panose="020F0502020204030204" pitchFamily="34" charset="0"/>
                <a:cs typeface="Calibri" panose="020F0502020204030204" pitchFamily="34" charset="0"/>
              </a:rPr>
              <a:t>During the INSERT operation we have to check the condition for OVERFLOW and during the DELETE operation we have to check the condition for UNDERFLOW.</a:t>
            </a:r>
          </a:p>
        </p:txBody>
      </p:sp>
      <p:sp>
        <p:nvSpPr>
          <p:cNvPr id="3" name="عنصر نائب لرقم الشريحة 2">
            <a:extLst>
              <a:ext uri="{FF2B5EF4-FFF2-40B4-BE49-F238E27FC236}">
                <a16:creationId xmlns:a16="http://schemas.microsoft.com/office/drawing/2014/main" id="{982E95B4-931E-8079-98E9-B8739F218B86}"/>
              </a:ext>
            </a:extLst>
          </p:cNvPr>
          <p:cNvSpPr>
            <a:spLocks noGrp="1"/>
          </p:cNvSpPr>
          <p:nvPr>
            <p:ph type="sldNum" sz="quarter" idx="12"/>
          </p:nvPr>
        </p:nvSpPr>
        <p:spPr/>
        <p:txBody>
          <a:bodyPr/>
          <a:lstStyle/>
          <a:p>
            <a:fld id="{A01E0C16-5E61-4552-AB1A-A53C5948E3BC}" type="slidenum">
              <a:rPr lang="en-US" smtClean="0">
                <a:solidFill>
                  <a:srgbClr val="90C226"/>
                </a:solidFill>
              </a:rPr>
              <a:pPr/>
              <a:t>20</a:t>
            </a:fld>
            <a:endParaRPr lang="en-US">
              <a:solidFill>
                <a:srgbClr val="90C226"/>
              </a:solidFill>
            </a:endParaRPr>
          </a:p>
        </p:txBody>
      </p:sp>
    </p:spTree>
    <p:extLst>
      <p:ext uri="{BB962C8B-B14F-4D97-AF65-F5344CB8AC3E}">
        <p14:creationId xmlns:p14="http://schemas.microsoft.com/office/powerpoint/2010/main" val="158021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p:cNvPicPr>
            <a:picLocks noChangeAspect="1"/>
          </p:cNvPicPr>
          <p:nvPr/>
        </p:nvPicPr>
        <p:blipFill>
          <a:blip r:embed="rId2"/>
          <a:stretch>
            <a:fillRect/>
          </a:stretch>
        </p:blipFill>
        <p:spPr>
          <a:xfrm>
            <a:off x="3171825" y="1914526"/>
            <a:ext cx="4927145" cy="4003902"/>
          </a:xfrm>
          <a:prstGeom prst="rect">
            <a:avLst/>
          </a:prstGeom>
        </p:spPr>
      </p:pic>
      <p:sp>
        <p:nvSpPr>
          <p:cNvPr id="4" name="مربع نص 3"/>
          <p:cNvSpPr txBox="1"/>
          <p:nvPr/>
        </p:nvSpPr>
        <p:spPr>
          <a:xfrm>
            <a:off x="2582974" y="614363"/>
            <a:ext cx="6329363" cy="584775"/>
          </a:xfrm>
          <a:prstGeom prst="rect">
            <a:avLst/>
          </a:prstGeom>
          <a:noFill/>
        </p:spPr>
        <p:txBody>
          <a:bodyPr wrap="square" rtlCol="0">
            <a:spAutoFit/>
          </a:bodyPr>
          <a:lstStyle/>
          <a:p>
            <a:pPr algn="ctr"/>
            <a:r>
              <a:rPr lang="en-US" sz="3200" b="1" dirty="0">
                <a:solidFill>
                  <a:schemeClr val="accent2">
                    <a:lumMod val="50000"/>
                  </a:schemeClr>
                </a:solidFill>
              </a:rPr>
              <a:t>Queue in real Life</a:t>
            </a:r>
          </a:p>
        </p:txBody>
      </p:sp>
      <p:sp>
        <p:nvSpPr>
          <p:cNvPr id="2" name="عنصر نائب لرقم الشريحة 1">
            <a:extLst>
              <a:ext uri="{FF2B5EF4-FFF2-40B4-BE49-F238E27FC236}">
                <a16:creationId xmlns:a16="http://schemas.microsoft.com/office/drawing/2014/main" id="{B33B0B7C-5348-DE41-97A2-E19DEDA06105}"/>
              </a:ext>
            </a:extLst>
          </p:cNvPr>
          <p:cNvSpPr>
            <a:spLocks noGrp="1"/>
          </p:cNvSpPr>
          <p:nvPr>
            <p:ph type="sldNum" sz="quarter" idx="12"/>
          </p:nvPr>
        </p:nvSpPr>
        <p:spPr/>
        <p:txBody>
          <a:bodyPr/>
          <a:lstStyle/>
          <a:p>
            <a:fld id="{A01E0C16-5E61-4552-AB1A-A53C5948E3BC}" type="slidenum">
              <a:rPr lang="en-US" smtClean="0">
                <a:solidFill>
                  <a:srgbClr val="90C226"/>
                </a:solidFill>
              </a:rPr>
              <a:pPr/>
              <a:t>21</a:t>
            </a:fld>
            <a:endParaRPr lang="en-US">
              <a:solidFill>
                <a:srgbClr val="90C226"/>
              </a:solidFill>
            </a:endParaRPr>
          </a:p>
        </p:txBody>
      </p:sp>
    </p:spTree>
    <p:extLst>
      <p:ext uri="{BB962C8B-B14F-4D97-AF65-F5344CB8AC3E}">
        <p14:creationId xmlns:p14="http://schemas.microsoft.com/office/powerpoint/2010/main" val="311123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663527" y="290530"/>
            <a:ext cx="9920061" cy="3016210"/>
          </a:xfrm>
          <a:prstGeom prst="rect">
            <a:avLst/>
          </a:prstGeom>
        </p:spPr>
        <p:txBody>
          <a:bodyPr wrap="squar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UNDERFLOW</a:t>
            </a:r>
          </a:p>
          <a:p>
            <a:r>
              <a:rPr lang="en-US" sz="2800" dirty="0">
                <a:latin typeface="Calibri" panose="020F0502020204030204" pitchFamily="34" charset="0"/>
                <a:cs typeface="Calibri" panose="020F0502020204030204" pitchFamily="34" charset="0"/>
              </a:rPr>
              <a:t>The situation of trying to delete an element from an empty QUEUE.</a:t>
            </a:r>
          </a:p>
          <a:p>
            <a:endParaRPr lang="en-US" sz="800" dirty="0">
              <a:latin typeface="Calibri" panose="020F0502020204030204" pitchFamily="34" charset="0"/>
              <a:cs typeface="Calibri" panose="020F0502020204030204" pitchFamily="34" charset="0"/>
            </a:endParaRPr>
          </a:p>
          <a:p>
            <a:r>
              <a:rPr lang="en-US" sz="2800" b="1" dirty="0">
                <a:solidFill>
                  <a:schemeClr val="accent1">
                    <a:lumMod val="50000"/>
                  </a:schemeClr>
                </a:solidFill>
                <a:latin typeface="Calibri" panose="020F0502020204030204" pitchFamily="34" charset="0"/>
                <a:cs typeface="Calibri" panose="020F0502020204030204" pitchFamily="34" charset="0"/>
              </a:rPr>
              <a:t>Condition for UNDERFLOW</a:t>
            </a:r>
          </a:p>
          <a:p>
            <a:r>
              <a:rPr lang="en-US" sz="2800" dirty="0">
                <a:latin typeface="Calibri" panose="020F0502020204030204" pitchFamily="34" charset="0"/>
                <a:cs typeface="Calibri" panose="020F0502020204030204" pitchFamily="34" charset="0"/>
              </a:rPr>
              <a:t>Front = -1 (for the QUEUE starts with 0)</a:t>
            </a:r>
          </a:p>
          <a:p>
            <a:endParaRPr lang="en-US" sz="1400" dirty="0">
              <a:latin typeface="Calibri" panose="020F0502020204030204" pitchFamily="34" charset="0"/>
              <a:cs typeface="Calibri" panose="020F0502020204030204" pitchFamily="34" charset="0"/>
            </a:endParaRPr>
          </a:p>
          <a:p>
            <a:r>
              <a:rPr lang="en-US" sz="2800" b="1" dirty="0">
                <a:solidFill>
                  <a:schemeClr val="accent1">
                    <a:lumMod val="50000"/>
                  </a:schemeClr>
                </a:solidFill>
                <a:latin typeface="Calibri" panose="020F0502020204030204" pitchFamily="34" charset="0"/>
                <a:cs typeface="Calibri" panose="020F0502020204030204" pitchFamily="34" charset="0"/>
              </a:rPr>
              <a:t>CONDITION FOR EMPTY QUEUE</a:t>
            </a:r>
          </a:p>
          <a:p>
            <a:r>
              <a:rPr lang="en-US" sz="2800" dirty="0">
                <a:latin typeface="Calibri" panose="020F0502020204030204" pitchFamily="34" charset="0"/>
                <a:cs typeface="Calibri" panose="020F0502020204030204" pitchFamily="34" charset="0"/>
              </a:rPr>
              <a:t>Front = -1 and Rear = -1 [for the QUEUE starts with 0]</a:t>
            </a:r>
          </a:p>
        </p:txBody>
      </p:sp>
      <p:sp>
        <p:nvSpPr>
          <p:cNvPr id="3" name="مستطيل 2"/>
          <p:cNvSpPr/>
          <p:nvPr/>
        </p:nvSpPr>
        <p:spPr>
          <a:xfrm>
            <a:off x="663527" y="4919422"/>
            <a:ext cx="9850164" cy="954107"/>
          </a:xfrm>
          <a:prstGeom prst="rect">
            <a:avLst/>
          </a:prstGeom>
        </p:spPr>
        <p:txBody>
          <a:bodyPr wrap="squar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Condition for OVERFLOW</a:t>
            </a:r>
          </a:p>
          <a:p>
            <a:r>
              <a:rPr lang="en-US" sz="2800" dirty="0">
                <a:latin typeface="Calibri" panose="020F0502020204030204" pitchFamily="34" charset="0"/>
                <a:cs typeface="Calibri" panose="020F0502020204030204" pitchFamily="34" charset="0"/>
              </a:rPr>
              <a:t>Rear = size -1 (for the QUEUE starts with 0)</a:t>
            </a:r>
          </a:p>
        </p:txBody>
      </p:sp>
      <p:sp>
        <p:nvSpPr>
          <p:cNvPr id="4" name="مستطيل 3"/>
          <p:cNvSpPr/>
          <p:nvPr/>
        </p:nvSpPr>
        <p:spPr>
          <a:xfrm>
            <a:off x="663527" y="3737627"/>
            <a:ext cx="8307915" cy="1384995"/>
          </a:xfrm>
          <a:prstGeom prst="rect">
            <a:avLst/>
          </a:prstGeom>
        </p:spPr>
        <p:txBody>
          <a:bodyPr wrap="non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OVERFLOW</a:t>
            </a:r>
          </a:p>
          <a:p>
            <a:r>
              <a:rPr lang="en-US" sz="2800" dirty="0">
                <a:latin typeface="Calibri" panose="020F0502020204030204" pitchFamily="34" charset="0"/>
                <a:cs typeface="Calibri" panose="020F0502020204030204" pitchFamily="34" charset="0"/>
              </a:rPr>
              <a:t>The situation of trying to add an element to full QUEUE.</a:t>
            </a:r>
          </a:p>
          <a:p>
            <a:endParaRPr lang="en-US" sz="2800" dirty="0">
              <a:latin typeface="Calibri" panose="020F0502020204030204" pitchFamily="34" charset="0"/>
              <a:cs typeface="Calibri" panose="020F0502020204030204" pitchFamily="34" charset="0"/>
            </a:endParaRPr>
          </a:p>
        </p:txBody>
      </p:sp>
      <p:sp>
        <p:nvSpPr>
          <p:cNvPr id="5" name="عنصر نائب لرقم الشريحة 4">
            <a:extLst>
              <a:ext uri="{FF2B5EF4-FFF2-40B4-BE49-F238E27FC236}">
                <a16:creationId xmlns:a16="http://schemas.microsoft.com/office/drawing/2014/main" id="{6665E204-DEA7-696B-9778-11B646E30A29}"/>
              </a:ext>
            </a:extLst>
          </p:cNvPr>
          <p:cNvSpPr>
            <a:spLocks noGrp="1"/>
          </p:cNvSpPr>
          <p:nvPr>
            <p:ph type="sldNum" sz="quarter" idx="12"/>
          </p:nvPr>
        </p:nvSpPr>
        <p:spPr/>
        <p:txBody>
          <a:bodyPr/>
          <a:lstStyle/>
          <a:p>
            <a:fld id="{A01E0C16-5E61-4552-AB1A-A53C5948E3BC}" type="slidenum">
              <a:rPr lang="en-US" smtClean="0">
                <a:solidFill>
                  <a:srgbClr val="90C226"/>
                </a:solidFill>
              </a:rPr>
              <a:pPr/>
              <a:t>22</a:t>
            </a:fld>
            <a:endParaRPr lang="en-US">
              <a:solidFill>
                <a:srgbClr val="90C226"/>
              </a:solidFill>
            </a:endParaRPr>
          </a:p>
        </p:txBody>
      </p:sp>
    </p:spTree>
    <p:extLst>
      <p:ext uri="{BB962C8B-B14F-4D97-AF65-F5344CB8AC3E}">
        <p14:creationId xmlns:p14="http://schemas.microsoft.com/office/powerpoint/2010/main" val="368935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365923" y="357120"/>
            <a:ext cx="9908495" cy="5324535"/>
          </a:xfrm>
          <a:prstGeom prst="rect">
            <a:avLst/>
          </a:prstGeom>
        </p:spPr>
        <p:txBody>
          <a:bodyPr wrap="square">
            <a:spAutoFit/>
          </a:bodyPr>
          <a:lstStyle/>
          <a:p>
            <a:r>
              <a:rPr lang="en-US" sz="3200" b="1" dirty="0">
                <a:solidFill>
                  <a:schemeClr val="accent1">
                    <a:lumMod val="50000"/>
                  </a:schemeClr>
                </a:solidFill>
                <a:latin typeface="Calibri" panose="020F0502020204030204" pitchFamily="34" charset="0"/>
                <a:cs typeface="Calibri" panose="020F0502020204030204" pitchFamily="34" charset="0"/>
              </a:rPr>
              <a:t>Types of Queue</a:t>
            </a:r>
          </a:p>
          <a:p>
            <a:endParaRPr lang="en-US" sz="2800" b="1"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Linear Queue</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Circular Queue</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fr-FR" sz="2800" dirty="0">
                <a:latin typeface="Calibri" panose="020F0502020204030204" pitchFamily="34" charset="0"/>
                <a:cs typeface="Calibri" panose="020F0502020204030204" pitchFamily="34" charset="0"/>
              </a:rPr>
              <a:t>• D - Queue (Double-</a:t>
            </a:r>
            <a:r>
              <a:rPr lang="fr-FR" sz="2800" dirty="0" err="1">
                <a:latin typeface="Calibri" panose="020F0502020204030204" pitchFamily="34" charset="0"/>
                <a:cs typeface="Calibri" panose="020F0502020204030204" pitchFamily="34" charset="0"/>
              </a:rPr>
              <a:t>ended</a:t>
            </a:r>
            <a:r>
              <a:rPr lang="fr-FR" sz="2800" dirty="0">
                <a:latin typeface="Calibri" panose="020F0502020204030204" pitchFamily="34" charset="0"/>
                <a:cs typeface="Calibri" panose="020F0502020204030204" pitchFamily="34" charset="0"/>
              </a:rPr>
              <a:t> queue)</a:t>
            </a:r>
          </a:p>
          <a:p>
            <a:endParaRPr lang="fr-FR" sz="2800" dirty="0">
              <a:latin typeface="Calibri" panose="020F0502020204030204" pitchFamily="34" charset="0"/>
              <a:cs typeface="Calibri" panose="020F0502020204030204" pitchFamily="34" charset="0"/>
            </a:endParaRPr>
          </a:p>
          <a:p>
            <a:endParaRPr lang="fr-FR"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Priority Queue.</a:t>
            </a:r>
          </a:p>
        </p:txBody>
      </p:sp>
      <p:pic>
        <p:nvPicPr>
          <p:cNvPr id="4" name="صورة 3"/>
          <p:cNvPicPr>
            <a:picLocks noChangeAspect="1"/>
          </p:cNvPicPr>
          <p:nvPr/>
        </p:nvPicPr>
        <p:blipFill>
          <a:blip r:embed="rId3"/>
          <a:stretch>
            <a:fillRect/>
          </a:stretch>
        </p:blipFill>
        <p:spPr>
          <a:xfrm>
            <a:off x="5677470" y="3459991"/>
            <a:ext cx="5090614" cy="1548737"/>
          </a:xfrm>
          <a:prstGeom prst="rect">
            <a:avLst/>
          </a:prstGeom>
        </p:spPr>
      </p:pic>
      <p:pic>
        <p:nvPicPr>
          <p:cNvPr id="5" name="صورة 4"/>
          <p:cNvPicPr>
            <a:picLocks noChangeAspect="1"/>
          </p:cNvPicPr>
          <p:nvPr/>
        </p:nvPicPr>
        <p:blipFill>
          <a:blip r:embed="rId4"/>
          <a:stretch>
            <a:fillRect/>
          </a:stretch>
        </p:blipFill>
        <p:spPr>
          <a:xfrm>
            <a:off x="4272420" y="1696451"/>
            <a:ext cx="2095500" cy="2181225"/>
          </a:xfrm>
          <a:prstGeom prst="rect">
            <a:avLst/>
          </a:prstGeom>
        </p:spPr>
      </p:pic>
      <p:pic>
        <p:nvPicPr>
          <p:cNvPr id="6" name="صورة 5"/>
          <p:cNvPicPr>
            <a:picLocks noChangeAspect="1"/>
          </p:cNvPicPr>
          <p:nvPr/>
        </p:nvPicPr>
        <p:blipFill rotWithShape="1">
          <a:blip r:embed="rId5"/>
          <a:srcRect b="17729"/>
          <a:stretch/>
        </p:blipFill>
        <p:spPr>
          <a:xfrm>
            <a:off x="5186149" y="357120"/>
            <a:ext cx="5349923" cy="1103190"/>
          </a:xfrm>
          <a:prstGeom prst="rect">
            <a:avLst/>
          </a:prstGeom>
        </p:spPr>
      </p:pic>
      <p:pic>
        <p:nvPicPr>
          <p:cNvPr id="7" name="صورة 6"/>
          <p:cNvPicPr>
            <a:picLocks noChangeAspect="1"/>
          </p:cNvPicPr>
          <p:nvPr/>
        </p:nvPicPr>
        <p:blipFill rotWithShape="1">
          <a:blip r:embed="rId6"/>
          <a:srcRect l="22721" r="23149" b="14454"/>
          <a:stretch/>
        </p:blipFill>
        <p:spPr>
          <a:xfrm>
            <a:off x="3125337" y="5217007"/>
            <a:ext cx="4230806" cy="1443100"/>
          </a:xfrm>
          <a:prstGeom prst="rect">
            <a:avLst/>
          </a:prstGeom>
        </p:spPr>
      </p:pic>
      <p:sp>
        <p:nvSpPr>
          <p:cNvPr id="3" name="عنصر نائب لرقم الشريحة 2">
            <a:extLst>
              <a:ext uri="{FF2B5EF4-FFF2-40B4-BE49-F238E27FC236}">
                <a16:creationId xmlns:a16="http://schemas.microsoft.com/office/drawing/2014/main" id="{513FC012-BF30-1B55-DEB8-07F38CE447C4}"/>
              </a:ext>
            </a:extLst>
          </p:cNvPr>
          <p:cNvSpPr>
            <a:spLocks noGrp="1"/>
          </p:cNvSpPr>
          <p:nvPr>
            <p:ph type="sldNum" sz="quarter" idx="12"/>
          </p:nvPr>
        </p:nvSpPr>
        <p:spPr/>
        <p:txBody>
          <a:bodyPr/>
          <a:lstStyle/>
          <a:p>
            <a:fld id="{A01E0C16-5E61-4552-AB1A-A53C5948E3BC}" type="slidenum">
              <a:rPr lang="en-US" smtClean="0">
                <a:solidFill>
                  <a:srgbClr val="90C226"/>
                </a:solidFill>
              </a:rPr>
              <a:pPr/>
              <a:t>23</a:t>
            </a:fld>
            <a:endParaRPr lang="en-US">
              <a:solidFill>
                <a:srgbClr val="90C226"/>
              </a:solidFill>
            </a:endParaRPr>
          </a:p>
        </p:txBody>
      </p:sp>
    </p:spTree>
    <p:extLst>
      <p:ext uri="{BB962C8B-B14F-4D97-AF65-F5344CB8AC3E}">
        <p14:creationId xmlns:p14="http://schemas.microsoft.com/office/powerpoint/2010/main" val="1811037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346735" y="0"/>
            <a:ext cx="10434993" cy="5278368"/>
          </a:xfrm>
          <a:prstGeom prst="rect">
            <a:avLst/>
          </a:prstGeom>
        </p:spPr>
        <p:txBody>
          <a:bodyPr wrap="square">
            <a:spAutoFit/>
          </a:bodyPr>
          <a:lstStyle/>
          <a:p>
            <a:pPr algn="just"/>
            <a:r>
              <a:rPr lang="en-US" sz="3200" b="1" dirty="0">
                <a:solidFill>
                  <a:schemeClr val="accent1">
                    <a:lumMod val="50000"/>
                  </a:schemeClr>
                </a:solidFill>
                <a:latin typeface="Calibri" panose="020F0502020204030204" pitchFamily="34" charset="0"/>
                <a:cs typeface="Calibri" panose="020F0502020204030204" pitchFamily="34" charset="0"/>
              </a:rPr>
              <a:t>Logical Representation of Queues</a:t>
            </a:r>
          </a:p>
          <a:p>
            <a:pPr marL="91440" indent="-91440" algn="just" defTabSz="457200">
              <a:spcBef>
                <a:spcPts val="1000"/>
              </a:spcBef>
              <a:buClr>
                <a:srgbClr val="90C226"/>
              </a:buClr>
              <a:buSzPct val="80000"/>
              <a:buFont typeface="Wingdings 3" charset="2"/>
              <a:buChar char=""/>
              <a:defRPr/>
            </a:pPr>
            <a:r>
              <a:rPr lang="en-US" sz="2800" dirty="0">
                <a:latin typeface="Calibri" panose="020F0502020204030204" pitchFamily="34" charset="0"/>
                <a:cs typeface="Calibri" panose="020F0502020204030204" pitchFamily="34" charset="0"/>
              </a:rPr>
              <a:t>Queues appear as a group of elements stored at contiguous locations in memory.</a:t>
            </a:r>
          </a:p>
          <a:p>
            <a:pPr marL="91440" indent="-91440" algn="just" defTabSz="457200">
              <a:spcBef>
                <a:spcPts val="1000"/>
              </a:spcBef>
              <a:buClr>
                <a:srgbClr val="90C226"/>
              </a:buClr>
              <a:buSzPct val="80000"/>
              <a:buFont typeface="Wingdings 3" charset="2"/>
              <a:buChar char=""/>
              <a:defRPr/>
            </a:pPr>
            <a:r>
              <a:rPr lang="en-US" sz="2800" dirty="0">
                <a:latin typeface="Calibri" panose="020F0502020204030204" pitchFamily="34" charset="0"/>
                <a:cs typeface="Calibri" panose="020F0502020204030204" pitchFamily="34" charset="0"/>
              </a:rPr>
              <a:t>The array implementation of queues involves allocation of fixed size array in the memory. Both queue operations (insert and delete) are performed on this array with a constant check being made to ensure that the array does not go out of bounds.</a:t>
            </a:r>
          </a:p>
          <a:p>
            <a:pPr marL="91440" indent="-91440" algn="just" defTabSz="457200">
              <a:spcBef>
                <a:spcPts val="1000"/>
              </a:spcBef>
              <a:buClr>
                <a:srgbClr val="90C226"/>
              </a:buClr>
              <a:buSzPct val="80000"/>
              <a:buFont typeface="Wingdings 3" charset="2"/>
              <a:buChar char=""/>
              <a:defRPr/>
            </a:pPr>
            <a:r>
              <a:rPr lang="en-US" sz="2800" dirty="0">
                <a:latin typeface="Calibri" panose="020F0502020204030204" pitchFamily="34" charset="0"/>
                <a:cs typeface="Calibri" panose="020F0502020204030204" pitchFamily="34" charset="0"/>
              </a:rPr>
              <a:t>Each successive insert operation adds an element at the rear end of the queue while each delete operation removes an element from the front end of the queue. The location of the front and rear ends are marked by two distinct pointers (variables) called front and rear.</a:t>
            </a:r>
          </a:p>
        </p:txBody>
      </p:sp>
      <p:pic>
        <p:nvPicPr>
          <p:cNvPr id="3" name="صورة 2"/>
          <p:cNvPicPr>
            <a:picLocks noChangeAspect="1"/>
          </p:cNvPicPr>
          <p:nvPr/>
        </p:nvPicPr>
        <p:blipFill>
          <a:blip r:embed="rId2"/>
          <a:stretch>
            <a:fillRect/>
          </a:stretch>
        </p:blipFill>
        <p:spPr>
          <a:xfrm>
            <a:off x="3279627" y="5278368"/>
            <a:ext cx="4569207" cy="1402266"/>
          </a:xfrm>
          <a:prstGeom prst="rect">
            <a:avLst/>
          </a:prstGeom>
        </p:spPr>
      </p:pic>
      <p:sp>
        <p:nvSpPr>
          <p:cNvPr id="4" name="عنصر نائب لرقم الشريحة 3">
            <a:extLst>
              <a:ext uri="{FF2B5EF4-FFF2-40B4-BE49-F238E27FC236}">
                <a16:creationId xmlns:a16="http://schemas.microsoft.com/office/drawing/2014/main" id="{4D55F608-BF0D-1DE3-6C96-5BAE12A6F647}"/>
              </a:ext>
            </a:extLst>
          </p:cNvPr>
          <p:cNvSpPr>
            <a:spLocks noGrp="1"/>
          </p:cNvSpPr>
          <p:nvPr>
            <p:ph type="sldNum" sz="quarter" idx="12"/>
          </p:nvPr>
        </p:nvSpPr>
        <p:spPr/>
        <p:txBody>
          <a:bodyPr/>
          <a:lstStyle/>
          <a:p>
            <a:fld id="{A01E0C16-5E61-4552-AB1A-A53C5948E3BC}" type="slidenum">
              <a:rPr lang="en-US" smtClean="0">
                <a:solidFill>
                  <a:srgbClr val="90C226"/>
                </a:solidFill>
              </a:rPr>
              <a:pPr/>
              <a:t>24</a:t>
            </a:fld>
            <a:endParaRPr lang="en-US">
              <a:solidFill>
                <a:srgbClr val="90C226"/>
              </a:solidFill>
            </a:endParaRPr>
          </a:p>
        </p:txBody>
      </p:sp>
    </p:spTree>
    <p:extLst>
      <p:ext uri="{BB962C8B-B14F-4D97-AF65-F5344CB8AC3E}">
        <p14:creationId xmlns:p14="http://schemas.microsoft.com/office/powerpoint/2010/main" val="3311762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444101" y="370108"/>
            <a:ext cx="9939337" cy="2554545"/>
          </a:xfrm>
          <a:prstGeom prst="rect">
            <a:avLst/>
          </a:prstGeom>
        </p:spPr>
        <p:txBody>
          <a:bodyPr wrap="square">
            <a:spAutoFit/>
          </a:bodyPr>
          <a:lstStyle/>
          <a:p>
            <a:pPr algn="just"/>
            <a:r>
              <a:rPr lang="en-US" sz="2800" b="1" dirty="0">
                <a:solidFill>
                  <a:schemeClr val="accent2">
                    <a:lumMod val="50000"/>
                  </a:schemeClr>
                </a:solidFill>
                <a:latin typeface="Calibri" panose="020F0502020204030204" pitchFamily="34" charset="0"/>
                <a:cs typeface="Calibri" panose="020F0502020204030204" pitchFamily="34" charset="0"/>
              </a:rPr>
              <a:t>Queue Operations</a:t>
            </a:r>
          </a:p>
          <a:p>
            <a:pPr algn="just"/>
            <a:endParaRPr lang="en-US" sz="16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There are two operations associated with the queue data structure: insert (</a:t>
            </a:r>
            <a:r>
              <a:rPr lang="en-US" sz="2800" dirty="0" err="1">
                <a:latin typeface="Calibri" panose="020F0502020204030204" pitchFamily="34" charset="0"/>
                <a:cs typeface="Calibri" panose="020F0502020204030204" pitchFamily="34" charset="0"/>
              </a:rPr>
              <a:t>Enqueue</a:t>
            </a:r>
            <a:r>
              <a:rPr lang="en-US" sz="2800" dirty="0">
                <a:latin typeface="Calibri" panose="020F0502020204030204" pitchFamily="34" charset="0"/>
                <a:cs typeface="Calibri" panose="020F0502020204030204" pitchFamily="34" charset="0"/>
              </a:rPr>
              <a:t>) and delete (</a:t>
            </a:r>
            <a:r>
              <a:rPr lang="en-US" sz="2800" dirty="0" err="1">
                <a:latin typeface="Calibri" panose="020F0502020204030204" pitchFamily="34" charset="0"/>
                <a:cs typeface="Calibri" panose="020F0502020204030204" pitchFamily="34" charset="0"/>
              </a:rPr>
              <a:t>Dequeue</a:t>
            </a:r>
            <a:r>
              <a:rPr lang="en-US" sz="2800" dirty="0">
                <a:latin typeface="Calibri" panose="020F0502020204030204" pitchFamily="34" charset="0"/>
                <a:cs typeface="Calibri" panose="020F0502020204030204" pitchFamily="34" charset="0"/>
              </a:rPr>
              <a:t>). The insert operation adds an element at the rear end of the queue while the delete operation removes an element from the front end of the queue.</a:t>
            </a:r>
          </a:p>
        </p:txBody>
      </p:sp>
      <p:pic>
        <p:nvPicPr>
          <p:cNvPr id="3" name="صورة 2"/>
          <p:cNvPicPr>
            <a:picLocks noChangeAspect="1"/>
          </p:cNvPicPr>
          <p:nvPr/>
        </p:nvPicPr>
        <p:blipFill rotWithShape="1">
          <a:blip r:embed="rId2"/>
          <a:srcRect t="12893"/>
          <a:stretch/>
        </p:blipFill>
        <p:spPr>
          <a:xfrm>
            <a:off x="140490" y="3138966"/>
            <a:ext cx="10546558" cy="2924652"/>
          </a:xfrm>
          <a:prstGeom prst="rect">
            <a:avLst/>
          </a:prstGeom>
        </p:spPr>
      </p:pic>
      <p:sp>
        <p:nvSpPr>
          <p:cNvPr id="4" name="عنصر نائب لرقم الشريحة 3">
            <a:extLst>
              <a:ext uri="{FF2B5EF4-FFF2-40B4-BE49-F238E27FC236}">
                <a16:creationId xmlns:a16="http://schemas.microsoft.com/office/drawing/2014/main" id="{0DDB6D71-9378-2E28-EC91-4F2EEABEFCCA}"/>
              </a:ext>
            </a:extLst>
          </p:cNvPr>
          <p:cNvSpPr>
            <a:spLocks noGrp="1"/>
          </p:cNvSpPr>
          <p:nvPr>
            <p:ph type="sldNum" sz="quarter" idx="12"/>
          </p:nvPr>
        </p:nvSpPr>
        <p:spPr/>
        <p:txBody>
          <a:bodyPr/>
          <a:lstStyle/>
          <a:p>
            <a:fld id="{A01E0C16-5E61-4552-AB1A-A53C5948E3BC}" type="slidenum">
              <a:rPr lang="en-US" smtClean="0">
                <a:solidFill>
                  <a:srgbClr val="90C226"/>
                </a:solidFill>
              </a:rPr>
              <a:pPr/>
              <a:t>25</a:t>
            </a:fld>
            <a:endParaRPr lang="en-US">
              <a:solidFill>
                <a:srgbClr val="90C226"/>
              </a:solidFill>
            </a:endParaRPr>
          </a:p>
        </p:txBody>
      </p:sp>
    </p:spTree>
    <p:extLst>
      <p:ext uri="{BB962C8B-B14F-4D97-AF65-F5344CB8AC3E}">
        <p14:creationId xmlns:p14="http://schemas.microsoft.com/office/powerpoint/2010/main" val="426766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stretch>
            <a:fillRect/>
          </a:stretch>
        </p:blipFill>
        <p:spPr>
          <a:xfrm>
            <a:off x="358034" y="1385888"/>
            <a:ext cx="10190057" cy="3757612"/>
          </a:xfrm>
          <a:prstGeom prst="rect">
            <a:avLst/>
          </a:prstGeom>
        </p:spPr>
      </p:pic>
      <p:sp>
        <p:nvSpPr>
          <p:cNvPr id="3" name="عنصر نائب لرقم الشريحة 2">
            <a:extLst>
              <a:ext uri="{FF2B5EF4-FFF2-40B4-BE49-F238E27FC236}">
                <a16:creationId xmlns:a16="http://schemas.microsoft.com/office/drawing/2014/main" id="{74E2FFB1-93C5-B889-29DF-074E6A4E7001}"/>
              </a:ext>
            </a:extLst>
          </p:cNvPr>
          <p:cNvSpPr>
            <a:spLocks noGrp="1"/>
          </p:cNvSpPr>
          <p:nvPr>
            <p:ph type="sldNum" sz="quarter" idx="12"/>
          </p:nvPr>
        </p:nvSpPr>
        <p:spPr/>
        <p:txBody>
          <a:bodyPr/>
          <a:lstStyle/>
          <a:p>
            <a:fld id="{A01E0C16-5E61-4552-AB1A-A53C5948E3BC}" type="slidenum">
              <a:rPr lang="en-US" smtClean="0">
                <a:solidFill>
                  <a:srgbClr val="90C226"/>
                </a:solidFill>
              </a:rPr>
              <a:pPr/>
              <a:t>26</a:t>
            </a:fld>
            <a:endParaRPr lang="en-US">
              <a:solidFill>
                <a:srgbClr val="90C226"/>
              </a:solidFill>
            </a:endParaRPr>
          </a:p>
        </p:txBody>
      </p:sp>
    </p:spTree>
    <p:extLst>
      <p:ext uri="{BB962C8B-B14F-4D97-AF65-F5344CB8AC3E}">
        <p14:creationId xmlns:p14="http://schemas.microsoft.com/office/powerpoint/2010/main" val="423502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93372" y="1756229"/>
            <a:ext cx="8548914" cy="4292827"/>
          </a:xfrm>
          <a:prstGeom prst="rect">
            <a:avLst/>
          </a:prstGeom>
        </p:spPr>
      </p:pic>
      <p:sp>
        <p:nvSpPr>
          <p:cNvPr id="5" name="مربع نص 4"/>
          <p:cNvSpPr txBox="1"/>
          <p:nvPr/>
        </p:nvSpPr>
        <p:spPr>
          <a:xfrm>
            <a:off x="2735943" y="725714"/>
            <a:ext cx="5863771" cy="523220"/>
          </a:xfrm>
          <a:prstGeom prst="rect">
            <a:avLst/>
          </a:prstGeom>
          <a:noFill/>
        </p:spPr>
        <p:txBody>
          <a:bodyPr wrap="square" rtlCol="0">
            <a:spAutoFit/>
          </a:bodyPr>
          <a:lstStyle/>
          <a:p>
            <a:pPr algn="ctr"/>
            <a:r>
              <a:rPr lang="en-US" sz="2800" b="1" dirty="0">
                <a:solidFill>
                  <a:schemeClr val="accent1">
                    <a:lumMod val="50000"/>
                  </a:schemeClr>
                </a:solidFill>
              </a:rPr>
              <a:t>Examples of stack in real life</a:t>
            </a:r>
          </a:p>
        </p:txBody>
      </p:sp>
      <p:sp>
        <p:nvSpPr>
          <p:cNvPr id="2" name="عنصر نائب لرقم الشريحة 1">
            <a:extLst>
              <a:ext uri="{FF2B5EF4-FFF2-40B4-BE49-F238E27FC236}">
                <a16:creationId xmlns:a16="http://schemas.microsoft.com/office/drawing/2014/main" id="{3ED91831-3D79-191E-E1DE-D0F2A6EE235E}"/>
              </a:ext>
            </a:extLst>
          </p:cNvPr>
          <p:cNvSpPr>
            <a:spLocks noGrp="1"/>
          </p:cNvSpPr>
          <p:nvPr>
            <p:ph type="sldNum" sz="quarter" idx="12"/>
          </p:nvPr>
        </p:nvSpPr>
        <p:spPr/>
        <p:txBody>
          <a:bodyPr/>
          <a:lstStyle/>
          <a:p>
            <a:fld id="{A01E0C16-5E61-4552-AB1A-A53C5948E3BC}" type="slidenum">
              <a:rPr lang="en-US" smtClean="0">
                <a:solidFill>
                  <a:srgbClr val="90C226"/>
                </a:solidFill>
              </a:rPr>
              <a:pPr/>
              <a:t>3</a:t>
            </a:fld>
            <a:endParaRPr lang="en-US">
              <a:solidFill>
                <a:srgbClr val="90C226"/>
              </a:solidFill>
            </a:endParaRPr>
          </a:p>
        </p:txBody>
      </p:sp>
    </p:spTree>
    <p:extLst>
      <p:ext uri="{BB962C8B-B14F-4D97-AF65-F5344CB8AC3E}">
        <p14:creationId xmlns:p14="http://schemas.microsoft.com/office/powerpoint/2010/main" val="125751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476250" y="769025"/>
            <a:ext cx="10329862" cy="4893647"/>
          </a:xfrm>
          <a:prstGeom prst="rect">
            <a:avLst/>
          </a:prstGeom>
        </p:spPr>
        <p:txBody>
          <a:bodyPr wrap="square">
            <a:spAutoFit/>
          </a:bodyPr>
          <a:lstStyle/>
          <a:p>
            <a:pPr algn="just"/>
            <a:r>
              <a:rPr lang="en-US" sz="3200" b="1" dirty="0">
                <a:solidFill>
                  <a:schemeClr val="accent1">
                    <a:lumMod val="50000"/>
                  </a:schemeClr>
                </a:solidFill>
                <a:latin typeface="Calibri" panose="020F0502020204030204" pitchFamily="34" charset="0"/>
                <a:cs typeface="Calibri" panose="020F0502020204030204" pitchFamily="34" charset="0"/>
              </a:rPr>
              <a:t>Stack Operations</a:t>
            </a:r>
          </a:p>
          <a:p>
            <a:pPr algn="just"/>
            <a:endParaRPr lang="en-US" sz="2800" b="1"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 most commonly implemented operations with the stack are </a:t>
            </a:r>
            <a:r>
              <a:rPr lang="en-US" sz="2800" b="1" dirty="0">
                <a:latin typeface="Calibri" panose="020F0502020204030204" pitchFamily="34" charset="0"/>
                <a:cs typeface="Calibri" panose="020F0502020204030204" pitchFamily="34" charset="0"/>
              </a:rPr>
              <a:t>PUSH</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POP</a:t>
            </a:r>
            <a:r>
              <a:rPr lang="en-US" sz="2800" dirty="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 PUSH operation is known as the </a:t>
            </a:r>
            <a:r>
              <a:rPr lang="en-US" sz="2800" b="1" dirty="0">
                <a:latin typeface="Calibri" panose="020F0502020204030204" pitchFamily="34" charset="0"/>
                <a:cs typeface="Calibri" panose="020F0502020204030204" pitchFamily="34" charset="0"/>
              </a:rPr>
              <a:t>INSERT</a:t>
            </a:r>
            <a:r>
              <a:rPr lang="en-US" sz="2800" dirty="0">
                <a:latin typeface="Calibri" panose="020F0502020204030204" pitchFamily="34" charset="0"/>
                <a:cs typeface="Calibri" panose="020F0502020204030204" pitchFamily="34" charset="0"/>
              </a:rPr>
              <a:t> (adding) operation and the POP operation is known as </a:t>
            </a:r>
            <a:r>
              <a:rPr lang="en-US" sz="2800" b="1" dirty="0">
                <a:latin typeface="Calibri" panose="020F0502020204030204" pitchFamily="34" charset="0"/>
                <a:cs typeface="Calibri" panose="020F0502020204030204" pitchFamily="34" charset="0"/>
              </a:rPr>
              <a:t>DELETE</a:t>
            </a:r>
            <a:r>
              <a:rPr lang="en-US" sz="2800" dirty="0">
                <a:latin typeface="Calibri" panose="020F0502020204030204" pitchFamily="34" charset="0"/>
                <a:cs typeface="Calibri" panose="020F0502020204030204" pitchFamily="34" charset="0"/>
              </a:rPr>
              <a:t> (reading) operation.</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During the PUSH operation we have to check the condition for </a:t>
            </a:r>
            <a:r>
              <a:rPr lang="en-US" sz="2800" b="1" dirty="0">
                <a:latin typeface="Calibri" panose="020F0502020204030204" pitchFamily="34" charset="0"/>
                <a:cs typeface="Calibri" panose="020F0502020204030204" pitchFamily="34" charset="0"/>
              </a:rPr>
              <a:t>OVERFLOW</a:t>
            </a:r>
            <a:r>
              <a:rPr lang="en-US" sz="2800" dirty="0">
                <a:latin typeface="Calibri" panose="020F0502020204030204" pitchFamily="34" charset="0"/>
                <a:cs typeface="Calibri" panose="020F0502020204030204" pitchFamily="34" charset="0"/>
              </a:rPr>
              <a:t> and during the POP operation we have to check the condition for </a:t>
            </a:r>
            <a:r>
              <a:rPr lang="en-US" sz="2800" b="1" dirty="0">
                <a:latin typeface="Calibri" panose="020F0502020204030204" pitchFamily="34" charset="0"/>
                <a:cs typeface="Calibri" panose="020F0502020204030204" pitchFamily="34" charset="0"/>
              </a:rPr>
              <a:t>UNDERFLOW</a:t>
            </a:r>
            <a:r>
              <a:rPr lang="en-US" sz="2800" dirty="0">
                <a:latin typeface="Calibri" panose="020F0502020204030204" pitchFamily="34" charset="0"/>
                <a:cs typeface="Calibri" panose="020F0502020204030204" pitchFamily="34" charset="0"/>
              </a:rPr>
              <a:t>.</a:t>
            </a:r>
          </a:p>
        </p:txBody>
      </p:sp>
      <p:sp>
        <p:nvSpPr>
          <p:cNvPr id="3" name="عنصر نائب لرقم الشريحة 2">
            <a:extLst>
              <a:ext uri="{FF2B5EF4-FFF2-40B4-BE49-F238E27FC236}">
                <a16:creationId xmlns:a16="http://schemas.microsoft.com/office/drawing/2014/main" id="{98AF1E60-424C-F040-6D18-A818C967753C}"/>
              </a:ext>
            </a:extLst>
          </p:cNvPr>
          <p:cNvSpPr>
            <a:spLocks noGrp="1"/>
          </p:cNvSpPr>
          <p:nvPr>
            <p:ph type="sldNum" sz="quarter" idx="12"/>
          </p:nvPr>
        </p:nvSpPr>
        <p:spPr/>
        <p:txBody>
          <a:bodyPr/>
          <a:lstStyle/>
          <a:p>
            <a:fld id="{A01E0C16-5E61-4552-AB1A-A53C5948E3BC}" type="slidenum">
              <a:rPr lang="en-US" smtClean="0">
                <a:solidFill>
                  <a:srgbClr val="90C226"/>
                </a:solidFill>
              </a:rPr>
              <a:pPr/>
              <a:t>4</a:t>
            </a:fld>
            <a:endParaRPr lang="en-US">
              <a:solidFill>
                <a:srgbClr val="90C226"/>
              </a:solidFill>
            </a:endParaRPr>
          </a:p>
        </p:txBody>
      </p:sp>
    </p:spTree>
    <p:extLst>
      <p:ext uri="{BB962C8B-B14F-4D97-AF65-F5344CB8AC3E}">
        <p14:creationId xmlns:p14="http://schemas.microsoft.com/office/powerpoint/2010/main" val="43782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390524" y="454849"/>
            <a:ext cx="10382251" cy="2677656"/>
          </a:xfrm>
          <a:prstGeom prst="rect">
            <a:avLst/>
          </a:prstGeom>
        </p:spPr>
        <p:txBody>
          <a:bodyPr wrap="squar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OVERFLOW</a:t>
            </a:r>
          </a:p>
          <a:p>
            <a:endParaRPr lang="en-US" sz="2800" b="1"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 situation of trying to insert an element to a full stack.</a:t>
            </a:r>
          </a:p>
          <a:p>
            <a:pPr algn="just"/>
            <a:r>
              <a:rPr lang="en-US" sz="2800" dirty="0">
                <a:latin typeface="Calibri" panose="020F0502020204030204" pitchFamily="34" charset="0"/>
                <a:cs typeface="Calibri" panose="020F0502020204030204" pitchFamily="34" charset="0"/>
              </a:rPr>
              <a:t>                  </a:t>
            </a:r>
          </a:p>
          <a:p>
            <a:pPr algn="just"/>
            <a:r>
              <a:rPr lang="en-US" sz="2800" dirty="0">
                <a:latin typeface="Calibri" panose="020F0502020204030204" pitchFamily="34" charset="0"/>
                <a:cs typeface="Calibri" panose="020F0502020204030204" pitchFamily="34" charset="0"/>
              </a:rPr>
              <a:t>In general if one can try to insert an element to a full data structure then that will be called as OVERFLOW.</a:t>
            </a:r>
          </a:p>
        </p:txBody>
      </p:sp>
      <p:sp>
        <p:nvSpPr>
          <p:cNvPr id="3" name="مستطيل 2"/>
          <p:cNvSpPr/>
          <p:nvPr/>
        </p:nvSpPr>
        <p:spPr>
          <a:xfrm>
            <a:off x="390523" y="4209247"/>
            <a:ext cx="10253663" cy="1384995"/>
          </a:xfrm>
          <a:prstGeom prst="rect">
            <a:avLst/>
          </a:prstGeom>
        </p:spPr>
        <p:txBody>
          <a:bodyPr wrap="square">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Condition for OVERFLOW</a:t>
            </a:r>
          </a:p>
          <a:p>
            <a:endParaRPr lang="en-US" sz="2800" b="1"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Top = size −1 </a:t>
            </a:r>
          </a:p>
        </p:txBody>
      </p:sp>
      <p:sp>
        <p:nvSpPr>
          <p:cNvPr id="4" name="عنصر نائب لرقم الشريحة 3">
            <a:extLst>
              <a:ext uri="{FF2B5EF4-FFF2-40B4-BE49-F238E27FC236}">
                <a16:creationId xmlns:a16="http://schemas.microsoft.com/office/drawing/2014/main" id="{C5676CD2-F0BE-6FA2-E2C4-B22E2E970B69}"/>
              </a:ext>
            </a:extLst>
          </p:cNvPr>
          <p:cNvSpPr>
            <a:spLocks noGrp="1"/>
          </p:cNvSpPr>
          <p:nvPr>
            <p:ph type="sldNum" sz="quarter" idx="12"/>
          </p:nvPr>
        </p:nvSpPr>
        <p:spPr/>
        <p:txBody>
          <a:bodyPr/>
          <a:lstStyle/>
          <a:p>
            <a:fld id="{A01E0C16-5E61-4552-AB1A-A53C5948E3BC}" type="slidenum">
              <a:rPr lang="en-US" smtClean="0">
                <a:solidFill>
                  <a:srgbClr val="90C226"/>
                </a:solidFill>
              </a:rPr>
              <a:pPr/>
              <a:t>5</a:t>
            </a:fld>
            <a:endParaRPr lang="en-US">
              <a:solidFill>
                <a:srgbClr val="90C226"/>
              </a:solidFill>
            </a:endParaRPr>
          </a:p>
        </p:txBody>
      </p:sp>
    </p:spTree>
    <p:extLst>
      <p:ext uri="{BB962C8B-B14F-4D97-AF65-F5344CB8AC3E}">
        <p14:creationId xmlns:p14="http://schemas.microsoft.com/office/powerpoint/2010/main" val="251632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19113" y="509737"/>
            <a:ext cx="9967912" cy="4832092"/>
          </a:xfrm>
          <a:prstGeom prst="rect">
            <a:avLst/>
          </a:prstGeom>
        </p:spPr>
        <p:txBody>
          <a:bodyPr wrap="square">
            <a:spAutoFit/>
          </a:bodyPr>
          <a:lstStyle/>
          <a:p>
            <a:pPr algn="just"/>
            <a:r>
              <a:rPr lang="en-US" sz="2800" b="1" dirty="0">
                <a:solidFill>
                  <a:schemeClr val="accent1">
                    <a:lumMod val="50000"/>
                  </a:schemeClr>
                </a:solidFill>
                <a:latin typeface="Calibri" panose="020F0502020204030204" pitchFamily="34" charset="0"/>
                <a:cs typeface="Calibri" panose="020F0502020204030204" pitchFamily="34" charset="0"/>
              </a:rPr>
              <a:t>UNDERFLOW</a:t>
            </a:r>
          </a:p>
          <a:p>
            <a:pPr algn="just"/>
            <a:endParaRPr lang="en-US" sz="2800" b="1"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 situation of trying to delete an element from an empty stack.</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In general if one can try to DELETE an element from an empty data</a:t>
            </a:r>
          </a:p>
          <a:p>
            <a:pPr algn="just"/>
            <a:r>
              <a:rPr lang="en-US" sz="2800" dirty="0">
                <a:latin typeface="Calibri" panose="020F0502020204030204" pitchFamily="34" charset="0"/>
                <a:cs typeface="Calibri" panose="020F0502020204030204" pitchFamily="34" charset="0"/>
              </a:rPr>
              <a:t>structure then that will be called as OVERFLOW.</a:t>
            </a:r>
          </a:p>
          <a:p>
            <a:pPr algn="just"/>
            <a:endParaRPr lang="en-US" sz="2800" dirty="0">
              <a:latin typeface="Calibri" panose="020F0502020204030204" pitchFamily="34" charset="0"/>
              <a:cs typeface="Calibri" panose="020F0502020204030204" pitchFamily="34" charset="0"/>
            </a:endParaRPr>
          </a:p>
          <a:p>
            <a:pPr algn="just"/>
            <a:r>
              <a:rPr lang="en-US" sz="2800" b="1" dirty="0">
                <a:solidFill>
                  <a:schemeClr val="accent2">
                    <a:lumMod val="50000"/>
                  </a:schemeClr>
                </a:solidFill>
                <a:latin typeface="Calibri" panose="020F0502020204030204" pitchFamily="34" charset="0"/>
                <a:cs typeface="Calibri" panose="020F0502020204030204" pitchFamily="34" charset="0"/>
              </a:rPr>
              <a:t>Condition for UNDERFLOW</a:t>
            </a:r>
          </a:p>
          <a:p>
            <a:pPr algn="just"/>
            <a:endParaRPr lang="en-US" sz="2800" b="1" dirty="0">
              <a:solidFill>
                <a:schemeClr val="accent2">
                  <a:lumMod val="50000"/>
                </a:schemeClr>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Top = −1</a:t>
            </a:r>
          </a:p>
          <a:p>
            <a:pPr algn="just"/>
            <a:endParaRPr lang="en-US" sz="2800" dirty="0">
              <a:latin typeface="Calibri" panose="020F0502020204030204" pitchFamily="34" charset="0"/>
              <a:cs typeface="Calibri" panose="020F0502020204030204" pitchFamily="34" charset="0"/>
            </a:endParaRPr>
          </a:p>
        </p:txBody>
      </p:sp>
      <p:sp>
        <p:nvSpPr>
          <p:cNvPr id="3" name="عنصر نائب لرقم الشريحة 2">
            <a:extLst>
              <a:ext uri="{FF2B5EF4-FFF2-40B4-BE49-F238E27FC236}">
                <a16:creationId xmlns:a16="http://schemas.microsoft.com/office/drawing/2014/main" id="{3B66F6A3-24FD-E475-7179-9C14825C525F}"/>
              </a:ext>
            </a:extLst>
          </p:cNvPr>
          <p:cNvSpPr>
            <a:spLocks noGrp="1"/>
          </p:cNvSpPr>
          <p:nvPr>
            <p:ph type="sldNum" sz="quarter" idx="12"/>
          </p:nvPr>
        </p:nvSpPr>
        <p:spPr/>
        <p:txBody>
          <a:bodyPr/>
          <a:lstStyle/>
          <a:p>
            <a:fld id="{A01E0C16-5E61-4552-AB1A-A53C5948E3BC}" type="slidenum">
              <a:rPr lang="en-US" smtClean="0">
                <a:solidFill>
                  <a:srgbClr val="90C226"/>
                </a:solidFill>
              </a:rPr>
              <a:pPr/>
              <a:t>6</a:t>
            </a:fld>
            <a:endParaRPr lang="en-US">
              <a:solidFill>
                <a:srgbClr val="90C226"/>
              </a:solidFill>
            </a:endParaRPr>
          </a:p>
        </p:txBody>
      </p:sp>
    </p:spTree>
    <p:extLst>
      <p:ext uri="{BB962C8B-B14F-4D97-AF65-F5344CB8AC3E}">
        <p14:creationId xmlns:p14="http://schemas.microsoft.com/office/powerpoint/2010/main" val="244433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55851" y="200005"/>
            <a:ext cx="10025063" cy="707886"/>
          </a:xfrm>
          <a:prstGeom prst="rect">
            <a:avLst/>
          </a:prstGeom>
        </p:spPr>
        <p:txBody>
          <a:bodyPr wrap="square">
            <a:spAutoFit/>
          </a:bodyPr>
          <a:lstStyle/>
          <a:p>
            <a:r>
              <a:rPr lang="en-US" sz="4000" b="1" dirty="0">
                <a:solidFill>
                  <a:schemeClr val="accent1">
                    <a:lumMod val="50000"/>
                  </a:schemeClr>
                </a:solidFill>
                <a:latin typeface="Calibri" panose="020F0502020204030204" pitchFamily="34" charset="0"/>
                <a:cs typeface="Calibri" panose="020F0502020204030204" pitchFamily="34" charset="0"/>
              </a:rPr>
              <a:t>Push</a:t>
            </a:r>
            <a:endParaRPr lang="en-US" sz="2800" dirty="0">
              <a:latin typeface="Calibri" panose="020F0502020204030204" pitchFamily="34" charset="0"/>
              <a:cs typeface="Calibri" panose="020F0502020204030204" pitchFamily="34" charset="0"/>
            </a:endParaRPr>
          </a:p>
        </p:txBody>
      </p:sp>
      <p:pic>
        <p:nvPicPr>
          <p:cNvPr id="4" name="صورة 3"/>
          <p:cNvPicPr>
            <a:picLocks noChangeAspect="1"/>
          </p:cNvPicPr>
          <p:nvPr/>
        </p:nvPicPr>
        <p:blipFill rotWithShape="1">
          <a:blip r:embed="rId2"/>
          <a:srcRect l="25700" t="26819" r="23847" b="21055"/>
          <a:stretch/>
        </p:blipFill>
        <p:spPr>
          <a:xfrm>
            <a:off x="394028" y="907892"/>
            <a:ext cx="6564573" cy="4550888"/>
          </a:xfrm>
          <a:prstGeom prst="rect">
            <a:avLst/>
          </a:prstGeom>
        </p:spPr>
      </p:pic>
      <p:pic>
        <p:nvPicPr>
          <p:cNvPr id="5" name="صورة 4"/>
          <p:cNvPicPr>
            <a:picLocks noChangeAspect="1"/>
          </p:cNvPicPr>
          <p:nvPr/>
        </p:nvPicPr>
        <p:blipFill>
          <a:blip r:embed="rId3"/>
          <a:stretch>
            <a:fillRect/>
          </a:stretch>
        </p:blipFill>
        <p:spPr>
          <a:xfrm>
            <a:off x="6958601" y="907891"/>
            <a:ext cx="4143375" cy="5067300"/>
          </a:xfrm>
          <a:prstGeom prst="rect">
            <a:avLst/>
          </a:prstGeom>
        </p:spPr>
      </p:pic>
      <p:sp>
        <p:nvSpPr>
          <p:cNvPr id="3" name="عنصر نائب لرقم الشريحة 2">
            <a:extLst>
              <a:ext uri="{FF2B5EF4-FFF2-40B4-BE49-F238E27FC236}">
                <a16:creationId xmlns:a16="http://schemas.microsoft.com/office/drawing/2014/main" id="{3883A464-DE50-636C-E6F9-1D6F76EC0117}"/>
              </a:ext>
            </a:extLst>
          </p:cNvPr>
          <p:cNvSpPr>
            <a:spLocks noGrp="1"/>
          </p:cNvSpPr>
          <p:nvPr>
            <p:ph type="sldNum" sz="quarter" idx="12"/>
          </p:nvPr>
        </p:nvSpPr>
        <p:spPr/>
        <p:txBody>
          <a:bodyPr/>
          <a:lstStyle/>
          <a:p>
            <a:fld id="{A01E0C16-5E61-4552-AB1A-A53C5948E3BC}" type="slidenum">
              <a:rPr lang="en-US" smtClean="0">
                <a:solidFill>
                  <a:srgbClr val="90C226"/>
                </a:solidFill>
              </a:rPr>
              <a:pPr/>
              <a:t>7</a:t>
            </a:fld>
            <a:endParaRPr lang="en-US">
              <a:solidFill>
                <a:srgbClr val="90C226"/>
              </a:solidFill>
            </a:endParaRPr>
          </a:p>
        </p:txBody>
      </p:sp>
    </p:spTree>
    <p:extLst>
      <p:ext uri="{BB962C8B-B14F-4D97-AF65-F5344CB8AC3E}">
        <p14:creationId xmlns:p14="http://schemas.microsoft.com/office/powerpoint/2010/main" val="302659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96747" y="165570"/>
            <a:ext cx="10025062" cy="707886"/>
          </a:xfrm>
          <a:prstGeom prst="rect">
            <a:avLst/>
          </a:prstGeom>
        </p:spPr>
        <p:txBody>
          <a:bodyPr wrap="square">
            <a:spAutoFit/>
          </a:bodyPr>
          <a:lstStyle/>
          <a:p>
            <a:r>
              <a:rPr lang="en-US" sz="4000" b="1" dirty="0">
                <a:solidFill>
                  <a:schemeClr val="accent1">
                    <a:lumMod val="50000"/>
                  </a:schemeClr>
                </a:solidFill>
                <a:latin typeface="Calibri" panose="020F0502020204030204" pitchFamily="34" charset="0"/>
                <a:cs typeface="Calibri" panose="020F0502020204030204" pitchFamily="34" charset="0"/>
              </a:rPr>
              <a:t>Pop</a:t>
            </a:r>
            <a:endParaRPr lang="en-US" sz="2800" dirty="0">
              <a:latin typeface="Calibri" panose="020F0502020204030204" pitchFamily="34" charset="0"/>
              <a:cs typeface="Calibri" panose="020F0502020204030204" pitchFamily="34" charset="0"/>
            </a:endParaRPr>
          </a:p>
        </p:txBody>
      </p:sp>
      <p:pic>
        <p:nvPicPr>
          <p:cNvPr id="6" name="صورة 5"/>
          <p:cNvPicPr>
            <a:picLocks noChangeAspect="1"/>
          </p:cNvPicPr>
          <p:nvPr/>
        </p:nvPicPr>
        <p:blipFill rotWithShape="1">
          <a:blip r:embed="rId2"/>
          <a:srcRect r="19209" b="18453"/>
          <a:stretch/>
        </p:blipFill>
        <p:spPr>
          <a:xfrm>
            <a:off x="6610680" y="3449905"/>
            <a:ext cx="3285898" cy="2982686"/>
          </a:xfrm>
          <a:prstGeom prst="rect">
            <a:avLst/>
          </a:prstGeom>
        </p:spPr>
      </p:pic>
      <p:pic>
        <p:nvPicPr>
          <p:cNvPr id="3" name="صورة 2"/>
          <p:cNvPicPr>
            <a:picLocks noChangeAspect="1"/>
          </p:cNvPicPr>
          <p:nvPr/>
        </p:nvPicPr>
        <p:blipFill rotWithShape="1">
          <a:blip r:embed="rId3"/>
          <a:srcRect l="25595" t="27896" r="23742" b="21731"/>
          <a:stretch/>
        </p:blipFill>
        <p:spPr>
          <a:xfrm>
            <a:off x="468338" y="873456"/>
            <a:ext cx="6591869" cy="4067792"/>
          </a:xfrm>
          <a:prstGeom prst="rect">
            <a:avLst/>
          </a:prstGeom>
        </p:spPr>
      </p:pic>
      <p:pic>
        <p:nvPicPr>
          <p:cNvPr id="5" name="صورة 4"/>
          <p:cNvPicPr>
            <a:picLocks noChangeAspect="1"/>
          </p:cNvPicPr>
          <p:nvPr/>
        </p:nvPicPr>
        <p:blipFill>
          <a:blip r:embed="rId4"/>
          <a:stretch>
            <a:fillRect/>
          </a:stretch>
        </p:blipFill>
        <p:spPr>
          <a:xfrm>
            <a:off x="8159775" y="592405"/>
            <a:ext cx="2333625" cy="2857500"/>
          </a:xfrm>
          <a:prstGeom prst="rect">
            <a:avLst/>
          </a:prstGeom>
        </p:spPr>
      </p:pic>
      <p:sp>
        <p:nvSpPr>
          <p:cNvPr id="4" name="عنصر نائب لرقم الشريحة 3">
            <a:extLst>
              <a:ext uri="{FF2B5EF4-FFF2-40B4-BE49-F238E27FC236}">
                <a16:creationId xmlns:a16="http://schemas.microsoft.com/office/drawing/2014/main" id="{1E4EB582-613E-B8AA-ED1B-44CD9AB452BF}"/>
              </a:ext>
            </a:extLst>
          </p:cNvPr>
          <p:cNvSpPr>
            <a:spLocks noGrp="1"/>
          </p:cNvSpPr>
          <p:nvPr>
            <p:ph type="sldNum" sz="quarter" idx="12"/>
          </p:nvPr>
        </p:nvSpPr>
        <p:spPr/>
        <p:txBody>
          <a:bodyPr/>
          <a:lstStyle/>
          <a:p>
            <a:fld id="{A01E0C16-5E61-4552-AB1A-A53C5948E3BC}" type="slidenum">
              <a:rPr lang="en-US" smtClean="0">
                <a:solidFill>
                  <a:srgbClr val="90C226"/>
                </a:solidFill>
              </a:rPr>
              <a:pPr/>
              <a:t>8</a:t>
            </a:fld>
            <a:endParaRPr lang="en-US">
              <a:solidFill>
                <a:srgbClr val="90C226"/>
              </a:solidFill>
            </a:endParaRPr>
          </a:p>
        </p:txBody>
      </p:sp>
    </p:spTree>
    <p:extLst>
      <p:ext uri="{BB962C8B-B14F-4D97-AF65-F5344CB8AC3E}">
        <p14:creationId xmlns:p14="http://schemas.microsoft.com/office/powerpoint/2010/main" val="101117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p:cNvPicPr>
            <a:picLocks noChangeAspect="1"/>
          </p:cNvPicPr>
          <p:nvPr/>
        </p:nvPicPr>
        <p:blipFill>
          <a:blip r:embed="rId2"/>
          <a:stretch>
            <a:fillRect/>
          </a:stretch>
        </p:blipFill>
        <p:spPr>
          <a:xfrm>
            <a:off x="1557337" y="942975"/>
            <a:ext cx="8258175" cy="4757738"/>
          </a:xfrm>
          <a:prstGeom prst="rect">
            <a:avLst/>
          </a:prstGeom>
        </p:spPr>
      </p:pic>
      <p:sp>
        <p:nvSpPr>
          <p:cNvPr id="2" name="عنصر نائب لرقم الشريحة 1">
            <a:extLst>
              <a:ext uri="{FF2B5EF4-FFF2-40B4-BE49-F238E27FC236}">
                <a16:creationId xmlns:a16="http://schemas.microsoft.com/office/drawing/2014/main" id="{2AF6C29D-ED53-C77A-C5E8-990C1002FFC8}"/>
              </a:ext>
            </a:extLst>
          </p:cNvPr>
          <p:cNvSpPr>
            <a:spLocks noGrp="1"/>
          </p:cNvSpPr>
          <p:nvPr>
            <p:ph type="sldNum" sz="quarter" idx="12"/>
          </p:nvPr>
        </p:nvSpPr>
        <p:spPr/>
        <p:txBody>
          <a:bodyPr/>
          <a:lstStyle/>
          <a:p>
            <a:fld id="{A01E0C16-5E61-4552-AB1A-A53C5948E3BC}" type="slidenum">
              <a:rPr lang="en-US" smtClean="0">
                <a:solidFill>
                  <a:srgbClr val="90C226"/>
                </a:solidFill>
              </a:rPr>
              <a:pPr/>
              <a:t>9</a:t>
            </a:fld>
            <a:endParaRPr lang="en-US">
              <a:solidFill>
                <a:srgbClr val="90C226"/>
              </a:solidFill>
            </a:endParaRPr>
          </a:p>
        </p:txBody>
      </p:sp>
    </p:spTree>
    <p:extLst>
      <p:ext uri="{BB962C8B-B14F-4D97-AF65-F5344CB8AC3E}">
        <p14:creationId xmlns:p14="http://schemas.microsoft.com/office/powerpoint/2010/main" val="4168198088"/>
      </p:ext>
    </p:extLst>
  </p:cSld>
  <p:clrMapOvr>
    <a:masterClrMapping/>
  </p:clrMapOvr>
</p:sld>
</file>

<file path=ppt/theme/theme1.xml><?xml version="1.0" encoding="utf-8"?>
<a:theme xmlns:a="http://schemas.openxmlformats.org/drawingml/2006/main" name="واجهة">
  <a:themeElements>
    <a:clrScheme name="أزرق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1201</Words>
  <Application>Microsoft Office PowerPoint</Application>
  <PresentationFormat>شاشة عريضة</PresentationFormat>
  <Paragraphs>163</Paragraphs>
  <Slides>26</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26</vt:i4>
      </vt:variant>
    </vt:vector>
  </HeadingPairs>
  <TitlesOfParts>
    <vt:vector size="34" baseType="lpstr">
      <vt:lpstr>Arial</vt:lpstr>
      <vt:lpstr>Calibri</vt:lpstr>
      <vt:lpstr>Heebo</vt:lpstr>
      <vt:lpstr>Nunito</vt:lpstr>
      <vt:lpstr>Times New Roman</vt:lpstr>
      <vt:lpstr>Trebuchet MS</vt:lpstr>
      <vt:lpstr>Wingdings 3</vt:lpstr>
      <vt:lpstr>واجهة</vt:lpstr>
      <vt:lpstr>Data Structures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pc</dc:creator>
  <cp:lastModifiedBy>T-COM</cp:lastModifiedBy>
  <cp:revision>89</cp:revision>
  <dcterms:created xsi:type="dcterms:W3CDTF">2022-10-12T21:57:59Z</dcterms:created>
  <dcterms:modified xsi:type="dcterms:W3CDTF">2023-10-07T10:07:54Z</dcterms:modified>
</cp:coreProperties>
</file>